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49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37_7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44008" y="1196752"/>
            <a:ext cx="2225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天净沙   秋思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1916113"/>
            <a:ext cx="7786687" cy="4349750"/>
          </a:xfrm>
        </p:spPr>
        <p:txBody>
          <a:bodyPr/>
          <a:lstStyle/>
          <a:p>
            <a:r>
              <a:rPr lang="zh-CN" altLang="en-US" b="1">
                <a:solidFill>
                  <a:srgbClr val="0000FF"/>
                </a:solidFill>
              </a:rPr>
              <a:t>此时此刻， </a:t>
            </a:r>
            <a:r>
              <a:rPr lang="en-US" b="1">
                <a:solidFill>
                  <a:srgbClr val="0000FF"/>
                </a:solidFill>
              </a:rPr>
              <a:t>___</a:t>
            </a:r>
            <a:r>
              <a:rPr lang="zh-CN" altLang="en-US" b="1">
                <a:solidFill>
                  <a:srgbClr val="0000FF"/>
                </a:solidFill>
              </a:rPr>
              <a:t>正西沉，撒下凄冷的斜晖，本是鸟禽回巢、羊牛回圈、人儿归家的团圆时刻，而游子却仍是人“</a:t>
            </a:r>
            <a:r>
              <a:rPr lang="en-US" b="1">
                <a:solidFill>
                  <a:srgbClr val="0000FF"/>
                </a:solidFill>
              </a:rPr>
              <a:t>______”</a:t>
            </a:r>
            <a:r>
              <a:rPr lang="zh-CN" altLang="en-US" b="1">
                <a:solidFill>
                  <a:srgbClr val="0000FF"/>
                </a:solidFill>
              </a:rPr>
              <a:t>，此时此刻、此情此景，漂泊他乡的游子面对如此萧瑟凄凉的景象，怎能不悲从中来，</a:t>
            </a:r>
            <a:r>
              <a:rPr lang="en-US" b="1">
                <a:solidFill>
                  <a:srgbClr val="0000FF"/>
                </a:solidFill>
              </a:rPr>
              <a:t>______ </a:t>
            </a:r>
            <a:r>
              <a:rPr lang="zh-CN" altLang="en-US" b="1">
                <a:solidFill>
                  <a:srgbClr val="0000FF"/>
                </a:solidFill>
              </a:rPr>
              <a:t>！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563938" y="1936750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太阳</a:t>
            </a:r>
            <a:r>
              <a:rPr lang="zh-CN" altLang="en-US" b="0">
                <a:latin typeface="Arial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987675" y="4365625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柔肠寸断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092950" y="2852738"/>
            <a:ext cx="1255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在天涯</a:t>
            </a:r>
          </a:p>
        </p:txBody>
      </p:sp>
      <p:sp>
        <p:nvSpPr>
          <p:cNvPr id="25607" name="WordArt 7"/>
          <p:cNvSpPr>
            <a:spLocks noChangeArrowheads="1" noChangeShapeType="1"/>
          </p:cNvSpPr>
          <p:nvPr/>
        </p:nvSpPr>
        <p:spPr bwMode="auto">
          <a:xfrm>
            <a:off x="1187450" y="620713"/>
            <a:ext cx="24479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楷体_GB2312"/>
              </a:rPr>
              <a:t>填一填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04" grpId="0" autoUpdateAnimBg="0"/>
      <p:bldP spid="25605" grpId="0" autoUpdateAnimBg="0"/>
      <p:bldP spid="256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114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91581" dir="2021404" algn="ctr" rotWithShape="0">
              <a:srgbClr val="4D4D4D"/>
            </a:outerShdw>
          </a:effectLst>
        </p:spPr>
      </p:pic>
      <p:pic>
        <p:nvPicPr>
          <p:cNvPr id="93187" name="Picture 3" descr="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09600"/>
            <a:ext cx="114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91581" dir="2021404" algn="ctr" rotWithShape="0">
              <a:srgbClr val="4D4D4D"/>
            </a:outerShdw>
          </a:effectLst>
        </p:spPr>
      </p:pic>
      <p:pic>
        <p:nvPicPr>
          <p:cNvPr id="93188" name="Picture 4" descr="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838200"/>
            <a:ext cx="106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91581" dir="2021404" algn="ctr" rotWithShape="0">
              <a:srgbClr val="4D4D4D"/>
            </a:outerShdw>
          </a:effectLst>
        </p:spPr>
      </p:pic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219200" y="381000"/>
            <a:ext cx="10064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5400">
                <a:solidFill>
                  <a:schemeClr val="tx2"/>
                </a:solidFill>
              </a:rPr>
              <a:t>枯藤老树昏鸦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114800" y="685800"/>
            <a:ext cx="100647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5400">
                <a:solidFill>
                  <a:schemeClr val="hlink"/>
                </a:solidFill>
              </a:rPr>
              <a:t>小桥流水人家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7086600" y="838200"/>
            <a:ext cx="10064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5400">
                <a:solidFill>
                  <a:schemeClr val="tx2"/>
                </a:solidFill>
              </a:rPr>
              <a:t>古道西风瘦马</a:t>
            </a:r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2362200" y="2362200"/>
            <a:ext cx="1524000" cy="152400"/>
          </a:xfrm>
          <a:prstGeom prst="notchedRightArrow">
            <a:avLst>
              <a:gd name="adj1" fmla="val 50000"/>
              <a:gd name="adj2" fmla="val 2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5410200" y="2743200"/>
            <a:ext cx="1524000" cy="152400"/>
          </a:xfrm>
          <a:prstGeom prst="notchedRightArrow">
            <a:avLst>
              <a:gd name="adj1" fmla="val 50000"/>
              <a:gd name="adj2" fmla="val 2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auto">
          <a:xfrm>
            <a:off x="762000" y="4953000"/>
            <a:ext cx="1676400" cy="914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zh-CN" altLang="en-US" sz="3600">
                <a:solidFill>
                  <a:srgbClr val="FFFFFF"/>
                </a:solidFill>
              </a:rPr>
              <a:t>哀景</a:t>
            </a:r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auto">
          <a:xfrm>
            <a:off x="3733800" y="5181600"/>
            <a:ext cx="1676400" cy="914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zh-CN" altLang="en-US" sz="3600">
                <a:solidFill>
                  <a:srgbClr val="FFFFFF"/>
                </a:solidFill>
              </a:rPr>
              <a:t>乐景</a:t>
            </a:r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auto">
          <a:xfrm>
            <a:off x="6781800" y="5410200"/>
            <a:ext cx="1600200" cy="914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zh-CN" altLang="en-US" sz="3600">
                <a:solidFill>
                  <a:srgbClr val="FFFFFF"/>
                </a:solidFill>
              </a:rPr>
              <a:t>哀景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4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nimBg="1" autoUpdateAnimBg="0"/>
      <p:bldP spid="93190" grpId="0" animBg="1" autoUpdateAnimBg="0"/>
      <p:bldP spid="93191" grpId="0" animBg="1" autoUpdateAnimBg="0"/>
      <p:bldP spid="93192" grpId="0" animBg="1"/>
      <p:bldP spid="93193" grpId="0" animBg="1"/>
      <p:bldP spid="93194" grpId="0" animBg="1" autoUpdateAnimBg="0"/>
      <p:bldP spid="93195" grpId="0" animBg="1" autoUpdateAnimBg="0"/>
      <p:bldP spid="9319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5410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7200">
                <a:solidFill>
                  <a:schemeClr val="hlink"/>
                </a:solidFill>
                <a:latin typeface="隶书" pitchFamily="49" charset="-122"/>
              </a:rPr>
              <a:t>教学重点：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752600" y="1690688"/>
            <a:ext cx="7391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4800">
                <a:solidFill>
                  <a:srgbClr val="333333"/>
                </a:solidFill>
                <a:latin typeface="隶书" pitchFamily="49" charset="-122"/>
              </a:rPr>
              <a:t>一、作品内容的分析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752600" y="2757488"/>
            <a:ext cx="6781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800">
                <a:solidFill>
                  <a:srgbClr val="333333"/>
                </a:solidFill>
                <a:latin typeface="隶书" pitchFamily="49" charset="-122"/>
              </a:rPr>
              <a:t>二、艺术特色的分析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219200" y="3992563"/>
            <a:ext cx="7239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7200">
                <a:solidFill>
                  <a:schemeClr val="hlink"/>
                </a:solidFill>
              </a:rPr>
              <a:t>教学难点：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1219200" y="52578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5400"/>
              <a:t>         悲凉的意境分析</a:t>
            </a:r>
          </a:p>
        </p:txBody>
      </p:sp>
      <p:pic>
        <p:nvPicPr>
          <p:cNvPr id="110599" name="Picture 7" descr="5488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 autoUpdateAnimBg="0"/>
      <p:bldP spid="110595" grpId="0" animBg="1" autoUpdateAnimBg="0"/>
      <p:bldP spid="110596" grpId="0" animBg="1" autoUpdateAnimBg="0"/>
      <p:bldP spid="110597" grpId="0" animBg="1" autoUpdateAnimBg="0"/>
      <p:bldP spid="11059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</a:pPr>
            <a:r>
              <a:rPr lang="zh-CN" altLang="en-US" sz="6000">
                <a:solidFill>
                  <a:srgbClr val="000000"/>
                </a:solidFill>
              </a:rPr>
              <a:t>枯藤老树昏鸦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211638" y="400526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solidFill>
                  <a:srgbClr val="000000"/>
                </a:solidFill>
              </a:rPr>
              <a:t>昏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V="1">
            <a:off x="5508625" y="335756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5148263" y="429260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156325" y="3933825"/>
            <a:ext cx="1871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solidFill>
                  <a:srgbClr val="0000FF"/>
                </a:solidFill>
              </a:rPr>
              <a:t>点明时间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156325" y="3068638"/>
            <a:ext cx="1881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solidFill>
                  <a:srgbClr val="0000FF"/>
                </a:solidFill>
              </a:rPr>
              <a:t>表明状态</a:t>
            </a:r>
          </a:p>
        </p:txBody>
      </p:sp>
      <p:pic>
        <p:nvPicPr>
          <p:cNvPr id="58376" name="Picture 8" descr="枯木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2757488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4D4D4D"/>
            </a:outerShdw>
          </a:effectLst>
        </p:spPr>
      </p:pic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7956550" y="2565400"/>
            <a:ext cx="854075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400">
                <a:solidFill>
                  <a:schemeClr val="tx2"/>
                </a:solidFill>
              </a:rPr>
              <a:t>萧瑟之景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4140200" y="3068638"/>
            <a:ext cx="15113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枯、老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827088" y="549275"/>
            <a:ext cx="13684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zh-CN" altLang="en-US" sz="4400">
                <a:solidFill>
                  <a:srgbClr val="FC1604"/>
                </a:solidFill>
                <a:ea typeface="华文行楷" pitchFamily="2" charset="-122"/>
              </a:rPr>
              <a:t>研读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 animBg="1"/>
      <p:bldP spid="58373" grpId="0" animBg="1"/>
      <p:bldP spid="58374" grpId="0"/>
      <p:bldP spid="58375" grpId="0"/>
      <p:bldP spid="58377" grpId="0"/>
      <p:bldP spid="58378" grpId="0"/>
      <p:bldP spid="583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667000" y="606425"/>
            <a:ext cx="4756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6000">
                <a:solidFill>
                  <a:srgbClr val="000000"/>
                </a:solidFill>
              </a:rPr>
              <a:t>小桥流水人家</a:t>
            </a:r>
          </a:p>
        </p:txBody>
      </p:sp>
      <p:pic>
        <p:nvPicPr>
          <p:cNvPr id="60419" name="Picture 3" descr="p266 副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335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4D4D4D"/>
            </a:outerShdw>
          </a:effectLst>
        </p:spPr>
      </p:pic>
      <p:sp>
        <p:nvSpPr>
          <p:cNvPr id="60420" name="Line 4"/>
          <p:cNvSpPr>
            <a:spLocks noChangeShapeType="1"/>
          </p:cNvSpPr>
          <p:nvPr/>
        </p:nvSpPr>
        <p:spPr bwMode="auto">
          <a:xfrm flipV="1">
            <a:off x="4643438" y="2997200"/>
            <a:ext cx="990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4643438" y="40767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651500" y="2708275"/>
            <a:ext cx="297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/>
              <a:t>旅途所见之 实在景象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651500" y="4581525"/>
            <a:ext cx="297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/>
              <a:t>内心向往之 精神家园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956550" y="2924175"/>
            <a:ext cx="8540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zh-CN" altLang="en-US" sz="4400">
                <a:solidFill>
                  <a:srgbClr val="CC0099"/>
                </a:solidFill>
              </a:rPr>
              <a:t>恬静之景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827088" y="549275"/>
            <a:ext cx="13684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zh-CN" altLang="en-US" sz="4400">
                <a:solidFill>
                  <a:srgbClr val="FC1604"/>
                </a:solidFill>
                <a:ea typeface="华文行楷" pitchFamily="2" charset="-122"/>
              </a:rPr>
              <a:t>研读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0" grpId="0" animBg="1"/>
      <p:bldP spid="60421" grpId="0" animBg="1"/>
      <p:bldP spid="60422" grpId="0"/>
      <p:bldP spid="60423" grpId="0"/>
      <p:bldP spid="60424" grpId="0"/>
      <p:bldP spid="604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667000" y="533400"/>
            <a:ext cx="5181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6000">
                <a:solidFill>
                  <a:srgbClr val="000000"/>
                </a:solidFill>
              </a:rPr>
              <a:t>古道西风瘦马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500563" y="2276475"/>
            <a:ext cx="4021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solidFill>
                  <a:srgbClr val="0000FF"/>
                </a:solidFill>
              </a:rPr>
              <a:t>西风，指秋风</a:t>
            </a:r>
          </a:p>
        </p:txBody>
      </p:sp>
      <p:pic>
        <p:nvPicPr>
          <p:cNvPr id="64517" name="Picture 5" descr="秋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31670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4D4D4D"/>
            </a:outerShdw>
          </a:effectLst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500563" y="3357563"/>
            <a:ext cx="3448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solidFill>
                  <a:srgbClr val="0000FF"/>
                </a:solidFill>
              </a:rPr>
              <a:t>古，破旧之意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4427538" y="4941888"/>
            <a:ext cx="4032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solidFill>
                  <a:srgbClr val="0000FF"/>
                </a:solidFill>
              </a:rPr>
              <a:t>瘦，表现旅途的艰辛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027988" y="2781300"/>
            <a:ext cx="8540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400">
                <a:solidFill>
                  <a:schemeClr val="tx2"/>
                </a:solidFill>
              </a:rPr>
              <a:t>荒凉之景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827088" y="549275"/>
            <a:ext cx="13684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zh-CN" altLang="en-US" sz="4400">
                <a:solidFill>
                  <a:srgbClr val="FC1604"/>
                </a:solidFill>
                <a:ea typeface="华文行楷" pitchFamily="2" charset="-122"/>
              </a:rPr>
              <a:t>研读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/>
      <p:bldP spid="64518" grpId="0"/>
      <p:bldP spid="64519" grpId="0"/>
      <p:bldP spid="64520" grpId="0"/>
      <p:bldP spid="645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042988" y="476250"/>
            <a:ext cx="7705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200">
                <a:solidFill>
                  <a:srgbClr val="FF00FF"/>
                </a:solidFill>
                <a:latin typeface="Arial" pitchFamily="34" charset="0"/>
                <a:ea typeface="华文彩云" pitchFamily="2" charset="-122"/>
              </a:rPr>
              <a:t>前三句共描写了几种景物？情调氛围有何异同？在文中有何作用？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6459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b="0">
                <a:solidFill>
                  <a:srgbClr val="FF3300"/>
                </a:solidFill>
              </a:rPr>
              <a:t>景物：</a:t>
            </a:r>
            <a:r>
              <a:rPr lang="zh-CN" altLang="en-US" sz="2400">
                <a:solidFill>
                  <a:srgbClr val="0000FF"/>
                </a:solidFill>
                <a:latin typeface="Arial" pitchFamily="34" charset="0"/>
                <a:ea typeface="宋体" pitchFamily="2" charset="-122"/>
              </a:rPr>
              <a:t>藤、树、鸦、桥、水、家、道、风、马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00113" y="2276475"/>
            <a:ext cx="7869237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b="0">
                <a:solidFill>
                  <a:srgbClr val="FF3300"/>
                </a:solidFill>
              </a:rPr>
              <a:t>异同：</a:t>
            </a:r>
          </a:p>
          <a:p>
            <a:pPr>
              <a:spcBef>
                <a:spcPct val="0"/>
              </a:spcBef>
            </a:pPr>
            <a:r>
              <a:rPr lang="zh-CN" altLang="en-US" sz="2400">
                <a:solidFill>
                  <a:srgbClr val="0000FF"/>
                </a:solidFill>
                <a:latin typeface="Arial" pitchFamily="34" charset="0"/>
                <a:ea typeface="宋体" pitchFamily="2" charset="-122"/>
              </a:rPr>
              <a:t>第一句是萧瑟秋景，黯然凄凉的气氛，衬托旅人内心的悲哀。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900113" y="3573463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>
                <a:solidFill>
                  <a:srgbClr val="0000FF"/>
                </a:solidFill>
                <a:latin typeface="Arial" pitchFamily="34" charset="0"/>
                <a:ea typeface="宋体" pitchFamily="2" charset="-122"/>
              </a:rPr>
              <a:t>第二句的三景则是安谧，明净，</a:t>
            </a:r>
            <a:r>
              <a:rPr lang="zh-CN" altLang="en-US" sz="2400">
                <a:solidFill>
                  <a:srgbClr val="0000FF"/>
                </a:solidFill>
              </a:rPr>
              <a:t>反衬游子的羁旅之苦。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00113" y="4437063"/>
            <a:ext cx="7777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>
                <a:solidFill>
                  <a:srgbClr val="0000FF"/>
                </a:solidFill>
                <a:latin typeface="Arial" pitchFamily="34" charset="0"/>
                <a:ea typeface="宋体" pitchFamily="2" charset="-122"/>
              </a:rPr>
              <a:t>第三句三景破败，荒凉，衬托出天涯游子的内心孤独凄苦之情。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971550" y="5229225"/>
            <a:ext cx="729297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b="0">
                <a:solidFill>
                  <a:srgbClr val="FF3300"/>
                </a:solidFill>
              </a:rPr>
              <a:t>作用：</a:t>
            </a:r>
          </a:p>
          <a:p>
            <a:pPr>
              <a:spcBef>
                <a:spcPct val="0"/>
              </a:spcBef>
            </a:pPr>
            <a:r>
              <a:rPr lang="zh-CN" altLang="en-US" sz="2400">
                <a:solidFill>
                  <a:srgbClr val="0000FF"/>
                </a:solidFill>
                <a:latin typeface="Arial" pitchFamily="34" charset="0"/>
                <a:ea typeface="宋体" pitchFamily="2" charset="-122"/>
              </a:rPr>
              <a:t>第一、三句色彩情调一样，都是哀景，正面衬托游子的哀愁；第二句则为乐景，反衬</a:t>
            </a:r>
            <a:r>
              <a:rPr lang="zh-CN" altLang="en-US" sz="2400">
                <a:solidFill>
                  <a:srgbClr val="0000FF"/>
                </a:solidFill>
              </a:rPr>
              <a:t>游子的哀愁</a:t>
            </a:r>
            <a:r>
              <a:rPr lang="zh-CN" altLang="en-US" sz="2400">
                <a:solidFill>
                  <a:srgbClr val="0000FF"/>
                </a:solidFill>
                <a:latin typeface="Arial" pitchFamily="34" charset="0"/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8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8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920037" cy="3773488"/>
          </a:xfrm>
        </p:spPr>
        <p:txBody>
          <a:bodyPr/>
          <a:lstStyle/>
          <a:p>
            <a:r>
              <a:rPr lang="zh-CN" altLang="en-US" sz="2800">
                <a:solidFill>
                  <a:srgbClr val="0000FF"/>
                </a:solidFill>
              </a:rPr>
              <a:t>几根</a:t>
            </a:r>
            <a:r>
              <a:rPr lang="en-US" sz="2800">
                <a:solidFill>
                  <a:srgbClr val="0000FF"/>
                </a:solidFill>
              </a:rPr>
              <a:t>______</a:t>
            </a:r>
            <a:r>
              <a:rPr lang="zh-CN" altLang="en-US" sz="2800">
                <a:solidFill>
                  <a:srgbClr val="0000FF"/>
                </a:solidFill>
              </a:rPr>
              <a:t>缠绕着一棵棵</a:t>
            </a:r>
            <a:r>
              <a:rPr lang="en-US" sz="2800">
                <a:solidFill>
                  <a:srgbClr val="0000FF"/>
                </a:solidFill>
              </a:rPr>
              <a:t>______ </a:t>
            </a:r>
            <a:r>
              <a:rPr lang="zh-CN" altLang="en-US" sz="2800">
                <a:solidFill>
                  <a:srgbClr val="0000FF"/>
                </a:solidFill>
              </a:rPr>
              <a:t>，那凋零了的黄叶在萧萧的</a:t>
            </a:r>
            <a:r>
              <a:rPr lang="en-US" sz="2800">
                <a:solidFill>
                  <a:srgbClr val="0000FF"/>
                </a:solidFill>
              </a:rPr>
              <a:t>_____</a:t>
            </a:r>
            <a:r>
              <a:rPr lang="zh-CN" altLang="en-US" sz="2800">
                <a:solidFill>
                  <a:srgbClr val="0000FF"/>
                </a:solidFill>
              </a:rPr>
              <a:t>中瑟瑟的颤抖，黄昏的天空中点点</a:t>
            </a:r>
            <a:r>
              <a:rPr lang="en-US" sz="2800">
                <a:solidFill>
                  <a:srgbClr val="0000FF"/>
                </a:solidFill>
              </a:rPr>
              <a:t>_____</a:t>
            </a:r>
            <a:r>
              <a:rPr lang="zh-CN" altLang="en-US" sz="2800">
                <a:solidFill>
                  <a:srgbClr val="0000FF"/>
                </a:solidFill>
              </a:rPr>
              <a:t>，声声哀鸣</a:t>
            </a:r>
            <a:r>
              <a:rPr lang="en-US" sz="2800">
                <a:solidFill>
                  <a:srgbClr val="0000FF"/>
                </a:solidFill>
              </a:rPr>
              <a:t>……</a:t>
            </a:r>
            <a:r>
              <a:rPr lang="zh-CN" altLang="en-US" sz="2800">
                <a:solidFill>
                  <a:srgbClr val="0000FF"/>
                </a:solidFill>
              </a:rPr>
              <a:t>一片悲凉的秋景。</a:t>
            </a:r>
          </a:p>
          <a:p>
            <a:r>
              <a:rPr lang="zh-CN" altLang="en-US" sz="2800">
                <a:solidFill>
                  <a:srgbClr val="0000FF"/>
                </a:solidFill>
              </a:rPr>
              <a:t>眼前呈现出一座</a:t>
            </a:r>
            <a:r>
              <a:rPr lang="en-US" sz="2800">
                <a:solidFill>
                  <a:srgbClr val="0000FF"/>
                </a:solidFill>
              </a:rPr>
              <a:t>_____ </a:t>
            </a:r>
            <a:r>
              <a:rPr lang="zh-CN" altLang="en-US" sz="2800">
                <a:solidFill>
                  <a:srgbClr val="0000FF"/>
                </a:solidFill>
              </a:rPr>
              <a:t>，桥下小溪潺潺的</a:t>
            </a:r>
            <a:r>
              <a:rPr lang="en-US" sz="2800">
                <a:solidFill>
                  <a:srgbClr val="0000FF"/>
                </a:solidFill>
              </a:rPr>
              <a:t>_____</a:t>
            </a:r>
            <a:r>
              <a:rPr lang="zh-CN" altLang="en-US" sz="2800">
                <a:solidFill>
                  <a:srgbClr val="0000FF"/>
                </a:solidFill>
              </a:rPr>
              <a:t>，不远处还有升起袅袅炊烟的</a:t>
            </a:r>
            <a:r>
              <a:rPr lang="en-US" sz="2800">
                <a:solidFill>
                  <a:srgbClr val="0000FF"/>
                </a:solidFill>
              </a:rPr>
              <a:t>________ </a:t>
            </a:r>
            <a:r>
              <a:rPr lang="zh-CN" altLang="en-US" sz="2800">
                <a:solidFill>
                  <a:srgbClr val="0000FF"/>
                </a:solidFill>
              </a:rPr>
              <a:t>，那里有安居落业的人们。</a:t>
            </a:r>
          </a:p>
          <a:p>
            <a:r>
              <a:rPr lang="zh-CN" altLang="en-US" sz="2800">
                <a:solidFill>
                  <a:srgbClr val="0000FF"/>
                </a:solidFill>
              </a:rPr>
              <a:t>在萧瑟的秋风中，在寂寞的</a:t>
            </a:r>
            <a:r>
              <a:rPr lang="en-US" sz="2800">
                <a:solidFill>
                  <a:srgbClr val="0000FF"/>
                </a:solidFill>
              </a:rPr>
              <a:t>______</a:t>
            </a:r>
            <a:r>
              <a:rPr lang="zh-CN" altLang="en-US" sz="2800">
                <a:solidFill>
                  <a:srgbClr val="0000FF"/>
                </a:solidFill>
              </a:rPr>
              <a:t>上，饱尝艰辛的游子骑着一匹</a:t>
            </a:r>
            <a:r>
              <a:rPr lang="en-US" sz="2800">
                <a:solidFill>
                  <a:srgbClr val="0000FF"/>
                </a:solidFill>
              </a:rPr>
              <a:t>____</a:t>
            </a:r>
            <a:r>
              <a:rPr lang="zh-CN" altLang="en-US" sz="2800">
                <a:solidFill>
                  <a:srgbClr val="0000FF"/>
                </a:solidFill>
              </a:rPr>
              <a:t>，向远方踽踽</a:t>
            </a:r>
            <a:r>
              <a:rPr lang="en-US" sz="2800">
                <a:solidFill>
                  <a:srgbClr val="0000FF"/>
                </a:solidFill>
              </a:rPr>
              <a:t>(jǔ )</a:t>
            </a:r>
            <a:r>
              <a:rPr lang="zh-CN" altLang="en-US" sz="2800">
                <a:solidFill>
                  <a:srgbClr val="0000FF"/>
                </a:solidFill>
              </a:rPr>
              <a:t>而行。</a:t>
            </a:r>
          </a:p>
        </p:txBody>
      </p:sp>
      <p:sp>
        <p:nvSpPr>
          <p:cNvPr id="109571" name="WordArt 3"/>
          <p:cNvSpPr>
            <a:spLocks noChangeArrowheads="1" noChangeShapeType="1"/>
          </p:cNvSpPr>
          <p:nvPr/>
        </p:nvSpPr>
        <p:spPr bwMode="auto">
          <a:xfrm>
            <a:off x="1187450" y="620713"/>
            <a:ext cx="24479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楷体_GB2312"/>
              </a:rPr>
              <a:t>填一填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124075" y="1557338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枯藤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364163" y="1557338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秃树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563938" y="1989138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秋风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411413" y="2420938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寒鸦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3851275" y="2852738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小桥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7667625" y="2852738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流水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5940425" y="3357563"/>
            <a:ext cx="161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农家小屋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5724525" y="4292600"/>
            <a:ext cx="89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古道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4140200" y="4652963"/>
            <a:ext cx="89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solidFill>
                  <a:srgbClr val="FC1604"/>
                </a:solidFill>
                <a:latin typeface="Arial" pitchFamily="34" charset="0"/>
                <a:ea typeface="宋体" pitchFamily="2" charset="-122"/>
              </a:rPr>
              <a:t>瘦马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utoUpdateAnimBg="0"/>
      <p:bldP spid="109573" grpId="0" autoUpdateAnimBg="0"/>
      <p:bldP spid="109574" grpId="0" autoUpdateAnimBg="0"/>
      <p:bldP spid="109575" grpId="0" autoUpdateAnimBg="0"/>
      <p:bldP spid="109576" grpId="0" autoUpdateAnimBg="0"/>
      <p:bldP spid="109577" grpId="0" autoUpdateAnimBg="0"/>
      <p:bldP spid="109578" grpId="0" autoUpdateAnimBg="0"/>
      <p:bldP spid="109579" grpId="0" autoUpdateAnimBg="0"/>
      <p:bldP spid="10958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916238" y="333375"/>
            <a:ext cx="514985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800">
                <a:solidFill>
                  <a:srgbClr val="800000"/>
                </a:solidFill>
              </a:rPr>
              <a:t>夕阳西下，</a:t>
            </a:r>
          </a:p>
          <a:p>
            <a:pPr>
              <a:spcBef>
                <a:spcPct val="20000"/>
              </a:spcBef>
            </a:pPr>
            <a:r>
              <a:rPr lang="zh-CN" altLang="en-US" sz="4800">
                <a:solidFill>
                  <a:srgbClr val="800000"/>
                </a:solidFill>
              </a:rPr>
              <a:t>断肠人在天涯。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187450" y="5084763"/>
            <a:ext cx="7345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/>
              <a:t>夕阳，点明时间，与“昏”呼应。</a:t>
            </a:r>
          </a:p>
        </p:txBody>
      </p:sp>
      <p:pic>
        <p:nvPicPr>
          <p:cNvPr id="68612" name="Picture 4" descr="秋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8988"/>
            <a:ext cx="6092825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4D4D4D"/>
            </a:outerShdw>
          </a:effectLst>
        </p:spPr>
      </p:pic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827088" y="549275"/>
            <a:ext cx="13684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zh-CN" altLang="en-US" sz="4400">
                <a:solidFill>
                  <a:srgbClr val="FC1604"/>
                </a:solidFill>
                <a:ea typeface="华文行楷" pitchFamily="2" charset="-122"/>
              </a:rPr>
              <a:t>研读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258888" y="5734050"/>
            <a:ext cx="504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000"/>
              <a:t>断肠，形容极度悲伤。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 autoUpdateAnimBg="0"/>
      <p:bldP spid="68611" grpId="0" animBg="1" autoUpdateAnimBg="0"/>
      <p:bldP spid="68613" grpId="0"/>
      <p:bldP spid="6861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71550" y="333375"/>
            <a:ext cx="6950075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800">
                <a:solidFill>
                  <a:srgbClr val="800000"/>
                </a:solidFill>
              </a:rPr>
              <a:t>夕阳西下，</a:t>
            </a:r>
          </a:p>
          <a:p>
            <a:pPr>
              <a:spcBef>
                <a:spcPct val="20000"/>
              </a:spcBef>
            </a:pPr>
            <a:r>
              <a:rPr lang="zh-CN" altLang="en-US" sz="4800">
                <a:solidFill>
                  <a:srgbClr val="800000"/>
                </a:solidFill>
              </a:rPr>
              <a:t>断肠人在天涯。</a:t>
            </a:r>
          </a:p>
        </p:txBody>
      </p:sp>
      <p:pic>
        <p:nvPicPr>
          <p:cNvPr id="73731" name="Picture 3" descr="秋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6096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4D4D4D"/>
            </a:outerShdw>
          </a:effectLst>
        </p:spPr>
      </p:pic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114800" y="5181600"/>
            <a:ext cx="502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/>
              <a:t>断肠，点睛之笔，点明全文的感情基调。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011863" y="765175"/>
            <a:ext cx="1584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C1604"/>
                </a:solidFill>
              </a:rPr>
              <a:t>主旨句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460</Words>
  <Application>Microsoft Office PowerPoint</Application>
  <PresentationFormat>全屏显示(4:3)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</cp:lastModifiedBy>
  <cp:revision>3</cp:revision>
  <dcterms:created xsi:type="dcterms:W3CDTF">2019-07-24T07:42:58Z</dcterms:created>
  <dcterms:modified xsi:type="dcterms:W3CDTF">2019-10-11T03:21:02Z</dcterms:modified>
</cp:coreProperties>
</file>