
<file path=[Content_Types].xml><?xml version="1.0" encoding="utf-8"?>
<Types xmlns="http://schemas.openxmlformats.org/package/2006/content-types">
  <Default Extension="wav" ContentType="audio/x-wav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3"/>
    <p:sldId id="264" r:id="rId4"/>
    <p:sldId id="265" r:id="rId5"/>
    <p:sldId id="266" r:id="rId6"/>
    <p:sldId id="267" r:id="rId7"/>
    <p:sldId id="273" r:id="rId8"/>
    <p:sldId id="274" r:id="rId9"/>
    <p:sldId id="276" r:id="rId10"/>
    <p:sldId id="268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1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1"/>
          <p:cNvSpPr>
            <a:spLocks noGrp="1"/>
          </p:cNvSpPr>
          <p:nvPr>
            <p:ph type="ctrTitle" idx="4294967295"/>
          </p:nvPr>
        </p:nvSpPr>
        <p:spPr>
          <a:xfrm>
            <a:off x="4229100" y="3214688"/>
            <a:ext cx="3917950" cy="7175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r>
              <a:rPr lang="zh-CN" altLang="en-US" sz="4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答谢中书书</a:t>
            </a:r>
            <a:endParaRPr lang="zh-CN" altLang="en-US" sz="43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文本框 2"/>
          <p:cNvSpPr txBox="1"/>
          <p:nvPr/>
        </p:nvSpPr>
        <p:spPr>
          <a:xfrm>
            <a:off x="2336165" y="503555"/>
            <a:ext cx="31737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学习目标</a:t>
            </a:r>
            <a:endParaRPr lang="zh-CN" altLang="en-US" sz="32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62100" y="1768475"/>
            <a:ext cx="8997950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Arial" panose="020B0604020202020204" pitchFamily="34" charset="0"/>
              </a:rPr>
              <a:t>朗读、背诵课文，掌握重点字词句的意思。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Arial" panose="020B0604020202020204" pitchFamily="34" charset="0"/>
              </a:rPr>
              <a:t>品味文章画面的精美，语言的精炼。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Arial" panose="020B0604020202020204" pitchFamily="34" charset="0"/>
              </a:rPr>
              <a:t>感受作品中大自然的纯净美好，培养热爱祖国大好河山的感情。</a:t>
            </a:r>
            <a:endParaRPr lang="zh-CN" altLang="en-US" sz="2800" b="1" dirty="0">
              <a:latin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7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charRg st="27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charRg st="27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2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charRg st="72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charRg st="72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文本框 2"/>
          <p:cNvSpPr txBox="1"/>
          <p:nvPr/>
        </p:nvSpPr>
        <p:spPr>
          <a:xfrm>
            <a:off x="2189163" y="711200"/>
            <a:ext cx="1714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走近作者</a:t>
            </a:r>
            <a:endParaRPr lang="zh-CN" altLang="en-US" sz="28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97283" name="图片 97282" descr="陶弘景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19288" y="2133600"/>
            <a:ext cx="2598737" cy="3665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7282" name="文本框 97281"/>
          <p:cNvSpPr txBox="1"/>
          <p:nvPr/>
        </p:nvSpPr>
        <p:spPr>
          <a:xfrm>
            <a:off x="4845050" y="1238250"/>
            <a:ext cx="5614988" cy="46158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陶弘景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Arial" panose="020B0604020202020204" pitchFamily="34" charset="0"/>
              </a:rPr>
              <a:t>       南朝齐梁时期道教思想家、医学家。字通明，自号华阳隐居。丹阳秣陵（今南京）人。仕齐拜左卫殿中将军。入梁，隐居句曲山（茅山）。武帝礼聘不出，但朝迁大事辄就咨询，时人称为“山中宰相”。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5170" name="Text Box 7"/>
          <p:cNvSpPr txBox="1"/>
          <p:nvPr/>
        </p:nvSpPr>
        <p:spPr>
          <a:xfrm>
            <a:off x="6678613" y="1935163"/>
            <a:ext cx="441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高峰入云，清流见底。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5171" name="Text Box 9"/>
          <p:cNvSpPr txBox="1"/>
          <p:nvPr/>
        </p:nvSpPr>
        <p:spPr>
          <a:xfrm>
            <a:off x="6678613" y="2582863"/>
            <a:ext cx="44196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两岸石壁，五色交辉。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青林翠竹，四时俱备。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5172" name="Text Box 10"/>
          <p:cNvSpPr txBox="1"/>
          <p:nvPr/>
        </p:nvSpPr>
        <p:spPr>
          <a:xfrm>
            <a:off x="1954213" y="1263650"/>
            <a:ext cx="63722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一、总写。山川之美  古来共谈。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5173" name="Text Box 11"/>
          <p:cNvSpPr txBox="1"/>
          <p:nvPr/>
        </p:nvSpPr>
        <p:spPr>
          <a:xfrm>
            <a:off x="1954213" y="3086100"/>
            <a:ext cx="1905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二、分写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5174" name="Text Box 12"/>
          <p:cNvSpPr txBox="1"/>
          <p:nvPr/>
        </p:nvSpPr>
        <p:spPr>
          <a:xfrm>
            <a:off x="4294188" y="2366963"/>
            <a:ext cx="20161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四季之景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5175" name="Text Box 19"/>
          <p:cNvSpPr txBox="1"/>
          <p:nvPr/>
        </p:nvSpPr>
        <p:spPr>
          <a:xfrm>
            <a:off x="6678613" y="4070350"/>
            <a:ext cx="44196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晓雾将歇，猿鸟乱鸣。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夕日欲颓，沉鳞竞跃。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5176" name="Text Box 20"/>
          <p:cNvSpPr txBox="1"/>
          <p:nvPr/>
        </p:nvSpPr>
        <p:spPr>
          <a:xfrm>
            <a:off x="1954213" y="5607050"/>
            <a:ext cx="3124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三、总写  抒怀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5177" name="AutoShape 21"/>
          <p:cNvSpPr/>
          <p:nvPr/>
        </p:nvSpPr>
        <p:spPr>
          <a:xfrm>
            <a:off x="3933825" y="2293938"/>
            <a:ext cx="381000" cy="2870200"/>
          </a:xfrm>
          <a:prstGeom prst="leftBrace">
            <a:avLst>
              <a:gd name="adj1" fmla="val 62568"/>
              <a:gd name="adj2" fmla="val 50000"/>
            </a:avLst>
          </a:pr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5179" name="Text Box 24"/>
          <p:cNvSpPr txBox="1"/>
          <p:nvPr/>
        </p:nvSpPr>
        <p:spPr>
          <a:xfrm>
            <a:off x="5157788" y="5570538"/>
            <a:ext cx="4964112" cy="528637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欲界之仙都  未复有能与其奇者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7179" name="AutoShape 27"/>
          <p:cNvSpPr/>
          <p:nvPr/>
        </p:nvSpPr>
        <p:spPr>
          <a:xfrm>
            <a:off x="6454775" y="2222500"/>
            <a:ext cx="71438" cy="1728788"/>
          </a:xfrm>
          <a:prstGeom prst="leftBrace">
            <a:avLst>
              <a:gd name="adj1" fmla="val 200993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5181" name="Text Box 28"/>
          <p:cNvSpPr txBox="1"/>
          <p:nvPr/>
        </p:nvSpPr>
        <p:spPr>
          <a:xfrm>
            <a:off x="4383088" y="4427538"/>
            <a:ext cx="16052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晨昏之景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5182" name="AutoShape 29"/>
          <p:cNvSpPr/>
          <p:nvPr/>
        </p:nvSpPr>
        <p:spPr>
          <a:xfrm>
            <a:off x="6383338" y="4356100"/>
            <a:ext cx="214312" cy="923925"/>
          </a:xfrm>
          <a:prstGeom prst="leftBrace">
            <a:avLst>
              <a:gd name="adj1" fmla="val 49877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/>
      <p:bldP spid="135172" grpId="0"/>
      <p:bldP spid="135173" grpId="0"/>
      <p:bldP spid="135174" grpId="0"/>
      <p:bldP spid="135175" grpId="0"/>
      <p:bldP spid="135176" grpId="0"/>
      <p:bldP spid="135177" grpId="0" bldLvl="0" animBg="1"/>
      <p:bldP spid="135179" grpId="0"/>
      <p:bldP spid="135181" grpId="0"/>
      <p:bldP spid="13518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114689" descr="?ResID=57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06850" y="3235325"/>
            <a:ext cx="3822700" cy="286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文本框 114691"/>
          <p:cNvSpPr txBox="1"/>
          <p:nvPr/>
        </p:nvSpPr>
        <p:spPr>
          <a:xfrm>
            <a:off x="1919288" y="1125538"/>
            <a:ext cx="8301037" cy="2030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短文中的山川之美，美不胜收，你脑海中浮现了怎样的画面？请任选一个角度，用“这里有＿＿之美，你看＿＿”的句式给大家描绘一番。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内容占位符 115714" descr="1748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67213" y="3213100"/>
            <a:ext cx="3676650" cy="27574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文本框 115715"/>
          <p:cNvSpPr txBox="1"/>
          <p:nvPr/>
        </p:nvSpPr>
        <p:spPr>
          <a:xfrm>
            <a:off x="3482975" y="1411288"/>
            <a:ext cx="3098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9220" name="文本框 115716"/>
          <p:cNvSpPr txBox="1"/>
          <p:nvPr/>
        </p:nvSpPr>
        <p:spPr>
          <a:xfrm>
            <a:off x="1774825" y="908050"/>
            <a:ext cx="28622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  山水相映之美。</a:t>
            </a:r>
            <a:endParaRPr lang="zh-CN" altLang="en-US" sz="2800" b="1" dirty="0">
              <a:solidFill>
                <a:srgbClr val="0066FF"/>
              </a:solidFill>
              <a:latin typeface="宋体" panose="02010600030101010101" pitchFamily="2" charset="-122"/>
            </a:endParaRPr>
          </a:p>
        </p:txBody>
      </p:sp>
      <p:sp>
        <p:nvSpPr>
          <p:cNvPr id="9221" name="矩形 115721"/>
          <p:cNvSpPr/>
          <p:nvPr/>
        </p:nvSpPr>
        <p:spPr>
          <a:xfrm>
            <a:off x="2063750" y="1412875"/>
            <a:ext cx="7740650" cy="17703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这里有山水相映之美，你看，山的峻峭，水的明丽。水的动势给山增加了活力，山的倒影给水铺上了异彩，二者相映成趣。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3" name="矩形 116740"/>
          <p:cNvSpPr/>
          <p:nvPr/>
        </p:nvSpPr>
        <p:spPr>
          <a:xfrm>
            <a:off x="1919288" y="1125538"/>
            <a:ext cx="5834062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色彩配合之美。</a:t>
            </a:r>
            <a:endParaRPr lang="zh-CN" altLang="en-US" sz="2800" b="1" dirty="0">
              <a:solidFill>
                <a:srgbClr val="0066FF"/>
              </a:solidFill>
              <a:latin typeface="宋体" panose="02010600030101010101" pitchFamily="2" charset="-122"/>
            </a:endParaRPr>
          </a:p>
        </p:txBody>
      </p:sp>
      <p:sp>
        <p:nvSpPr>
          <p:cNvPr id="10244" name="矩形 116743"/>
          <p:cNvSpPr/>
          <p:nvPr/>
        </p:nvSpPr>
        <p:spPr>
          <a:xfrm>
            <a:off x="1919288" y="1701800"/>
            <a:ext cx="8256587" cy="2030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这里有色彩配合之美，你看，两岸石壁，五色交辉；青林翠竹，四时俱备，蓝天作背景，绿水为衬托，绚丽动人，美不胜收。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7" name="矩形 117765"/>
          <p:cNvSpPr/>
          <p:nvPr/>
        </p:nvSpPr>
        <p:spPr>
          <a:xfrm>
            <a:off x="2566988" y="717550"/>
            <a:ext cx="705643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晨昏变化之美。</a:t>
            </a:r>
            <a:endParaRPr lang="zh-CN" altLang="en-US" sz="2800" b="1" dirty="0">
              <a:solidFill>
                <a:srgbClr val="0066FF"/>
              </a:solidFill>
              <a:latin typeface="宋体" panose="02010600030101010101" pitchFamily="2" charset="-122"/>
            </a:endParaRPr>
          </a:p>
        </p:txBody>
      </p:sp>
      <p:sp>
        <p:nvSpPr>
          <p:cNvPr id="11268" name="文本框 117766"/>
          <p:cNvSpPr txBox="1"/>
          <p:nvPr/>
        </p:nvSpPr>
        <p:spPr>
          <a:xfrm>
            <a:off x="2711450" y="2276475"/>
            <a:ext cx="5905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11269" name="矩形 117767"/>
          <p:cNvSpPr/>
          <p:nvPr/>
        </p:nvSpPr>
        <p:spPr>
          <a:xfrm>
            <a:off x="2497138" y="1125538"/>
            <a:ext cx="6851650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Clr>
                <a:schemeClr val="tx1"/>
              </a:buClr>
              <a:buSzPct val="75000"/>
              <a:buFont typeface="Wingdings" panose="05000000000000000000" pitchFamily="2" charset="2"/>
            </a:pPr>
            <a:r>
              <a:rPr lang="zh-CN" altLang="en-US" sz="2800" b="1" dirty="0">
                <a:latin typeface="宋体" panose="02010600030101010101" pitchFamily="2" charset="-122"/>
              </a:rPr>
              <a:t>这里有晨昏变化之美，你看，清晨白雾缭绕，似烟似缕，猿啼鸟鸣生机勃勃；傍晚红日西沉，山色苍茫，飞鸟归林，猿猴息树，游鱼跃水。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框 2"/>
          <p:cNvSpPr txBox="1"/>
          <p:nvPr/>
        </p:nvSpPr>
        <p:spPr>
          <a:xfrm>
            <a:off x="2189163" y="711200"/>
            <a:ext cx="1714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思想感情</a:t>
            </a:r>
            <a:endParaRPr lang="zh-CN" altLang="en-US" sz="28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315" name="文本框 120834"/>
          <p:cNvSpPr txBox="1"/>
          <p:nvPr/>
        </p:nvSpPr>
        <p:spPr>
          <a:xfrm>
            <a:off x="1981200" y="1717675"/>
            <a:ext cx="8061325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最能体现作者思想感情的语句是什么？体现了作者怎样的思想感情？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20836" name="文本框 120835"/>
          <p:cNvSpPr txBox="1"/>
          <p:nvPr/>
        </p:nvSpPr>
        <p:spPr>
          <a:xfrm>
            <a:off x="2146300" y="4178300"/>
            <a:ext cx="82296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—— </a:t>
            </a:r>
            <a:r>
              <a:rPr lang="zh-CN" altLang="en-US" sz="2800" b="1" dirty="0">
                <a:latin typeface="宋体" panose="02010600030101010101" pitchFamily="2" charset="-122"/>
              </a:rPr>
              <a:t>表达了作者沉醉山水的愉悦之情、能够和古今山水知音共赏美景的得意之感。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20837" name="文本框 120836"/>
          <p:cNvSpPr txBox="1"/>
          <p:nvPr/>
        </p:nvSpPr>
        <p:spPr>
          <a:xfrm>
            <a:off x="2343150" y="3124200"/>
            <a:ext cx="7661275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“实是欲界之仙都。自康乐来，未复有能与其奇者。”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WPS 演示</Application>
  <PresentationFormat>宽屏</PresentationFormat>
  <Paragraphs>55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Arial Unicode MS</vt:lpstr>
      <vt:lpstr>黑体</vt:lpstr>
      <vt:lpstr>楷体_GB2312</vt:lpstr>
      <vt:lpstr>新宋体</vt:lpstr>
      <vt:lpstr>Office 主题​​</vt:lpstr>
      <vt:lpstr>11 短文二篇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Lenovo</cp:lastModifiedBy>
  <cp:revision>26</cp:revision>
  <dcterms:created xsi:type="dcterms:W3CDTF">2019-06-19T02:08:00Z</dcterms:created>
  <dcterms:modified xsi:type="dcterms:W3CDTF">2019-09-17T02:36:41Z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