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55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354A5C-1D2F-4102-857D-5FA3433C01B9}" type="datetimeFigureOut">
              <a:rPr lang="zh-CN" altLang="en-US" smtClean="0"/>
              <a:pPr/>
              <a:t>2019/5/6 Monday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E74E84-940A-4406-9AAF-A0463FB4501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zh-CN" altLang="en-US"/>
              <a:t>绿色圃中小学教育网http://www.lspjy.com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zh-CN" altLang="en-US"/>
              <a:t>绿色圃中小学教育网http://www.lspjy.com</a:t>
            </a:r>
            <a:endParaRPr lang="en-US" altLang="zh-CN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754063"/>
            <a:ext cx="4391025" cy="3294062"/>
          </a:xfrm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EED7B-B47D-4500-94EE-1BD24D3CD96D}" type="datetimeFigureOut">
              <a:rPr lang="zh-CN" altLang="en-US" smtClean="0"/>
              <a:pPr/>
              <a:t>2019/5/6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16EB-EF60-47FD-9727-BC5305991D3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EED7B-B47D-4500-94EE-1BD24D3CD96D}" type="datetimeFigureOut">
              <a:rPr lang="zh-CN" altLang="en-US" smtClean="0"/>
              <a:pPr/>
              <a:t>2019/5/6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16EB-EF60-47FD-9727-BC5305991D3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EED7B-B47D-4500-94EE-1BD24D3CD96D}" type="datetimeFigureOut">
              <a:rPr lang="zh-CN" altLang="en-US" smtClean="0"/>
              <a:pPr/>
              <a:t>2019/5/6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16EB-EF60-47FD-9727-BC5305991D3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EED7B-B47D-4500-94EE-1BD24D3CD96D}" type="datetimeFigureOut">
              <a:rPr lang="zh-CN" altLang="en-US" smtClean="0"/>
              <a:pPr/>
              <a:t>2019/5/6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16EB-EF60-47FD-9727-BC5305991D3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EED7B-B47D-4500-94EE-1BD24D3CD96D}" type="datetimeFigureOut">
              <a:rPr lang="zh-CN" altLang="en-US" smtClean="0"/>
              <a:pPr/>
              <a:t>2019/5/6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16EB-EF60-47FD-9727-BC5305991D3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EED7B-B47D-4500-94EE-1BD24D3CD96D}" type="datetimeFigureOut">
              <a:rPr lang="zh-CN" altLang="en-US" smtClean="0"/>
              <a:pPr/>
              <a:t>2019/5/6 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16EB-EF60-47FD-9727-BC5305991D3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EED7B-B47D-4500-94EE-1BD24D3CD96D}" type="datetimeFigureOut">
              <a:rPr lang="zh-CN" altLang="en-US" smtClean="0"/>
              <a:pPr/>
              <a:t>2019/5/6 Monday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16EB-EF60-47FD-9727-BC5305991D3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EED7B-B47D-4500-94EE-1BD24D3CD96D}" type="datetimeFigureOut">
              <a:rPr lang="zh-CN" altLang="en-US" smtClean="0"/>
              <a:pPr/>
              <a:t>2019/5/6 Monday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16EB-EF60-47FD-9727-BC5305991D3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EED7B-B47D-4500-94EE-1BD24D3CD96D}" type="datetimeFigureOut">
              <a:rPr lang="zh-CN" altLang="en-US" smtClean="0"/>
              <a:pPr/>
              <a:t>2019/5/6 Monday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16EB-EF60-47FD-9727-BC5305991D3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EED7B-B47D-4500-94EE-1BD24D3CD96D}" type="datetimeFigureOut">
              <a:rPr lang="zh-CN" altLang="en-US" smtClean="0"/>
              <a:pPr/>
              <a:t>2019/5/6 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16EB-EF60-47FD-9727-BC5305991D3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EED7B-B47D-4500-94EE-1BD24D3CD96D}" type="datetimeFigureOut">
              <a:rPr lang="zh-CN" altLang="en-US" smtClean="0"/>
              <a:pPr/>
              <a:t>2019/5/6 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16EB-EF60-47FD-9727-BC5305991D3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EED7B-B47D-4500-94EE-1BD24D3CD96D}" type="datetimeFigureOut">
              <a:rPr lang="zh-CN" altLang="en-US" smtClean="0"/>
              <a:pPr/>
              <a:t>2019/5/6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A16EB-EF60-47FD-9727-BC5305991D3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1547664" y="260648"/>
            <a:ext cx="6692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400" b="1">
                <a:solidFill>
                  <a:srgbClr val="008000"/>
                </a:solidFill>
                <a:latin typeface="黑体" pitchFamily="49" charset="-122"/>
                <a:ea typeface="黑体" pitchFamily="49" charset="-122"/>
              </a:rPr>
              <a:t>北师大版 四年级上册 第一单元 认识更大的数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 rot="720000">
            <a:off x="1116013" y="4132263"/>
            <a:ext cx="1006475" cy="769937"/>
            <a:chOff x="0" y="0"/>
            <a:chExt cx="1586" cy="1212"/>
          </a:xfrm>
        </p:grpSpPr>
        <p:sp>
          <p:nvSpPr>
            <p:cNvPr id="12302" name="AutoShape 6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586" cy="1213"/>
            </a:xfrm>
            <a:prstGeom prst="roundRect">
              <a:avLst>
                <a:gd name="adj" fmla="val 26296"/>
              </a:avLst>
            </a:prstGeom>
            <a:solidFill>
              <a:srgbClr val="FF9B05"/>
            </a:solidFill>
            <a:ln w="9525">
              <a:solidFill>
                <a:srgbClr val="FF9B05"/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12303" name="AutoShape 7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9" y="40"/>
              <a:ext cx="1497" cy="1112"/>
            </a:xfrm>
            <a:prstGeom prst="roundRect">
              <a:avLst>
                <a:gd name="adj" fmla="val 27069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DDDDDD">
                    <a:alpha val="87999"/>
                  </a:srgbClr>
                </a:gs>
              </a:gsLst>
              <a:lin ang="5400000" scaled="1"/>
            </a:gradFill>
            <a:ln w="9525">
              <a:solidFill>
                <a:srgbClr val="FF9B05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zh-CN" altLang="en-US" sz="3200">
                  <a:solidFill>
                    <a:srgbClr val="FF9B05"/>
                  </a:solidFill>
                  <a:ea typeface="华文琥珀" pitchFamily="2" charset="-122"/>
                </a:rPr>
                <a:t>问题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 rot="120000">
            <a:off x="3060700" y="4132263"/>
            <a:ext cx="1006475" cy="769937"/>
            <a:chOff x="0" y="0"/>
            <a:chExt cx="1586" cy="1212"/>
          </a:xfrm>
        </p:grpSpPr>
        <p:sp>
          <p:nvSpPr>
            <p:cNvPr id="12300" name="AutoShape 9"/>
            <p:cNvSpPr>
              <a:spLocks noChangeArrowheads="1"/>
            </p:cNvSpPr>
            <p:nvPr/>
          </p:nvSpPr>
          <p:spPr bwMode="auto">
            <a:xfrm>
              <a:off x="0" y="0"/>
              <a:ext cx="1586" cy="1213"/>
            </a:xfrm>
            <a:prstGeom prst="roundRect">
              <a:avLst>
                <a:gd name="adj" fmla="val 26296"/>
              </a:avLst>
            </a:prstGeom>
            <a:solidFill>
              <a:srgbClr val="FF9B05"/>
            </a:solidFill>
            <a:ln w="9525">
              <a:solidFill>
                <a:srgbClr val="FF9B05"/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12301" name="AutoShape 10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9" y="40"/>
              <a:ext cx="1497" cy="1112"/>
            </a:xfrm>
            <a:prstGeom prst="roundRect">
              <a:avLst>
                <a:gd name="adj" fmla="val 27069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DDDDDD">
                    <a:alpha val="87999"/>
                  </a:srgbClr>
                </a:gs>
              </a:gsLst>
              <a:lin ang="5400000" scaled="1"/>
            </a:gradFill>
            <a:ln w="9525">
              <a:solidFill>
                <a:srgbClr val="FF9B05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zh-CN" altLang="en-US" sz="3200">
                  <a:solidFill>
                    <a:srgbClr val="FF9B05"/>
                  </a:solidFill>
                  <a:ea typeface="华文琥珀" pitchFamily="2" charset="-122"/>
                </a:rPr>
                <a:t>探究</a:t>
              </a:r>
              <a:endParaRPr lang="zh-CN" altLang="en-US"/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 rot="-540000">
            <a:off x="4932363" y="4391025"/>
            <a:ext cx="1006475" cy="768350"/>
            <a:chOff x="0" y="0"/>
            <a:chExt cx="1586" cy="1212"/>
          </a:xfrm>
        </p:grpSpPr>
        <p:sp>
          <p:nvSpPr>
            <p:cNvPr id="12298" name="AutoShape 12"/>
            <p:cNvSpPr>
              <a:spLocks noChangeArrowheads="1"/>
            </p:cNvSpPr>
            <p:nvPr/>
          </p:nvSpPr>
          <p:spPr bwMode="auto">
            <a:xfrm>
              <a:off x="0" y="0"/>
              <a:ext cx="1586" cy="1213"/>
            </a:xfrm>
            <a:prstGeom prst="roundRect">
              <a:avLst>
                <a:gd name="adj" fmla="val 26296"/>
              </a:avLst>
            </a:prstGeom>
            <a:solidFill>
              <a:srgbClr val="FF9B05"/>
            </a:solidFill>
            <a:ln w="9525">
              <a:solidFill>
                <a:srgbClr val="FF9B05"/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12299" name="AutoShape 13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9" y="40"/>
              <a:ext cx="1497" cy="1112"/>
            </a:xfrm>
            <a:prstGeom prst="roundRect">
              <a:avLst>
                <a:gd name="adj" fmla="val 27069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DDDDDD">
                    <a:alpha val="87999"/>
                  </a:srgbClr>
                </a:gs>
              </a:gsLst>
              <a:lin ang="5400000" scaled="1"/>
            </a:gradFill>
            <a:ln w="9525">
              <a:solidFill>
                <a:srgbClr val="FF9B05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zh-CN" altLang="en-US" sz="3200">
                  <a:solidFill>
                    <a:srgbClr val="FF9B05"/>
                  </a:solidFill>
                  <a:ea typeface="华文琥珀" pitchFamily="2" charset="-122"/>
                </a:rPr>
                <a:t>练习</a:t>
              </a:r>
              <a:endParaRPr lang="zh-CN" altLang="en-US"/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 rot="-1380000">
            <a:off x="6732588" y="4005263"/>
            <a:ext cx="1006475" cy="769937"/>
            <a:chOff x="0" y="0"/>
            <a:chExt cx="1586" cy="1212"/>
          </a:xfrm>
        </p:grpSpPr>
        <p:sp>
          <p:nvSpPr>
            <p:cNvPr id="12296" name="AutoShape 15"/>
            <p:cNvSpPr>
              <a:spLocks noChangeArrowheads="1"/>
            </p:cNvSpPr>
            <p:nvPr/>
          </p:nvSpPr>
          <p:spPr bwMode="auto">
            <a:xfrm>
              <a:off x="0" y="0"/>
              <a:ext cx="1586" cy="1213"/>
            </a:xfrm>
            <a:prstGeom prst="roundRect">
              <a:avLst>
                <a:gd name="adj" fmla="val 26296"/>
              </a:avLst>
            </a:prstGeom>
            <a:solidFill>
              <a:srgbClr val="FF9B05"/>
            </a:solidFill>
            <a:ln w="9525">
              <a:solidFill>
                <a:srgbClr val="FF9B05"/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12297" name="AutoShape 16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9" y="40"/>
              <a:ext cx="1497" cy="1112"/>
            </a:xfrm>
            <a:prstGeom prst="roundRect">
              <a:avLst>
                <a:gd name="adj" fmla="val 27069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DDDDDD">
                    <a:alpha val="87999"/>
                  </a:srgbClr>
                </a:gs>
              </a:gsLst>
              <a:lin ang="5400000" scaled="1"/>
            </a:gradFill>
            <a:ln w="9525">
              <a:solidFill>
                <a:srgbClr val="FF9B05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zh-CN" altLang="en-US" sz="3200">
                  <a:solidFill>
                    <a:srgbClr val="FF9B05"/>
                  </a:solidFill>
                  <a:ea typeface="华文琥珀" pitchFamily="2" charset="-122"/>
                </a:rPr>
                <a:t>拓展</a:t>
              </a:r>
              <a:endParaRPr lang="zh-CN" altLang="en-US"/>
            </a:p>
          </p:txBody>
        </p:sp>
      </p:grpSp>
      <p:pic>
        <p:nvPicPr>
          <p:cNvPr id="12295" name="图片 4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55888" y="2490788"/>
            <a:ext cx="4445000" cy="128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5" name="Rectangle 17"/>
          <p:cNvSpPr>
            <a:spLocks noChangeArrowheads="1"/>
          </p:cNvSpPr>
          <p:nvPr/>
        </p:nvSpPr>
        <p:spPr bwMode="auto">
          <a:xfrm>
            <a:off x="6618288" y="1484313"/>
            <a:ext cx="642937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">
                <a:solidFill>
                  <a:schemeClr val="bg1"/>
                </a:solidFill>
              </a:rPr>
              <a:t>绿色圃中小学教育网</a:t>
            </a:r>
            <a:r>
              <a:rPr lang="en-US" altLang="zh-CN" sz="200">
                <a:solidFill>
                  <a:schemeClr val="bg1"/>
                </a:solidFill>
              </a:rPr>
              <a:t>http://www.lspjy.com</a:t>
            </a:r>
            <a:endParaRPr lang="en-US" altLang="zh-CN"/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6834188" y="1700213"/>
            <a:ext cx="642937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">
                <a:solidFill>
                  <a:schemeClr val="bg1"/>
                </a:solidFill>
              </a:rPr>
              <a:t>绿色圃中小学教育网</a:t>
            </a:r>
            <a:r>
              <a:rPr lang="en-US" altLang="zh-CN" sz="200">
                <a:solidFill>
                  <a:schemeClr val="bg1"/>
                </a:solidFill>
              </a:rPr>
              <a:t>http://www.lspjy.com</a:t>
            </a:r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684213" y="520700"/>
            <a:ext cx="8459787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/>
              <a:t>1</a:t>
            </a:r>
            <a:r>
              <a:rPr lang="zh-CN" altLang="en-US" sz="3200" b="1"/>
              <a:t>、比较每组中两个数的大小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341313" y="1412875"/>
            <a:ext cx="8459787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/>
              <a:t>70080     70101       98965      100 000</a:t>
            </a:r>
          </a:p>
        </p:txBody>
      </p:sp>
      <p:sp>
        <p:nvSpPr>
          <p:cNvPr id="33797" name="Oval 5"/>
          <p:cNvSpPr>
            <a:spLocks noChangeArrowheads="1"/>
          </p:cNvSpPr>
          <p:nvPr/>
        </p:nvSpPr>
        <p:spPr bwMode="auto">
          <a:xfrm>
            <a:off x="1727200" y="1412875"/>
            <a:ext cx="360363" cy="5048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799" name="Oval 7"/>
          <p:cNvSpPr>
            <a:spLocks noChangeArrowheads="1"/>
          </p:cNvSpPr>
          <p:nvPr/>
        </p:nvSpPr>
        <p:spPr bwMode="auto">
          <a:xfrm>
            <a:off x="5507038" y="1412875"/>
            <a:ext cx="360362" cy="5048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106363" y="3930650"/>
            <a:ext cx="8694737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/>
              <a:t>2</a:t>
            </a:r>
            <a:r>
              <a:rPr lang="zh-CN" altLang="en-US" sz="3200" b="1"/>
              <a:t>、按照从小到大的顺序排列下面各数。</a:t>
            </a: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250825" y="4797425"/>
            <a:ext cx="7920038" cy="579438"/>
          </a:xfrm>
          <a:prstGeom prst="rect">
            <a:avLst/>
          </a:prstGeom>
          <a:solidFill>
            <a:srgbClr val="F0AF2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/>
              <a:t>40400      400400     44000    50004</a:t>
            </a:r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341313" y="2781300"/>
            <a:ext cx="8459787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/>
              <a:t>1 000 000</a:t>
            </a:r>
            <a:r>
              <a:rPr lang="zh-CN" altLang="en-US" sz="3200" b="1"/>
              <a:t>    </a:t>
            </a:r>
            <a:r>
              <a:rPr lang="en-US" altLang="zh-CN" sz="3200" b="1"/>
              <a:t>99999</a:t>
            </a:r>
            <a:r>
              <a:rPr lang="zh-CN" altLang="en-US" sz="3200" b="1"/>
              <a:t>       </a:t>
            </a:r>
            <a:r>
              <a:rPr lang="en-US" altLang="zh-CN" sz="3200" b="1"/>
              <a:t>504200</a:t>
            </a:r>
            <a:r>
              <a:rPr lang="zh-CN" altLang="en-US" sz="3200" b="1"/>
              <a:t>     </a:t>
            </a:r>
            <a:r>
              <a:rPr lang="en-US" altLang="zh-CN" sz="3200" b="1"/>
              <a:t>494200</a:t>
            </a:r>
          </a:p>
        </p:txBody>
      </p:sp>
      <p:sp>
        <p:nvSpPr>
          <p:cNvPr id="33805" name="Oval 13"/>
          <p:cNvSpPr>
            <a:spLocks noChangeArrowheads="1"/>
          </p:cNvSpPr>
          <p:nvPr/>
        </p:nvSpPr>
        <p:spPr bwMode="auto">
          <a:xfrm>
            <a:off x="2303463" y="2781300"/>
            <a:ext cx="360362" cy="5048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806" name="Oval 14"/>
          <p:cNvSpPr>
            <a:spLocks noChangeArrowheads="1"/>
          </p:cNvSpPr>
          <p:nvPr/>
        </p:nvSpPr>
        <p:spPr bwMode="auto">
          <a:xfrm>
            <a:off x="6084888" y="2781300"/>
            <a:ext cx="360362" cy="5048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1" name="图片 7" descr="17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620713"/>
            <a:ext cx="1792288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TextBox 9"/>
          <p:cNvSpPr txBox="1">
            <a:spLocks noChangeArrowheads="1"/>
          </p:cNvSpPr>
          <p:nvPr/>
        </p:nvSpPr>
        <p:spPr bwMode="auto">
          <a:xfrm>
            <a:off x="0" y="1268413"/>
            <a:ext cx="83216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800" b="1">
                <a:latin typeface="宋体" pitchFamily="2" charset="-122"/>
              </a:rPr>
              <a:t>2.</a:t>
            </a:r>
            <a:r>
              <a:rPr lang="zh-CN" altLang="en-US" sz="2800" b="1">
                <a:latin typeface="宋体" pitchFamily="2" charset="-122"/>
              </a:rPr>
              <a:t>读一读下表中的数，并按从小到大的顺序排列。</a:t>
            </a:r>
          </a:p>
        </p:txBody>
      </p:sp>
      <p:pic>
        <p:nvPicPr>
          <p:cNvPr id="39943" name="图片 9"/>
          <p:cNvPicPr>
            <a:picLocks noChangeAspect="1"/>
          </p:cNvPicPr>
          <p:nvPr/>
        </p:nvPicPr>
        <p:blipFill>
          <a:blip r:embed="rId3" cstate="print"/>
          <a:srcRect t="57439"/>
          <a:stretch>
            <a:fillRect/>
          </a:stretch>
        </p:blipFill>
        <p:spPr bwMode="auto">
          <a:xfrm>
            <a:off x="0" y="4510088"/>
            <a:ext cx="86360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4" name="文本框 19"/>
          <p:cNvSpPr txBox="1">
            <a:spLocks noChangeArrowheads="1"/>
          </p:cNvSpPr>
          <p:nvPr/>
        </p:nvSpPr>
        <p:spPr bwMode="auto">
          <a:xfrm>
            <a:off x="77788" y="4376738"/>
            <a:ext cx="20351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3600">
                <a:solidFill>
                  <a:srgbClr val="7030A0"/>
                </a:solidFill>
              </a:rPr>
              <a:t>256500</a:t>
            </a:r>
            <a:endParaRPr lang="zh-CN" altLang="en-US" sz="3600">
              <a:solidFill>
                <a:srgbClr val="7030A0"/>
              </a:solidFill>
            </a:endParaRPr>
          </a:p>
        </p:txBody>
      </p:sp>
      <p:sp>
        <p:nvSpPr>
          <p:cNvPr id="39945" name="文本框 20"/>
          <p:cNvSpPr txBox="1">
            <a:spLocks noChangeArrowheads="1"/>
          </p:cNvSpPr>
          <p:nvPr/>
        </p:nvSpPr>
        <p:spPr bwMode="auto">
          <a:xfrm>
            <a:off x="2506663" y="4830763"/>
            <a:ext cx="25923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3600">
                <a:solidFill>
                  <a:srgbClr val="7030A0"/>
                </a:solidFill>
              </a:rPr>
              <a:t>1259300</a:t>
            </a:r>
            <a:endParaRPr lang="zh-CN" altLang="en-US" sz="3600">
              <a:solidFill>
                <a:srgbClr val="7030A0"/>
              </a:solidFill>
            </a:endParaRPr>
          </a:p>
        </p:txBody>
      </p:sp>
      <p:sp>
        <p:nvSpPr>
          <p:cNvPr id="39946" name="文本框 21"/>
          <p:cNvSpPr txBox="1">
            <a:spLocks noChangeArrowheads="1"/>
          </p:cNvSpPr>
          <p:nvPr/>
        </p:nvSpPr>
        <p:spPr bwMode="auto">
          <a:xfrm>
            <a:off x="4500563" y="4189413"/>
            <a:ext cx="2190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3600">
                <a:solidFill>
                  <a:srgbClr val="7030A0"/>
                </a:solidFill>
              </a:rPr>
              <a:t>2307200</a:t>
            </a:r>
            <a:endParaRPr lang="zh-CN" altLang="en-US" sz="3600">
              <a:solidFill>
                <a:srgbClr val="7030A0"/>
              </a:solidFill>
            </a:endParaRPr>
          </a:p>
        </p:txBody>
      </p:sp>
      <p:sp>
        <p:nvSpPr>
          <p:cNvPr id="39947" name="文本框 22"/>
          <p:cNvSpPr txBox="1">
            <a:spLocks noChangeArrowheads="1"/>
          </p:cNvSpPr>
          <p:nvPr/>
        </p:nvSpPr>
        <p:spPr bwMode="auto">
          <a:xfrm>
            <a:off x="6521450" y="4830763"/>
            <a:ext cx="24526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3600">
                <a:solidFill>
                  <a:srgbClr val="7030A0"/>
                </a:solidFill>
              </a:rPr>
              <a:t>2635200</a:t>
            </a:r>
            <a:endParaRPr lang="zh-CN" altLang="en-US" sz="3600">
              <a:solidFill>
                <a:srgbClr val="7030A0"/>
              </a:solidFill>
            </a:endParaRPr>
          </a:p>
        </p:txBody>
      </p:sp>
      <p:pic>
        <p:nvPicPr>
          <p:cNvPr id="39948" name="图片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88" y="2001838"/>
            <a:ext cx="8896350" cy="215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4" grpId="0"/>
      <p:bldP spid="39945" grpId="0"/>
      <p:bldP spid="39946" grpId="0"/>
      <p:bldP spid="399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900113" y="258763"/>
            <a:ext cx="2232025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/>
              <a:t>我说你写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0" y="981075"/>
            <a:ext cx="8820150" cy="1554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/>
              <a:t>我们国家从</a:t>
            </a:r>
            <a:r>
              <a:rPr lang="en-US" altLang="zh-CN" sz="3200" b="1"/>
              <a:t>2000</a:t>
            </a:r>
            <a:r>
              <a:rPr lang="zh-CN" altLang="en-US" sz="3200" b="1"/>
              <a:t>年起进行西部大开发，我国的西部有</a:t>
            </a:r>
            <a:r>
              <a:rPr lang="en-US" altLang="zh-CN" sz="3200" b="1"/>
              <a:t>12</a:t>
            </a:r>
            <a:r>
              <a:rPr lang="zh-CN" altLang="en-US" sz="3200" b="1"/>
              <a:t>个省、市、自治区，这里有丰富的土地资源，是我国</a:t>
            </a:r>
            <a:r>
              <a:rPr lang="en-US" altLang="zh-CN" sz="3200" b="1"/>
              <a:t>21</a:t>
            </a:r>
            <a:r>
              <a:rPr lang="zh-CN" altLang="en-US" sz="3200" b="1"/>
              <a:t>世纪重点开发的区域。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107950" y="981075"/>
            <a:ext cx="8820150" cy="1798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/>
              <a:t>西部地区有耕地</a:t>
            </a:r>
            <a:r>
              <a:rPr lang="en-US" altLang="zh-CN" sz="3200" b="1"/>
              <a:t>47 080 000</a:t>
            </a:r>
            <a:r>
              <a:rPr lang="zh-CN" altLang="en-US" sz="3200" b="1"/>
              <a:t>公顷，有林地</a:t>
            </a:r>
          </a:p>
          <a:p>
            <a:pPr>
              <a:spcBef>
                <a:spcPct val="50000"/>
              </a:spcBef>
            </a:pPr>
            <a:r>
              <a:rPr lang="en-US" altLang="zh-CN" sz="3200" b="1"/>
              <a:t>121 000 000</a:t>
            </a:r>
            <a:r>
              <a:rPr lang="zh-CN" altLang="en-US" sz="3200" b="1"/>
              <a:t>公顷，其他农业地</a:t>
            </a:r>
            <a:r>
              <a:rPr lang="en-US" altLang="zh-CN" sz="3200" b="1"/>
              <a:t>10590000</a:t>
            </a:r>
            <a:r>
              <a:rPr lang="zh-CN" altLang="en-US" sz="3200" b="1"/>
              <a:t>公顷，总人口为</a:t>
            </a:r>
            <a:r>
              <a:rPr lang="en-US" altLang="zh-CN" sz="3200" b="1"/>
              <a:t>3000000000</a:t>
            </a:r>
            <a:r>
              <a:rPr lang="zh-CN" altLang="en-US" sz="3200" b="1"/>
              <a:t>。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215900" y="2924175"/>
            <a:ext cx="8604250" cy="1311275"/>
          </a:xfrm>
          <a:prstGeom prst="rect">
            <a:avLst/>
          </a:prstGeom>
          <a:solidFill>
            <a:srgbClr val="F96B7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/>
              <a:t>为了方便，有时需要把整万、整亿的数改写成以“万”或“亿”为单位的数。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nimBg="1"/>
      <p:bldP spid="34819" grpId="0" animBg="1"/>
      <p:bldP spid="34820" grpId="0" animBg="1"/>
      <p:bldP spid="348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900113" y="2636838"/>
            <a:ext cx="6553200" cy="701675"/>
          </a:xfrm>
          <a:prstGeom prst="rect">
            <a:avLst/>
          </a:prstGeom>
          <a:solidFill>
            <a:srgbClr val="F96B7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/>
              <a:t>改写成以“万”为单位的数。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6" name="Rectangle 16"/>
          <p:cNvSpPr>
            <a:spLocks noChangeArrowheads="1"/>
          </p:cNvSpPr>
          <p:nvPr/>
        </p:nvSpPr>
        <p:spPr bwMode="auto">
          <a:xfrm>
            <a:off x="112713" y="3927475"/>
            <a:ext cx="1962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3600" b="1"/>
              <a:t>1880000</a:t>
            </a:r>
            <a:endParaRPr lang="zh-CN" altLang="en-US" sz="3600" b="1"/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611188" y="657225"/>
            <a:ext cx="7993062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/>
              <a:t>把下面各数改写成以“万”为单位的数。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179388" y="1731963"/>
            <a:ext cx="8964612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/>
              <a:t>9 600 000       1 880 000       1 230 000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179388" y="2373313"/>
            <a:ext cx="7272337" cy="579437"/>
          </a:xfrm>
          <a:prstGeom prst="rect">
            <a:avLst/>
          </a:prstGeom>
          <a:solidFill>
            <a:srgbClr val="F96B7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/>
              <a:t>说一说：你是用什么方法改写的？</a:t>
            </a:r>
          </a:p>
        </p:txBody>
      </p:sp>
      <p:sp>
        <p:nvSpPr>
          <p:cNvPr id="35849" name="AutoShape 9"/>
          <p:cNvSpPr>
            <a:spLocks noChangeArrowheads="1"/>
          </p:cNvSpPr>
          <p:nvPr/>
        </p:nvSpPr>
        <p:spPr bwMode="auto">
          <a:xfrm>
            <a:off x="4787900" y="2952750"/>
            <a:ext cx="4068763" cy="2951163"/>
          </a:xfrm>
          <a:prstGeom prst="wedgeEllipseCallout">
            <a:avLst>
              <a:gd name="adj1" fmla="val -63931"/>
              <a:gd name="adj2" fmla="val -53875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zh-CN" altLang="en-US" sz="3600" b="1"/>
              <a:t>将大数的末尾去掉</a:t>
            </a:r>
            <a:r>
              <a:rPr lang="en-US" altLang="zh-CN" sz="3600" b="1"/>
              <a:t>4</a:t>
            </a:r>
            <a:r>
              <a:rPr lang="zh-CN" altLang="en-US" sz="3600" b="1"/>
              <a:t>个</a:t>
            </a:r>
            <a:r>
              <a:rPr lang="en-US" altLang="zh-CN" sz="3600" b="1"/>
              <a:t>0</a:t>
            </a:r>
            <a:r>
              <a:rPr lang="zh-CN" altLang="en-US" sz="3600" b="1"/>
              <a:t>加上“万”字就可以了。</a:t>
            </a:r>
          </a:p>
        </p:txBody>
      </p:sp>
      <p:sp>
        <p:nvSpPr>
          <p:cNvPr id="6" name="矩形 5"/>
          <p:cNvSpPr/>
          <p:nvPr/>
        </p:nvSpPr>
        <p:spPr>
          <a:xfrm>
            <a:off x="890588" y="3298825"/>
            <a:ext cx="1014412" cy="468313"/>
          </a:xfrm>
          <a:prstGeom prst="rect">
            <a:avLst/>
          </a:prstGeom>
          <a:solidFill>
            <a:srgbClr val="F96B79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5852" name="文本框 22"/>
          <p:cNvSpPr txBox="1">
            <a:spLocks noChangeArrowheads="1"/>
          </p:cNvSpPr>
          <p:nvPr/>
        </p:nvSpPr>
        <p:spPr bwMode="auto">
          <a:xfrm>
            <a:off x="0" y="3173413"/>
            <a:ext cx="21288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600" b="1"/>
              <a:t>9600000</a:t>
            </a:r>
            <a:endParaRPr lang="zh-CN" altLang="en-US" sz="3600"/>
          </a:p>
        </p:txBody>
      </p:sp>
      <p:sp>
        <p:nvSpPr>
          <p:cNvPr id="35853" name="文本框 27"/>
          <p:cNvSpPr txBox="1">
            <a:spLocks noChangeArrowheads="1"/>
          </p:cNvSpPr>
          <p:nvPr/>
        </p:nvSpPr>
        <p:spPr bwMode="auto">
          <a:xfrm>
            <a:off x="1838325" y="3228975"/>
            <a:ext cx="1955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b="1"/>
              <a:t>＝</a:t>
            </a:r>
            <a:r>
              <a:rPr lang="en-US" altLang="zh-CN" sz="3600" b="1"/>
              <a:t>960</a:t>
            </a:r>
            <a:endParaRPr lang="zh-CN" altLang="en-US" sz="3600" b="1"/>
          </a:p>
        </p:txBody>
      </p:sp>
      <p:sp>
        <p:nvSpPr>
          <p:cNvPr id="35854" name="文本框 28"/>
          <p:cNvSpPr txBox="1">
            <a:spLocks noChangeArrowheads="1"/>
          </p:cNvSpPr>
          <p:nvPr/>
        </p:nvSpPr>
        <p:spPr bwMode="auto">
          <a:xfrm>
            <a:off x="3038475" y="3219450"/>
            <a:ext cx="1511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600" b="1"/>
              <a:t>0000</a:t>
            </a:r>
            <a:endParaRPr lang="zh-CN" altLang="en-US" sz="3600" b="1"/>
          </a:p>
        </p:txBody>
      </p:sp>
      <p:sp>
        <p:nvSpPr>
          <p:cNvPr id="31" name="文本框 30"/>
          <p:cNvSpPr txBox="1">
            <a:spLocks noChangeArrowheads="1"/>
          </p:cNvSpPr>
          <p:nvPr/>
        </p:nvSpPr>
        <p:spPr bwMode="auto">
          <a:xfrm>
            <a:off x="3170238" y="3173413"/>
            <a:ext cx="6778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ea typeface="黑体" pitchFamily="49" charset="-122"/>
              </a:rPr>
              <a:t>万</a:t>
            </a:r>
          </a:p>
        </p:txBody>
      </p:sp>
      <p:sp>
        <p:nvSpPr>
          <p:cNvPr id="35857" name="Rectangle 17"/>
          <p:cNvSpPr>
            <a:spLocks noChangeArrowheads="1"/>
          </p:cNvSpPr>
          <p:nvPr/>
        </p:nvSpPr>
        <p:spPr bwMode="auto">
          <a:xfrm>
            <a:off x="2074863" y="3927475"/>
            <a:ext cx="1212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3600" b="1"/>
              <a:t>=188</a:t>
            </a:r>
            <a:endParaRPr lang="zh-CN" altLang="en-US" sz="3600" b="1"/>
          </a:p>
        </p:txBody>
      </p:sp>
      <p:sp>
        <p:nvSpPr>
          <p:cNvPr id="35858" name="Rectangle 18"/>
          <p:cNvSpPr>
            <a:spLocks noChangeArrowheads="1"/>
          </p:cNvSpPr>
          <p:nvPr/>
        </p:nvSpPr>
        <p:spPr bwMode="auto">
          <a:xfrm>
            <a:off x="3170238" y="3927475"/>
            <a:ext cx="1200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3600" b="1"/>
              <a:t>0000</a:t>
            </a:r>
            <a:endParaRPr lang="zh-CN" altLang="en-US" sz="3600" b="1"/>
          </a:p>
        </p:txBody>
      </p:sp>
      <p:sp>
        <p:nvSpPr>
          <p:cNvPr id="2" name="文本框 30"/>
          <p:cNvSpPr txBox="1">
            <a:spLocks noChangeArrowheads="1"/>
          </p:cNvSpPr>
          <p:nvPr/>
        </p:nvSpPr>
        <p:spPr bwMode="auto">
          <a:xfrm>
            <a:off x="3170238" y="3927475"/>
            <a:ext cx="6778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ea typeface="黑体" pitchFamily="49" charset="-122"/>
              </a:rPr>
              <a:t>万</a:t>
            </a:r>
          </a:p>
        </p:txBody>
      </p:sp>
      <p:sp>
        <p:nvSpPr>
          <p:cNvPr id="27" name="矩形 26"/>
          <p:cNvSpPr/>
          <p:nvPr/>
        </p:nvSpPr>
        <p:spPr>
          <a:xfrm>
            <a:off x="971550" y="3994150"/>
            <a:ext cx="1125538" cy="466725"/>
          </a:xfrm>
          <a:prstGeom prst="rect">
            <a:avLst/>
          </a:prstGeom>
          <a:solidFill>
            <a:srgbClr val="F96B79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5861" name="文本框 24"/>
          <p:cNvSpPr txBox="1">
            <a:spLocks noChangeArrowheads="1"/>
          </p:cNvSpPr>
          <p:nvPr/>
        </p:nvSpPr>
        <p:spPr bwMode="auto">
          <a:xfrm>
            <a:off x="88900" y="4652963"/>
            <a:ext cx="20843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600"/>
              <a:t>1230000</a:t>
            </a:r>
            <a:endParaRPr lang="zh-CN" altLang="en-US" sz="3600"/>
          </a:p>
        </p:txBody>
      </p:sp>
      <p:sp>
        <p:nvSpPr>
          <p:cNvPr id="3" name="矩形 26"/>
          <p:cNvSpPr/>
          <p:nvPr/>
        </p:nvSpPr>
        <p:spPr>
          <a:xfrm>
            <a:off x="950913" y="4724400"/>
            <a:ext cx="1028700" cy="466725"/>
          </a:xfrm>
          <a:prstGeom prst="rect">
            <a:avLst/>
          </a:prstGeom>
          <a:solidFill>
            <a:srgbClr val="F96B79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5863" name="文本框 31"/>
          <p:cNvSpPr txBox="1">
            <a:spLocks noChangeArrowheads="1"/>
          </p:cNvSpPr>
          <p:nvPr/>
        </p:nvSpPr>
        <p:spPr bwMode="auto">
          <a:xfrm>
            <a:off x="1979613" y="4652963"/>
            <a:ext cx="16017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/>
              <a:t>＝</a:t>
            </a:r>
            <a:r>
              <a:rPr lang="en-US" altLang="zh-CN" sz="3600"/>
              <a:t>123</a:t>
            </a:r>
            <a:endParaRPr lang="zh-CN" altLang="en-US" sz="3600"/>
          </a:p>
        </p:txBody>
      </p:sp>
      <p:sp>
        <p:nvSpPr>
          <p:cNvPr id="35864" name="文本框 32"/>
          <p:cNvSpPr txBox="1">
            <a:spLocks noChangeArrowheads="1"/>
          </p:cNvSpPr>
          <p:nvPr/>
        </p:nvSpPr>
        <p:spPr bwMode="auto">
          <a:xfrm>
            <a:off x="3276600" y="4652963"/>
            <a:ext cx="1673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600"/>
              <a:t>0000</a:t>
            </a:r>
            <a:endParaRPr lang="zh-CN" altLang="en-US" sz="3600"/>
          </a:p>
        </p:txBody>
      </p:sp>
      <p:sp>
        <p:nvSpPr>
          <p:cNvPr id="35" name="文本框 34"/>
          <p:cNvSpPr txBox="1">
            <a:spLocks noChangeArrowheads="1"/>
          </p:cNvSpPr>
          <p:nvPr/>
        </p:nvSpPr>
        <p:spPr bwMode="auto">
          <a:xfrm>
            <a:off x="3241675" y="4652963"/>
            <a:ext cx="6778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</a:rPr>
              <a:t>万</a:t>
            </a:r>
          </a:p>
        </p:txBody>
      </p:sp>
      <p:sp>
        <p:nvSpPr>
          <p:cNvPr id="35867" name="Rectangle 27"/>
          <p:cNvSpPr>
            <a:spLocks noChangeArrowheads="1"/>
          </p:cNvSpPr>
          <p:nvPr/>
        </p:nvSpPr>
        <p:spPr bwMode="auto">
          <a:xfrm>
            <a:off x="3141663" y="3940175"/>
            <a:ext cx="1200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</a:rPr>
              <a:t>0000</a:t>
            </a:r>
            <a:endParaRPr lang="zh-CN" altLang="en-US" sz="36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mph" presetSubtype="1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9" dur="indefinite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5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5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3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0" dur="500"/>
                                        <p:tgtEl>
                                          <p:spTgt spid="358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35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9" dur="500"/>
                                        <p:tgtEl>
                                          <p:spTgt spid="358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35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5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5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mph" presetSubtype="1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5" dur="indefinite"/>
                                        <p:tgtEl>
                                          <p:spTgt spid="358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358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6" grpId="0"/>
      <p:bldP spid="35845" grpId="0" animBg="1"/>
      <p:bldP spid="35846" grpId="0" animBg="1"/>
      <p:bldP spid="35847" grpId="0" animBg="1"/>
      <p:bldP spid="35849" grpId="0" animBg="1"/>
      <p:bldP spid="6" grpId="0" animBg="1"/>
      <p:bldP spid="35852" grpId="0"/>
      <p:bldP spid="35853" grpId="0"/>
      <p:bldP spid="35854" grpId="0"/>
      <p:bldP spid="35854" grpId="1"/>
      <p:bldP spid="35854" grpId="2"/>
      <p:bldP spid="31" grpId="0"/>
      <p:bldP spid="35857" grpId="0"/>
      <p:bldP spid="35858" grpId="0"/>
      <p:bldP spid="35858" grpId="1"/>
      <p:bldP spid="2" grpId="0"/>
      <p:bldP spid="27" grpId="0" animBg="1"/>
      <p:bldP spid="35861" grpId="0"/>
      <p:bldP spid="3" grpId="0" animBg="1"/>
      <p:bldP spid="35863" grpId="0"/>
      <p:bldP spid="35864" grpId="0"/>
      <p:bldP spid="35864" grpId="1"/>
      <p:bldP spid="35864" grpId="2"/>
      <p:bldP spid="35" grpId="0"/>
      <p:bldP spid="35867" grpId="0"/>
      <p:bldP spid="3586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9"/>
          <p:cNvSpPr txBox="1">
            <a:spLocks noChangeArrowheads="1"/>
          </p:cNvSpPr>
          <p:nvPr/>
        </p:nvSpPr>
        <p:spPr bwMode="auto">
          <a:xfrm>
            <a:off x="214313" y="712788"/>
            <a:ext cx="8748712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3200" b="1">
                <a:latin typeface="宋体" pitchFamily="2" charset="-122"/>
              </a:rPr>
              <a:t>把下面各数改写成以“万”为单位的数。</a:t>
            </a:r>
          </a:p>
        </p:txBody>
      </p:sp>
      <p:sp>
        <p:nvSpPr>
          <p:cNvPr id="44035" name="文本框 24"/>
          <p:cNvSpPr txBox="1">
            <a:spLocks noChangeArrowheads="1"/>
          </p:cNvSpPr>
          <p:nvPr/>
        </p:nvSpPr>
        <p:spPr bwMode="auto">
          <a:xfrm>
            <a:off x="0" y="2420938"/>
            <a:ext cx="424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600"/>
              <a:t>940000</a:t>
            </a:r>
            <a:r>
              <a:rPr lang="zh-CN" altLang="en-US" sz="3600"/>
              <a:t>＝（    ）万</a:t>
            </a:r>
          </a:p>
        </p:txBody>
      </p:sp>
      <p:sp>
        <p:nvSpPr>
          <p:cNvPr id="44036" name="文本框 24"/>
          <p:cNvSpPr txBox="1">
            <a:spLocks noChangeArrowheads="1"/>
          </p:cNvSpPr>
          <p:nvPr/>
        </p:nvSpPr>
        <p:spPr bwMode="auto">
          <a:xfrm>
            <a:off x="0" y="3500438"/>
            <a:ext cx="50419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600"/>
              <a:t>7650000</a:t>
            </a:r>
            <a:r>
              <a:rPr lang="zh-CN" altLang="en-US" sz="3600"/>
              <a:t>＝（    ）万</a:t>
            </a:r>
          </a:p>
        </p:txBody>
      </p:sp>
      <p:sp>
        <p:nvSpPr>
          <p:cNvPr id="44037" name="文本框 24"/>
          <p:cNvSpPr txBox="1">
            <a:spLocks noChangeArrowheads="1"/>
          </p:cNvSpPr>
          <p:nvPr/>
        </p:nvSpPr>
        <p:spPr bwMode="auto">
          <a:xfrm>
            <a:off x="0" y="4581525"/>
            <a:ext cx="50419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600"/>
              <a:t>5020000</a:t>
            </a:r>
            <a:r>
              <a:rPr lang="zh-CN" altLang="en-US" sz="3600"/>
              <a:t>＝（    ）万</a:t>
            </a:r>
          </a:p>
        </p:txBody>
      </p:sp>
      <p:sp>
        <p:nvSpPr>
          <p:cNvPr id="44038" name="文本框 24"/>
          <p:cNvSpPr txBox="1">
            <a:spLocks noChangeArrowheads="1"/>
          </p:cNvSpPr>
          <p:nvPr/>
        </p:nvSpPr>
        <p:spPr bwMode="auto">
          <a:xfrm>
            <a:off x="0" y="5438775"/>
            <a:ext cx="50419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600"/>
              <a:t>1900000</a:t>
            </a:r>
            <a:r>
              <a:rPr lang="zh-CN" altLang="en-US" sz="3600"/>
              <a:t>＝（    ）万</a:t>
            </a:r>
          </a:p>
        </p:txBody>
      </p:sp>
      <p:sp>
        <p:nvSpPr>
          <p:cNvPr id="44039" name="文本框 24"/>
          <p:cNvSpPr txBox="1">
            <a:spLocks noChangeArrowheads="1"/>
          </p:cNvSpPr>
          <p:nvPr/>
        </p:nvSpPr>
        <p:spPr bwMode="auto">
          <a:xfrm>
            <a:off x="4714875" y="2420938"/>
            <a:ext cx="424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600"/>
              <a:t>60000</a:t>
            </a:r>
            <a:r>
              <a:rPr lang="zh-CN" altLang="en-US" sz="3600"/>
              <a:t>＝（    ）万</a:t>
            </a:r>
          </a:p>
        </p:txBody>
      </p:sp>
      <p:sp>
        <p:nvSpPr>
          <p:cNvPr id="44040" name="文本框 24"/>
          <p:cNvSpPr txBox="1">
            <a:spLocks noChangeArrowheads="1"/>
          </p:cNvSpPr>
          <p:nvPr/>
        </p:nvSpPr>
        <p:spPr bwMode="auto">
          <a:xfrm>
            <a:off x="4714875" y="3500438"/>
            <a:ext cx="46101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600"/>
              <a:t>2030000</a:t>
            </a:r>
            <a:r>
              <a:rPr lang="zh-CN" altLang="en-US" sz="3600"/>
              <a:t>＝（    ）万</a:t>
            </a:r>
          </a:p>
        </p:txBody>
      </p:sp>
      <p:sp>
        <p:nvSpPr>
          <p:cNvPr id="44041" name="文本框 24"/>
          <p:cNvSpPr txBox="1">
            <a:spLocks noChangeArrowheads="1"/>
          </p:cNvSpPr>
          <p:nvPr/>
        </p:nvSpPr>
        <p:spPr bwMode="auto">
          <a:xfrm>
            <a:off x="4714875" y="4581525"/>
            <a:ext cx="46101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600"/>
              <a:t>2000000</a:t>
            </a:r>
            <a:r>
              <a:rPr lang="zh-CN" altLang="en-US" sz="3600"/>
              <a:t>＝（    ）万</a:t>
            </a:r>
          </a:p>
        </p:txBody>
      </p:sp>
      <p:sp>
        <p:nvSpPr>
          <p:cNvPr id="44042" name="文本框 24"/>
          <p:cNvSpPr txBox="1">
            <a:spLocks noChangeArrowheads="1"/>
          </p:cNvSpPr>
          <p:nvPr/>
        </p:nvSpPr>
        <p:spPr bwMode="auto">
          <a:xfrm>
            <a:off x="4714875" y="5438775"/>
            <a:ext cx="46101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600"/>
              <a:t>1300000</a:t>
            </a:r>
            <a:r>
              <a:rPr lang="zh-CN" altLang="en-US" sz="3600"/>
              <a:t>＝（    ）万</a:t>
            </a:r>
          </a:p>
        </p:txBody>
      </p:sp>
      <p:sp>
        <p:nvSpPr>
          <p:cNvPr id="6" name="矩形 5"/>
          <p:cNvSpPr/>
          <p:nvPr/>
        </p:nvSpPr>
        <p:spPr>
          <a:xfrm>
            <a:off x="611188" y="2420938"/>
            <a:ext cx="1014412" cy="641350"/>
          </a:xfrm>
          <a:prstGeom prst="rect">
            <a:avLst/>
          </a:prstGeom>
          <a:solidFill>
            <a:srgbClr val="F96B79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" name="矩形 5"/>
          <p:cNvSpPr/>
          <p:nvPr/>
        </p:nvSpPr>
        <p:spPr>
          <a:xfrm>
            <a:off x="893763" y="3500438"/>
            <a:ext cx="1014412" cy="641350"/>
          </a:xfrm>
          <a:prstGeom prst="rect">
            <a:avLst/>
          </a:prstGeom>
          <a:solidFill>
            <a:srgbClr val="F96B79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" name="矩形 5"/>
          <p:cNvSpPr/>
          <p:nvPr/>
        </p:nvSpPr>
        <p:spPr>
          <a:xfrm>
            <a:off x="893763" y="4581525"/>
            <a:ext cx="1014412" cy="641350"/>
          </a:xfrm>
          <a:prstGeom prst="rect">
            <a:avLst/>
          </a:prstGeom>
          <a:solidFill>
            <a:srgbClr val="F96B79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" name="矩形 5"/>
          <p:cNvSpPr/>
          <p:nvPr/>
        </p:nvSpPr>
        <p:spPr>
          <a:xfrm>
            <a:off x="893763" y="5438775"/>
            <a:ext cx="1014412" cy="641350"/>
          </a:xfrm>
          <a:prstGeom prst="rect">
            <a:avLst/>
          </a:prstGeom>
          <a:solidFill>
            <a:srgbClr val="F96B79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矩形 5"/>
          <p:cNvSpPr/>
          <p:nvPr/>
        </p:nvSpPr>
        <p:spPr>
          <a:xfrm>
            <a:off x="5070475" y="2355850"/>
            <a:ext cx="1014413" cy="641350"/>
          </a:xfrm>
          <a:prstGeom prst="rect">
            <a:avLst/>
          </a:prstGeom>
          <a:solidFill>
            <a:srgbClr val="F96B79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矩形 5"/>
          <p:cNvSpPr/>
          <p:nvPr/>
        </p:nvSpPr>
        <p:spPr>
          <a:xfrm>
            <a:off x="5576888" y="3500438"/>
            <a:ext cx="1014412" cy="641350"/>
          </a:xfrm>
          <a:prstGeom prst="rect">
            <a:avLst/>
          </a:prstGeom>
          <a:solidFill>
            <a:srgbClr val="F96B79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矩形 5"/>
          <p:cNvSpPr/>
          <p:nvPr/>
        </p:nvSpPr>
        <p:spPr>
          <a:xfrm>
            <a:off x="5576888" y="4581525"/>
            <a:ext cx="1014412" cy="641350"/>
          </a:xfrm>
          <a:prstGeom prst="rect">
            <a:avLst/>
          </a:prstGeom>
          <a:solidFill>
            <a:srgbClr val="F96B79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矩形 5"/>
          <p:cNvSpPr/>
          <p:nvPr/>
        </p:nvSpPr>
        <p:spPr>
          <a:xfrm>
            <a:off x="5576888" y="5438775"/>
            <a:ext cx="1014412" cy="641350"/>
          </a:xfrm>
          <a:prstGeom prst="rect">
            <a:avLst/>
          </a:prstGeom>
          <a:solidFill>
            <a:srgbClr val="F96B79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/>
      <p:bldP spid="44036" grpId="0"/>
      <p:bldP spid="44037" grpId="0"/>
      <p:bldP spid="44038" grpId="0"/>
      <p:bldP spid="44039" grpId="0"/>
      <p:bldP spid="44040" grpId="0"/>
      <p:bldP spid="44041" grpId="0"/>
      <p:bldP spid="44042" grpId="0"/>
      <p:bldP spid="6" grpId="0" animBg="1"/>
      <p:bldP spid="2" grpId="0" animBg="1"/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1063625" y="765175"/>
            <a:ext cx="5400675" cy="579438"/>
          </a:xfrm>
          <a:prstGeom prst="rect">
            <a:avLst/>
          </a:prstGeom>
          <a:solidFill>
            <a:srgbClr val="F96B7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/>
              <a:t>改写成以“亿”为单位的数。</a:t>
            </a:r>
          </a:p>
        </p:txBody>
      </p:sp>
      <p:sp>
        <p:nvSpPr>
          <p:cNvPr id="45062" name="文本框 23"/>
          <p:cNvSpPr txBox="1">
            <a:spLocks noChangeArrowheads="1"/>
          </p:cNvSpPr>
          <p:nvPr/>
        </p:nvSpPr>
        <p:spPr bwMode="auto">
          <a:xfrm>
            <a:off x="88900" y="2182813"/>
            <a:ext cx="61801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/>
              <a:t>我国的人口总数大约是：</a:t>
            </a:r>
          </a:p>
        </p:txBody>
      </p:sp>
      <p:sp>
        <p:nvSpPr>
          <p:cNvPr id="27" name="矩形 26"/>
          <p:cNvSpPr/>
          <p:nvPr/>
        </p:nvSpPr>
        <p:spPr>
          <a:xfrm>
            <a:off x="736600" y="2998788"/>
            <a:ext cx="1944688" cy="466725"/>
          </a:xfrm>
          <a:prstGeom prst="rect">
            <a:avLst/>
          </a:prstGeom>
          <a:solidFill>
            <a:srgbClr val="F96B79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2" name="文本框 31"/>
          <p:cNvSpPr txBox="1">
            <a:spLocks noChangeArrowheads="1"/>
          </p:cNvSpPr>
          <p:nvPr/>
        </p:nvSpPr>
        <p:spPr bwMode="auto">
          <a:xfrm>
            <a:off x="3368675" y="2927350"/>
            <a:ext cx="1193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/>
              <a:t>＝</a:t>
            </a:r>
            <a:r>
              <a:rPr lang="en-US" altLang="zh-CN" sz="3600"/>
              <a:t>14</a:t>
            </a:r>
            <a:endParaRPr lang="zh-CN" altLang="en-US" sz="3600"/>
          </a:p>
        </p:txBody>
      </p:sp>
      <p:sp>
        <p:nvSpPr>
          <p:cNvPr id="45065" name="文本框 32"/>
          <p:cNvSpPr txBox="1">
            <a:spLocks noChangeArrowheads="1"/>
          </p:cNvSpPr>
          <p:nvPr/>
        </p:nvSpPr>
        <p:spPr bwMode="auto">
          <a:xfrm>
            <a:off x="4559300" y="2927350"/>
            <a:ext cx="1673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600"/>
              <a:t>0000</a:t>
            </a:r>
            <a:endParaRPr lang="zh-CN" altLang="en-US" sz="3600"/>
          </a:p>
        </p:txBody>
      </p:sp>
      <p:sp>
        <p:nvSpPr>
          <p:cNvPr id="34" name="文本框 33"/>
          <p:cNvSpPr txBox="1">
            <a:spLocks noChangeArrowheads="1"/>
          </p:cNvSpPr>
          <p:nvPr/>
        </p:nvSpPr>
        <p:spPr bwMode="auto">
          <a:xfrm>
            <a:off x="6929438" y="2824163"/>
            <a:ext cx="730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/>
              <a:t>人</a:t>
            </a:r>
          </a:p>
        </p:txBody>
      </p:sp>
      <p:sp>
        <p:nvSpPr>
          <p:cNvPr id="35" name="文本框 34"/>
          <p:cNvSpPr txBox="1">
            <a:spLocks noChangeArrowheads="1"/>
          </p:cNvSpPr>
          <p:nvPr/>
        </p:nvSpPr>
        <p:spPr bwMode="auto">
          <a:xfrm>
            <a:off x="4538663" y="2927350"/>
            <a:ext cx="6778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</a:rPr>
              <a:t>亿</a:t>
            </a:r>
          </a:p>
        </p:txBody>
      </p:sp>
      <p:sp>
        <p:nvSpPr>
          <p:cNvPr id="45068" name="文本框 35"/>
          <p:cNvSpPr txBox="1">
            <a:spLocks noChangeArrowheads="1"/>
          </p:cNvSpPr>
          <p:nvPr/>
        </p:nvSpPr>
        <p:spPr bwMode="auto">
          <a:xfrm>
            <a:off x="5567363" y="2927350"/>
            <a:ext cx="19097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600"/>
              <a:t>0000</a:t>
            </a:r>
            <a:endParaRPr lang="zh-CN" altLang="en-US" sz="3600"/>
          </a:p>
        </p:txBody>
      </p:sp>
      <p:sp>
        <p:nvSpPr>
          <p:cNvPr id="45069" name="文本框 24"/>
          <p:cNvSpPr txBox="1">
            <a:spLocks noChangeArrowheads="1"/>
          </p:cNvSpPr>
          <p:nvPr/>
        </p:nvSpPr>
        <p:spPr bwMode="auto">
          <a:xfrm>
            <a:off x="104775" y="2927350"/>
            <a:ext cx="36750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600"/>
              <a:t>1400000000</a:t>
            </a:r>
            <a:r>
              <a:rPr lang="zh-CN" altLang="en-US" sz="3600"/>
              <a:t>人</a:t>
            </a:r>
          </a:p>
        </p:txBody>
      </p:sp>
      <p:sp>
        <p:nvSpPr>
          <p:cNvPr id="45070" name="Text Box 14"/>
          <p:cNvSpPr txBox="1">
            <a:spLocks noChangeArrowheads="1"/>
          </p:cNvSpPr>
          <p:nvPr/>
        </p:nvSpPr>
        <p:spPr bwMode="auto">
          <a:xfrm>
            <a:off x="0" y="1484313"/>
            <a:ext cx="7272338" cy="579437"/>
          </a:xfrm>
          <a:prstGeom prst="rect">
            <a:avLst/>
          </a:prstGeom>
          <a:solidFill>
            <a:srgbClr val="F0AF2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/>
              <a:t>说一说：你是用什么方法改写的？</a:t>
            </a:r>
          </a:p>
        </p:txBody>
      </p:sp>
      <p:sp>
        <p:nvSpPr>
          <p:cNvPr id="45071" name="AutoShape 15"/>
          <p:cNvSpPr>
            <a:spLocks noChangeArrowheads="1"/>
          </p:cNvSpPr>
          <p:nvPr/>
        </p:nvSpPr>
        <p:spPr bwMode="auto">
          <a:xfrm>
            <a:off x="4033838" y="3789363"/>
            <a:ext cx="4860925" cy="2381250"/>
          </a:xfrm>
          <a:prstGeom prst="wedgeEllipseCallout">
            <a:avLst>
              <a:gd name="adj1" fmla="val -34194"/>
              <a:gd name="adj2" fmla="val -50333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zh-CN" altLang="en-US" sz="3600" b="1"/>
              <a:t>将大数的末尾去掉</a:t>
            </a:r>
            <a:r>
              <a:rPr lang="en-US" altLang="zh-CN" sz="3600" b="1"/>
              <a:t>8</a:t>
            </a:r>
            <a:r>
              <a:rPr lang="zh-CN" altLang="en-US" sz="3600" b="1"/>
              <a:t>个</a:t>
            </a:r>
            <a:r>
              <a:rPr lang="en-US" altLang="zh-CN" sz="3600" b="1"/>
              <a:t>0</a:t>
            </a:r>
            <a:r>
              <a:rPr lang="zh-CN" altLang="en-US" sz="3600" b="1"/>
              <a:t>加上“亿”字就可以了。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1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0" dur="indefinite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mph" presetSubtype="1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2" dur="indefinite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45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 animBg="1"/>
      <p:bldP spid="45062" grpId="0"/>
      <p:bldP spid="27" grpId="0" animBg="1"/>
      <p:bldP spid="32" grpId="0"/>
      <p:bldP spid="45065" grpId="0"/>
      <p:bldP spid="45065" grpId="1"/>
      <p:bldP spid="45065" grpId="2"/>
      <p:bldP spid="34" grpId="0"/>
      <p:bldP spid="35" grpId="0"/>
      <p:bldP spid="45068" grpId="0"/>
      <p:bldP spid="45068" grpId="1"/>
      <p:bldP spid="45068" grpId="2"/>
      <p:bldP spid="45069" grpId="0"/>
      <p:bldP spid="45070" grpId="0" animBg="1"/>
      <p:bldP spid="4507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9"/>
          <p:cNvSpPr txBox="1">
            <a:spLocks noChangeArrowheads="1"/>
          </p:cNvSpPr>
          <p:nvPr/>
        </p:nvSpPr>
        <p:spPr bwMode="auto">
          <a:xfrm>
            <a:off x="611188" y="712788"/>
            <a:ext cx="69850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3200" b="1">
                <a:latin typeface="宋体" pitchFamily="2" charset="-122"/>
              </a:rPr>
              <a:t>把各数改写成以“亿”为单位的数。</a:t>
            </a:r>
          </a:p>
        </p:txBody>
      </p:sp>
      <p:sp>
        <p:nvSpPr>
          <p:cNvPr id="46083" name="文本框 24"/>
          <p:cNvSpPr txBox="1">
            <a:spLocks noChangeArrowheads="1"/>
          </p:cNvSpPr>
          <p:nvPr/>
        </p:nvSpPr>
        <p:spPr bwMode="auto">
          <a:xfrm>
            <a:off x="395288" y="1989138"/>
            <a:ext cx="54721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600"/>
              <a:t>90400000000</a:t>
            </a:r>
            <a:r>
              <a:rPr lang="zh-CN" altLang="en-US" sz="3600"/>
              <a:t>＝（    ）亿</a:t>
            </a:r>
          </a:p>
        </p:txBody>
      </p:sp>
      <p:sp>
        <p:nvSpPr>
          <p:cNvPr id="46084" name="文本框 24"/>
          <p:cNvSpPr txBox="1">
            <a:spLocks noChangeArrowheads="1"/>
          </p:cNvSpPr>
          <p:nvPr/>
        </p:nvSpPr>
        <p:spPr bwMode="auto">
          <a:xfrm>
            <a:off x="250825" y="3068638"/>
            <a:ext cx="6048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600"/>
              <a:t>46500000000</a:t>
            </a:r>
            <a:r>
              <a:rPr lang="zh-CN" altLang="en-US" sz="3600"/>
              <a:t>＝（    ）亿</a:t>
            </a:r>
          </a:p>
        </p:txBody>
      </p:sp>
      <p:sp>
        <p:nvSpPr>
          <p:cNvPr id="46085" name="文本框 24"/>
          <p:cNvSpPr txBox="1">
            <a:spLocks noChangeArrowheads="1"/>
          </p:cNvSpPr>
          <p:nvPr/>
        </p:nvSpPr>
        <p:spPr bwMode="auto">
          <a:xfrm>
            <a:off x="250825" y="4037013"/>
            <a:ext cx="69135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600"/>
              <a:t>2000000000</a:t>
            </a:r>
            <a:r>
              <a:rPr lang="zh-CN" altLang="en-US" sz="3600"/>
              <a:t>＝（    ）亿</a:t>
            </a:r>
          </a:p>
        </p:txBody>
      </p:sp>
      <p:sp>
        <p:nvSpPr>
          <p:cNvPr id="46086" name="文本框 24"/>
          <p:cNvSpPr txBox="1">
            <a:spLocks noChangeArrowheads="1"/>
          </p:cNvSpPr>
          <p:nvPr/>
        </p:nvSpPr>
        <p:spPr bwMode="auto">
          <a:xfrm>
            <a:off x="250825" y="4902200"/>
            <a:ext cx="5905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600"/>
              <a:t>19000000000</a:t>
            </a:r>
            <a:r>
              <a:rPr lang="zh-CN" altLang="en-US" sz="3600"/>
              <a:t>＝（    ）亿</a:t>
            </a:r>
          </a:p>
        </p:txBody>
      </p:sp>
      <p:sp>
        <p:nvSpPr>
          <p:cNvPr id="27" name="矩形 26"/>
          <p:cNvSpPr/>
          <p:nvPr/>
        </p:nvSpPr>
        <p:spPr>
          <a:xfrm>
            <a:off x="1274763" y="2116138"/>
            <a:ext cx="2073275" cy="466725"/>
          </a:xfrm>
          <a:prstGeom prst="rect">
            <a:avLst/>
          </a:prstGeom>
          <a:solidFill>
            <a:srgbClr val="F96B79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" name="矩形 26"/>
          <p:cNvSpPr/>
          <p:nvPr/>
        </p:nvSpPr>
        <p:spPr>
          <a:xfrm>
            <a:off x="1116013" y="3205163"/>
            <a:ext cx="2073275" cy="466725"/>
          </a:xfrm>
          <a:prstGeom prst="rect">
            <a:avLst/>
          </a:prstGeom>
          <a:solidFill>
            <a:srgbClr val="F96B79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" name="矩形 26"/>
          <p:cNvSpPr/>
          <p:nvPr/>
        </p:nvSpPr>
        <p:spPr>
          <a:xfrm>
            <a:off x="823913" y="4164013"/>
            <a:ext cx="2073275" cy="466725"/>
          </a:xfrm>
          <a:prstGeom prst="rect">
            <a:avLst/>
          </a:prstGeom>
          <a:solidFill>
            <a:srgbClr val="F96B79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" name="矩形 26"/>
          <p:cNvSpPr/>
          <p:nvPr/>
        </p:nvSpPr>
        <p:spPr>
          <a:xfrm>
            <a:off x="1096963" y="4978400"/>
            <a:ext cx="2073275" cy="466725"/>
          </a:xfrm>
          <a:prstGeom prst="rect">
            <a:avLst/>
          </a:prstGeom>
          <a:solidFill>
            <a:srgbClr val="F96B79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/>
      <p:bldP spid="46084" grpId="0"/>
      <p:bldP spid="46085" grpId="0"/>
      <p:bldP spid="46086" grpId="0"/>
      <p:bldP spid="27" grpId="0" animBg="1"/>
      <p:bldP spid="2" grpId="0" animBg="1"/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755650" y="617538"/>
            <a:ext cx="5400675" cy="579437"/>
          </a:xfrm>
          <a:prstGeom prst="rect">
            <a:avLst/>
          </a:prstGeom>
          <a:solidFill>
            <a:srgbClr val="F96B7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/>
              <a:t>改写成以“亿”为单位的数。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0" y="1252538"/>
            <a:ext cx="9144000" cy="519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/>
              <a:t>我国园林绿化和市容与环境方面的投资情况如下表：</a:t>
            </a:r>
          </a:p>
        </p:txBody>
      </p:sp>
      <p:graphicFrame>
        <p:nvGraphicFramePr>
          <p:cNvPr id="36958" name="Group 94"/>
          <p:cNvGraphicFramePr>
            <a:graphicFrameLocks noGrp="1"/>
          </p:cNvGraphicFramePr>
          <p:nvPr>
            <p:ph/>
          </p:nvPr>
        </p:nvGraphicFramePr>
        <p:xfrm>
          <a:off x="457200" y="2060575"/>
          <a:ext cx="8291513" cy="3645535"/>
        </p:xfrm>
        <a:graphic>
          <a:graphicData uri="http://schemas.openxmlformats.org/drawingml/2006/table">
            <a:tbl>
              <a:tblPr/>
              <a:tblGrid>
                <a:gridCol w="1235075"/>
                <a:gridCol w="2159000"/>
                <a:gridCol w="2665413"/>
                <a:gridCol w="2232025"/>
              </a:tblGrid>
              <a:tr h="4206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软雅黑" pitchFamily="34" charset="-122"/>
                        </a:rPr>
                        <a:t>   年份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软雅黑" pitchFamily="34" charset="-122"/>
                        </a:rPr>
                        <a:t>       项目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软雅黑" pitchFamily="34" charset="-122"/>
                        </a:rPr>
                        <a:t>    投资</a:t>
                      </a: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软雅黑" pitchFamily="34" charset="-122"/>
                        </a:rPr>
                        <a:t>/</a:t>
                      </a: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软雅黑" pitchFamily="34" charset="-122"/>
                        </a:rPr>
                        <a:t>元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软雅黑" pitchFamily="34" charset="-122"/>
                        </a:rPr>
                        <a:t>   投资</a:t>
                      </a: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软雅黑" pitchFamily="34" charset="-122"/>
                        </a:rPr>
                        <a:t>/</a:t>
                      </a: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软雅黑" pitchFamily="34" charset="-122"/>
                        </a:rPr>
                        <a:t>亿元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微软雅黑" pitchFamily="34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软雅黑" pitchFamily="34" charset="-122"/>
                        </a:rPr>
                        <a:t>园林绿化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软雅黑" pitchFamily="34" charset="-122"/>
                        </a:rPr>
                        <a:t>  14300000000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微软雅黑" pitchFamily="3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微软雅黑" pitchFamily="34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软雅黑" pitchFamily="34" charset="-122"/>
                        </a:rPr>
                        <a:t>市容环境卫生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软雅黑" pitchFamily="34" charset="-122"/>
                        </a:rPr>
                        <a:t>    8400000000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微软雅黑" pitchFamily="3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微软雅黑" pitchFamily="34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软雅黑" pitchFamily="34" charset="-122"/>
                        </a:rPr>
                        <a:t>园林绿化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软雅黑" pitchFamily="34" charset="-122"/>
                        </a:rPr>
                        <a:t>  41100000000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微软雅黑" pitchFamily="3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微软雅黑" pitchFamily="34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软雅黑" pitchFamily="34" charset="-122"/>
                        </a:rPr>
                        <a:t>市容环境卫生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软雅黑" pitchFamily="34" charset="-122"/>
                        </a:rPr>
                        <a:t>  14800000000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微软雅黑" pitchFamily="3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微软雅黑" pitchFamily="34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软雅黑" pitchFamily="34" charset="-122"/>
                        </a:rPr>
                        <a:t>园林绿化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软雅黑" pitchFamily="34" charset="-122"/>
                        </a:rPr>
                        <a:t>229700000000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微软雅黑" pitchFamily="3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微软雅黑" pitchFamily="34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软雅黑" pitchFamily="34" charset="-122"/>
                        </a:rPr>
                        <a:t>市容环境卫生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软雅黑" pitchFamily="34" charset="-122"/>
                        </a:rPr>
                        <a:t>  30200000000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微软雅黑" pitchFamily="3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918" name="Text Box 54"/>
          <p:cNvSpPr txBox="1">
            <a:spLocks noChangeArrowheads="1"/>
          </p:cNvSpPr>
          <p:nvPr/>
        </p:nvSpPr>
        <p:spPr bwMode="auto">
          <a:xfrm>
            <a:off x="457200" y="2730500"/>
            <a:ext cx="1235075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/>
              <a:t>2000</a:t>
            </a:r>
          </a:p>
        </p:txBody>
      </p:sp>
      <p:sp>
        <p:nvSpPr>
          <p:cNvPr id="36921" name="Text Box 57"/>
          <p:cNvSpPr txBox="1">
            <a:spLocks noChangeArrowheads="1"/>
          </p:cNvSpPr>
          <p:nvPr/>
        </p:nvSpPr>
        <p:spPr bwMode="auto">
          <a:xfrm>
            <a:off x="457200" y="3840163"/>
            <a:ext cx="1235075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/>
              <a:t>2005</a:t>
            </a:r>
          </a:p>
        </p:txBody>
      </p:sp>
      <p:sp>
        <p:nvSpPr>
          <p:cNvPr id="36922" name="Text Box 58"/>
          <p:cNvSpPr txBox="1">
            <a:spLocks noChangeArrowheads="1"/>
          </p:cNvSpPr>
          <p:nvPr/>
        </p:nvSpPr>
        <p:spPr bwMode="auto">
          <a:xfrm>
            <a:off x="457200" y="4875213"/>
            <a:ext cx="1235075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/>
              <a:t>2010</a:t>
            </a:r>
          </a:p>
        </p:txBody>
      </p:sp>
      <p:sp>
        <p:nvSpPr>
          <p:cNvPr id="36940" name="Rectangle 76"/>
          <p:cNvSpPr>
            <a:spLocks noChangeArrowheads="1"/>
          </p:cNvSpPr>
          <p:nvPr/>
        </p:nvSpPr>
        <p:spPr bwMode="auto">
          <a:xfrm>
            <a:off x="179388" y="5805488"/>
            <a:ext cx="8385175" cy="579437"/>
          </a:xfrm>
          <a:prstGeom prst="rect">
            <a:avLst/>
          </a:prstGeom>
          <a:solidFill>
            <a:srgbClr val="F96B7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3200" b="1"/>
              <a:t>将大数的末尾去掉</a:t>
            </a:r>
            <a:r>
              <a:rPr lang="en-US" altLang="zh-CN" sz="3200" b="1"/>
              <a:t>8</a:t>
            </a:r>
            <a:r>
              <a:rPr lang="zh-CN" altLang="en-US" sz="3200" b="1"/>
              <a:t>个</a:t>
            </a:r>
            <a:r>
              <a:rPr lang="en-US" altLang="zh-CN" sz="3200" b="1"/>
              <a:t>0</a:t>
            </a:r>
            <a:r>
              <a:rPr lang="zh-CN" altLang="en-US" sz="3200" b="1"/>
              <a:t>加上“亿”字就可以了。</a:t>
            </a:r>
          </a:p>
        </p:txBody>
      </p:sp>
      <p:sp>
        <p:nvSpPr>
          <p:cNvPr id="20" name="矩形 19"/>
          <p:cNvSpPr/>
          <p:nvPr/>
        </p:nvSpPr>
        <p:spPr>
          <a:xfrm>
            <a:off x="4749800" y="2578100"/>
            <a:ext cx="1568450" cy="509588"/>
          </a:xfrm>
          <a:prstGeom prst="rect">
            <a:avLst/>
          </a:prstGeom>
          <a:solidFill>
            <a:srgbClr val="F96B79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6947" name="文本框 25"/>
          <p:cNvSpPr txBox="1">
            <a:spLocks noChangeArrowheads="1"/>
          </p:cNvSpPr>
          <p:nvPr/>
        </p:nvSpPr>
        <p:spPr bwMode="auto">
          <a:xfrm>
            <a:off x="7096125" y="2578100"/>
            <a:ext cx="14684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rgbClr val="7030A0"/>
                </a:solidFill>
              </a:rPr>
              <a:t>143</a:t>
            </a:r>
            <a:r>
              <a:rPr lang="zh-CN" altLang="en-US" sz="3200">
                <a:solidFill>
                  <a:srgbClr val="7030A0"/>
                </a:solidFill>
              </a:rPr>
              <a:t>亿</a:t>
            </a:r>
          </a:p>
        </p:txBody>
      </p:sp>
      <p:sp>
        <p:nvSpPr>
          <p:cNvPr id="2" name="矩形 19"/>
          <p:cNvSpPr/>
          <p:nvPr/>
        </p:nvSpPr>
        <p:spPr>
          <a:xfrm>
            <a:off x="4749800" y="3054350"/>
            <a:ext cx="1568450" cy="509588"/>
          </a:xfrm>
          <a:prstGeom prst="rect">
            <a:avLst/>
          </a:prstGeom>
          <a:solidFill>
            <a:srgbClr val="F96B79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6949" name="文本框 25"/>
          <p:cNvSpPr txBox="1">
            <a:spLocks noChangeArrowheads="1"/>
          </p:cNvSpPr>
          <p:nvPr/>
        </p:nvSpPr>
        <p:spPr bwMode="auto">
          <a:xfrm>
            <a:off x="7096125" y="3019425"/>
            <a:ext cx="12922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rgbClr val="7030A0"/>
                </a:solidFill>
              </a:rPr>
              <a:t>84</a:t>
            </a:r>
            <a:r>
              <a:rPr lang="zh-CN" altLang="en-US" sz="3200">
                <a:solidFill>
                  <a:srgbClr val="7030A0"/>
                </a:solidFill>
              </a:rPr>
              <a:t>亿</a:t>
            </a:r>
          </a:p>
        </p:txBody>
      </p:sp>
      <p:sp>
        <p:nvSpPr>
          <p:cNvPr id="3" name="矩形 19"/>
          <p:cNvSpPr/>
          <p:nvPr/>
        </p:nvSpPr>
        <p:spPr>
          <a:xfrm>
            <a:off x="4749800" y="3567113"/>
            <a:ext cx="1568450" cy="509587"/>
          </a:xfrm>
          <a:prstGeom prst="rect">
            <a:avLst/>
          </a:prstGeom>
          <a:solidFill>
            <a:srgbClr val="F96B79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6951" name="文本框 25"/>
          <p:cNvSpPr txBox="1">
            <a:spLocks noChangeArrowheads="1"/>
          </p:cNvSpPr>
          <p:nvPr/>
        </p:nvSpPr>
        <p:spPr bwMode="auto">
          <a:xfrm>
            <a:off x="7096125" y="3567113"/>
            <a:ext cx="14684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rgbClr val="7030A0"/>
                </a:solidFill>
              </a:rPr>
              <a:t>411</a:t>
            </a:r>
            <a:r>
              <a:rPr lang="zh-CN" altLang="en-US" sz="3200">
                <a:solidFill>
                  <a:srgbClr val="7030A0"/>
                </a:solidFill>
              </a:rPr>
              <a:t>亿</a:t>
            </a:r>
          </a:p>
        </p:txBody>
      </p:sp>
      <p:sp>
        <p:nvSpPr>
          <p:cNvPr id="4" name="矩形 19"/>
          <p:cNvSpPr/>
          <p:nvPr/>
        </p:nvSpPr>
        <p:spPr>
          <a:xfrm>
            <a:off x="4749800" y="4076700"/>
            <a:ext cx="1568450" cy="509588"/>
          </a:xfrm>
          <a:prstGeom prst="rect">
            <a:avLst/>
          </a:prstGeom>
          <a:solidFill>
            <a:srgbClr val="F96B79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6953" name="文本框 25"/>
          <p:cNvSpPr txBox="1">
            <a:spLocks noChangeArrowheads="1"/>
          </p:cNvSpPr>
          <p:nvPr/>
        </p:nvSpPr>
        <p:spPr bwMode="auto">
          <a:xfrm>
            <a:off x="7096125" y="4068763"/>
            <a:ext cx="14684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rgbClr val="7030A0"/>
                </a:solidFill>
              </a:rPr>
              <a:t>148</a:t>
            </a:r>
            <a:r>
              <a:rPr lang="zh-CN" altLang="en-US" sz="3200">
                <a:solidFill>
                  <a:srgbClr val="7030A0"/>
                </a:solidFill>
              </a:rPr>
              <a:t>亿</a:t>
            </a:r>
          </a:p>
        </p:txBody>
      </p:sp>
      <p:sp>
        <p:nvSpPr>
          <p:cNvPr id="5" name="矩形 19"/>
          <p:cNvSpPr/>
          <p:nvPr/>
        </p:nvSpPr>
        <p:spPr>
          <a:xfrm>
            <a:off x="4749800" y="4648200"/>
            <a:ext cx="1568450" cy="509588"/>
          </a:xfrm>
          <a:prstGeom prst="rect">
            <a:avLst/>
          </a:prstGeom>
          <a:solidFill>
            <a:srgbClr val="F96B79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6955" name="文本框 25"/>
          <p:cNvSpPr txBox="1">
            <a:spLocks noChangeArrowheads="1"/>
          </p:cNvSpPr>
          <p:nvPr/>
        </p:nvSpPr>
        <p:spPr bwMode="auto">
          <a:xfrm>
            <a:off x="7096125" y="4586288"/>
            <a:ext cx="16525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rgbClr val="7030A0"/>
                </a:solidFill>
              </a:rPr>
              <a:t>2297</a:t>
            </a:r>
            <a:r>
              <a:rPr lang="zh-CN" altLang="en-US" sz="3200">
                <a:solidFill>
                  <a:srgbClr val="7030A0"/>
                </a:solidFill>
              </a:rPr>
              <a:t>亿</a:t>
            </a:r>
          </a:p>
        </p:txBody>
      </p:sp>
      <p:sp>
        <p:nvSpPr>
          <p:cNvPr id="6" name="矩形 19"/>
          <p:cNvSpPr/>
          <p:nvPr/>
        </p:nvSpPr>
        <p:spPr>
          <a:xfrm>
            <a:off x="4749800" y="5199063"/>
            <a:ext cx="1568450" cy="509587"/>
          </a:xfrm>
          <a:prstGeom prst="rect">
            <a:avLst/>
          </a:prstGeom>
          <a:solidFill>
            <a:srgbClr val="F96B79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6957" name="文本框 25"/>
          <p:cNvSpPr txBox="1">
            <a:spLocks noChangeArrowheads="1"/>
          </p:cNvSpPr>
          <p:nvPr/>
        </p:nvSpPr>
        <p:spPr bwMode="auto">
          <a:xfrm>
            <a:off x="7096125" y="5091113"/>
            <a:ext cx="14684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rgbClr val="7030A0"/>
                </a:solidFill>
              </a:rPr>
              <a:t>302</a:t>
            </a:r>
            <a:r>
              <a:rPr lang="zh-CN" altLang="en-US" sz="3200">
                <a:solidFill>
                  <a:srgbClr val="7030A0"/>
                </a:solidFill>
              </a:rPr>
              <a:t>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6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6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6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6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6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6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 animBg="1"/>
      <p:bldP spid="36869" grpId="0" animBg="1"/>
      <p:bldP spid="36940" grpId="0" animBg="1"/>
      <p:bldP spid="20" grpId="0" animBg="1"/>
      <p:bldP spid="36947" grpId="0"/>
      <p:bldP spid="2" grpId="0" animBg="1"/>
      <p:bldP spid="36949" grpId="0"/>
      <p:bldP spid="3" grpId="0" animBg="1"/>
      <p:bldP spid="36951" grpId="0"/>
      <p:bldP spid="4" grpId="0" animBg="1"/>
      <p:bldP spid="36953" grpId="0"/>
      <p:bldP spid="5" grpId="0" animBg="1"/>
      <p:bldP spid="36955" grpId="0"/>
      <p:bldP spid="6" grpId="0" animBg="1"/>
      <p:bldP spid="3695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-246063" y="-434975"/>
            <a:ext cx="8374063" cy="1657350"/>
            <a:chOff x="0" y="0"/>
            <a:chExt cx="13203" cy="2619"/>
          </a:xfrm>
        </p:grpSpPr>
        <p:sp>
          <p:nvSpPr>
            <p:cNvPr id="16406" name="Oval 7"/>
            <p:cNvSpPr>
              <a:spLocks noChangeArrowheads="1"/>
            </p:cNvSpPr>
            <p:nvPr/>
          </p:nvSpPr>
          <p:spPr bwMode="auto">
            <a:xfrm>
              <a:off x="0" y="353"/>
              <a:ext cx="2264" cy="2267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16407" name="Oval 8"/>
            <p:cNvSpPr>
              <a:spLocks noChangeArrowheads="1"/>
            </p:cNvSpPr>
            <p:nvPr/>
          </p:nvSpPr>
          <p:spPr bwMode="auto">
            <a:xfrm>
              <a:off x="1887" y="338"/>
              <a:ext cx="1160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16408" name="Oval 9"/>
            <p:cNvSpPr>
              <a:spLocks noChangeArrowheads="1"/>
            </p:cNvSpPr>
            <p:nvPr/>
          </p:nvSpPr>
          <p:spPr bwMode="auto">
            <a:xfrm>
              <a:off x="2918" y="210"/>
              <a:ext cx="1159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16409" name="Oval 10"/>
            <p:cNvSpPr>
              <a:spLocks noChangeArrowheads="1"/>
            </p:cNvSpPr>
            <p:nvPr/>
          </p:nvSpPr>
          <p:spPr bwMode="auto">
            <a:xfrm>
              <a:off x="3815" y="213"/>
              <a:ext cx="1510" cy="1384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16410" name="Oval 11"/>
            <p:cNvSpPr>
              <a:spLocks noChangeArrowheads="1"/>
            </p:cNvSpPr>
            <p:nvPr/>
          </p:nvSpPr>
          <p:spPr bwMode="auto">
            <a:xfrm>
              <a:off x="5212" y="212"/>
              <a:ext cx="124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16411" name="Oval 12"/>
            <p:cNvSpPr>
              <a:spLocks noChangeArrowheads="1"/>
            </p:cNvSpPr>
            <p:nvPr/>
          </p:nvSpPr>
          <p:spPr bwMode="auto">
            <a:xfrm>
              <a:off x="6035" y="0"/>
              <a:ext cx="1248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16412" name="Oval 13"/>
            <p:cNvSpPr>
              <a:spLocks noChangeArrowheads="1"/>
            </p:cNvSpPr>
            <p:nvPr/>
          </p:nvSpPr>
          <p:spPr bwMode="auto">
            <a:xfrm>
              <a:off x="7025" y="210"/>
              <a:ext cx="124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16413" name="Oval 14"/>
            <p:cNvSpPr>
              <a:spLocks noChangeArrowheads="1"/>
            </p:cNvSpPr>
            <p:nvPr/>
          </p:nvSpPr>
          <p:spPr bwMode="auto">
            <a:xfrm>
              <a:off x="7648" y="0"/>
              <a:ext cx="1248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16414" name="Oval 15"/>
            <p:cNvSpPr>
              <a:spLocks noChangeArrowheads="1"/>
            </p:cNvSpPr>
            <p:nvPr/>
          </p:nvSpPr>
          <p:spPr bwMode="auto">
            <a:xfrm>
              <a:off x="8612" y="412"/>
              <a:ext cx="124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16415" name="Oval 16"/>
            <p:cNvSpPr>
              <a:spLocks noChangeArrowheads="1"/>
            </p:cNvSpPr>
            <p:nvPr/>
          </p:nvSpPr>
          <p:spPr bwMode="auto">
            <a:xfrm>
              <a:off x="9518" y="211"/>
              <a:ext cx="158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16416" name="Oval 17"/>
            <p:cNvSpPr>
              <a:spLocks noChangeArrowheads="1"/>
            </p:cNvSpPr>
            <p:nvPr/>
          </p:nvSpPr>
          <p:spPr bwMode="auto">
            <a:xfrm>
              <a:off x="10878" y="0"/>
              <a:ext cx="158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16417" name="Oval 18"/>
            <p:cNvSpPr>
              <a:spLocks noChangeArrowheads="1"/>
            </p:cNvSpPr>
            <p:nvPr/>
          </p:nvSpPr>
          <p:spPr bwMode="auto">
            <a:xfrm>
              <a:off x="12409" y="213"/>
              <a:ext cx="794" cy="919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</p:grpSp>
      <p:sp>
        <p:nvSpPr>
          <p:cNvPr id="16419" name="Rectangle 35"/>
          <p:cNvSpPr>
            <a:spLocks noChangeArrowheads="1"/>
          </p:cNvSpPr>
          <p:nvPr/>
        </p:nvSpPr>
        <p:spPr bwMode="auto">
          <a:xfrm>
            <a:off x="6618288" y="1484313"/>
            <a:ext cx="642937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">
                <a:solidFill>
                  <a:schemeClr val="bg1"/>
                </a:solidFill>
              </a:rPr>
              <a:t>绿色圃中小学教育网</a:t>
            </a:r>
            <a:r>
              <a:rPr lang="en-US" altLang="zh-CN" sz="200">
                <a:solidFill>
                  <a:schemeClr val="bg1"/>
                </a:solidFill>
              </a:rPr>
              <a:t>http://www.lspjy.com</a:t>
            </a:r>
            <a:endParaRPr lang="en-US" altLang="zh-CN"/>
          </a:p>
        </p:txBody>
      </p:sp>
      <p:sp>
        <p:nvSpPr>
          <p:cNvPr id="16420" name="Rectangle 36"/>
          <p:cNvSpPr>
            <a:spLocks noChangeArrowheads="1"/>
          </p:cNvSpPr>
          <p:nvPr/>
        </p:nvSpPr>
        <p:spPr bwMode="auto">
          <a:xfrm>
            <a:off x="6834188" y="1700213"/>
            <a:ext cx="642937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">
                <a:solidFill>
                  <a:schemeClr val="bg1"/>
                </a:solidFill>
              </a:rPr>
              <a:t>绿色圃中小学教育网</a:t>
            </a:r>
            <a:r>
              <a:rPr lang="en-US" altLang="zh-CN" sz="200">
                <a:solidFill>
                  <a:schemeClr val="bg1"/>
                </a:solidFill>
              </a:rPr>
              <a:t>http://www.lspjy.com</a:t>
            </a:r>
            <a:endParaRPr lang="en-US" altLang="zh-CN"/>
          </a:p>
        </p:txBody>
      </p:sp>
      <p:sp>
        <p:nvSpPr>
          <p:cNvPr id="16422" name="Text Box 38"/>
          <p:cNvSpPr txBox="1">
            <a:spLocks noChangeArrowheads="1"/>
          </p:cNvSpPr>
          <p:nvPr/>
        </p:nvSpPr>
        <p:spPr bwMode="auto">
          <a:xfrm>
            <a:off x="387350" y="1073150"/>
            <a:ext cx="7272338" cy="1066800"/>
          </a:xfrm>
          <a:prstGeom prst="rect">
            <a:avLst/>
          </a:prstGeom>
          <a:solidFill>
            <a:srgbClr val="F96B7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/>
              <a:t>说一说：把整万整亿的数改写成以“万”或“亿”为单位的数方法什么？</a:t>
            </a:r>
          </a:p>
        </p:txBody>
      </p:sp>
      <p:sp>
        <p:nvSpPr>
          <p:cNvPr id="16423" name="Rectangle 39"/>
          <p:cNvSpPr>
            <a:spLocks noChangeArrowheads="1"/>
          </p:cNvSpPr>
          <p:nvPr/>
        </p:nvSpPr>
        <p:spPr bwMode="auto">
          <a:xfrm>
            <a:off x="387350" y="2636838"/>
            <a:ext cx="75739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3600" b="1"/>
              <a:t>改写整万数的方法：去掉末尾</a:t>
            </a:r>
            <a:r>
              <a:rPr lang="en-US" altLang="zh-CN" sz="3600" b="1"/>
              <a:t>4</a:t>
            </a:r>
            <a:r>
              <a:rPr lang="zh-CN" altLang="en-US" sz="3600" b="1"/>
              <a:t>个</a:t>
            </a:r>
            <a:r>
              <a:rPr lang="en-US" altLang="zh-CN" sz="3600" b="1"/>
              <a:t>0</a:t>
            </a:r>
            <a:r>
              <a:rPr lang="zh-CN" altLang="en-US" sz="3600" b="1"/>
              <a:t>，</a:t>
            </a:r>
          </a:p>
          <a:p>
            <a:r>
              <a:rPr lang="zh-CN" altLang="en-US" sz="3600" b="1"/>
              <a:t>在数末尾写上“万”字</a:t>
            </a:r>
          </a:p>
        </p:txBody>
      </p:sp>
      <p:sp>
        <p:nvSpPr>
          <p:cNvPr id="16424" name="Rectangle 40"/>
          <p:cNvSpPr>
            <a:spLocks noChangeArrowheads="1"/>
          </p:cNvSpPr>
          <p:nvPr/>
        </p:nvSpPr>
        <p:spPr bwMode="auto">
          <a:xfrm>
            <a:off x="387350" y="4292600"/>
            <a:ext cx="75739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3600" b="1"/>
              <a:t>改写整亿数的方法：去掉末尾</a:t>
            </a:r>
            <a:r>
              <a:rPr lang="en-US" altLang="zh-CN" sz="3600" b="1"/>
              <a:t>8</a:t>
            </a:r>
            <a:r>
              <a:rPr lang="zh-CN" altLang="en-US" sz="3600" b="1"/>
              <a:t>个</a:t>
            </a:r>
            <a:r>
              <a:rPr lang="en-US" altLang="zh-CN" sz="3600" b="1"/>
              <a:t>0</a:t>
            </a:r>
            <a:r>
              <a:rPr lang="zh-CN" altLang="en-US" sz="3600" b="1"/>
              <a:t>，</a:t>
            </a:r>
          </a:p>
          <a:p>
            <a:r>
              <a:rPr lang="zh-CN" altLang="en-US" sz="3600" b="1"/>
              <a:t>在数末尾写上“亿”字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6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6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22" grpId="0" animBg="1"/>
      <p:bldP spid="16423" grpId="0"/>
      <p:bldP spid="164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684213" y="520700"/>
            <a:ext cx="8459787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/>
              <a:t>在下面的   里填上“</a:t>
            </a:r>
            <a:r>
              <a:rPr lang="zh-CN" altLang="en-US" b="1">
                <a:solidFill>
                  <a:srgbClr val="FF0000"/>
                </a:solidFill>
              </a:rPr>
              <a:t>＞</a:t>
            </a:r>
            <a:r>
              <a:rPr lang="zh-CN" altLang="en-US"/>
              <a:t> </a:t>
            </a:r>
            <a:r>
              <a:rPr lang="en-US" altLang="zh-CN" sz="3200" b="1"/>
              <a:t>”“</a:t>
            </a:r>
            <a:r>
              <a:rPr lang="en-US" altLang="zh-CN" b="1"/>
              <a:t>〈</a:t>
            </a:r>
            <a:r>
              <a:rPr lang="en-US" altLang="zh-CN" sz="3200" b="1"/>
              <a:t>”</a:t>
            </a:r>
            <a:r>
              <a:rPr lang="zh-CN" altLang="en-US" sz="3200" b="1"/>
              <a:t>或“</a:t>
            </a:r>
            <a:r>
              <a:rPr lang="en-US" altLang="zh-CN" sz="3200" b="1"/>
              <a:t>=”</a:t>
            </a:r>
            <a:r>
              <a:rPr lang="zh-CN" altLang="en-US" sz="3200" b="1"/>
              <a:t>，在说说你是怎样比较的</a:t>
            </a:r>
          </a:p>
        </p:txBody>
      </p:sp>
      <p:sp>
        <p:nvSpPr>
          <p:cNvPr id="31749" name="Oval 5"/>
          <p:cNvSpPr>
            <a:spLocks noChangeArrowheads="1"/>
          </p:cNvSpPr>
          <p:nvPr/>
        </p:nvSpPr>
        <p:spPr bwMode="auto">
          <a:xfrm>
            <a:off x="2411413" y="549275"/>
            <a:ext cx="360362" cy="5048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250825" y="2133600"/>
            <a:ext cx="8459788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/>
              <a:t>999      1010        601    564      687   678</a:t>
            </a:r>
          </a:p>
        </p:txBody>
      </p:sp>
      <p:sp>
        <p:nvSpPr>
          <p:cNvPr id="31751" name="Oval 7"/>
          <p:cNvSpPr>
            <a:spLocks noChangeArrowheads="1"/>
          </p:cNvSpPr>
          <p:nvPr/>
        </p:nvSpPr>
        <p:spPr bwMode="auto">
          <a:xfrm>
            <a:off x="1187450" y="2208213"/>
            <a:ext cx="360363" cy="5048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752" name="Oval 8"/>
          <p:cNvSpPr>
            <a:spLocks noChangeArrowheads="1"/>
          </p:cNvSpPr>
          <p:nvPr/>
        </p:nvSpPr>
        <p:spPr bwMode="auto">
          <a:xfrm>
            <a:off x="4211638" y="2208213"/>
            <a:ext cx="360362" cy="5048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753" name="Oval 9"/>
          <p:cNvSpPr>
            <a:spLocks noChangeArrowheads="1"/>
          </p:cNvSpPr>
          <p:nvPr/>
        </p:nvSpPr>
        <p:spPr bwMode="auto">
          <a:xfrm>
            <a:off x="6659563" y="2208213"/>
            <a:ext cx="360362" cy="5048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107950" y="2924175"/>
            <a:ext cx="5616575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/>
              <a:t>第一组两个数你是怎样比的？</a:t>
            </a:r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107950" y="3644900"/>
            <a:ext cx="8713788" cy="579438"/>
          </a:xfrm>
          <a:prstGeom prst="rect">
            <a:avLst/>
          </a:prstGeom>
          <a:solidFill>
            <a:srgbClr val="F0AF2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/>
              <a:t>三位数与四位数比，四位数一定比三位数大。</a:t>
            </a:r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107950" y="4437063"/>
            <a:ext cx="8928100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/>
              <a:t>第二、三组都是三位数，你是怎样比的？</a:t>
            </a:r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250825" y="5229225"/>
            <a:ext cx="8713788" cy="1066800"/>
          </a:xfrm>
          <a:prstGeom prst="rect">
            <a:avLst/>
          </a:prstGeom>
          <a:solidFill>
            <a:srgbClr val="F0AF2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/>
              <a:t>两个三位数比较，百位上数大的那个数就大。百位相同，十位上数大的那个数就大。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4" grpId="0" animBg="1"/>
      <p:bldP spid="31755" grpId="0" animBg="1"/>
      <p:bldP spid="31756" grpId="0" animBg="1"/>
      <p:bldP spid="3175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图片 7" descr="17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8213" y="152400"/>
            <a:ext cx="1792287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Box 9"/>
          <p:cNvSpPr txBox="1">
            <a:spLocks noChangeArrowheads="1"/>
          </p:cNvSpPr>
          <p:nvPr/>
        </p:nvSpPr>
        <p:spPr bwMode="auto">
          <a:xfrm>
            <a:off x="-109538" y="944563"/>
            <a:ext cx="9140826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800" b="1">
                <a:latin typeface="宋体" pitchFamily="2" charset="-122"/>
              </a:rPr>
              <a:t>1.</a:t>
            </a:r>
            <a:r>
              <a:rPr lang="zh-CN" altLang="en-US" sz="2800" b="1">
                <a:latin typeface="宋体" pitchFamily="2" charset="-122"/>
              </a:rPr>
              <a:t>在图上标出下面各数，并按从小到大的顺序排列。</a:t>
            </a:r>
          </a:p>
        </p:txBody>
      </p:sp>
      <p:pic>
        <p:nvPicPr>
          <p:cNvPr id="17415" name="图片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77988"/>
            <a:ext cx="8886825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图片 2"/>
          <p:cNvPicPr>
            <a:picLocks noChangeAspect="1"/>
          </p:cNvPicPr>
          <p:nvPr/>
        </p:nvPicPr>
        <p:blipFill>
          <a:blip r:embed="rId4" cstate="print"/>
          <a:srcRect b="42561"/>
          <a:stretch>
            <a:fillRect/>
          </a:stretch>
        </p:blipFill>
        <p:spPr bwMode="auto">
          <a:xfrm>
            <a:off x="0" y="2565400"/>
            <a:ext cx="89566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图片 9"/>
          <p:cNvPicPr>
            <a:picLocks noChangeAspect="1"/>
          </p:cNvPicPr>
          <p:nvPr/>
        </p:nvPicPr>
        <p:blipFill>
          <a:blip r:embed="rId4" cstate="print"/>
          <a:srcRect t="57439"/>
          <a:stretch>
            <a:fillRect/>
          </a:stretch>
        </p:blipFill>
        <p:spPr bwMode="auto">
          <a:xfrm>
            <a:off x="74613" y="5207000"/>
            <a:ext cx="86360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8" name="文本框 3"/>
          <p:cNvSpPr txBox="1">
            <a:spLocks noChangeArrowheads="1"/>
          </p:cNvSpPr>
          <p:nvPr/>
        </p:nvSpPr>
        <p:spPr bwMode="auto">
          <a:xfrm>
            <a:off x="0" y="4276725"/>
            <a:ext cx="1419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3600"/>
              <a:t>790</a:t>
            </a:r>
            <a:r>
              <a:rPr lang="zh-CN" altLang="en-US" sz="3600"/>
              <a:t>万</a:t>
            </a:r>
          </a:p>
        </p:txBody>
      </p:sp>
      <p:cxnSp>
        <p:nvCxnSpPr>
          <p:cNvPr id="17419" name="直接箭头连接符 5"/>
          <p:cNvCxnSpPr>
            <a:cxnSpLocks noChangeShapeType="1"/>
          </p:cNvCxnSpPr>
          <p:nvPr/>
        </p:nvCxnSpPr>
        <p:spPr bwMode="auto">
          <a:xfrm flipV="1">
            <a:off x="312738" y="3549650"/>
            <a:ext cx="1587" cy="603250"/>
          </a:xfrm>
          <a:prstGeom prst="straightConnector1">
            <a:avLst/>
          </a:prstGeom>
          <a:noFill/>
          <a:ln w="57150" algn="ctr">
            <a:solidFill>
              <a:srgbClr val="C00000"/>
            </a:solidFill>
            <a:round/>
            <a:headEnd/>
            <a:tailEnd type="triangle" w="med" len="med"/>
          </a:ln>
        </p:spPr>
      </p:cxnSp>
      <p:sp>
        <p:nvSpPr>
          <p:cNvPr id="17420" name="文本框 13"/>
          <p:cNvSpPr txBox="1">
            <a:spLocks noChangeArrowheads="1"/>
          </p:cNvSpPr>
          <p:nvPr/>
        </p:nvSpPr>
        <p:spPr bwMode="auto">
          <a:xfrm>
            <a:off x="2047875" y="4276725"/>
            <a:ext cx="1444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3600"/>
              <a:t>850</a:t>
            </a:r>
            <a:r>
              <a:rPr lang="zh-CN" altLang="en-US" sz="3600"/>
              <a:t>万</a:t>
            </a:r>
          </a:p>
        </p:txBody>
      </p:sp>
      <p:cxnSp>
        <p:nvCxnSpPr>
          <p:cNvPr id="17421" name="直接箭头连接符 14"/>
          <p:cNvCxnSpPr>
            <a:cxnSpLocks noChangeShapeType="1"/>
          </p:cNvCxnSpPr>
          <p:nvPr/>
        </p:nvCxnSpPr>
        <p:spPr bwMode="auto">
          <a:xfrm flipV="1">
            <a:off x="2627313" y="3549650"/>
            <a:ext cx="0" cy="727075"/>
          </a:xfrm>
          <a:prstGeom prst="straightConnector1">
            <a:avLst/>
          </a:prstGeom>
          <a:noFill/>
          <a:ln w="57150" algn="ctr">
            <a:solidFill>
              <a:srgbClr val="C00000"/>
            </a:solidFill>
            <a:round/>
            <a:headEnd/>
            <a:tailEnd type="triangle" w="med" len="med"/>
          </a:ln>
        </p:spPr>
      </p:cxnSp>
      <p:sp>
        <p:nvSpPr>
          <p:cNvPr id="17422" name="文本框 15"/>
          <p:cNvSpPr txBox="1">
            <a:spLocks noChangeArrowheads="1"/>
          </p:cNvSpPr>
          <p:nvPr/>
        </p:nvSpPr>
        <p:spPr bwMode="auto">
          <a:xfrm>
            <a:off x="5508625" y="4095750"/>
            <a:ext cx="1566863" cy="6985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3600"/>
              <a:t>960</a:t>
            </a:r>
            <a:r>
              <a:rPr lang="zh-CN" altLang="en-US" sz="3600"/>
              <a:t>万</a:t>
            </a:r>
          </a:p>
        </p:txBody>
      </p:sp>
      <p:cxnSp>
        <p:nvCxnSpPr>
          <p:cNvPr id="17423" name="直接箭头连接符 16"/>
          <p:cNvCxnSpPr>
            <a:cxnSpLocks noChangeShapeType="1"/>
          </p:cNvCxnSpPr>
          <p:nvPr/>
        </p:nvCxnSpPr>
        <p:spPr bwMode="auto">
          <a:xfrm flipV="1">
            <a:off x="6870700" y="3549650"/>
            <a:ext cx="1588" cy="598488"/>
          </a:xfrm>
          <a:prstGeom prst="straightConnector1">
            <a:avLst/>
          </a:prstGeom>
          <a:noFill/>
          <a:ln w="57150" algn="ctr">
            <a:solidFill>
              <a:srgbClr val="C00000"/>
            </a:solidFill>
            <a:round/>
            <a:headEnd/>
            <a:tailEnd type="triangle" w="med" len="med"/>
          </a:ln>
        </p:spPr>
      </p:cxnSp>
      <p:sp>
        <p:nvSpPr>
          <p:cNvPr id="17424" name="文本框 17"/>
          <p:cNvSpPr txBox="1">
            <a:spLocks noChangeArrowheads="1"/>
          </p:cNvSpPr>
          <p:nvPr/>
        </p:nvSpPr>
        <p:spPr bwMode="auto">
          <a:xfrm>
            <a:off x="7362825" y="4148138"/>
            <a:ext cx="16684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3600"/>
              <a:t>1000</a:t>
            </a:r>
            <a:r>
              <a:rPr lang="zh-CN" altLang="en-US" sz="3600"/>
              <a:t>万</a:t>
            </a:r>
          </a:p>
        </p:txBody>
      </p:sp>
      <p:cxnSp>
        <p:nvCxnSpPr>
          <p:cNvPr id="17425" name="直接箭头连接符 18"/>
          <p:cNvCxnSpPr>
            <a:cxnSpLocks noChangeShapeType="1"/>
          </p:cNvCxnSpPr>
          <p:nvPr/>
        </p:nvCxnSpPr>
        <p:spPr bwMode="auto">
          <a:xfrm flipV="1">
            <a:off x="8388350" y="3613150"/>
            <a:ext cx="0" cy="534988"/>
          </a:xfrm>
          <a:prstGeom prst="straightConnector1">
            <a:avLst/>
          </a:prstGeom>
          <a:noFill/>
          <a:ln w="57150" algn="ctr">
            <a:solidFill>
              <a:srgbClr val="C00000"/>
            </a:solidFill>
            <a:round/>
            <a:headEnd/>
            <a:tailEnd type="triangle" w="med" len="med"/>
          </a:ln>
        </p:spPr>
      </p:cxnSp>
      <p:sp>
        <p:nvSpPr>
          <p:cNvPr id="17426" name="文本框 19"/>
          <p:cNvSpPr txBox="1">
            <a:spLocks noChangeArrowheads="1"/>
          </p:cNvSpPr>
          <p:nvPr/>
        </p:nvSpPr>
        <p:spPr bwMode="auto">
          <a:xfrm>
            <a:off x="1419225" y="5210175"/>
            <a:ext cx="13112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3200">
                <a:solidFill>
                  <a:srgbClr val="7030A0"/>
                </a:solidFill>
              </a:rPr>
              <a:t>790</a:t>
            </a:r>
            <a:r>
              <a:rPr lang="zh-CN" altLang="en-US" sz="3200">
                <a:solidFill>
                  <a:srgbClr val="7030A0"/>
                </a:solidFill>
              </a:rPr>
              <a:t>万</a:t>
            </a:r>
          </a:p>
        </p:txBody>
      </p:sp>
      <p:sp>
        <p:nvSpPr>
          <p:cNvPr id="17427" name="文本框 20"/>
          <p:cNvSpPr txBox="1">
            <a:spLocks noChangeArrowheads="1"/>
          </p:cNvSpPr>
          <p:nvPr/>
        </p:nvSpPr>
        <p:spPr bwMode="auto">
          <a:xfrm>
            <a:off x="2916238" y="5210175"/>
            <a:ext cx="13858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3200">
                <a:solidFill>
                  <a:srgbClr val="7030A0"/>
                </a:solidFill>
              </a:rPr>
              <a:t>850</a:t>
            </a:r>
            <a:r>
              <a:rPr lang="zh-CN" altLang="en-US" sz="3200">
                <a:solidFill>
                  <a:srgbClr val="7030A0"/>
                </a:solidFill>
              </a:rPr>
              <a:t>万</a:t>
            </a:r>
          </a:p>
        </p:txBody>
      </p:sp>
      <p:sp>
        <p:nvSpPr>
          <p:cNvPr id="17428" name="文本框 21"/>
          <p:cNvSpPr txBox="1">
            <a:spLocks noChangeArrowheads="1"/>
          </p:cNvSpPr>
          <p:nvPr/>
        </p:nvSpPr>
        <p:spPr bwMode="auto">
          <a:xfrm>
            <a:off x="4665663" y="5194300"/>
            <a:ext cx="14192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3200">
                <a:solidFill>
                  <a:srgbClr val="7030A0"/>
                </a:solidFill>
              </a:rPr>
              <a:t>960</a:t>
            </a:r>
            <a:r>
              <a:rPr lang="zh-CN" altLang="en-US" sz="3200">
                <a:solidFill>
                  <a:srgbClr val="7030A0"/>
                </a:solidFill>
              </a:rPr>
              <a:t>万</a:t>
            </a:r>
          </a:p>
        </p:txBody>
      </p:sp>
      <p:sp>
        <p:nvSpPr>
          <p:cNvPr id="17429" name="文本框 22"/>
          <p:cNvSpPr txBox="1">
            <a:spLocks noChangeArrowheads="1"/>
          </p:cNvSpPr>
          <p:nvPr/>
        </p:nvSpPr>
        <p:spPr bwMode="auto">
          <a:xfrm>
            <a:off x="6156325" y="5135563"/>
            <a:ext cx="15843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3200">
                <a:solidFill>
                  <a:srgbClr val="7030A0"/>
                </a:solidFill>
              </a:rPr>
              <a:t>1000</a:t>
            </a:r>
            <a:r>
              <a:rPr lang="zh-CN" altLang="en-US" sz="3200">
                <a:solidFill>
                  <a:srgbClr val="7030A0"/>
                </a:solidFill>
              </a:rPr>
              <a:t>万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8" grpId="0"/>
      <p:bldP spid="17420" grpId="0"/>
      <p:bldP spid="17422" grpId="0" animBg="1"/>
      <p:bldP spid="17424" grpId="0"/>
      <p:bldP spid="17426" grpId="0"/>
      <p:bldP spid="17427" grpId="0"/>
      <p:bldP spid="17428" grpId="0"/>
      <p:bldP spid="174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图片 7" descr="17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6313" y="333375"/>
            <a:ext cx="1792287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Box 9"/>
          <p:cNvSpPr txBox="1">
            <a:spLocks noChangeArrowheads="1"/>
          </p:cNvSpPr>
          <p:nvPr/>
        </p:nvSpPr>
        <p:spPr bwMode="auto">
          <a:xfrm>
            <a:off x="211138" y="1125538"/>
            <a:ext cx="832167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3200" b="1">
                <a:latin typeface="宋体" pitchFamily="2" charset="-122"/>
              </a:rPr>
              <a:t>3.</a:t>
            </a:r>
            <a:r>
              <a:rPr lang="zh-CN" altLang="en-US" sz="3200" b="1">
                <a:latin typeface="宋体" pitchFamily="2" charset="-122"/>
              </a:rPr>
              <a:t>把下面各数改写成以“万”为单位的数。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971550" y="2622550"/>
            <a:ext cx="1871663" cy="5635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chemeClr val="tx1"/>
                </a:solidFill>
              </a:rPr>
              <a:t>20500000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976313" y="3454400"/>
            <a:ext cx="1871662" cy="5619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chemeClr val="tx1"/>
                </a:solidFill>
              </a:rPr>
              <a:t>8000000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976313" y="4284663"/>
            <a:ext cx="1871662" cy="5619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chemeClr val="tx1"/>
                </a:solidFill>
              </a:rPr>
              <a:t>120000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917700" y="2716213"/>
            <a:ext cx="792163" cy="360362"/>
          </a:xfrm>
          <a:prstGeom prst="rect">
            <a:avLst/>
          </a:prstGeom>
          <a:solidFill>
            <a:srgbClr val="F96B79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1814513" y="3560763"/>
            <a:ext cx="792162" cy="360362"/>
          </a:xfrm>
          <a:prstGeom prst="rect">
            <a:avLst/>
          </a:prstGeom>
          <a:solidFill>
            <a:srgbClr val="F96B79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1717675" y="4391025"/>
            <a:ext cx="792163" cy="358775"/>
          </a:xfrm>
          <a:prstGeom prst="rect">
            <a:avLst/>
          </a:prstGeom>
          <a:solidFill>
            <a:srgbClr val="F96B79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3008313" y="2609850"/>
            <a:ext cx="19240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/>
              <a:t>＝</a:t>
            </a:r>
            <a:r>
              <a:rPr lang="en-US" altLang="zh-CN" sz="2800"/>
              <a:t>2050</a:t>
            </a:r>
            <a:r>
              <a:rPr lang="zh-CN" altLang="en-US" sz="2800"/>
              <a:t>万</a:t>
            </a:r>
          </a:p>
        </p:txBody>
      </p:sp>
      <p:sp>
        <p:nvSpPr>
          <p:cNvPr id="25" name="文本框 24"/>
          <p:cNvSpPr txBox="1">
            <a:spLocks noChangeArrowheads="1"/>
          </p:cNvSpPr>
          <p:nvPr/>
        </p:nvSpPr>
        <p:spPr bwMode="auto">
          <a:xfrm>
            <a:off x="3008313" y="3473450"/>
            <a:ext cx="19240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/>
              <a:t>＝</a:t>
            </a:r>
            <a:r>
              <a:rPr lang="en-US" altLang="zh-CN" sz="2800"/>
              <a:t>800</a:t>
            </a:r>
            <a:r>
              <a:rPr lang="zh-CN" altLang="en-US" sz="2800"/>
              <a:t>万</a:t>
            </a:r>
          </a:p>
        </p:txBody>
      </p:sp>
      <p:sp>
        <p:nvSpPr>
          <p:cNvPr id="26" name="文本框 25"/>
          <p:cNvSpPr txBox="1">
            <a:spLocks noChangeArrowheads="1"/>
          </p:cNvSpPr>
          <p:nvPr/>
        </p:nvSpPr>
        <p:spPr bwMode="auto">
          <a:xfrm>
            <a:off x="3008313" y="4284663"/>
            <a:ext cx="19240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/>
              <a:t>＝</a:t>
            </a:r>
            <a:r>
              <a:rPr lang="en-US" altLang="zh-CN" sz="2800"/>
              <a:t>12</a:t>
            </a:r>
            <a:r>
              <a:rPr lang="zh-CN" altLang="en-US" sz="2800"/>
              <a:t>万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4" grpId="0" animBg="1"/>
      <p:bldP spid="6" grpId="0"/>
      <p:bldP spid="25" grpId="0"/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val 20"/>
          <p:cNvSpPr>
            <a:spLocks noChangeArrowheads="1"/>
          </p:cNvSpPr>
          <p:nvPr/>
        </p:nvSpPr>
        <p:spPr bwMode="auto">
          <a:xfrm>
            <a:off x="8532813" y="5994400"/>
            <a:ext cx="863600" cy="863600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eaLnBrk="1" hangingPunct="1"/>
            <a:endParaRPr lang="zh-CN" altLang="en-US"/>
          </a:p>
        </p:txBody>
      </p:sp>
      <p:sp>
        <p:nvSpPr>
          <p:cNvPr id="21507" name="Oval 22"/>
          <p:cNvSpPr>
            <a:spLocks noChangeArrowheads="1"/>
          </p:cNvSpPr>
          <p:nvPr/>
        </p:nvSpPr>
        <p:spPr bwMode="auto">
          <a:xfrm>
            <a:off x="7972425" y="6170613"/>
            <a:ext cx="687388" cy="687387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eaLnBrk="1" hangingPunct="1"/>
            <a:endParaRPr lang="zh-CN" altLang="en-US"/>
          </a:p>
        </p:txBody>
      </p:sp>
      <p:pic>
        <p:nvPicPr>
          <p:cNvPr id="21508" name="图片 7" descr="17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0925" y="620713"/>
            <a:ext cx="1792288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图片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100" y="1530350"/>
            <a:ext cx="7666038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图片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2468563"/>
            <a:ext cx="8162925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直接连接符 6"/>
          <p:cNvCxnSpPr/>
          <p:nvPr/>
        </p:nvCxnSpPr>
        <p:spPr>
          <a:xfrm flipH="1">
            <a:off x="1558925" y="3335338"/>
            <a:ext cx="215900" cy="468312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1558925" y="3798888"/>
            <a:ext cx="2674938" cy="835025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3686175" y="5240338"/>
            <a:ext cx="1331913" cy="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 flipV="1">
            <a:off x="4622800" y="4746625"/>
            <a:ext cx="366713" cy="500063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>
            <a:off x="3686175" y="4613275"/>
            <a:ext cx="536575" cy="64293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4622800" y="4757738"/>
            <a:ext cx="2232025" cy="74295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>
            <a:off x="6834188" y="4986338"/>
            <a:ext cx="71437" cy="504825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H="1" flipV="1">
            <a:off x="3065463" y="3798888"/>
            <a:ext cx="3840162" cy="118745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-246063" y="-434975"/>
            <a:ext cx="8374063" cy="1657350"/>
            <a:chOff x="0" y="0"/>
            <a:chExt cx="13203" cy="2619"/>
          </a:xfrm>
        </p:grpSpPr>
        <p:sp>
          <p:nvSpPr>
            <p:cNvPr id="38916" name="Oval 7"/>
            <p:cNvSpPr>
              <a:spLocks noChangeArrowheads="1"/>
            </p:cNvSpPr>
            <p:nvPr/>
          </p:nvSpPr>
          <p:spPr bwMode="auto">
            <a:xfrm>
              <a:off x="0" y="353"/>
              <a:ext cx="2264" cy="2267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38917" name="Oval 8"/>
            <p:cNvSpPr>
              <a:spLocks noChangeArrowheads="1"/>
            </p:cNvSpPr>
            <p:nvPr/>
          </p:nvSpPr>
          <p:spPr bwMode="auto">
            <a:xfrm>
              <a:off x="1887" y="338"/>
              <a:ext cx="1160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38918" name="Oval 9"/>
            <p:cNvSpPr>
              <a:spLocks noChangeArrowheads="1"/>
            </p:cNvSpPr>
            <p:nvPr/>
          </p:nvSpPr>
          <p:spPr bwMode="auto">
            <a:xfrm>
              <a:off x="2918" y="210"/>
              <a:ext cx="1159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38919" name="Oval 10"/>
            <p:cNvSpPr>
              <a:spLocks noChangeArrowheads="1"/>
            </p:cNvSpPr>
            <p:nvPr/>
          </p:nvSpPr>
          <p:spPr bwMode="auto">
            <a:xfrm>
              <a:off x="3815" y="213"/>
              <a:ext cx="1510" cy="1384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38920" name="Oval 11"/>
            <p:cNvSpPr>
              <a:spLocks noChangeArrowheads="1"/>
            </p:cNvSpPr>
            <p:nvPr/>
          </p:nvSpPr>
          <p:spPr bwMode="auto">
            <a:xfrm>
              <a:off x="5212" y="212"/>
              <a:ext cx="124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38921" name="Oval 12"/>
            <p:cNvSpPr>
              <a:spLocks noChangeArrowheads="1"/>
            </p:cNvSpPr>
            <p:nvPr/>
          </p:nvSpPr>
          <p:spPr bwMode="auto">
            <a:xfrm>
              <a:off x="6035" y="0"/>
              <a:ext cx="1248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38922" name="Oval 13"/>
            <p:cNvSpPr>
              <a:spLocks noChangeArrowheads="1"/>
            </p:cNvSpPr>
            <p:nvPr/>
          </p:nvSpPr>
          <p:spPr bwMode="auto">
            <a:xfrm>
              <a:off x="7025" y="210"/>
              <a:ext cx="124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38923" name="Oval 14"/>
            <p:cNvSpPr>
              <a:spLocks noChangeArrowheads="1"/>
            </p:cNvSpPr>
            <p:nvPr/>
          </p:nvSpPr>
          <p:spPr bwMode="auto">
            <a:xfrm>
              <a:off x="7648" y="0"/>
              <a:ext cx="1248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38924" name="Oval 15"/>
            <p:cNvSpPr>
              <a:spLocks noChangeArrowheads="1"/>
            </p:cNvSpPr>
            <p:nvPr/>
          </p:nvSpPr>
          <p:spPr bwMode="auto">
            <a:xfrm>
              <a:off x="8612" y="412"/>
              <a:ext cx="124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38925" name="Oval 16"/>
            <p:cNvSpPr>
              <a:spLocks noChangeArrowheads="1"/>
            </p:cNvSpPr>
            <p:nvPr/>
          </p:nvSpPr>
          <p:spPr bwMode="auto">
            <a:xfrm>
              <a:off x="9518" y="211"/>
              <a:ext cx="158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38926" name="Oval 17"/>
            <p:cNvSpPr>
              <a:spLocks noChangeArrowheads="1"/>
            </p:cNvSpPr>
            <p:nvPr/>
          </p:nvSpPr>
          <p:spPr bwMode="auto">
            <a:xfrm>
              <a:off x="10878" y="0"/>
              <a:ext cx="158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38927" name="Oval 18"/>
            <p:cNvSpPr>
              <a:spLocks noChangeArrowheads="1"/>
            </p:cNvSpPr>
            <p:nvPr/>
          </p:nvSpPr>
          <p:spPr bwMode="auto">
            <a:xfrm>
              <a:off x="12409" y="213"/>
              <a:ext cx="794" cy="919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</p:grpSp>
      <p:pic>
        <p:nvPicPr>
          <p:cNvPr id="38931" name="图片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560388"/>
            <a:ext cx="8675688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32" name="文本框 4"/>
          <p:cNvSpPr txBox="1">
            <a:spLocks noChangeArrowheads="1"/>
          </p:cNvSpPr>
          <p:nvPr/>
        </p:nvSpPr>
        <p:spPr bwMode="auto">
          <a:xfrm>
            <a:off x="0" y="1285875"/>
            <a:ext cx="90757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/>
              <a:t>（</a:t>
            </a:r>
            <a:r>
              <a:rPr lang="en-US" altLang="zh-CN" sz="3600"/>
              <a:t>1</a:t>
            </a:r>
            <a:r>
              <a:rPr lang="zh-CN" altLang="en-US" sz="3600"/>
              <a:t>）一个人的血管总长约</a:t>
            </a:r>
            <a:r>
              <a:rPr lang="en-US" altLang="zh-CN" sz="3600"/>
              <a:t>400000000</a:t>
            </a:r>
            <a:r>
              <a:rPr lang="zh-CN" altLang="en-US" sz="3600"/>
              <a:t>米，改写成以“万”为单位的数是（       ）万米。</a:t>
            </a:r>
          </a:p>
        </p:txBody>
      </p:sp>
      <p:sp>
        <p:nvSpPr>
          <p:cNvPr id="38946" name="Rectangle 34"/>
          <p:cNvSpPr>
            <a:spLocks noChangeArrowheads="1"/>
          </p:cNvSpPr>
          <p:nvPr/>
        </p:nvSpPr>
        <p:spPr bwMode="auto">
          <a:xfrm>
            <a:off x="6618288" y="1484313"/>
            <a:ext cx="642937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">
                <a:solidFill>
                  <a:schemeClr val="bg1"/>
                </a:solidFill>
              </a:rPr>
              <a:t>绿色圃中小学教育网</a:t>
            </a:r>
            <a:r>
              <a:rPr lang="en-US" altLang="zh-CN" sz="200">
                <a:solidFill>
                  <a:schemeClr val="bg1"/>
                </a:solidFill>
              </a:rPr>
              <a:t>http://www.lspjy.com</a:t>
            </a:r>
            <a:endParaRPr lang="en-US" altLang="zh-CN"/>
          </a:p>
        </p:txBody>
      </p:sp>
      <p:sp>
        <p:nvSpPr>
          <p:cNvPr id="38947" name="Rectangle 35"/>
          <p:cNvSpPr>
            <a:spLocks noChangeArrowheads="1"/>
          </p:cNvSpPr>
          <p:nvPr/>
        </p:nvSpPr>
        <p:spPr bwMode="auto">
          <a:xfrm>
            <a:off x="6834188" y="1700213"/>
            <a:ext cx="642937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">
                <a:solidFill>
                  <a:schemeClr val="bg1"/>
                </a:solidFill>
              </a:rPr>
              <a:t>绿色圃中小学教育网</a:t>
            </a:r>
            <a:r>
              <a:rPr lang="en-US" altLang="zh-CN" sz="200">
                <a:solidFill>
                  <a:schemeClr val="bg1"/>
                </a:solidFill>
              </a:rPr>
              <a:t>http://www.lspjy.com</a:t>
            </a:r>
            <a:endParaRPr lang="en-US" altLang="zh-CN"/>
          </a:p>
        </p:txBody>
      </p:sp>
      <p:sp>
        <p:nvSpPr>
          <p:cNvPr id="38948" name="文本框 4"/>
          <p:cNvSpPr txBox="1">
            <a:spLocks noChangeArrowheads="1"/>
          </p:cNvSpPr>
          <p:nvPr/>
        </p:nvSpPr>
        <p:spPr bwMode="auto">
          <a:xfrm>
            <a:off x="0" y="2781300"/>
            <a:ext cx="90757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/>
              <a:t>（</a:t>
            </a:r>
            <a:r>
              <a:rPr lang="en-US" altLang="zh-CN" sz="3600"/>
              <a:t>2</a:t>
            </a:r>
            <a:r>
              <a:rPr lang="zh-CN" altLang="en-US" sz="3600"/>
              <a:t>）把</a:t>
            </a:r>
            <a:r>
              <a:rPr lang="en-US" altLang="zh-CN" sz="3600"/>
              <a:t>295600000000</a:t>
            </a:r>
            <a:r>
              <a:rPr lang="zh-CN" altLang="en-US" sz="3600"/>
              <a:t>改写成以“亿”为单位的数是（       ）亿。</a:t>
            </a:r>
          </a:p>
        </p:txBody>
      </p:sp>
      <p:sp>
        <p:nvSpPr>
          <p:cNvPr id="38949" name="文本框 4"/>
          <p:cNvSpPr txBox="1">
            <a:spLocks noChangeArrowheads="1"/>
          </p:cNvSpPr>
          <p:nvPr/>
        </p:nvSpPr>
        <p:spPr bwMode="auto">
          <a:xfrm>
            <a:off x="34925" y="4221163"/>
            <a:ext cx="9075738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/>
              <a:t>（</a:t>
            </a:r>
            <a:r>
              <a:rPr lang="en-US" altLang="zh-CN" sz="3600"/>
              <a:t>3</a:t>
            </a:r>
            <a:r>
              <a:rPr lang="zh-CN" altLang="en-US" sz="3600"/>
              <a:t>）</a:t>
            </a:r>
            <a:r>
              <a:rPr lang="en-US" altLang="zh-CN" sz="3600"/>
              <a:t>52600000</a:t>
            </a:r>
            <a:r>
              <a:rPr lang="zh-CN" altLang="en-US" sz="3600"/>
              <a:t>是（      ）位数，最高位是（     ）位，读作（                              ）。改写成以“万”为单位的数是（             ）。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Box 9"/>
          <p:cNvSpPr txBox="1">
            <a:spLocks noChangeArrowheads="1"/>
          </p:cNvSpPr>
          <p:nvPr/>
        </p:nvSpPr>
        <p:spPr bwMode="auto">
          <a:xfrm>
            <a:off x="250825" y="549275"/>
            <a:ext cx="853281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3200" b="1">
                <a:latin typeface="宋体" pitchFamily="2" charset="-122"/>
              </a:rPr>
              <a:t>一、把各数改写成以“万” 为单位的数。</a:t>
            </a:r>
          </a:p>
        </p:txBody>
      </p:sp>
      <p:sp>
        <p:nvSpPr>
          <p:cNvPr id="47107" name="文本框 24"/>
          <p:cNvSpPr txBox="1">
            <a:spLocks noChangeArrowheads="1"/>
          </p:cNvSpPr>
          <p:nvPr/>
        </p:nvSpPr>
        <p:spPr bwMode="auto">
          <a:xfrm>
            <a:off x="107950" y="1844675"/>
            <a:ext cx="46085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600"/>
              <a:t>4200000</a:t>
            </a:r>
            <a:r>
              <a:rPr lang="zh-CN" altLang="en-US" sz="3600"/>
              <a:t>＝（       ）</a:t>
            </a:r>
          </a:p>
        </p:txBody>
      </p:sp>
      <p:sp>
        <p:nvSpPr>
          <p:cNvPr id="47108" name="文本框 24"/>
          <p:cNvSpPr txBox="1">
            <a:spLocks noChangeArrowheads="1"/>
          </p:cNvSpPr>
          <p:nvPr/>
        </p:nvSpPr>
        <p:spPr bwMode="auto">
          <a:xfrm>
            <a:off x="107950" y="2747963"/>
            <a:ext cx="44275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600"/>
              <a:t>20800000</a:t>
            </a:r>
            <a:r>
              <a:rPr lang="zh-CN" altLang="en-US" sz="3600"/>
              <a:t>＝（      ）</a:t>
            </a:r>
          </a:p>
        </p:txBody>
      </p:sp>
      <p:sp>
        <p:nvSpPr>
          <p:cNvPr id="47109" name="文本框 24"/>
          <p:cNvSpPr txBox="1">
            <a:spLocks noChangeArrowheads="1"/>
          </p:cNvSpPr>
          <p:nvPr/>
        </p:nvSpPr>
        <p:spPr bwMode="auto">
          <a:xfrm>
            <a:off x="250825" y="4213225"/>
            <a:ext cx="5400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600"/>
              <a:t>48 0000 0000</a:t>
            </a:r>
            <a:r>
              <a:rPr lang="zh-CN" altLang="en-US" sz="3600"/>
              <a:t>＝（    ）</a:t>
            </a:r>
          </a:p>
        </p:txBody>
      </p:sp>
      <p:sp>
        <p:nvSpPr>
          <p:cNvPr id="47110" name="文本框 24"/>
          <p:cNvSpPr txBox="1">
            <a:spLocks noChangeArrowheads="1"/>
          </p:cNvSpPr>
          <p:nvPr/>
        </p:nvSpPr>
        <p:spPr bwMode="auto">
          <a:xfrm>
            <a:off x="107950" y="4948238"/>
            <a:ext cx="5905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600"/>
              <a:t>120 0000 0000</a:t>
            </a:r>
            <a:r>
              <a:rPr lang="zh-CN" altLang="en-US" sz="3600"/>
              <a:t>＝（    ）</a:t>
            </a:r>
          </a:p>
        </p:txBody>
      </p:sp>
      <p:sp>
        <p:nvSpPr>
          <p:cNvPr id="47115" name="文本框 24"/>
          <p:cNvSpPr txBox="1">
            <a:spLocks noChangeArrowheads="1"/>
          </p:cNvSpPr>
          <p:nvPr/>
        </p:nvSpPr>
        <p:spPr bwMode="auto">
          <a:xfrm>
            <a:off x="4535488" y="1844675"/>
            <a:ext cx="46085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600"/>
              <a:t>2040000</a:t>
            </a:r>
            <a:r>
              <a:rPr lang="zh-CN" altLang="en-US" sz="3600"/>
              <a:t>＝（     ）</a:t>
            </a:r>
          </a:p>
        </p:txBody>
      </p:sp>
      <p:sp>
        <p:nvSpPr>
          <p:cNvPr id="47116" name="文本框 24"/>
          <p:cNvSpPr txBox="1">
            <a:spLocks noChangeArrowheads="1"/>
          </p:cNvSpPr>
          <p:nvPr/>
        </p:nvSpPr>
        <p:spPr bwMode="auto">
          <a:xfrm>
            <a:off x="4535488" y="2747963"/>
            <a:ext cx="4105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600"/>
              <a:t>1600000</a:t>
            </a:r>
            <a:r>
              <a:rPr lang="zh-CN" altLang="en-US" sz="3600"/>
              <a:t>＝（      ）</a:t>
            </a:r>
          </a:p>
        </p:txBody>
      </p:sp>
      <p:sp>
        <p:nvSpPr>
          <p:cNvPr id="47117" name="文本框 24"/>
          <p:cNvSpPr txBox="1">
            <a:spLocks noChangeArrowheads="1"/>
          </p:cNvSpPr>
          <p:nvPr/>
        </p:nvSpPr>
        <p:spPr bwMode="auto">
          <a:xfrm>
            <a:off x="107950" y="5589588"/>
            <a:ext cx="5905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600"/>
              <a:t>800 0000 0000</a:t>
            </a:r>
            <a:r>
              <a:rPr lang="zh-CN" altLang="en-US" sz="3600"/>
              <a:t>＝（    ）</a:t>
            </a:r>
          </a:p>
        </p:txBody>
      </p:sp>
      <p:sp>
        <p:nvSpPr>
          <p:cNvPr id="47118" name="TextBox 9"/>
          <p:cNvSpPr txBox="1">
            <a:spLocks noChangeArrowheads="1"/>
          </p:cNvSpPr>
          <p:nvPr/>
        </p:nvSpPr>
        <p:spPr bwMode="auto">
          <a:xfrm>
            <a:off x="0" y="3389313"/>
            <a:ext cx="8532813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3200" b="1">
                <a:latin typeface="宋体" pitchFamily="2" charset="-122"/>
              </a:rPr>
              <a:t>二、把各数改写成以 “亿”为单位的数。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/>
      <p:bldP spid="47108" grpId="0"/>
      <p:bldP spid="47109" grpId="0"/>
      <p:bldP spid="47110" grpId="0"/>
      <p:bldP spid="47115" grpId="0"/>
      <p:bldP spid="47116" grpId="0"/>
      <p:bldP spid="471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684213" y="520700"/>
            <a:ext cx="8459787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/>
              <a:t>1</a:t>
            </a:r>
            <a:r>
              <a:rPr lang="zh-CN" altLang="en-US" sz="3200" b="1"/>
              <a:t>、比较每组中两个数的大小</a:t>
            </a: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341313" y="1412875"/>
            <a:ext cx="8459787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/>
              <a:t>60392     54866      99999      100000</a:t>
            </a:r>
          </a:p>
        </p:txBody>
      </p:sp>
      <p:sp>
        <p:nvSpPr>
          <p:cNvPr id="48132" name="Oval 4"/>
          <p:cNvSpPr>
            <a:spLocks noChangeArrowheads="1"/>
          </p:cNvSpPr>
          <p:nvPr/>
        </p:nvSpPr>
        <p:spPr bwMode="auto">
          <a:xfrm>
            <a:off x="1727200" y="1412875"/>
            <a:ext cx="360363" cy="5048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133" name="Oval 5"/>
          <p:cNvSpPr>
            <a:spLocks noChangeArrowheads="1"/>
          </p:cNvSpPr>
          <p:nvPr/>
        </p:nvSpPr>
        <p:spPr bwMode="auto">
          <a:xfrm>
            <a:off x="5146675" y="1412875"/>
            <a:ext cx="360363" cy="5048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106363" y="3789363"/>
            <a:ext cx="8694737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/>
              <a:t>2</a:t>
            </a:r>
            <a:r>
              <a:rPr lang="zh-CN" altLang="en-US" sz="3200" b="1"/>
              <a:t>、按照从小到大的顺序排列下面各数。</a:t>
            </a: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250825" y="4652963"/>
            <a:ext cx="8893175" cy="579437"/>
          </a:xfrm>
          <a:prstGeom prst="rect">
            <a:avLst/>
          </a:prstGeom>
          <a:solidFill>
            <a:srgbClr val="F0AF2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/>
              <a:t>78645    120000    6</a:t>
            </a:r>
            <a:r>
              <a:rPr lang="zh-CN" altLang="en-US" sz="3200" b="1"/>
              <a:t>万   </a:t>
            </a:r>
            <a:r>
              <a:rPr lang="en-US" altLang="zh-CN" sz="3200" b="1"/>
              <a:t>1</a:t>
            </a:r>
            <a:r>
              <a:rPr lang="zh-CN" altLang="en-US" sz="3200" b="1"/>
              <a:t>亿    </a:t>
            </a:r>
            <a:r>
              <a:rPr lang="en-US" altLang="zh-CN" sz="3200" b="1"/>
              <a:t>10020000   70000</a:t>
            </a:r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341313" y="2706688"/>
            <a:ext cx="7038975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/>
              <a:t>3</a:t>
            </a:r>
            <a:r>
              <a:rPr lang="zh-CN" altLang="en-US" sz="3200" b="1"/>
              <a:t>亿    </a:t>
            </a:r>
            <a:r>
              <a:rPr lang="en-US" altLang="zh-CN" sz="3200" b="1"/>
              <a:t>30</a:t>
            </a:r>
            <a:r>
              <a:rPr lang="zh-CN" altLang="en-US" sz="3200" b="1"/>
              <a:t>万             </a:t>
            </a:r>
            <a:r>
              <a:rPr lang="en-US" altLang="zh-CN" sz="3200" b="1"/>
              <a:t>420000</a:t>
            </a:r>
            <a:r>
              <a:rPr lang="zh-CN" altLang="en-US" sz="3200" b="1"/>
              <a:t>     </a:t>
            </a:r>
            <a:r>
              <a:rPr lang="en-US" altLang="zh-CN" sz="3200" b="1"/>
              <a:t>42</a:t>
            </a:r>
            <a:r>
              <a:rPr lang="zh-CN" altLang="en-US" sz="3200" b="1"/>
              <a:t>万</a:t>
            </a:r>
          </a:p>
        </p:txBody>
      </p:sp>
      <p:sp>
        <p:nvSpPr>
          <p:cNvPr id="48137" name="Oval 9"/>
          <p:cNvSpPr>
            <a:spLocks noChangeArrowheads="1"/>
          </p:cNvSpPr>
          <p:nvPr/>
        </p:nvSpPr>
        <p:spPr bwMode="auto">
          <a:xfrm>
            <a:off x="1089025" y="2706688"/>
            <a:ext cx="360363" cy="5048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138" name="Oval 10"/>
          <p:cNvSpPr>
            <a:spLocks noChangeArrowheads="1"/>
          </p:cNvSpPr>
          <p:nvPr/>
        </p:nvSpPr>
        <p:spPr bwMode="auto">
          <a:xfrm>
            <a:off x="5326063" y="2781300"/>
            <a:ext cx="360362" cy="5048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4" grpId="0" animBg="1"/>
      <p:bldP spid="4813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106363" y="1412875"/>
            <a:ext cx="8694737" cy="1554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/>
              <a:t>3</a:t>
            </a:r>
            <a:r>
              <a:rPr lang="zh-CN" altLang="en-US" sz="3200" b="1"/>
              <a:t>、用</a:t>
            </a:r>
            <a:r>
              <a:rPr lang="en-US" altLang="zh-CN" sz="3200" b="1"/>
              <a:t>5</a:t>
            </a:r>
            <a:r>
              <a:rPr lang="zh-CN" altLang="en-US" sz="3200" b="1"/>
              <a:t>、</a:t>
            </a:r>
            <a:r>
              <a:rPr lang="en-US" altLang="zh-CN" sz="3200" b="1"/>
              <a:t>9</a:t>
            </a:r>
            <a:r>
              <a:rPr lang="zh-CN" altLang="en-US" sz="3200" b="1"/>
              <a:t>、</a:t>
            </a:r>
            <a:r>
              <a:rPr lang="en-US" altLang="zh-CN" sz="3200" b="1"/>
              <a:t>0</a:t>
            </a:r>
            <a:r>
              <a:rPr lang="zh-CN" altLang="en-US" sz="3200" b="1"/>
              <a:t>、</a:t>
            </a:r>
            <a:r>
              <a:rPr lang="en-US" altLang="zh-CN" sz="3200" b="1"/>
              <a:t>0</a:t>
            </a:r>
            <a:r>
              <a:rPr lang="zh-CN" altLang="en-US" sz="3200" b="1"/>
              <a:t>、</a:t>
            </a:r>
            <a:r>
              <a:rPr lang="en-US" altLang="zh-CN" sz="3200" b="1"/>
              <a:t>0</a:t>
            </a:r>
            <a:r>
              <a:rPr lang="zh-CN" altLang="en-US" sz="3200" b="1"/>
              <a:t>、</a:t>
            </a:r>
            <a:r>
              <a:rPr lang="en-US" altLang="zh-CN" sz="3200" b="1"/>
              <a:t>0</a:t>
            </a:r>
            <a:r>
              <a:rPr lang="zh-CN" altLang="en-US" sz="3200" b="1"/>
              <a:t>、</a:t>
            </a:r>
            <a:r>
              <a:rPr lang="en-US" altLang="zh-CN" sz="3200" b="1"/>
              <a:t>6</a:t>
            </a:r>
            <a:r>
              <a:rPr lang="zh-CN" altLang="en-US" sz="3200" b="1"/>
              <a:t>、</a:t>
            </a:r>
            <a:r>
              <a:rPr lang="en-US" altLang="zh-CN" sz="3200" b="1"/>
              <a:t>7</a:t>
            </a:r>
            <a:r>
              <a:rPr lang="zh-CN" altLang="en-US" sz="3200" b="1"/>
              <a:t>这八个数字写出的最大的八位数是（                  ），最小的八位数是（                 ）。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2124075" y="2490788"/>
            <a:ext cx="5014913" cy="7620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/>
              <a:t>比较多位数的大小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975"/>
            <a:ext cx="9036050" cy="5256213"/>
          </a:xfrm>
          <a:prstGeom prst="rect">
            <a:avLst/>
          </a:prstGeom>
          <a:noFill/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1042988" y="476250"/>
            <a:ext cx="6553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/>
              <a:t>你们知道中国的土地面积是多少？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1619250" y="3141663"/>
            <a:ext cx="5400675" cy="161607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/>
              <a:t>中国的土地面积约有</a:t>
            </a:r>
          </a:p>
          <a:p>
            <a:pPr>
              <a:spcBef>
                <a:spcPct val="50000"/>
              </a:spcBef>
            </a:pPr>
            <a:r>
              <a:rPr lang="zh-CN" altLang="en-US" sz="4000" b="1"/>
              <a:t>九百六十万平方千米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  <p:bldP spid="2765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-246063" y="-434975"/>
            <a:ext cx="8374063" cy="1657350"/>
            <a:chOff x="0" y="0"/>
            <a:chExt cx="13203" cy="2619"/>
          </a:xfrm>
        </p:grpSpPr>
        <p:sp>
          <p:nvSpPr>
            <p:cNvPr id="13321" name="Oval 7"/>
            <p:cNvSpPr>
              <a:spLocks noChangeArrowheads="1"/>
            </p:cNvSpPr>
            <p:nvPr/>
          </p:nvSpPr>
          <p:spPr bwMode="auto">
            <a:xfrm>
              <a:off x="0" y="353"/>
              <a:ext cx="2264" cy="2267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13322" name="Oval 8"/>
            <p:cNvSpPr>
              <a:spLocks noChangeArrowheads="1"/>
            </p:cNvSpPr>
            <p:nvPr/>
          </p:nvSpPr>
          <p:spPr bwMode="auto">
            <a:xfrm>
              <a:off x="1887" y="338"/>
              <a:ext cx="1160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13323" name="Oval 9"/>
            <p:cNvSpPr>
              <a:spLocks noChangeArrowheads="1"/>
            </p:cNvSpPr>
            <p:nvPr/>
          </p:nvSpPr>
          <p:spPr bwMode="auto">
            <a:xfrm>
              <a:off x="2918" y="210"/>
              <a:ext cx="1159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13324" name="Oval 10"/>
            <p:cNvSpPr>
              <a:spLocks noChangeArrowheads="1"/>
            </p:cNvSpPr>
            <p:nvPr/>
          </p:nvSpPr>
          <p:spPr bwMode="auto">
            <a:xfrm>
              <a:off x="3815" y="213"/>
              <a:ext cx="1510" cy="1384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13325" name="Oval 11"/>
            <p:cNvSpPr>
              <a:spLocks noChangeArrowheads="1"/>
            </p:cNvSpPr>
            <p:nvPr/>
          </p:nvSpPr>
          <p:spPr bwMode="auto">
            <a:xfrm>
              <a:off x="5212" y="212"/>
              <a:ext cx="124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13326" name="Oval 12"/>
            <p:cNvSpPr>
              <a:spLocks noChangeArrowheads="1"/>
            </p:cNvSpPr>
            <p:nvPr/>
          </p:nvSpPr>
          <p:spPr bwMode="auto">
            <a:xfrm>
              <a:off x="6035" y="0"/>
              <a:ext cx="1248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13327" name="Oval 13"/>
            <p:cNvSpPr>
              <a:spLocks noChangeArrowheads="1"/>
            </p:cNvSpPr>
            <p:nvPr/>
          </p:nvSpPr>
          <p:spPr bwMode="auto">
            <a:xfrm>
              <a:off x="7025" y="210"/>
              <a:ext cx="124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13328" name="Oval 14"/>
            <p:cNvSpPr>
              <a:spLocks noChangeArrowheads="1"/>
            </p:cNvSpPr>
            <p:nvPr/>
          </p:nvSpPr>
          <p:spPr bwMode="auto">
            <a:xfrm>
              <a:off x="7648" y="0"/>
              <a:ext cx="1248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13329" name="Oval 15"/>
            <p:cNvSpPr>
              <a:spLocks noChangeArrowheads="1"/>
            </p:cNvSpPr>
            <p:nvPr/>
          </p:nvSpPr>
          <p:spPr bwMode="auto">
            <a:xfrm>
              <a:off x="8612" y="412"/>
              <a:ext cx="124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13330" name="Oval 16"/>
            <p:cNvSpPr>
              <a:spLocks noChangeArrowheads="1"/>
            </p:cNvSpPr>
            <p:nvPr/>
          </p:nvSpPr>
          <p:spPr bwMode="auto">
            <a:xfrm>
              <a:off x="9518" y="211"/>
              <a:ext cx="158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13331" name="Oval 17"/>
            <p:cNvSpPr>
              <a:spLocks noChangeArrowheads="1"/>
            </p:cNvSpPr>
            <p:nvPr/>
          </p:nvSpPr>
          <p:spPr bwMode="auto">
            <a:xfrm>
              <a:off x="10878" y="0"/>
              <a:ext cx="158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13332" name="Oval 18"/>
            <p:cNvSpPr>
              <a:spLocks noChangeArrowheads="1"/>
            </p:cNvSpPr>
            <p:nvPr/>
          </p:nvSpPr>
          <p:spPr bwMode="auto">
            <a:xfrm>
              <a:off x="12409" y="213"/>
              <a:ext cx="794" cy="919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</p:grpSp>
      <p:sp>
        <p:nvSpPr>
          <p:cNvPr id="13315" name="Rectangle 19"/>
          <p:cNvSpPr>
            <a:spLocks noChangeArrowheads="1"/>
          </p:cNvSpPr>
          <p:nvPr/>
        </p:nvSpPr>
        <p:spPr bwMode="auto">
          <a:xfrm>
            <a:off x="-101600" y="6454775"/>
            <a:ext cx="9245600" cy="403225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zh-CN" altLang="en-US"/>
          </a:p>
        </p:txBody>
      </p:sp>
      <p:pic>
        <p:nvPicPr>
          <p:cNvPr id="13319" name="图片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8" y="1127125"/>
            <a:ext cx="9144000" cy="547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4" name="Text Box 22"/>
          <p:cNvSpPr txBox="1">
            <a:spLocks noChangeArrowheads="1"/>
          </p:cNvSpPr>
          <p:nvPr/>
        </p:nvSpPr>
        <p:spPr bwMode="auto">
          <a:xfrm>
            <a:off x="230188" y="155575"/>
            <a:ext cx="8286750" cy="10668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/>
              <a:t>我国面积较大的五个省和自治区的面积又各是多少呢？（单位：平方千米）</a:t>
            </a:r>
          </a:p>
        </p:txBody>
      </p:sp>
      <p:sp>
        <p:nvSpPr>
          <p:cNvPr id="13335" name="Text Box 23"/>
          <p:cNvSpPr txBox="1">
            <a:spLocks noChangeArrowheads="1"/>
          </p:cNvSpPr>
          <p:nvPr/>
        </p:nvSpPr>
        <p:spPr bwMode="auto">
          <a:xfrm>
            <a:off x="349250" y="2490788"/>
            <a:ext cx="8048625" cy="7620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/>
              <a:t>读了这些信息，你知道了什么？</a:t>
            </a:r>
          </a:p>
        </p:txBody>
      </p:sp>
      <p:sp>
        <p:nvSpPr>
          <p:cNvPr id="13336" name="Text Box 24"/>
          <p:cNvSpPr txBox="1">
            <a:spLocks noChangeArrowheads="1"/>
          </p:cNvSpPr>
          <p:nvPr/>
        </p:nvSpPr>
        <p:spPr bwMode="auto">
          <a:xfrm>
            <a:off x="230188" y="155575"/>
            <a:ext cx="8286750" cy="1066800"/>
          </a:xfrm>
          <a:prstGeom prst="rect">
            <a:avLst/>
          </a:prstGeom>
          <a:solidFill>
            <a:srgbClr val="F96B7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/>
              <a:t>你能将四川省、西藏自治区和新疆维吾尔族自治区的面积从大到小排列吗？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4" grpId="0" animBg="1"/>
      <p:bldP spid="13335" grpId="0" animBg="1"/>
      <p:bldP spid="133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5975"/>
            <a:ext cx="3889375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-246063" y="-434975"/>
            <a:ext cx="8374063" cy="1657350"/>
            <a:chOff x="0" y="0"/>
            <a:chExt cx="13203" cy="2619"/>
          </a:xfrm>
        </p:grpSpPr>
        <p:sp>
          <p:nvSpPr>
            <p:cNvPr id="14354" name="Oval 7"/>
            <p:cNvSpPr>
              <a:spLocks noChangeArrowheads="1"/>
            </p:cNvSpPr>
            <p:nvPr/>
          </p:nvSpPr>
          <p:spPr bwMode="auto">
            <a:xfrm>
              <a:off x="0" y="353"/>
              <a:ext cx="2264" cy="2267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14355" name="Oval 8"/>
            <p:cNvSpPr>
              <a:spLocks noChangeArrowheads="1"/>
            </p:cNvSpPr>
            <p:nvPr/>
          </p:nvSpPr>
          <p:spPr bwMode="auto">
            <a:xfrm>
              <a:off x="1887" y="338"/>
              <a:ext cx="1160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14356" name="Oval 9"/>
            <p:cNvSpPr>
              <a:spLocks noChangeArrowheads="1"/>
            </p:cNvSpPr>
            <p:nvPr/>
          </p:nvSpPr>
          <p:spPr bwMode="auto">
            <a:xfrm>
              <a:off x="2918" y="210"/>
              <a:ext cx="1159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14357" name="Oval 10"/>
            <p:cNvSpPr>
              <a:spLocks noChangeArrowheads="1"/>
            </p:cNvSpPr>
            <p:nvPr/>
          </p:nvSpPr>
          <p:spPr bwMode="auto">
            <a:xfrm>
              <a:off x="3815" y="213"/>
              <a:ext cx="1510" cy="1384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14358" name="Oval 11"/>
            <p:cNvSpPr>
              <a:spLocks noChangeArrowheads="1"/>
            </p:cNvSpPr>
            <p:nvPr/>
          </p:nvSpPr>
          <p:spPr bwMode="auto">
            <a:xfrm>
              <a:off x="5212" y="212"/>
              <a:ext cx="124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14359" name="Oval 12"/>
            <p:cNvSpPr>
              <a:spLocks noChangeArrowheads="1"/>
            </p:cNvSpPr>
            <p:nvPr/>
          </p:nvSpPr>
          <p:spPr bwMode="auto">
            <a:xfrm>
              <a:off x="6035" y="0"/>
              <a:ext cx="1248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14360" name="Oval 13"/>
            <p:cNvSpPr>
              <a:spLocks noChangeArrowheads="1"/>
            </p:cNvSpPr>
            <p:nvPr/>
          </p:nvSpPr>
          <p:spPr bwMode="auto">
            <a:xfrm>
              <a:off x="7025" y="210"/>
              <a:ext cx="124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14361" name="Oval 14"/>
            <p:cNvSpPr>
              <a:spLocks noChangeArrowheads="1"/>
            </p:cNvSpPr>
            <p:nvPr/>
          </p:nvSpPr>
          <p:spPr bwMode="auto">
            <a:xfrm>
              <a:off x="7648" y="0"/>
              <a:ext cx="1248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14362" name="Oval 15"/>
            <p:cNvSpPr>
              <a:spLocks noChangeArrowheads="1"/>
            </p:cNvSpPr>
            <p:nvPr/>
          </p:nvSpPr>
          <p:spPr bwMode="auto">
            <a:xfrm>
              <a:off x="8612" y="412"/>
              <a:ext cx="124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14363" name="Oval 16"/>
            <p:cNvSpPr>
              <a:spLocks noChangeArrowheads="1"/>
            </p:cNvSpPr>
            <p:nvPr/>
          </p:nvSpPr>
          <p:spPr bwMode="auto">
            <a:xfrm>
              <a:off x="9518" y="211"/>
              <a:ext cx="158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14364" name="Oval 17"/>
            <p:cNvSpPr>
              <a:spLocks noChangeArrowheads="1"/>
            </p:cNvSpPr>
            <p:nvPr/>
          </p:nvSpPr>
          <p:spPr bwMode="auto">
            <a:xfrm>
              <a:off x="10878" y="0"/>
              <a:ext cx="158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14365" name="Oval 18"/>
            <p:cNvSpPr>
              <a:spLocks noChangeArrowheads="1"/>
            </p:cNvSpPr>
            <p:nvPr/>
          </p:nvSpPr>
          <p:spPr bwMode="auto">
            <a:xfrm>
              <a:off x="12409" y="213"/>
              <a:ext cx="794" cy="919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</p:grpSp>
      <p:pic>
        <p:nvPicPr>
          <p:cNvPr id="14342" name="图片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613" y="195263"/>
            <a:ext cx="7072312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2011363" y="3068638"/>
            <a:ext cx="1839912" cy="2873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950913" y="2636838"/>
            <a:ext cx="1951037" cy="431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950913" y="669925"/>
            <a:ext cx="2108200" cy="3825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913" y="2849563"/>
            <a:ext cx="3505200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9" name="文本框 27"/>
          <p:cNvSpPr txBox="1">
            <a:spLocks noChangeArrowheads="1"/>
          </p:cNvSpPr>
          <p:nvPr/>
        </p:nvSpPr>
        <p:spPr bwMode="auto">
          <a:xfrm>
            <a:off x="3714750" y="4491038"/>
            <a:ext cx="1936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600"/>
              <a:t>490000</a:t>
            </a:r>
            <a:endParaRPr lang="zh-CN" altLang="en-US" sz="3600"/>
          </a:p>
        </p:txBody>
      </p:sp>
      <p:sp>
        <p:nvSpPr>
          <p:cNvPr id="14350" name="文本框 26"/>
          <p:cNvSpPr txBox="1">
            <a:spLocks noChangeArrowheads="1"/>
          </p:cNvSpPr>
          <p:nvPr/>
        </p:nvSpPr>
        <p:spPr bwMode="auto">
          <a:xfrm>
            <a:off x="3509963" y="4967288"/>
            <a:ext cx="21415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600"/>
              <a:t>1230000</a:t>
            </a:r>
            <a:endParaRPr lang="zh-CN" altLang="en-US" sz="3600"/>
          </a:p>
        </p:txBody>
      </p:sp>
      <p:sp>
        <p:nvSpPr>
          <p:cNvPr id="14351" name="文本框 5"/>
          <p:cNvSpPr txBox="1">
            <a:spLocks noChangeArrowheads="1"/>
          </p:cNvSpPr>
          <p:nvPr/>
        </p:nvSpPr>
        <p:spPr bwMode="auto">
          <a:xfrm>
            <a:off x="3509963" y="5465763"/>
            <a:ext cx="21415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600"/>
              <a:t>1660000</a:t>
            </a:r>
            <a:endParaRPr lang="zh-CN" altLang="en-US" sz="3600"/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2940050" y="5899150"/>
            <a:ext cx="6873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</a:rPr>
              <a:t>＞</a:t>
            </a:r>
          </a:p>
        </p:txBody>
      </p:sp>
      <p:sp>
        <p:nvSpPr>
          <p:cNvPr id="32" name="文本框 31"/>
          <p:cNvSpPr txBox="1">
            <a:spLocks noChangeArrowheads="1"/>
          </p:cNvSpPr>
          <p:nvPr/>
        </p:nvSpPr>
        <p:spPr bwMode="auto">
          <a:xfrm>
            <a:off x="5207000" y="5894388"/>
            <a:ext cx="6873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</a:rPr>
              <a:t>＞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77788" y="1125538"/>
            <a:ext cx="7097712" cy="641350"/>
          </a:xfrm>
          <a:prstGeom prst="rect">
            <a:avLst/>
          </a:prstGeom>
          <a:solidFill>
            <a:srgbClr val="F0AF2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/>
              <a:t>（</a:t>
            </a:r>
            <a:r>
              <a:rPr lang="en-US" altLang="zh-CN" sz="3600" b="1"/>
              <a:t>1</a:t>
            </a:r>
            <a:r>
              <a:rPr lang="zh-CN" altLang="en-US" sz="3600" b="1"/>
              <a:t>）这三个数各是几位数？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0" y="1995488"/>
            <a:ext cx="7097713" cy="6413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/>
              <a:t>（</a:t>
            </a:r>
            <a:r>
              <a:rPr lang="en-US" altLang="zh-CN" sz="3600" b="1"/>
              <a:t>2</a:t>
            </a:r>
            <a:r>
              <a:rPr lang="zh-CN" altLang="en-US" sz="3600" b="1"/>
              <a:t>）六位数最高位是什么位？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77788" y="3533775"/>
            <a:ext cx="7097712" cy="641350"/>
          </a:xfrm>
          <a:prstGeom prst="rect">
            <a:avLst/>
          </a:prstGeom>
          <a:solidFill>
            <a:srgbClr val="F96B7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/>
              <a:t>（</a:t>
            </a:r>
            <a:r>
              <a:rPr lang="en-US" altLang="zh-CN" sz="3600" b="1"/>
              <a:t>3</a:t>
            </a:r>
            <a:r>
              <a:rPr lang="zh-CN" altLang="en-US" sz="3600" b="1"/>
              <a:t>）七位数最高位是什么位？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4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9" dur="5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" dur="5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7" dur="500"/>
                                        <p:tgtEl>
                                          <p:spTgt spid="143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81481E-6 L -0.26267 0.06712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" y="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7.31836E-17 L 1.38889E-6 0.1423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07407E-6 L 0.21719 0.20949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" y="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4" grpId="0" animBg="1"/>
      <p:bldP spid="25" grpId="0" animBg="1"/>
      <p:bldP spid="14349" grpId="0"/>
      <p:bldP spid="14349" grpId="1"/>
      <p:bldP spid="14350" grpId="0"/>
      <p:bldP spid="14350" grpId="1"/>
      <p:bldP spid="14351" grpId="0"/>
      <p:bldP spid="14351" grpId="1"/>
      <p:bldP spid="9" grpId="0"/>
      <p:bldP spid="32" grpId="0"/>
      <p:bldP spid="14369" grpId="0" animBg="1"/>
      <p:bldP spid="14369" grpId="1" animBg="1"/>
      <p:bldP spid="14371" grpId="0" animBg="1"/>
      <p:bldP spid="14371" grpId="1" animBg="1"/>
      <p:bldP spid="14372" grpId="0" animBg="1"/>
      <p:bldP spid="1437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900113" y="908050"/>
            <a:ext cx="5256212" cy="6413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/>
              <a:t>比较大数的方法：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395288" y="2205038"/>
            <a:ext cx="7705725" cy="146526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/>
              <a:t>1</a:t>
            </a:r>
            <a:r>
              <a:rPr lang="zh-CN" altLang="en-US" sz="3600" b="1"/>
              <a:t>、先比较位数的多少；</a:t>
            </a:r>
          </a:p>
          <a:p>
            <a:pPr>
              <a:spcBef>
                <a:spcPct val="50000"/>
              </a:spcBef>
            </a:pPr>
            <a:r>
              <a:rPr lang="en-US" altLang="zh-CN" sz="3600" b="1"/>
              <a:t>2</a:t>
            </a:r>
            <a:r>
              <a:rPr lang="zh-CN" altLang="en-US" sz="3600" b="1"/>
              <a:t>、位数相同的就从高位比起。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nimBg="1"/>
      <p:bldP spid="2970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-246063" y="-434975"/>
            <a:ext cx="8374063" cy="1657350"/>
            <a:chOff x="0" y="0"/>
            <a:chExt cx="13203" cy="2619"/>
          </a:xfrm>
        </p:grpSpPr>
        <p:sp>
          <p:nvSpPr>
            <p:cNvPr id="15368" name="Oval 7"/>
            <p:cNvSpPr>
              <a:spLocks noChangeArrowheads="1"/>
            </p:cNvSpPr>
            <p:nvPr/>
          </p:nvSpPr>
          <p:spPr bwMode="auto">
            <a:xfrm>
              <a:off x="0" y="353"/>
              <a:ext cx="2264" cy="2267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15369" name="Oval 8"/>
            <p:cNvSpPr>
              <a:spLocks noChangeArrowheads="1"/>
            </p:cNvSpPr>
            <p:nvPr/>
          </p:nvSpPr>
          <p:spPr bwMode="auto">
            <a:xfrm>
              <a:off x="1887" y="338"/>
              <a:ext cx="1160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15370" name="Oval 9"/>
            <p:cNvSpPr>
              <a:spLocks noChangeArrowheads="1"/>
            </p:cNvSpPr>
            <p:nvPr/>
          </p:nvSpPr>
          <p:spPr bwMode="auto">
            <a:xfrm>
              <a:off x="2918" y="210"/>
              <a:ext cx="1159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15371" name="Oval 10"/>
            <p:cNvSpPr>
              <a:spLocks noChangeArrowheads="1"/>
            </p:cNvSpPr>
            <p:nvPr/>
          </p:nvSpPr>
          <p:spPr bwMode="auto">
            <a:xfrm>
              <a:off x="3815" y="213"/>
              <a:ext cx="1510" cy="1384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15372" name="Oval 11"/>
            <p:cNvSpPr>
              <a:spLocks noChangeArrowheads="1"/>
            </p:cNvSpPr>
            <p:nvPr/>
          </p:nvSpPr>
          <p:spPr bwMode="auto">
            <a:xfrm>
              <a:off x="5212" y="212"/>
              <a:ext cx="124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15373" name="Oval 12"/>
            <p:cNvSpPr>
              <a:spLocks noChangeArrowheads="1"/>
            </p:cNvSpPr>
            <p:nvPr/>
          </p:nvSpPr>
          <p:spPr bwMode="auto">
            <a:xfrm>
              <a:off x="6035" y="0"/>
              <a:ext cx="1248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15374" name="Oval 13"/>
            <p:cNvSpPr>
              <a:spLocks noChangeArrowheads="1"/>
            </p:cNvSpPr>
            <p:nvPr/>
          </p:nvSpPr>
          <p:spPr bwMode="auto">
            <a:xfrm>
              <a:off x="7025" y="210"/>
              <a:ext cx="124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15375" name="Oval 14"/>
            <p:cNvSpPr>
              <a:spLocks noChangeArrowheads="1"/>
            </p:cNvSpPr>
            <p:nvPr/>
          </p:nvSpPr>
          <p:spPr bwMode="auto">
            <a:xfrm>
              <a:off x="7648" y="0"/>
              <a:ext cx="1248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15376" name="Oval 15"/>
            <p:cNvSpPr>
              <a:spLocks noChangeArrowheads="1"/>
            </p:cNvSpPr>
            <p:nvPr/>
          </p:nvSpPr>
          <p:spPr bwMode="auto">
            <a:xfrm>
              <a:off x="8612" y="412"/>
              <a:ext cx="124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15377" name="Oval 16"/>
            <p:cNvSpPr>
              <a:spLocks noChangeArrowheads="1"/>
            </p:cNvSpPr>
            <p:nvPr/>
          </p:nvSpPr>
          <p:spPr bwMode="auto">
            <a:xfrm>
              <a:off x="9518" y="211"/>
              <a:ext cx="158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15378" name="Oval 17"/>
            <p:cNvSpPr>
              <a:spLocks noChangeArrowheads="1"/>
            </p:cNvSpPr>
            <p:nvPr/>
          </p:nvSpPr>
          <p:spPr bwMode="auto">
            <a:xfrm>
              <a:off x="10878" y="0"/>
              <a:ext cx="158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15379" name="Oval 18"/>
            <p:cNvSpPr>
              <a:spLocks noChangeArrowheads="1"/>
            </p:cNvSpPr>
            <p:nvPr/>
          </p:nvSpPr>
          <p:spPr bwMode="auto">
            <a:xfrm>
              <a:off x="12409" y="213"/>
              <a:ext cx="794" cy="919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</p:grpSp>
      <p:pic>
        <p:nvPicPr>
          <p:cNvPr id="15366" name="图片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188" y="433388"/>
            <a:ext cx="9040812" cy="431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188" y="4746625"/>
            <a:ext cx="8645525" cy="149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84213" y="3470275"/>
            <a:ext cx="3600450" cy="792163"/>
            <a:chOff x="1338" y="2251"/>
            <a:chExt cx="2268" cy="499"/>
          </a:xfrm>
        </p:grpSpPr>
        <p:sp>
          <p:nvSpPr>
            <p:cNvPr id="40966" name="AutoShape 6"/>
            <p:cNvSpPr>
              <a:spLocks noChangeArrowheads="1"/>
            </p:cNvSpPr>
            <p:nvPr/>
          </p:nvSpPr>
          <p:spPr bwMode="auto">
            <a:xfrm>
              <a:off x="1338" y="2251"/>
              <a:ext cx="2199" cy="499"/>
            </a:xfrm>
            <a:prstGeom prst="flowChartTerminator">
              <a:avLst/>
            </a:prstGeom>
            <a:solidFill>
              <a:srgbClr val="F96B7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967" name="文本框 26"/>
            <p:cNvSpPr txBox="1">
              <a:spLocks noChangeArrowheads="1"/>
            </p:cNvSpPr>
            <p:nvPr/>
          </p:nvSpPr>
          <p:spPr bwMode="auto">
            <a:xfrm>
              <a:off x="1384" y="2255"/>
              <a:ext cx="222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3600"/>
                <a:t>西藏：</a:t>
              </a:r>
              <a:r>
                <a:rPr lang="en-US" altLang="zh-CN" sz="3600"/>
                <a:t>1230000</a:t>
              </a:r>
              <a:endParaRPr lang="zh-CN" altLang="en-US" sz="3600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932363" y="3086100"/>
            <a:ext cx="3600450" cy="792163"/>
            <a:chOff x="1338" y="2251"/>
            <a:chExt cx="2268" cy="499"/>
          </a:xfrm>
        </p:grpSpPr>
        <p:sp>
          <p:nvSpPr>
            <p:cNvPr id="40970" name="AutoShape 10"/>
            <p:cNvSpPr>
              <a:spLocks noChangeArrowheads="1"/>
            </p:cNvSpPr>
            <p:nvPr/>
          </p:nvSpPr>
          <p:spPr bwMode="auto">
            <a:xfrm>
              <a:off x="1338" y="2251"/>
              <a:ext cx="2199" cy="499"/>
            </a:xfrm>
            <a:prstGeom prst="flowChartTerminator">
              <a:avLst/>
            </a:prstGeom>
            <a:solidFill>
              <a:srgbClr val="F96B7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971" name="文本框 26"/>
            <p:cNvSpPr txBox="1">
              <a:spLocks noChangeArrowheads="1"/>
            </p:cNvSpPr>
            <p:nvPr/>
          </p:nvSpPr>
          <p:spPr bwMode="auto">
            <a:xfrm>
              <a:off x="1384" y="2255"/>
              <a:ext cx="222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3600"/>
                <a:t>四川：</a:t>
              </a:r>
              <a:r>
                <a:rPr lang="en-US" altLang="zh-CN" sz="3600"/>
                <a:t>490000</a:t>
              </a:r>
              <a:endParaRPr lang="zh-CN" altLang="en-US" sz="3600"/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68263" y="2293938"/>
            <a:ext cx="3600450" cy="792162"/>
            <a:chOff x="1338" y="2251"/>
            <a:chExt cx="2268" cy="499"/>
          </a:xfrm>
        </p:grpSpPr>
        <p:sp>
          <p:nvSpPr>
            <p:cNvPr id="40973" name="AutoShape 13"/>
            <p:cNvSpPr>
              <a:spLocks noChangeArrowheads="1"/>
            </p:cNvSpPr>
            <p:nvPr/>
          </p:nvSpPr>
          <p:spPr bwMode="auto">
            <a:xfrm>
              <a:off x="1338" y="2251"/>
              <a:ext cx="2199" cy="499"/>
            </a:xfrm>
            <a:prstGeom prst="flowChartTerminator">
              <a:avLst/>
            </a:prstGeom>
            <a:solidFill>
              <a:srgbClr val="F96B7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974" name="文本框 26"/>
            <p:cNvSpPr txBox="1">
              <a:spLocks noChangeArrowheads="1"/>
            </p:cNvSpPr>
            <p:nvPr/>
          </p:nvSpPr>
          <p:spPr bwMode="auto">
            <a:xfrm>
              <a:off x="1384" y="2255"/>
              <a:ext cx="222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3600"/>
                <a:t>新疆：</a:t>
              </a:r>
              <a:r>
                <a:rPr lang="en-US" altLang="zh-CN" sz="3600"/>
                <a:t>1660000</a:t>
              </a:r>
              <a:endParaRPr lang="zh-CN" altLang="en-US" sz="3600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4175125" y="2057400"/>
            <a:ext cx="3600450" cy="792163"/>
            <a:chOff x="1338" y="2251"/>
            <a:chExt cx="2268" cy="499"/>
          </a:xfrm>
        </p:grpSpPr>
        <p:sp>
          <p:nvSpPr>
            <p:cNvPr id="40976" name="AutoShape 16"/>
            <p:cNvSpPr>
              <a:spLocks noChangeArrowheads="1"/>
            </p:cNvSpPr>
            <p:nvPr/>
          </p:nvSpPr>
          <p:spPr bwMode="auto">
            <a:xfrm>
              <a:off x="1338" y="2251"/>
              <a:ext cx="2199" cy="499"/>
            </a:xfrm>
            <a:prstGeom prst="flowChartTerminator">
              <a:avLst/>
            </a:prstGeom>
            <a:solidFill>
              <a:srgbClr val="F96B7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977" name="文本框 26"/>
            <p:cNvSpPr txBox="1">
              <a:spLocks noChangeArrowheads="1"/>
            </p:cNvSpPr>
            <p:nvPr/>
          </p:nvSpPr>
          <p:spPr bwMode="auto">
            <a:xfrm>
              <a:off x="1384" y="2255"/>
              <a:ext cx="222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3600"/>
                <a:t>青海：</a:t>
              </a:r>
              <a:r>
                <a:rPr lang="en-US" altLang="zh-CN" sz="3600"/>
                <a:t>720000</a:t>
              </a:r>
              <a:endParaRPr lang="zh-CN" altLang="en-US" sz="3600"/>
            </a:p>
          </p:txBody>
        </p: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287338" y="1346200"/>
            <a:ext cx="3887787" cy="792163"/>
            <a:chOff x="1338" y="2251"/>
            <a:chExt cx="2268" cy="499"/>
          </a:xfrm>
        </p:grpSpPr>
        <p:sp>
          <p:nvSpPr>
            <p:cNvPr id="40979" name="AutoShape 19"/>
            <p:cNvSpPr>
              <a:spLocks noChangeArrowheads="1"/>
            </p:cNvSpPr>
            <p:nvPr/>
          </p:nvSpPr>
          <p:spPr bwMode="auto">
            <a:xfrm>
              <a:off x="1338" y="2251"/>
              <a:ext cx="2199" cy="499"/>
            </a:xfrm>
            <a:prstGeom prst="flowChartTerminator">
              <a:avLst/>
            </a:prstGeom>
            <a:solidFill>
              <a:srgbClr val="F96B7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980" name="文本框 26"/>
            <p:cNvSpPr txBox="1">
              <a:spLocks noChangeArrowheads="1"/>
            </p:cNvSpPr>
            <p:nvPr/>
          </p:nvSpPr>
          <p:spPr bwMode="auto">
            <a:xfrm>
              <a:off x="1384" y="2255"/>
              <a:ext cx="222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3600"/>
                <a:t>内蒙古：</a:t>
              </a:r>
              <a:r>
                <a:rPr lang="en-US" altLang="zh-CN" sz="3600"/>
                <a:t>1180000</a:t>
              </a:r>
              <a:endParaRPr lang="zh-CN" altLang="en-US" sz="3600"/>
            </a:p>
          </p:txBody>
        </p:sp>
      </p:grpSp>
      <p:sp>
        <p:nvSpPr>
          <p:cNvPr id="40981" name="文本框 8"/>
          <p:cNvSpPr txBox="1">
            <a:spLocks noChangeArrowheads="1"/>
          </p:cNvSpPr>
          <p:nvPr/>
        </p:nvSpPr>
        <p:spPr bwMode="auto">
          <a:xfrm>
            <a:off x="141288" y="5157788"/>
            <a:ext cx="88407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b="1"/>
              <a:t>（  ）＞ （  ）＞</a:t>
            </a:r>
            <a:r>
              <a:rPr lang="zh-CN" altLang="en-US" sz="3600"/>
              <a:t> </a:t>
            </a:r>
            <a:r>
              <a:rPr lang="zh-CN" altLang="en-US" sz="3600" b="1"/>
              <a:t>（ ）＞</a:t>
            </a:r>
            <a:r>
              <a:rPr lang="zh-CN" altLang="en-US" sz="3600"/>
              <a:t> </a:t>
            </a:r>
            <a:r>
              <a:rPr lang="zh-CN" altLang="en-US" sz="3600" b="1"/>
              <a:t>（ ）＞</a:t>
            </a:r>
            <a:r>
              <a:rPr lang="zh-CN" altLang="en-US" sz="3600"/>
              <a:t> </a:t>
            </a:r>
            <a:r>
              <a:rPr lang="zh-CN" altLang="en-US" sz="3600" b="1"/>
              <a:t>（ ）＞</a:t>
            </a:r>
          </a:p>
        </p:txBody>
      </p:sp>
      <p:sp>
        <p:nvSpPr>
          <p:cNvPr id="40982" name="Text Box 22"/>
          <p:cNvSpPr txBox="1">
            <a:spLocks noChangeArrowheads="1"/>
          </p:cNvSpPr>
          <p:nvPr/>
        </p:nvSpPr>
        <p:spPr bwMode="auto">
          <a:xfrm>
            <a:off x="4451350" y="-20638"/>
            <a:ext cx="4692650" cy="2014538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/>
              <a:t>1</a:t>
            </a:r>
            <a:r>
              <a:rPr lang="zh-CN" altLang="en-US" sz="3600" b="1"/>
              <a:t>、先比较位数的多少</a:t>
            </a:r>
          </a:p>
          <a:p>
            <a:pPr>
              <a:spcBef>
                <a:spcPct val="50000"/>
              </a:spcBef>
            </a:pPr>
            <a:r>
              <a:rPr lang="en-US" altLang="zh-CN" sz="3600" b="1"/>
              <a:t>2</a:t>
            </a:r>
            <a:r>
              <a:rPr lang="zh-CN" altLang="en-US" sz="3600" b="1"/>
              <a:t>、位数相同的就从高位比起。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0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1" grpId="0"/>
      <p:bldP spid="40982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1120</Words>
  <Application>Microsoft Office PowerPoint</Application>
  <PresentationFormat>全屏显示(4:3)</PresentationFormat>
  <Paragraphs>169</Paragraphs>
  <Slides>26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27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</vt:vector>
  </TitlesOfParts>
  <Company>china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china</dc:creator>
  <cp:lastModifiedBy>china</cp:lastModifiedBy>
  <cp:revision>2</cp:revision>
  <dcterms:created xsi:type="dcterms:W3CDTF">2019-05-06T00:49:27Z</dcterms:created>
  <dcterms:modified xsi:type="dcterms:W3CDTF">2019-05-06T00:53:52Z</dcterms:modified>
</cp:coreProperties>
</file>