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10"/>
  </p:handoutMasterIdLst>
  <p:sldIdLst>
    <p:sldId id="256" r:id="rId4"/>
    <p:sldId id="258" r:id="rId6"/>
    <p:sldId id="259" r:id="rId7"/>
    <p:sldId id="260" r:id="rId8"/>
    <p:sldId id="261" r:id="rId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110" d="100"/>
          <a:sy n="110" d="100"/>
        </p:scale>
        <p:origin x="168"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defRPr sz="60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8" Type="http://schemas.openxmlformats.org/officeDocument/2006/relationships/theme" Target="../theme/theme2.xml"/><Relationship Id="rId17" Type="http://schemas.openxmlformats.org/officeDocument/2006/relationships/tags" Target="../tags/tag64.xml"/><Relationship Id="rId16" Type="http://schemas.openxmlformats.org/officeDocument/2006/relationships/tags" Target="../tags/tag63.xml"/><Relationship Id="rId15" Type="http://schemas.openxmlformats.org/officeDocument/2006/relationships/tags" Target="../tags/tag62.xml"/><Relationship Id="rId14" Type="http://schemas.openxmlformats.org/officeDocument/2006/relationships/tags" Target="../tags/tag61.xml"/><Relationship Id="rId13" Type="http://schemas.openxmlformats.org/officeDocument/2006/relationships/tags" Target="../tags/tag60.xml"/><Relationship Id="rId12" Type="http://schemas.openxmlformats.org/officeDocument/2006/relationships/tags" Target="../tags/tag59.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218565" y="1179195"/>
            <a:ext cx="10453370" cy="2186940"/>
          </a:xfrm>
        </p:spPr>
        <p:txBody>
          <a:bodyPr>
            <a:normAutofit fontScale="90000"/>
          </a:bodyPr>
          <a:lstStyle/>
          <a:p>
            <a:pPr>
              <a:lnSpc>
                <a:spcPct val="130000"/>
              </a:lnSpc>
            </a:pPr>
            <a:r>
              <a:rPr lang="zh-CN" altLang="en-US" dirty="0"/>
              <a:t>信息技术在学科教学中实际应用</a:t>
            </a:r>
            <a:endParaRPr lang="zh-CN" altLang="en-US" dirty="0"/>
          </a:p>
        </p:txBody>
      </p:sp>
      <p:sp>
        <p:nvSpPr>
          <p:cNvPr id="3" name="副标题 2"/>
          <p:cNvSpPr>
            <a:spLocks noGrp="1"/>
          </p:cNvSpPr>
          <p:nvPr>
            <p:ph type="subTitle" idx="1"/>
            <p:custDataLst>
              <p:tags r:id="rId2"/>
            </p:custDataLst>
          </p:nvPr>
        </p:nvSpPr>
        <p:spPr/>
        <p:txBody>
          <a:bodyPr>
            <a:normAutofit/>
          </a:bodyPr>
          <a:lstStyle/>
          <a:p>
            <a:pPr>
              <a:lnSpc>
                <a:spcPct val="130000"/>
              </a:lnSpc>
              <a:spcBef>
                <a:spcPts val="0"/>
              </a:spcBef>
            </a:pPr>
            <a:r>
              <a:rPr lang="zh-CN" altLang="en-US" sz="1800" dirty="0">
                <a:solidFill>
                  <a:schemeClr val="tx1">
                    <a:lumMod val="75000"/>
                    <a:lumOff val="25000"/>
                  </a:schemeClr>
                </a:solidFill>
                <a:latin typeface="+mn-lt"/>
                <a:ea typeface="+mn-ea"/>
                <a:sym typeface="+mn-ea"/>
              </a:rPr>
              <a:t>太康县第一高级中学</a:t>
            </a:r>
            <a:r>
              <a:rPr lang="en-US" altLang="zh-CN" sz="1800" dirty="0">
                <a:solidFill>
                  <a:schemeClr val="tx1">
                    <a:lumMod val="75000"/>
                    <a:lumOff val="25000"/>
                  </a:schemeClr>
                </a:solidFill>
                <a:latin typeface="+mn-lt"/>
                <a:ea typeface="+mn-ea"/>
                <a:sym typeface="+mn-ea"/>
              </a:rPr>
              <a:t>——</a:t>
            </a:r>
            <a:r>
              <a:rPr lang="zh-CN" altLang="en-US" sz="1800" dirty="0">
                <a:solidFill>
                  <a:schemeClr val="tx1">
                    <a:lumMod val="75000"/>
                    <a:lumOff val="25000"/>
                  </a:schemeClr>
                </a:solidFill>
                <a:latin typeface="+mn-lt"/>
                <a:ea typeface="+mn-ea"/>
                <a:sym typeface="+mn-ea"/>
              </a:rPr>
              <a:t>吴晓萌</a:t>
            </a:r>
            <a:endParaRPr lang="zh-CN" altLang="en-US" sz="1800" dirty="0">
              <a:solidFill>
                <a:schemeClr val="tx1">
                  <a:lumMod val="75000"/>
                  <a:lumOff val="25000"/>
                </a:schemeClr>
              </a:solidFill>
              <a:latin typeface="+mn-lt"/>
              <a:ea typeface="+mn-ea"/>
              <a:sym typeface="+mn-ea"/>
            </a:endParaRPr>
          </a:p>
          <a:p>
            <a:pPr>
              <a:lnSpc>
                <a:spcPct val="130000"/>
              </a:lnSpc>
              <a:spcBef>
                <a:spcPts val="0"/>
              </a:spcBef>
            </a:pPr>
            <a:r>
              <a:rPr lang="en-US" altLang="zh-CN" sz="1800" dirty="0">
                <a:solidFill>
                  <a:schemeClr val="tx1">
                    <a:lumMod val="75000"/>
                    <a:lumOff val="25000"/>
                  </a:schemeClr>
                </a:solidFill>
                <a:latin typeface="+mn-lt"/>
                <a:ea typeface="+mn-ea"/>
                <a:sym typeface="+mn-ea"/>
              </a:rPr>
              <a:t>2019/7/11</a:t>
            </a:r>
            <a:endParaRPr lang="en-US" altLang="zh-CN" sz="1800" dirty="0">
              <a:solidFill>
                <a:schemeClr val="tx1">
                  <a:lumMod val="75000"/>
                  <a:lumOff val="25000"/>
                </a:schemeClr>
              </a:solidFill>
              <a:latin typeface="+mn-lt"/>
              <a:ea typeface="+mn-ea"/>
              <a:sym typeface="+mn-ea"/>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32112" y="835225"/>
            <a:ext cx="10852237" cy="648000"/>
          </a:xfrm>
        </p:spPr>
        <p:txBody>
          <a:bodyPr/>
          <a:p>
            <a:r>
              <a:rPr>
                <a:sym typeface="+mn-ea"/>
              </a:rPr>
              <a:t>经过一段时间的学习，结合自己的日常教学实践，谈谈学习《信息技术在学科教学中的应用》的体会。</a:t>
            </a:r>
            <a:br>
              <a:rPr lang="zh-CN" altLang="en-US"/>
            </a:br>
            <a:br>
              <a:rPr lang="zh-CN" altLang="en-US"/>
            </a:br>
            <a:endParaRPr lang="zh-CN" altLang="en-US"/>
          </a:p>
        </p:txBody>
      </p:sp>
      <p:sp>
        <p:nvSpPr>
          <p:cNvPr id="3" name="内容占位符 2"/>
          <p:cNvSpPr>
            <a:spLocks noGrp="1"/>
          </p:cNvSpPr>
          <p:nvPr>
            <p:ph idx="1"/>
          </p:nvPr>
        </p:nvSpPr>
        <p:spPr/>
        <p:txBody>
          <a:bodyPr/>
          <a:p>
            <a:pPr marL="0" indent="0">
              <a:buNone/>
            </a:pPr>
            <a:r>
              <a:rPr lang="zh-CN" altLang="en-US"/>
              <a:t>一、课堂教学改革需要信息技术</a:t>
            </a:r>
            <a:endParaRPr lang="zh-CN" altLang="en-US"/>
          </a:p>
          <a:p>
            <a:pPr marL="0" indent="0">
              <a:buNone/>
            </a:pPr>
            <a:endParaRPr lang="zh-CN" altLang="en-US"/>
          </a:p>
          <a:p>
            <a:pPr marL="0" indent="0">
              <a:buNone/>
            </a:pPr>
            <a:r>
              <a:rPr lang="zh-CN" altLang="en-US"/>
              <a:t>信息时代已经到来，信息技术在社会发展中的作用越来越重要。我认为，以信息技术作为新型的教学媒体，当计算机与各学科的教学进程密切结合时所具有的特性，为新型教学模式的创建提供了最理想的教学理念和媒体。应用信息技术来改进课堂教学是当前学校教育改革的一条必由之路。</a:t>
            </a:r>
            <a:endParaRPr lang="zh-CN" altLang="en-US"/>
          </a:p>
          <a:p>
            <a:pPr marL="0" indent="0">
              <a:buNone/>
            </a:pPr>
            <a:endParaRPr lang="zh-CN" altLang="en-US"/>
          </a:p>
          <a:p>
            <a:pPr marL="0" indent="0">
              <a:buNone/>
            </a:pPr>
            <a:endParaRPr lang="zh-CN" altLang="en-US"/>
          </a:p>
          <a:p>
            <a:pPr marL="0" indent="0">
              <a:buNone/>
            </a:pPr>
            <a:endParaRPr lang="zh-CN" altLang="en-US"/>
          </a:p>
          <a:p>
            <a:pPr marL="0" indent="0">
              <a:buNone/>
            </a:pP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a:sym typeface="+mn-ea"/>
              </a:rPr>
              <a:t>二、学生学习离不开信息技术</a:t>
            </a:r>
            <a:endParaRPr lang="zh-CN" altLang="en-US"/>
          </a:p>
          <a:p>
            <a:pPr marL="0" indent="0">
              <a:buNone/>
            </a:pPr>
            <a:endParaRPr lang="zh-CN" altLang="en-US"/>
          </a:p>
          <a:p>
            <a:pPr marL="0" indent="0">
              <a:buNone/>
            </a:pPr>
            <a:r>
              <a:rPr>
                <a:sym typeface="+mn-ea"/>
              </a:rPr>
              <a:t>学生的学习需要激发兴趣，开拓思维。而使用信息技术，能创设贴进学生实际的数学情境，挖掘教材潜力，激发学生的学习兴趣，让学生学会用数学的眼光关注情境，为数学知识和技能的学习提供支撑，为数学思维的发展提供土壤，为学生的数学学习服务，让学生感受到学有所用，学以致用，使学生认识到生活中到处是数学，数学就在生活中，提高学生的学习兴趣。</a:t>
            </a:r>
            <a:endParaRPr lang="zh-CN" altLang="en-US"/>
          </a:p>
          <a:p>
            <a:r>
              <a:rPr>
                <a:sym typeface="+mn-ea"/>
              </a:rPr>
              <a:t>信息技术与数学整合，可以针对不同的学生进行不同的练习，使每一位学生的数学学习得到提高。利用计算机进行练习，可以让学生根据自己的学习情况选择适当的练习题，由易到难，提高了学生学习数学的兴趣，增强了他们学习的自信心，挑战自我，提高学生完成任务的速度和准确性。</a:t>
            </a:r>
            <a:endParaRPr lang="zh-CN" altLang="en-US"/>
          </a:p>
          <a:p>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a:sym typeface="+mn-ea"/>
              </a:rPr>
              <a:t>三、课堂教学需要信息技术</a:t>
            </a:r>
            <a:endParaRPr lang="zh-CN" altLang="en-US"/>
          </a:p>
          <a:p>
            <a:pPr marL="0" indent="0">
              <a:buNone/>
            </a:pPr>
            <a:endParaRPr lang="zh-CN" altLang="en-US"/>
          </a:p>
          <a:p>
            <a:pPr marL="0" indent="0">
              <a:buNone/>
            </a:pPr>
            <a:r>
              <a:rPr>
                <a:sym typeface="+mn-ea"/>
              </a:rPr>
              <a:t>信息技术是指通过计算机技术把文字、图形、图像、活动影像和声音等多媒体信息，进行综合处理和管理，使计算机成为能以人类习惯的方式提供信息服务的一种新技术。利用信息技术能给学生提供界面友好、形象直观的交互式学习环境，能给学生提供图文声并茂的多重感官综合刺激，还能让学生按超文本方式组织与管理各种教学信息和学科知识，这将对学生认知结构的形成与发展起到积极的作用。</a:t>
            </a:r>
            <a:endParaRPr lang="zh-CN" altLang="en-US"/>
          </a:p>
          <a:p>
            <a:pPr marL="0" indent="0">
              <a:buNone/>
            </a:pPr>
            <a:endParaRPr lang="zh-CN" altLang="en-US"/>
          </a:p>
          <a:p>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a:sym typeface="+mn-ea"/>
              </a:rPr>
              <a:t>四、新时期的教师需要掌握信息技术</a:t>
            </a:r>
            <a:endParaRPr lang="zh-CN" altLang="en-US"/>
          </a:p>
          <a:p>
            <a:pPr marL="0" indent="0">
              <a:buNone/>
            </a:pPr>
            <a:endParaRPr lang="zh-CN" altLang="en-US"/>
          </a:p>
          <a:p>
            <a:pPr marL="0" indent="0">
              <a:buNone/>
            </a:pPr>
            <a:r>
              <a:rPr>
                <a:sym typeface="+mn-ea"/>
              </a:rPr>
              <a:t>教师与学生之间角色关系未来将发生本质的变化，学生将根据个人的需要实行自主学习，从而拓宽视野，发展思维。而教师则会成为学生学习活动过程的指导者、帮助者和合作者。在教师角色定位上，教师将成为“平等中的首席”。在教学手段上，教师在教学中不仅仅是“导”，更主要的是“引”，教师将成为学生学习的帮助者，学生的学习过程不再为教师所掌握，而应由学生去理解、去研究、去发现。在教育理念上，教师将更注重“以生为本”，因为虚拟的网络世界中有着丰富的教学资源，除了传统的文本信息、图片信息，还包含大量的声音、动画等动态资源，学生将通过媒体演示进行讨论或者建立网站发表自己的成果，学生思维拓展空间更为广阔。教师将更注重学生合作、协同能力的培养。合作是现代教育的基本理念。信息技术强调人与人之间的协同发展，最大限度展现个人的自身价值，充分发挥个人的聪明才智以及教师群体相互激励、相互提高的作用，将使学生主动参与到学习中，成为合作学习者、合作研究者，生生互动、合作学习将成为常态。</a:t>
            </a:r>
            <a:endParaRPr lang="zh-CN" altLang="en-US"/>
          </a:p>
          <a:p>
            <a:pPr marL="0" indent="0">
              <a:buNone/>
            </a:pPr>
            <a:endParaRPr lang="zh-CN" altLang="en-US"/>
          </a:p>
          <a:p>
            <a:pPr marL="0" indent="0">
              <a:buNone/>
            </a:pPr>
            <a:r>
              <a:rPr>
                <a:sym typeface="+mn-ea"/>
              </a:rPr>
              <a:t>因此,我们在现实的教育教学实践中要有意识地关注信息技术与学科教学的整合,让学生体会学习的乐趣，体会发现的乐趣，体会探索的乐趣。师生都在一种积极和谐的气氛中学习与工作，必将创建出和谐而又高效的课堂，这也正是信息技术在现代教学中重要作用所在。</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20187308"/>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TAG_VERSION" val="1.0"/>
  <p:tag name="KSO_WM_TEMPLATE_CATEGORY" val="custom"/>
  <p:tag name="KSO_WM_TEMPLATE_INDEX" val="20187308"/>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4.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5.xml><?xml version="1.0" encoding="utf-8"?>
<p:tagLst xmlns:p="http://schemas.openxmlformats.org/presentationml/2006/main">
  <p:tag name="KSO_WM_TEMPLATE_CATEGORY" val="custom"/>
  <p:tag name="KSO_WM_TEMPLATE_INDEX" val="20187308"/>
  <p:tag name="KSO_WM_TAG_VERSION" val="1.0"/>
  <p:tag name="KSO_WM_UNIT_TYPE" val="a"/>
  <p:tag name="KSO_WM_UNIT_INDEX" val="1"/>
  <p:tag name="KSO_WM_UNIT_ID" val="custom20187308_1*a*1"/>
  <p:tag name="KSO_WM_UNIT_LAYERLEVEL" val="1"/>
  <p:tag name="KSO_WM_UNIT_VALUE" val="13"/>
  <p:tag name="KSO_WM_UNIT_ISCONTENTSTITLE" val="0"/>
  <p:tag name="KSO_WM_UNIT_HIGHLIGHT" val="0"/>
  <p:tag name="KSO_WM_UNIT_COMPATIBLE" val="0"/>
  <p:tag name="KSO_WM_UNIT_CLEAR" val="0"/>
  <p:tag name="KSO_WM_BEAUTIFY_FLAG" val="#wm#"/>
  <p:tag name="KSO_WM_UNIT_PRESET_TEXT" val="空白演示"/>
</p:tagLst>
</file>

<file path=ppt/tags/tag66.xml><?xml version="1.0" encoding="utf-8"?>
<p:tagLst xmlns:p="http://schemas.openxmlformats.org/presentationml/2006/main">
  <p:tag name="KSO_WM_TEMPLATE_CATEGORY" val="custom"/>
  <p:tag name="KSO_WM_TEMPLATE_INDEX" val="20187308"/>
  <p:tag name="KSO_WM_TAG_VERSION" val="1.0"/>
  <p:tag name="KSO_WM_UNIT_TYPE" val="b"/>
  <p:tag name="KSO_WM_UNIT_INDEX" val="1"/>
  <p:tag name="KSO_WM_UNIT_ID" val="custom20187308_1*b*1"/>
  <p:tag name="KSO_WM_UNIT_LAYERLEVEL" val="1"/>
  <p:tag name="KSO_WM_UNIT_VALUE" val="156"/>
  <p:tag name="KSO_WM_UNIT_ISCONTENTSTITLE" val="0"/>
  <p:tag name="KSO_WM_UNIT_HIGHLIGHT" val="0"/>
  <p:tag name="KSO_WM_UNIT_COMPATIBLE" val="0"/>
  <p:tag name="KSO_WM_UNIT_CLEAR" val="0"/>
  <p:tag name="KSO_WM_BEAUTIFY_FLAG" val="#wm#"/>
  <p:tag name="KSO_WM_UNIT_PRESET_TEXT" val="Speaker name and title here"/>
</p:tagLst>
</file>

<file path=ppt/tags/tag67.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 name="KSO_WM_SLIDE_MODEL_TYPE" val="cover"/>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2019空白演示文档">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1277</Words>
  <Application>WPS 演示</Application>
  <PresentationFormat>宽屏</PresentationFormat>
  <Paragraphs>33</Paragraphs>
  <Slides>5</Slides>
  <Notes>15</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5</vt:i4>
      </vt:variant>
    </vt:vector>
  </HeadingPairs>
  <TitlesOfParts>
    <vt:vector size="13" baseType="lpstr">
      <vt:lpstr>Arial</vt:lpstr>
      <vt:lpstr>宋体</vt:lpstr>
      <vt:lpstr>Wingdings</vt:lpstr>
      <vt:lpstr>微软雅黑</vt:lpstr>
      <vt:lpstr>Arial Unicode MS</vt:lpstr>
      <vt:lpstr>等线</vt:lpstr>
      <vt:lpstr>Office 主题​​</vt:lpstr>
      <vt:lpstr>1_Office 主题​​</vt:lpstr>
      <vt:lpstr>空白演示</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kingsoft</dc:creator>
  <cp:lastModifiedBy>twtss</cp:lastModifiedBy>
  <cp:revision>396</cp:revision>
  <dcterms:created xsi:type="dcterms:W3CDTF">2017-08-03T09:01:00Z</dcterms:created>
  <dcterms:modified xsi:type="dcterms:W3CDTF">2019-07-11T09:52:13Z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