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63"/>
  </p:notesMasterIdLst>
  <p:handoutMasterIdLst>
    <p:handoutMasterId r:id="rId64"/>
  </p:handoutMasterIdLst>
  <p:sldIdLst>
    <p:sldId id="301" r:id="rId3"/>
    <p:sldId id="303" r:id="rId4"/>
    <p:sldId id="659" r:id="rId5"/>
    <p:sldId id="304" r:id="rId6"/>
    <p:sldId id="660" r:id="rId7"/>
    <p:sldId id="415" r:id="rId8"/>
    <p:sldId id="421" r:id="rId9"/>
    <p:sldId id="416" r:id="rId10"/>
    <p:sldId id="417" r:id="rId11"/>
    <p:sldId id="643" r:id="rId12"/>
    <p:sldId id="418" r:id="rId13"/>
    <p:sldId id="420" r:id="rId14"/>
    <p:sldId id="645" r:id="rId15"/>
    <p:sldId id="646" r:id="rId16"/>
    <p:sldId id="647" r:id="rId17"/>
    <p:sldId id="648" r:id="rId18"/>
    <p:sldId id="649" r:id="rId19"/>
    <p:sldId id="650" r:id="rId20"/>
    <p:sldId id="651" r:id="rId21"/>
    <p:sldId id="404" r:id="rId22"/>
    <p:sldId id="410" r:id="rId23"/>
    <p:sldId id="423" r:id="rId24"/>
    <p:sldId id="424" r:id="rId25"/>
    <p:sldId id="425" r:id="rId26"/>
    <p:sldId id="422" r:id="rId27"/>
    <p:sldId id="427" r:id="rId28"/>
    <p:sldId id="652" r:id="rId29"/>
    <p:sldId id="653" r:id="rId30"/>
    <p:sldId id="428" r:id="rId31"/>
    <p:sldId id="429" r:id="rId32"/>
    <p:sldId id="430" r:id="rId33"/>
    <p:sldId id="431" r:id="rId34"/>
    <p:sldId id="644" r:id="rId35"/>
    <p:sldId id="433" r:id="rId36"/>
    <p:sldId id="434" r:id="rId37"/>
    <p:sldId id="435" r:id="rId38"/>
    <p:sldId id="436" r:id="rId39"/>
    <p:sldId id="475" r:id="rId40"/>
    <p:sldId id="438" r:id="rId41"/>
    <p:sldId id="439" r:id="rId42"/>
    <p:sldId id="441" r:id="rId43"/>
    <p:sldId id="442" r:id="rId44"/>
    <p:sldId id="443" r:id="rId45"/>
    <p:sldId id="444" r:id="rId46"/>
    <p:sldId id="654" r:id="rId47"/>
    <p:sldId id="655" r:id="rId48"/>
    <p:sldId id="405" r:id="rId49"/>
    <p:sldId id="656" r:id="rId50"/>
    <p:sldId id="476" r:id="rId51"/>
    <p:sldId id="477" r:id="rId52"/>
    <p:sldId id="480" r:id="rId53"/>
    <p:sldId id="481" r:id="rId54"/>
    <p:sldId id="657" r:id="rId55"/>
    <p:sldId id="658" r:id="rId56"/>
    <p:sldId id="482" r:id="rId57"/>
    <p:sldId id="483" r:id="rId58"/>
    <p:sldId id="484" r:id="rId59"/>
    <p:sldId id="485" r:id="rId60"/>
    <p:sldId id="486" r:id="rId61"/>
    <p:sldId id="341" r:id="rId62"/>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695">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00"/>
    <a:srgbClr val="006600"/>
    <a:srgbClr val="AAAE04"/>
    <a:srgbClr val="067E52"/>
    <a:srgbClr val="13715C"/>
    <a:srgbClr val="2AA49A"/>
    <a:srgbClr val="D43E01"/>
    <a:srgbClr val="E8EAE9"/>
    <a:srgbClr val="FCFCFC"/>
    <a:srgbClr val="CCD0D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98887" autoAdjust="0"/>
  </p:normalViewPr>
  <p:slideViewPr>
    <p:cSldViewPr showGuides="1">
      <p:cViewPr>
        <p:scale>
          <a:sx n="100" d="100"/>
          <a:sy n="100" d="100"/>
        </p:scale>
        <p:origin x="-666" y="786"/>
      </p:cViewPr>
      <p:guideLst>
        <p:guide orient="horz" pos="1695"/>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64" d="100"/>
          <a:sy n="64" d="100"/>
        </p:scale>
        <p:origin x="-2082" y="-120"/>
      </p:cViewPr>
      <p:guideLst>
        <p:guide orient="horz" pos="2880"/>
        <p:guide pos="2160"/>
      </p:guideLst>
    </p:cSldViewPr>
  </p:notesViewPr>
  <p:gridSpacing cx="73731438" cy="7373143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专题 1 力与物体的直线运动</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2018/10/13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专题 1 力与物体的直线运动</a:t>
            </a: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pPr fontAlgn="base"/>
            <a:r>
              <a:rPr lang="zh-CN" altLang="en-US" strike="noStrike" noProof="1"/>
              <a:t>专题 1 力与物体的直线运动</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pPr fontAlgn="base"/>
            <a:fld id="{673B58EF-4ABD-40F4-ACA4-FE81D742E6DD}" type="datetimeFigureOut">
              <a:rPr lang="zh-CN" altLang="en-US" strike="noStrike" noProof="1" smtClean="0">
                <a:latin typeface="Calibri" panose="020F0502020204030204" pitchFamily="34" charset="0"/>
                <a:ea typeface="微软雅黑" panose="020B0503020204020204" pitchFamily="34" charset="-122"/>
                <a:cs typeface="+mn-cs"/>
              </a:rPr>
              <a:pPr fontAlgn="base"/>
              <a:t>2018/10/13</a:t>
            </a:fld>
            <a:endParaRPr lang="zh-CN" altLang="en-US" strike="noStrike" noProof="1"/>
          </a:p>
        </p:txBody>
      </p:sp>
      <p:sp>
        <p:nvSpPr>
          <p:cNvPr id="10244"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10245"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pPr fontAlgn="base"/>
            <a:r>
              <a:rPr lang="zh-CN" altLang="en-US" strike="noStrike" noProof="1"/>
              <a:t>专题 1 力与物体的直线运动</a:t>
            </a: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a:t>
            </a:fld>
            <a:endParaRPr lang="zh-CN" altLang="en-US" strike="noStrike" noProof="1"/>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10</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11</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12</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13</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14</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15</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16</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17</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18</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19</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20</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21</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22</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23</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24</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25</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26</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27</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28</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dirty="0"/>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29</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30</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31</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32</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33</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34</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35</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36</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37</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38</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39</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40</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41</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42</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43</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44</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45</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46</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47</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48</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49</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50</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51</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52</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53</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54</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55</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56</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57</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58</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59</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6</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p:sp>
      <p:sp>
        <p:nvSpPr>
          <p:cNvPr id="71682"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60</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dirty="0"/>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7</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8</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2" name="页眉占位符 1"/>
          <p:cNvSpPr>
            <a:spLocks noGrp="1"/>
          </p:cNvSpPr>
          <p:nvPr>
            <p:ph type="hdr" sz="quarter"/>
          </p:nvPr>
        </p:nvSpPr>
        <p:spPr/>
        <p:txBody>
          <a:bodyPr/>
          <a:lstStyle/>
          <a:p>
            <a:pPr fontAlgn="base"/>
            <a:r>
              <a:rPr lang="zh-CN" altLang="en-US" strike="noStrike" noProof="1"/>
              <a:t>专题 1 力与物体的直线运动</a:t>
            </a:r>
          </a:p>
        </p:txBody>
      </p:sp>
      <p:sp>
        <p:nvSpPr>
          <p:cNvPr id="3" name="灯片编号占位符 2"/>
          <p:cNvSpPr>
            <a:spLocks noGrp="1"/>
          </p:cNvSpPr>
          <p:nvPr>
            <p:ph type="sldNum" sz="quarter" idx="5"/>
          </p:nvPr>
        </p:nvSpPr>
        <p:spPr/>
        <p:txBody>
          <a:bodyPr/>
          <a:lstStyle/>
          <a:p>
            <a:pPr fontAlgn="base"/>
            <a:fld id="{A11FC198-2D83-4DFC-8CDD-7D23AF44D411}" type="slidenum">
              <a:rPr lang="zh-CN" altLang="en-US" strike="noStrike" noProof="1" smtClean="0">
                <a:latin typeface="Calibri" panose="020F0502020204030204" pitchFamily="34" charset="0"/>
                <a:ea typeface="微软雅黑" panose="020B0503020204020204" pitchFamily="34" charset="-122"/>
                <a:cs typeface="+mn-cs"/>
              </a:rPr>
              <a:pPr fontAlgn="base"/>
              <a:t>9</a:t>
            </a:fld>
            <a:endParaRPr lang="zh-CN" altLang="en-US" strike="noStrike" noProof="1"/>
          </a:p>
        </p:txBody>
      </p:sp>
      <p:sp>
        <p:nvSpPr>
          <p:cNvPr id="4" name="页脚占位符 3"/>
          <p:cNvSpPr>
            <a:spLocks noGrp="1"/>
          </p:cNvSpPr>
          <p:nvPr>
            <p:ph type="ftr" sz="quarter" idx="4"/>
          </p:nvPr>
        </p:nvSpPr>
        <p:spPr/>
        <p:txBody>
          <a:bodyPr/>
          <a:lstStyle/>
          <a:p>
            <a:pPr fontAlgn="base"/>
            <a:r>
              <a:rPr lang="zh-CN" altLang="en-US" strike="noStrike" noProof="1"/>
              <a:t>专题 1 力与物体的直线运动</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4866501"/>
            <a:ext cx="1082348" cy="246221"/>
          </a:xfrm>
          <a:prstGeom prst="rect">
            <a:avLst/>
          </a:prstGeom>
        </p:spPr>
        <p:txBody>
          <a:bodyPr wrap="none">
            <a:spAutoFit/>
          </a:bodyPr>
          <a:lstStyle/>
          <a:p>
            <a:r>
              <a:rPr lang="zh-CN" altLang="en-US" sz="10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专题</a:t>
            </a:r>
            <a:r>
              <a:rPr lang="en-US" altLang="zh-CN" sz="10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5 </a:t>
            </a:r>
            <a:r>
              <a:rPr lang="zh-CN" altLang="en-US" sz="10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近代物理</a:t>
            </a:r>
            <a:endParaRPr lang="zh-CN" altLang="en-US" sz="10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endParaRPr>
          </a:p>
        </p:txBody>
      </p:sp>
      <p:sp>
        <p:nvSpPr>
          <p:cNvPr id="3" name="TextBox 2"/>
          <p:cNvSpPr txBox="1"/>
          <p:nvPr userDrawn="1"/>
        </p:nvSpPr>
        <p:spPr>
          <a:xfrm rot="19413589">
            <a:off x="319479" y="1259910"/>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4" name="TextBox 3"/>
          <p:cNvSpPr txBox="1"/>
          <p:nvPr userDrawn="1"/>
        </p:nvSpPr>
        <p:spPr>
          <a:xfrm rot="19413589">
            <a:off x="2623638" y="133191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rot="19413589">
            <a:off x="5359829" y="320404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6" name="TextBox 5"/>
          <p:cNvSpPr txBox="1"/>
          <p:nvPr userDrawn="1"/>
        </p:nvSpPr>
        <p:spPr>
          <a:xfrm rot="19413589">
            <a:off x="5575843" y="1259911"/>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rot="19413589">
            <a:off x="1471557" y="369008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dir="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grpSp>
        <p:nvGrpSpPr>
          <p:cNvPr id="5126" name="Group 5"/>
          <p:cNvGrpSpPr/>
          <p:nvPr userDrawn="1"/>
        </p:nvGrpSpPr>
        <p:grpSpPr>
          <a:xfrm>
            <a:off x="347663" y="4732338"/>
            <a:ext cx="223837" cy="220662"/>
            <a:chOff x="4328868" y="5502988"/>
            <a:chExt cx="500307" cy="493774"/>
          </a:xfrm>
        </p:grpSpPr>
        <p:sp>
          <p:nvSpPr>
            <p:cNvPr id="5127" name="Freeform 7">
              <a:hlinkClick r:id="" action="ppaction://hlinkshowjump?jump=previousslide"/>
            </p:cNvPr>
            <p:cNvSpPr/>
            <p:nvPr userDrawn="1"/>
          </p:nvSpPr>
          <p:spPr>
            <a:xfrm>
              <a:off x="4520555" y="5649754"/>
              <a:ext cx="116933" cy="200242"/>
            </a:xfrm>
            <a:custGeom>
              <a:avLst/>
              <a:gdLst/>
              <a:ahLst/>
              <a:cxnLst>
                <a:cxn ang="0">
                  <a:pos x="114731" y="21179"/>
                </a:cxn>
                <a:cxn ang="0">
                  <a:pos x="36042" y="100121"/>
                </a:cxn>
                <a:cxn ang="0">
                  <a:pos x="114731" y="178787"/>
                </a:cxn>
                <a:cxn ang="0">
                  <a:pos x="116933" y="183463"/>
                </a:cxn>
                <a:cxn ang="0">
                  <a:pos x="114731" y="188139"/>
                </a:cxn>
                <a:cxn ang="0">
                  <a:pos x="104826" y="198041"/>
                </a:cxn>
                <a:cxn ang="0">
                  <a:pos x="100149" y="200242"/>
                </a:cxn>
                <a:cxn ang="0">
                  <a:pos x="95472" y="198041"/>
                </a:cxn>
                <a:cxn ang="0">
                  <a:pos x="2201" y="104796"/>
                </a:cxn>
                <a:cxn ang="0">
                  <a:pos x="0" y="100121"/>
                </a:cxn>
                <a:cxn ang="0">
                  <a:pos x="2201" y="95445"/>
                </a:cxn>
                <a:cxn ang="0">
                  <a:pos x="95472" y="1925"/>
                </a:cxn>
                <a:cxn ang="0">
                  <a:pos x="100149" y="0"/>
                </a:cxn>
                <a:cxn ang="0">
                  <a:pos x="104826" y="1925"/>
                </a:cxn>
                <a:cxn ang="0">
                  <a:pos x="114731" y="12102"/>
                </a:cxn>
                <a:cxn ang="0">
                  <a:pos x="116933" y="16503"/>
                </a:cxn>
                <a:cxn ang="0">
                  <a:pos x="114731" y="21179"/>
                </a:cxn>
              </a:cxnLst>
              <a:rect l="0" t="0" r="0" b="0"/>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solidFill>
            <a:ln w="9525">
              <a:noFill/>
            </a:ln>
          </p:spPr>
          <p:txBody>
            <a:bodyPr/>
            <a:lstStyle/>
            <a:p>
              <a:endParaRPr lang="zh-CN" altLang="en-US"/>
            </a:p>
          </p:txBody>
        </p:sp>
        <p:sp>
          <p:nvSpPr>
            <p:cNvPr id="5128" name="Freeform 8">
              <a:hlinkClick r:id="" action="ppaction://hlinkshowjump?jump=previousslide"/>
            </p:cNvPr>
            <p:cNvSpPr>
              <a:spLocks noEditPoints="1"/>
            </p:cNvSpPr>
            <p:nvPr userDrawn="1"/>
          </p:nvSpPr>
          <p:spPr>
            <a:xfrm>
              <a:off x="4328868" y="5502988"/>
              <a:ext cx="500307" cy="493774"/>
            </a:xfrm>
            <a:custGeom>
              <a:avLst/>
              <a:gdLst/>
              <a:ahLst/>
              <a:cxnLst>
                <a:cxn ang="0">
                  <a:pos x="427977" y="20725"/>
                </a:cxn>
                <a:cxn ang="0">
                  <a:pos x="479589" y="72538"/>
                </a:cxn>
                <a:cxn ang="0">
                  <a:pos x="479589" y="421235"/>
                </a:cxn>
                <a:cxn ang="0">
                  <a:pos x="427977" y="473048"/>
                </a:cxn>
                <a:cxn ang="0">
                  <a:pos x="72329" y="473048"/>
                </a:cxn>
                <a:cxn ang="0">
                  <a:pos x="20535" y="421235"/>
                </a:cxn>
                <a:cxn ang="0">
                  <a:pos x="20535" y="72538"/>
                </a:cxn>
                <a:cxn ang="0">
                  <a:pos x="72329" y="20725"/>
                </a:cxn>
                <a:cxn ang="0">
                  <a:pos x="427977" y="20725"/>
                </a:cxn>
                <a:cxn ang="0">
                  <a:pos x="427977" y="0"/>
                </a:cxn>
                <a:cxn ang="0">
                  <a:pos x="72329" y="0"/>
                </a:cxn>
                <a:cxn ang="0">
                  <a:pos x="0" y="72538"/>
                </a:cxn>
                <a:cxn ang="0">
                  <a:pos x="0" y="421235"/>
                </a:cxn>
                <a:cxn ang="0">
                  <a:pos x="72329" y="493774"/>
                </a:cxn>
                <a:cxn ang="0">
                  <a:pos x="427977" y="493774"/>
                </a:cxn>
                <a:cxn ang="0">
                  <a:pos x="500307" y="421235"/>
                </a:cxn>
                <a:cxn ang="0">
                  <a:pos x="500307" y="72538"/>
                </a:cxn>
                <a:cxn ang="0">
                  <a:pos x="427977" y="0"/>
                </a:cxn>
              </a:cxnLst>
              <a:rect l="0" t="0" r="0" b="0"/>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solidFill>
            <a:ln w="9525">
              <a:noFill/>
            </a:ln>
          </p:spPr>
          <p:txBody>
            <a:bodyPr/>
            <a:lstStyle/>
            <a:p>
              <a:endParaRPr lang="zh-CN" altLang="en-US"/>
            </a:p>
          </p:txBody>
        </p:sp>
      </p:grpSp>
      <p:grpSp>
        <p:nvGrpSpPr>
          <p:cNvPr id="5129" name="Group 9"/>
          <p:cNvGrpSpPr/>
          <p:nvPr userDrawn="1"/>
        </p:nvGrpSpPr>
        <p:grpSpPr>
          <a:xfrm flipH="1">
            <a:off x="933450" y="4732338"/>
            <a:ext cx="223838" cy="220662"/>
            <a:chOff x="4328868" y="5502988"/>
            <a:chExt cx="500307" cy="493774"/>
          </a:xfrm>
        </p:grpSpPr>
        <p:sp>
          <p:nvSpPr>
            <p:cNvPr id="5130" name="Freeform 10">
              <a:hlinkClick r:id="" action="ppaction://hlinkshowjump?jump=nextslide"/>
            </p:cNvPr>
            <p:cNvSpPr/>
            <p:nvPr userDrawn="1"/>
          </p:nvSpPr>
          <p:spPr>
            <a:xfrm>
              <a:off x="4520556" y="5649754"/>
              <a:ext cx="116933" cy="200242"/>
            </a:xfrm>
            <a:custGeom>
              <a:avLst/>
              <a:gdLst/>
              <a:ahLst/>
              <a:cxnLst>
                <a:cxn ang="0">
                  <a:pos x="114731" y="21179"/>
                </a:cxn>
                <a:cxn ang="0">
                  <a:pos x="36042" y="100121"/>
                </a:cxn>
                <a:cxn ang="0">
                  <a:pos x="114731" y="178787"/>
                </a:cxn>
                <a:cxn ang="0">
                  <a:pos x="116933" y="183463"/>
                </a:cxn>
                <a:cxn ang="0">
                  <a:pos x="114731" y="188139"/>
                </a:cxn>
                <a:cxn ang="0">
                  <a:pos x="104826" y="198041"/>
                </a:cxn>
                <a:cxn ang="0">
                  <a:pos x="100149" y="200242"/>
                </a:cxn>
                <a:cxn ang="0">
                  <a:pos x="95472" y="198041"/>
                </a:cxn>
                <a:cxn ang="0">
                  <a:pos x="2201" y="104796"/>
                </a:cxn>
                <a:cxn ang="0">
                  <a:pos x="0" y="100121"/>
                </a:cxn>
                <a:cxn ang="0">
                  <a:pos x="2201" y="95445"/>
                </a:cxn>
                <a:cxn ang="0">
                  <a:pos x="95472" y="1925"/>
                </a:cxn>
                <a:cxn ang="0">
                  <a:pos x="100149" y="0"/>
                </a:cxn>
                <a:cxn ang="0">
                  <a:pos x="104826" y="1925"/>
                </a:cxn>
                <a:cxn ang="0">
                  <a:pos x="114731" y="12102"/>
                </a:cxn>
                <a:cxn ang="0">
                  <a:pos x="116933" y="16503"/>
                </a:cxn>
                <a:cxn ang="0">
                  <a:pos x="114731" y="21179"/>
                </a:cxn>
              </a:cxnLst>
              <a:rect l="0" t="0" r="0" b="0"/>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solidFill>
            <a:ln w="9525">
              <a:noFill/>
            </a:ln>
          </p:spPr>
          <p:txBody>
            <a:bodyPr/>
            <a:lstStyle/>
            <a:p>
              <a:endParaRPr lang="zh-CN" altLang="en-US"/>
            </a:p>
          </p:txBody>
        </p:sp>
        <p:sp>
          <p:nvSpPr>
            <p:cNvPr id="5131" name="Freeform 11">
              <a:hlinkClick r:id="" action="ppaction://hlinkshowjump?jump=nextslide"/>
            </p:cNvPr>
            <p:cNvSpPr>
              <a:spLocks noEditPoints="1"/>
            </p:cNvSpPr>
            <p:nvPr userDrawn="1"/>
          </p:nvSpPr>
          <p:spPr>
            <a:xfrm>
              <a:off x="4328868" y="5502988"/>
              <a:ext cx="500307" cy="493774"/>
            </a:xfrm>
            <a:custGeom>
              <a:avLst/>
              <a:gdLst/>
              <a:ahLst/>
              <a:cxnLst>
                <a:cxn ang="0">
                  <a:pos x="427977" y="20725"/>
                </a:cxn>
                <a:cxn ang="0">
                  <a:pos x="479589" y="72538"/>
                </a:cxn>
                <a:cxn ang="0">
                  <a:pos x="479589" y="421235"/>
                </a:cxn>
                <a:cxn ang="0">
                  <a:pos x="427977" y="473048"/>
                </a:cxn>
                <a:cxn ang="0">
                  <a:pos x="72329" y="473048"/>
                </a:cxn>
                <a:cxn ang="0">
                  <a:pos x="20535" y="421235"/>
                </a:cxn>
                <a:cxn ang="0">
                  <a:pos x="20535" y="72538"/>
                </a:cxn>
                <a:cxn ang="0">
                  <a:pos x="72329" y="20725"/>
                </a:cxn>
                <a:cxn ang="0">
                  <a:pos x="427977" y="20725"/>
                </a:cxn>
                <a:cxn ang="0">
                  <a:pos x="427977" y="0"/>
                </a:cxn>
                <a:cxn ang="0">
                  <a:pos x="72329" y="0"/>
                </a:cxn>
                <a:cxn ang="0">
                  <a:pos x="0" y="72538"/>
                </a:cxn>
                <a:cxn ang="0">
                  <a:pos x="0" y="421235"/>
                </a:cxn>
                <a:cxn ang="0">
                  <a:pos x="72329" y="493774"/>
                </a:cxn>
                <a:cxn ang="0">
                  <a:pos x="427977" y="493774"/>
                </a:cxn>
                <a:cxn ang="0">
                  <a:pos x="500307" y="421235"/>
                </a:cxn>
                <a:cxn ang="0">
                  <a:pos x="500307" y="72538"/>
                </a:cxn>
                <a:cxn ang="0">
                  <a:pos x="427977" y="0"/>
                </a:cxn>
              </a:cxnLst>
              <a:rect l="0" t="0" r="0" b="0"/>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solidFill>
            <a:ln w="9525">
              <a:noFill/>
            </a:ln>
          </p:spPr>
          <p:txBody>
            <a:bodyPr/>
            <a:lstStyle/>
            <a:p>
              <a:endParaRPr lang="zh-CN" altLang="en-US"/>
            </a:p>
          </p:txBody>
        </p:sp>
      </p:grpSp>
      <p:cxnSp>
        <p:nvCxnSpPr>
          <p:cNvPr id="14" name="Straight Connector 3"/>
          <p:cNvCxnSpPr/>
          <p:nvPr userDrawn="1"/>
        </p:nvCxnSpPr>
        <p:spPr>
          <a:xfrm>
            <a:off x="552450"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0" y="4866501"/>
            <a:ext cx="1261884" cy="276999"/>
          </a:xfrm>
          <a:prstGeom prst="rect">
            <a:avLst/>
          </a:prstGeom>
        </p:spPr>
        <p:txBody>
          <a:bodyPr wrap="none">
            <a:spAutoFit/>
          </a:bodyPr>
          <a:lstStyle/>
          <a:p>
            <a:r>
              <a:rPr lang="zh-CN" altLang="en-US"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专题</a:t>
            </a:r>
            <a:r>
              <a:rPr lang="en-US" altLang="zh-CN"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5 </a:t>
            </a:r>
            <a:r>
              <a:rPr lang="zh-CN" altLang="en-US"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近代物理</a:t>
            </a:r>
            <a:endPar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endParaRPr>
          </a:p>
        </p:txBody>
      </p:sp>
      <p:sp>
        <p:nvSpPr>
          <p:cNvPr id="11" name="TextBox 10"/>
          <p:cNvSpPr txBox="1"/>
          <p:nvPr userDrawn="1"/>
        </p:nvSpPr>
        <p:spPr>
          <a:xfrm rot="19413589">
            <a:off x="319479" y="1259910"/>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2" name="TextBox 11"/>
          <p:cNvSpPr txBox="1"/>
          <p:nvPr userDrawn="1"/>
        </p:nvSpPr>
        <p:spPr>
          <a:xfrm rot="19413589">
            <a:off x="2623638" y="133191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3" name="TextBox 12"/>
          <p:cNvSpPr txBox="1"/>
          <p:nvPr userDrawn="1"/>
        </p:nvSpPr>
        <p:spPr>
          <a:xfrm rot="19413589">
            <a:off x="5359829" y="320404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rot="19413589">
            <a:off x="5575843" y="1259911"/>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rot="19413589">
            <a:off x="1471557" y="369008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dir="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4866501"/>
            <a:ext cx="1261884" cy="276999"/>
          </a:xfrm>
          <a:prstGeom prst="rect">
            <a:avLst/>
          </a:prstGeom>
        </p:spPr>
        <p:txBody>
          <a:bodyPr wrap="none">
            <a:spAutoFit/>
          </a:bodyPr>
          <a:lstStyle/>
          <a:p>
            <a:r>
              <a:rPr lang="zh-CN" altLang="en-US"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专题</a:t>
            </a:r>
            <a:r>
              <a:rPr lang="en-US" altLang="zh-CN"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5 </a:t>
            </a:r>
            <a:r>
              <a:rPr lang="zh-CN" altLang="en-US"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近代物理</a:t>
            </a:r>
            <a:endPar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endParaRPr>
          </a:p>
        </p:txBody>
      </p:sp>
      <p:sp>
        <p:nvSpPr>
          <p:cNvPr id="4" name="TextBox 3"/>
          <p:cNvSpPr txBox="1"/>
          <p:nvPr userDrawn="1"/>
        </p:nvSpPr>
        <p:spPr>
          <a:xfrm rot="19413589">
            <a:off x="319479" y="1259910"/>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rot="19413589">
            <a:off x="2623638" y="133191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6" name="TextBox 5"/>
          <p:cNvSpPr txBox="1"/>
          <p:nvPr userDrawn="1"/>
        </p:nvSpPr>
        <p:spPr>
          <a:xfrm rot="19413589">
            <a:off x="5359829" y="320404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rot="19413589">
            <a:off x="5575843" y="1259911"/>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rot="19413589">
            <a:off x="1471557" y="369008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advClick="0" advTm="0">
    <p:wipe dir="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bg>
      <p:bgRef idx="1001">
        <a:schemeClr val="bg1"/>
      </p:bgRef>
    </p:bg>
    <p:spTree>
      <p:nvGrpSpPr>
        <p:cNvPr id="1" name=""/>
        <p:cNvGrpSpPr/>
        <p:nvPr/>
      </p:nvGrpSpPr>
      <p:grpSpPr>
        <a:xfrm>
          <a:off x="0" y="0"/>
          <a:ext cx="0" cy="0"/>
          <a:chOff x="0" y="0"/>
          <a:chExt cx="0" cy="0"/>
        </a:xfrm>
      </p:grpSpPr>
      <p:grpSp>
        <p:nvGrpSpPr>
          <p:cNvPr id="7174" name="Group 5"/>
          <p:cNvGrpSpPr/>
          <p:nvPr userDrawn="1"/>
        </p:nvGrpSpPr>
        <p:grpSpPr>
          <a:xfrm>
            <a:off x="347663" y="4732338"/>
            <a:ext cx="223837" cy="220662"/>
            <a:chOff x="4328868" y="5502988"/>
            <a:chExt cx="500307" cy="493774"/>
          </a:xfrm>
        </p:grpSpPr>
        <p:sp>
          <p:nvSpPr>
            <p:cNvPr id="7175" name="Freeform 7">
              <a:hlinkClick r:id="" action="ppaction://hlinkshowjump?jump=previousslide"/>
            </p:cNvPr>
            <p:cNvSpPr/>
            <p:nvPr userDrawn="1"/>
          </p:nvSpPr>
          <p:spPr>
            <a:xfrm>
              <a:off x="4520555" y="5649754"/>
              <a:ext cx="116933" cy="200242"/>
            </a:xfrm>
            <a:custGeom>
              <a:avLst/>
              <a:gdLst/>
              <a:ahLst/>
              <a:cxnLst>
                <a:cxn ang="0">
                  <a:pos x="114731" y="21179"/>
                </a:cxn>
                <a:cxn ang="0">
                  <a:pos x="36042" y="100121"/>
                </a:cxn>
                <a:cxn ang="0">
                  <a:pos x="114731" y="178787"/>
                </a:cxn>
                <a:cxn ang="0">
                  <a:pos x="116933" y="183463"/>
                </a:cxn>
                <a:cxn ang="0">
                  <a:pos x="114731" y="188139"/>
                </a:cxn>
                <a:cxn ang="0">
                  <a:pos x="104826" y="198041"/>
                </a:cxn>
                <a:cxn ang="0">
                  <a:pos x="100149" y="200242"/>
                </a:cxn>
                <a:cxn ang="0">
                  <a:pos x="95472" y="198041"/>
                </a:cxn>
                <a:cxn ang="0">
                  <a:pos x="2201" y="104796"/>
                </a:cxn>
                <a:cxn ang="0">
                  <a:pos x="0" y="100121"/>
                </a:cxn>
                <a:cxn ang="0">
                  <a:pos x="2201" y="95445"/>
                </a:cxn>
                <a:cxn ang="0">
                  <a:pos x="95472" y="1925"/>
                </a:cxn>
                <a:cxn ang="0">
                  <a:pos x="100149" y="0"/>
                </a:cxn>
                <a:cxn ang="0">
                  <a:pos x="104826" y="1925"/>
                </a:cxn>
                <a:cxn ang="0">
                  <a:pos x="114731" y="12102"/>
                </a:cxn>
                <a:cxn ang="0">
                  <a:pos x="116933" y="16503"/>
                </a:cxn>
                <a:cxn ang="0">
                  <a:pos x="114731" y="21179"/>
                </a:cxn>
              </a:cxnLst>
              <a:rect l="0" t="0" r="0" b="0"/>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solidFill>
            <a:ln w="9525">
              <a:noFill/>
            </a:ln>
          </p:spPr>
          <p:txBody>
            <a:bodyPr/>
            <a:lstStyle/>
            <a:p>
              <a:endParaRPr lang="zh-CN" altLang="en-US"/>
            </a:p>
          </p:txBody>
        </p:sp>
        <p:sp>
          <p:nvSpPr>
            <p:cNvPr id="7176" name="Freeform 8">
              <a:hlinkClick r:id="" action="ppaction://hlinkshowjump?jump=previousslide"/>
            </p:cNvPr>
            <p:cNvSpPr>
              <a:spLocks noEditPoints="1"/>
            </p:cNvSpPr>
            <p:nvPr userDrawn="1"/>
          </p:nvSpPr>
          <p:spPr>
            <a:xfrm>
              <a:off x="4328868" y="5502988"/>
              <a:ext cx="500307" cy="493774"/>
            </a:xfrm>
            <a:custGeom>
              <a:avLst/>
              <a:gdLst/>
              <a:ahLst/>
              <a:cxnLst>
                <a:cxn ang="0">
                  <a:pos x="427977" y="20725"/>
                </a:cxn>
                <a:cxn ang="0">
                  <a:pos x="479589" y="72538"/>
                </a:cxn>
                <a:cxn ang="0">
                  <a:pos x="479589" y="421235"/>
                </a:cxn>
                <a:cxn ang="0">
                  <a:pos x="427977" y="473048"/>
                </a:cxn>
                <a:cxn ang="0">
                  <a:pos x="72329" y="473048"/>
                </a:cxn>
                <a:cxn ang="0">
                  <a:pos x="20535" y="421235"/>
                </a:cxn>
                <a:cxn ang="0">
                  <a:pos x="20535" y="72538"/>
                </a:cxn>
                <a:cxn ang="0">
                  <a:pos x="72329" y="20725"/>
                </a:cxn>
                <a:cxn ang="0">
                  <a:pos x="427977" y="20725"/>
                </a:cxn>
                <a:cxn ang="0">
                  <a:pos x="427977" y="0"/>
                </a:cxn>
                <a:cxn ang="0">
                  <a:pos x="72329" y="0"/>
                </a:cxn>
                <a:cxn ang="0">
                  <a:pos x="0" y="72538"/>
                </a:cxn>
                <a:cxn ang="0">
                  <a:pos x="0" y="421235"/>
                </a:cxn>
                <a:cxn ang="0">
                  <a:pos x="72329" y="493774"/>
                </a:cxn>
                <a:cxn ang="0">
                  <a:pos x="427977" y="493774"/>
                </a:cxn>
                <a:cxn ang="0">
                  <a:pos x="500307" y="421235"/>
                </a:cxn>
                <a:cxn ang="0">
                  <a:pos x="500307" y="72538"/>
                </a:cxn>
                <a:cxn ang="0">
                  <a:pos x="427977" y="0"/>
                </a:cxn>
              </a:cxnLst>
              <a:rect l="0" t="0" r="0" b="0"/>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solidFill>
            <a:ln w="9525">
              <a:noFill/>
            </a:ln>
          </p:spPr>
          <p:txBody>
            <a:bodyPr/>
            <a:lstStyle/>
            <a:p>
              <a:endParaRPr lang="zh-CN" altLang="en-US"/>
            </a:p>
          </p:txBody>
        </p:sp>
      </p:grpSp>
      <p:grpSp>
        <p:nvGrpSpPr>
          <p:cNvPr id="7177" name="Group 9"/>
          <p:cNvGrpSpPr/>
          <p:nvPr userDrawn="1"/>
        </p:nvGrpSpPr>
        <p:grpSpPr>
          <a:xfrm flipH="1">
            <a:off x="933450" y="4732338"/>
            <a:ext cx="223838" cy="220662"/>
            <a:chOff x="4328868" y="5502988"/>
            <a:chExt cx="500307" cy="493774"/>
          </a:xfrm>
        </p:grpSpPr>
        <p:sp>
          <p:nvSpPr>
            <p:cNvPr id="7178" name="Freeform 10">
              <a:hlinkClick r:id="" action="ppaction://hlinkshowjump?jump=nextslide"/>
            </p:cNvPr>
            <p:cNvSpPr/>
            <p:nvPr userDrawn="1"/>
          </p:nvSpPr>
          <p:spPr>
            <a:xfrm>
              <a:off x="4520556" y="5649754"/>
              <a:ext cx="116933" cy="200242"/>
            </a:xfrm>
            <a:custGeom>
              <a:avLst/>
              <a:gdLst/>
              <a:ahLst/>
              <a:cxnLst>
                <a:cxn ang="0">
                  <a:pos x="114731" y="21179"/>
                </a:cxn>
                <a:cxn ang="0">
                  <a:pos x="36042" y="100121"/>
                </a:cxn>
                <a:cxn ang="0">
                  <a:pos x="114731" y="178787"/>
                </a:cxn>
                <a:cxn ang="0">
                  <a:pos x="116933" y="183463"/>
                </a:cxn>
                <a:cxn ang="0">
                  <a:pos x="114731" y="188139"/>
                </a:cxn>
                <a:cxn ang="0">
                  <a:pos x="104826" y="198041"/>
                </a:cxn>
                <a:cxn ang="0">
                  <a:pos x="100149" y="200242"/>
                </a:cxn>
                <a:cxn ang="0">
                  <a:pos x="95472" y="198041"/>
                </a:cxn>
                <a:cxn ang="0">
                  <a:pos x="2201" y="104796"/>
                </a:cxn>
                <a:cxn ang="0">
                  <a:pos x="0" y="100121"/>
                </a:cxn>
                <a:cxn ang="0">
                  <a:pos x="2201" y="95445"/>
                </a:cxn>
                <a:cxn ang="0">
                  <a:pos x="95472" y="1925"/>
                </a:cxn>
                <a:cxn ang="0">
                  <a:pos x="100149" y="0"/>
                </a:cxn>
                <a:cxn ang="0">
                  <a:pos x="104826" y="1925"/>
                </a:cxn>
                <a:cxn ang="0">
                  <a:pos x="114731" y="12102"/>
                </a:cxn>
                <a:cxn ang="0">
                  <a:pos x="116933" y="16503"/>
                </a:cxn>
                <a:cxn ang="0">
                  <a:pos x="114731" y="21179"/>
                </a:cxn>
              </a:cxnLst>
              <a:rect l="0" t="0" r="0" b="0"/>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solidFill>
            <a:ln w="9525">
              <a:noFill/>
            </a:ln>
          </p:spPr>
          <p:txBody>
            <a:bodyPr/>
            <a:lstStyle/>
            <a:p>
              <a:endParaRPr lang="zh-CN" altLang="en-US"/>
            </a:p>
          </p:txBody>
        </p:sp>
        <p:sp>
          <p:nvSpPr>
            <p:cNvPr id="7179" name="Freeform 11">
              <a:hlinkClick r:id="" action="ppaction://hlinkshowjump?jump=nextslide"/>
            </p:cNvPr>
            <p:cNvSpPr>
              <a:spLocks noEditPoints="1"/>
            </p:cNvSpPr>
            <p:nvPr userDrawn="1"/>
          </p:nvSpPr>
          <p:spPr>
            <a:xfrm>
              <a:off x="4328868" y="5502988"/>
              <a:ext cx="500307" cy="493774"/>
            </a:xfrm>
            <a:custGeom>
              <a:avLst/>
              <a:gdLst/>
              <a:ahLst/>
              <a:cxnLst>
                <a:cxn ang="0">
                  <a:pos x="427977" y="20725"/>
                </a:cxn>
                <a:cxn ang="0">
                  <a:pos x="479589" y="72538"/>
                </a:cxn>
                <a:cxn ang="0">
                  <a:pos x="479589" y="421235"/>
                </a:cxn>
                <a:cxn ang="0">
                  <a:pos x="427977" y="473048"/>
                </a:cxn>
                <a:cxn ang="0">
                  <a:pos x="72329" y="473048"/>
                </a:cxn>
                <a:cxn ang="0">
                  <a:pos x="20535" y="421235"/>
                </a:cxn>
                <a:cxn ang="0">
                  <a:pos x="20535" y="72538"/>
                </a:cxn>
                <a:cxn ang="0">
                  <a:pos x="72329" y="20725"/>
                </a:cxn>
                <a:cxn ang="0">
                  <a:pos x="427977" y="20725"/>
                </a:cxn>
                <a:cxn ang="0">
                  <a:pos x="427977" y="0"/>
                </a:cxn>
                <a:cxn ang="0">
                  <a:pos x="72329" y="0"/>
                </a:cxn>
                <a:cxn ang="0">
                  <a:pos x="0" y="72538"/>
                </a:cxn>
                <a:cxn ang="0">
                  <a:pos x="0" y="421235"/>
                </a:cxn>
                <a:cxn ang="0">
                  <a:pos x="72329" y="493774"/>
                </a:cxn>
                <a:cxn ang="0">
                  <a:pos x="427977" y="493774"/>
                </a:cxn>
                <a:cxn ang="0">
                  <a:pos x="500307" y="421235"/>
                </a:cxn>
                <a:cxn ang="0">
                  <a:pos x="500307" y="72538"/>
                </a:cxn>
                <a:cxn ang="0">
                  <a:pos x="427977" y="0"/>
                </a:cxn>
              </a:cxnLst>
              <a:rect l="0" t="0" r="0" b="0"/>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solidFill>
            <a:ln w="9525">
              <a:noFill/>
            </a:ln>
          </p:spPr>
          <p:txBody>
            <a:bodyPr/>
            <a:lstStyle/>
            <a:p>
              <a:endParaRPr lang="zh-CN" altLang="en-US"/>
            </a:p>
          </p:txBody>
        </p:sp>
      </p:grpSp>
      <p:cxnSp>
        <p:nvCxnSpPr>
          <p:cNvPr id="14" name="Straight Connector 3"/>
          <p:cNvCxnSpPr/>
          <p:nvPr userDrawn="1"/>
        </p:nvCxnSpPr>
        <p:spPr>
          <a:xfrm>
            <a:off x="552450"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0" y="4866501"/>
            <a:ext cx="1261884" cy="276999"/>
          </a:xfrm>
          <a:prstGeom prst="rect">
            <a:avLst/>
          </a:prstGeom>
        </p:spPr>
        <p:txBody>
          <a:bodyPr wrap="none">
            <a:spAutoFit/>
          </a:bodyPr>
          <a:lstStyle/>
          <a:p>
            <a:r>
              <a:rPr lang="zh-CN" altLang="en-US"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专题</a:t>
            </a:r>
            <a:r>
              <a:rPr lang="en-US" altLang="zh-CN"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5 </a:t>
            </a:r>
            <a:r>
              <a:rPr lang="zh-CN" altLang="en-US" sz="1200" b="1" dirty="0" smtClean="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近代物理</a:t>
            </a:r>
            <a:endPar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endParaRPr>
          </a:p>
        </p:txBody>
      </p:sp>
      <p:sp>
        <p:nvSpPr>
          <p:cNvPr id="11" name="TextBox 10"/>
          <p:cNvSpPr txBox="1"/>
          <p:nvPr userDrawn="1"/>
        </p:nvSpPr>
        <p:spPr>
          <a:xfrm rot="19413589">
            <a:off x="319479" y="1259910"/>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2" name="TextBox 11"/>
          <p:cNvSpPr txBox="1"/>
          <p:nvPr userDrawn="1"/>
        </p:nvSpPr>
        <p:spPr>
          <a:xfrm rot="19413589">
            <a:off x="2623638" y="133191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3" name="TextBox 12"/>
          <p:cNvSpPr txBox="1"/>
          <p:nvPr userDrawn="1"/>
        </p:nvSpPr>
        <p:spPr>
          <a:xfrm rot="19413589">
            <a:off x="5359829" y="320404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rot="19413589">
            <a:off x="5575843" y="1259911"/>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rot="19413589">
            <a:off x="1471557" y="3690086"/>
            <a:ext cx="2836783" cy="677108"/>
          </a:xfrm>
          <a:prstGeom prst="rect">
            <a:avLst/>
          </a:prstGeom>
          <a:noFill/>
        </p:spPr>
        <p:txBody>
          <a:bodyPr wrap="square" lIns="0" tIns="0" rIns="0" bIns="0" rtlCol="0">
            <a:spAutoFit/>
          </a:bodyPr>
          <a:lstStyle/>
          <a:p>
            <a:pPr algn="ctr"/>
            <a:r>
              <a:rPr lang="zh-CN" altLang="en-US" sz="2800" b="1" dirty="0" smtClean="0">
                <a:solidFill>
                  <a:srgbClr val="F9F9F9"/>
                </a:solidFill>
                <a:latin typeface="微软雅黑" panose="020B0503020204020204" pitchFamily="34" charset="-122"/>
                <a:ea typeface="微软雅黑" panose="020B0503020204020204" pitchFamily="34" charset="-122"/>
              </a:rPr>
              <a:t>金太阳教育</a:t>
            </a:r>
            <a:endParaRPr lang="en-US" altLang="zh-CN" sz="2800" b="1" dirty="0" smtClean="0">
              <a:solidFill>
                <a:srgbClr val="F9F9F9"/>
              </a:solidFill>
              <a:latin typeface="微软雅黑" panose="020B0503020204020204" pitchFamily="34" charset="-122"/>
              <a:ea typeface="微软雅黑" panose="020B0503020204020204" pitchFamily="34" charset="-122"/>
            </a:endParaRPr>
          </a:p>
          <a:p>
            <a:pPr algn="ctr"/>
            <a:r>
              <a:rPr lang="en-US" altLang="zh-CN" sz="1600" b="1" dirty="0" smtClean="0">
                <a:solidFill>
                  <a:srgbClr val="F9F9F9"/>
                </a:solidFill>
                <a:latin typeface="微软雅黑" panose="020B0503020204020204" pitchFamily="34" charset="-122"/>
                <a:ea typeface="微软雅黑" panose="020B0503020204020204" pitchFamily="34" charset="-122"/>
              </a:rPr>
              <a:t>JINTAIYANGJIAOYU</a:t>
            </a:r>
            <a:endParaRPr lang="zh-CN" altLang="en-US" sz="1600" b="1" dirty="0" smtClean="0">
              <a:solidFill>
                <a:srgbClr val="F9F9F9"/>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advClick="0" advTm="0">
    <p:wipe dir="r"/>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5" cstate="print"/>
          <a:stretch>
            <a:fillRect/>
          </a:stretch>
        </p:blipFill>
        <p:spPr>
          <a:xfrm>
            <a:off x="0" y="635"/>
            <a:ext cx="9144000" cy="5141913"/>
          </a:xfrm>
          <a:prstGeom prst="rect">
            <a:avLst/>
          </a:prstGeom>
          <a:noFill/>
          <a:ln w="9525">
            <a:noFill/>
          </a:ln>
        </p:spPr>
      </p:pic>
      <p:sp>
        <p:nvSpPr>
          <p:cNvPr id="4" name="矩形 3"/>
          <p:cNvSpPr/>
          <p:nvPr userDrawn="1"/>
        </p:nvSpPr>
        <p:spPr>
          <a:xfrm rot="20100000">
            <a:off x="355600" y="2092325"/>
            <a:ext cx="8582025" cy="1198880"/>
          </a:xfrm>
          <a:prstGeom prst="rect">
            <a:avLst/>
          </a:prstGeom>
          <a:noFill/>
          <a:ln>
            <a:noFill/>
          </a:ln>
          <a:effectLst>
            <a:softEdge rad="127000"/>
          </a:effectLst>
          <a:extLst>
            <a:ext uri="{909E8E84-426E-40DD-AFC4-6F175D3DCCD1}">
              <a14:hiddenFill xmlns=""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nchor="t">
            <a:spAutoFit/>
          </a:bodyPr>
          <a:lstStyle/>
          <a:p>
            <a:pPr algn="ctr"/>
            <a:r>
              <a:rPr lang="zh-CN" altLang="en-US" sz="7200" b="1">
                <a:solidFill>
                  <a:schemeClr val="bg1">
                    <a:lumMod val="75000"/>
                    <a:alpha val="37000"/>
                  </a:schemeClr>
                </a:solidFill>
                <a:effectLst/>
                <a:latin typeface="楷体" panose="02010609060101010101" charset="-122"/>
                <a:ea typeface="楷体" panose="02010609060101010101" charset="-122"/>
                <a:cs typeface="楷体" panose="02010609060101010101" charset="-122"/>
              </a:rPr>
              <a:t>金 太 阳 教 育</a:t>
            </a:r>
          </a:p>
        </p:txBody>
      </p:sp>
      <p:sp>
        <p:nvSpPr>
          <p:cNvPr id="7" name="文本框 4"/>
          <p:cNvSpPr txBox="1"/>
          <p:nvPr userDrawn="1">
            <p:custDataLst>
              <p:tags r:id="rId4"/>
            </p:custDataLst>
          </p:nvPr>
        </p:nvSpPr>
        <p:spPr>
          <a:xfrm>
            <a:off x="0" y="-65188"/>
            <a:ext cx="10458450" cy="1126908"/>
          </a:xfrm>
          <a:prstGeom prst="rect">
            <a:avLst/>
          </a:prstGeom>
          <a:noFill/>
        </p:spPr>
        <p:txBody>
          <a:bodyPr wrap="square" rtlCol="0" anchor="ctr">
            <a:normAutofit/>
          </a:bodyPr>
          <a:lstStyle/>
          <a:p>
            <a:pPr>
              <a:lnSpc>
                <a:spcPct val="130000"/>
              </a:lnSpc>
            </a:pPr>
            <a:r>
              <a:rPr lang="en-US" altLang="zh-CN" sz="3600" dirty="0">
                <a:latin typeface="+mj-lt"/>
                <a:ea typeface="+mj-ea"/>
                <a:cs typeface="+mj-cs"/>
              </a:rPr>
              <a:t>   </a:t>
            </a:r>
            <a:endParaRPr lang="zh-CN" altLang="en-US" sz="3600" dirty="0">
              <a:latin typeface="+mj-lt"/>
              <a:ea typeface="+mj-ea"/>
              <a:cs typeface="+mj-cs"/>
            </a:endParaRPr>
          </a:p>
        </p:txBody>
      </p:sp>
      <p:sp>
        <p:nvSpPr>
          <p:cNvPr id="2" name="文本框 1"/>
          <p:cNvSpPr txBox="1"/>
          <p:nvPr userDrawn="1"/>
        </p:nvSpPr>
        <p:spPr>
          <a:xfrm>
            <a:off x="7137400" y="4864735"/>
            <a:ext cx="1837055" cy="184150"/>
          </a:xfrm>
          <a:prstGeom prst="rect">
            <a:avLst/>
          </a:prstGeom>
          <a:noFill/>
        </p:spPr>
        <p:txBody>
          <a:bodyPr wrap="none" lIns="0" tIns="0" rIns="0" bIns="0" rtlCol="0">
            <a:spAutoFit/>
          </a:bodyPr>
          <a:lstStyle/>
          <a:p>
            <a:r>
              <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专题</a:t>
            </a:r>
            <a:r>
              <a:rPr lang="en-US" altLang="zh-CN" sz="12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1 </a:t>
            </a:r>
            <a:r>
              <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59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力与物体的直线运动</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advTm="0">
    <p:wipe dir="r"/>
  </p:transition>
  <p:hf hdr="0" dt="0"/>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p:cNvPicPr>
          <p:nvPr userDrawn="1"/>
        </p:nvPicPr>
        <p:blipFill>
          <a:blip r:embed="rId5" cstate="print"/>
          <a:stretch>
            <a:fillRect/>
          </a:stretch>
        </p:blipFill>
        <p:spPr>
          <a:xfrm>
            <a:off x="0" y="-9525"/>
            <a:ext cx="9144000" cy="5141913"/>
          </a:xfrm>
          <a:prstGeom prst="rect">
            <a:avLst/>
          </a:prstGeom>
          <a:noFill/>
          <a:ln w="9525">
            <a:noFill/>
          </a:ln>
        </p:spPr>
      </p:pic>
      <p:sp>
        <p:nvSpPr>
          <p:cNvPr id="4" name="矩形 3"/>
          <p:cNvSpPr/>
          <p:nvPr userDrawn="1"/>
        </p:nvSpPr>
        <p:spPr>
          <a:xfrm rot="20100000">
            <a:off x="355600" y="2092325"/>
            <a:ext cx="8582025" cy="1198880"/>
          </a:xfrm>
          <a:prstGeom prst="rect">
            <a:avLst/>
          </a:prstGeom>
          <a:noFill/>
          <a:ln>
            <a:noFill/>
          </a:ln>
          <a:effectLst>
            <a:softEdge rad="127000"/>
          </a:effectLst>
          <a:extLst>
            <a:ext uri="{909E8E84-426E-40DD-AFC4-6F175D3DCCD1}">
              <a14:hiddenFill xmlns=""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nchor="t">
            <a:spAutoFit/>
          </a:bodyPr>
          <a:lstStyle/>
          <a:p>
            <a:pPr algn="ctr"/>
            <a:r>
              <a:rPr lang="zh-CN" altLang="en-US" sz="7200" b="1">
                <a:solidFill>
                  <a:schemeClr val="bg1">
                    <a:lumMod val="75000"/>
                    <a:alpha val="37000"/>
                  </a:schemeClr>
                </a:solidFill>
                <a:effectLst/>
                <a:latin typeface="楷体" panose="02010609060101010101" charset="-122"/>
                <a:ea typeface="楷体" panose="02010609060101010101" charset="-122"/>
                <a:cs typeface="楷体" panose="02010609060101010101" charset="-122"/>
              </a:rPr>
              <a:t>金 太 阳 教 育</a:t>
            </a:r>
          </a:p>
        </p:txBody>
      </p:sp>
      <p:sp>
        <p:nvSpPr>
          <p:cNvPr id="2" name="文本框 1"/>
          <p:cNvSpPr txBox="1"/>
          <p:nvPr userDrawn="1"/>
        </p:nvSpPr>
        <p:spPr>
          <a:xfrm>
            <a:off x="7138670" y="4864735"/>
            <a:ext cx="1837055" cy="184150"/>
          </a:xfrm>
          <a:prstGeom prst="rect">
            <a:avLst/>
          </a:prstGeom>
          <a:noFill/>
        </p:spPr>
        <p:txBody>
          <a:bodyPr wrap="none" lIns="0" tIns="0" rIns="0" bIns="0" rtlCol="0">
            <a:spAutoFit/>
          </a:bodyPr>
          <a:lstStyle/>
          <a:p>
            <a:r>
              <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64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专题</a:t>
            </a:r>
            <a:r>
              <a:rPr lang="en-US" altLang="zh-CN" sz="1200" b="1" dirty="0">
                <a:gradFill>
                  <a:gsLst>
                    <a:gs pos="96000">
                      <a:schemeClr val="accent1">
                        <a:lumMod val="5000"/>
                        <a:lumOff val="95000"/>
                      </a:schemeClr>
                    </a:gs>
                    <a:gs pos="12000">
                      <a:schemeClr val="accent2">
                        <a:lumMod val="60000"/>
                        <a:lumOff val="40000"/>
                      </a:schemeClr>
                    </a:gs>
                    <a:gs pos="42000">
                      <a:schemeClr val="accent2">
                        <a:lumMod val="75000"/>
                      </a:schemeClr>
                    </a:gs>
                    <a:gs pos="64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1 </a:t>
            </a:r>
            <a:r>
              <a:rPr lang="zh-CN" altLang="en-US" sz="1200" b="1" dirty="0">
                <a:gradFill>
                  <a:gsLst>
                    <a:gs pos="96000">
                      <a:schemeClr val="accent1">
                        <a:lumMod val="5000"/>
                        <a:lumOff val="95000"/>
                      </a:schemeClr>
                    </a:gs>
                    <a:gs pos="12000">
                      <a:schemeClr val="accent2">
                        <a:lumMod val="60000"/>
                        <a:lumOff val="40000"/>
                      </a:schemeClr>
                    </a:gs>
                    <a:gs pos="42000">
                      <a:schemeClr val="accent2">
                        <a:lumMod val="75000"/>
                      </a:schemeClr>
                    </a:gs>
                    <a:gs pos="64000">
                      <a:schemeClr val="accent1">
                        <a:lumMod val="75000"/>
                      </a:schemeClr>
                    </a:gs>
                    <a:gs pos="89000">
                      <a:schemeClr val="accent1">
                        <a:lumMod val="60000"/>
                        <a:lumOff val="40000"/>
                      </a:schemeClr>
                    </a:gs>
                  </a:gsLst>
                  <a:lin ang="5400000" scaled="0"/>
                </a:gradFill>
                <a:latin typeface="楷体" panose="02010609060101010101" charset="-122"/>
                <a:ea typeface="楷体" panose="02010609060101010101" charset="-122"/>
                <a:cs typeface="楷体" panose="02010609060101010101" charset="-122"/>
              </a:rPr>
              <a:t>力与物体的直线运动</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spd="slow" advClick="0" advTm="0">
    <p:wipe dir="r"/>
  </p:transition>
  <p:hf hdr="0" dt="0"/>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__1.doc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__2.doc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__3.doc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___4.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__5.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Word___6.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package" Target="../embeddings/Microsoft_Office_Word___8.docx"/><Relationship Id="rId4" Type="http://schemas.openxmlformats.org/officeDocument/2006/relationships/package" Target="../embeddings/Microsoft_Office_Word___7.doc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package" Target="../embeddings/Microsoft_Office_Word___9.doc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package" Target="../embeddings/Microsoft_Office_Word___10.docx"/></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package" Target="../embeddings/Microsoft_Office_Word___11.docx"/></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package" Target="../embeddings/Microsoft_Office_Word___12.doc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2.jpeg"/><Relationship Id="rId4" Type="http://schemas.openxmlformats.org/officeDocument/2006/relationships/package" Target="../embeddings/Microsoft_Office_Word___13.doc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package" Target="../embeddings/Microsoft_Office_Word___14.docx"/></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package" Target="../embeddings/Microsoft_Office_Word___15.docx"/></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package" Target="../embeddings/Microsoft_Office_Word___16.docx"/></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package" Target="../embeddings/Microsoft_Office_Word___17.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package" Target="../embeddings/Microsoft_Office_Word___18.doc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package" Target="../embeddings/Microsoft_Office_Word___19.docx"/></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package" Target="../embeddings/Microsoft_Office_Word___20.docx"/></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package" Target="../embeddings/Microsoft_Office_Word___21.doc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package" Target="../embeddings/Microsoft_Office_Word___22.docx"/></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package" Target="../embeddings/Microsoft_Office_Word___23.docx"/></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package" Target="../embeddings/Microsoft_Office_Word___24.docx"/></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vmlDrawing" Target="../drawings/vmlDrawing24.vml"/><Relationship Id="rId4" Type="http://schemas.openxmlformats.org/officeDocument/2006/relationships/package" Target="../embeddings/Microsoft_Office_Word___25.docx"/></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package" Target="../embeddings/Microsoft_Office_Word___26.doc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package" Target="../embeddings/Microsoft_Office_Word___27.doc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package" Target="../embeddings/Microsoft_Office_Word___28.doc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vmlDrawing" Target="../drawings/vmlDrawing28.vml"/><Relationship Id="rId4" Type="http://schemas.openxmlformats.org/officeDocument/2006/relationships/package" Target="../embeddings/Microsoft_Office_Word___29.docx"/></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094355" y="261620"/>
            <a:ext cx="474980" cy="46545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grpSp>
        <p:nvGrpSpPr>
          <p:cNvPr id="43" name="组合 42"/>
          <p:cNvGrpSpPr/>
          <p:nvPr/>
        </p:nvGrpSpPr>
        <p:grpSpPr>
          <a:xfrm>
            <a:off x="395605" y="2219325"/>
            <a:ext cx="854075" cy="85598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grpSp>
        <p:nvGrpSpPr>
          <p:cNvPr id="46" name="组合 45"/>
          <p:cNvGrpSpPr/>
          <p:nvPr/>
        </p:nvGrpSpPr>
        <p:grpSpPr>
          <a:xfrm>
            <a:off x="683895" y="282575"/>
            <a:ext cx="2740660" cy="277368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48" name="椭圆 47"/>
            <p:cNvSpPr/>
            <p:nvPr/>
          </p:nvSpPr>
          <p:spPr>
            <a:xfrm>
              <a:off x="391929" y="754849"/>
              <a:ext cx="3913241" cy="382601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altLang="zh-CN" sz="3200" b="1" strike="noStrike" noProof="1">
                <a:solidFill>
                  <a:schemeClr val="accent2"/>
                </a:solidFill>
                <a:latin typeface="黑体" panose="02010609060101010101" charset="-122"/>
                <a:ea typeface="黑体" panose="02010609060101010101" charset="-122"/>
              </a:endParaRPr>
            </a:p>
            <a:p>
              <a:pPr fontAlgn="base"/>
              <a:r>
                <a:rPr lang="en-US" altLang="zh-CN" sz="3200" b="1" i="1" strike="noStrike" noProof="1">
                  <a:solidFill>
                    <a:schemeClr val="accent2"/>
                  </a:solidFill>
                  <a:latin typeface="黑体" panose="02010609060101010101" charset="-122"/>
                  <a:ea typeface="黑体" panose="02010609060101010101" charset="-122"/>
                </a:rPr>
                <a:t>专题</a:t>
              </a:r>
              <a:r>
                <a:rPr lang="zh-CN" altLang="en-US" sz="3200" b="1" i="1" strike="noStrike" noProof="1">
                  <a:solidFill>
                    <a:schemeClr val="accent2"/>
                  </a:solidFill>
                  <a:latin typeface="黑体" panose="02010609060101010101" charset="-122"/>
                  <a:ea typeface="黑体" panose="02010609060101010101" charset="-122"/>
                </a:rPr>
                <a:t>透</a:t>
              </a:r>
              <a:r>
                <a:rPr lang="en-US" altLang="zh-CN" sz="3200" b="1" i="1" strike="noStrike" noProof="1">
                  <a:solidFill>
                    <a:schemeClr val="accent2"/>
                  </a:solidFill>
                  <a:latin typeface="黑体" panose="02010609060101010101" charset="-122"/>
                  <a:ea typeface="黑体" panose="02010609060101010101" charset="-122"/>
                </a:rPr>
                <a:t>析</a:t>
              </a:r>
              <a:endParaRPr lang="zh-CN" altLang="en-US" i="1" strike="noStrike" noProof="1">
                <a:latin typeface="黑体" panose="02010609060101010101" charset="-122"/>
                <a:ea typeface="黑体" panose="02010609060101010101" charset="-122"/>
              </a:endParaRPr>
            </a:p>
          </p:txBody>
        </p:sp>
      </p:grpSp>
      <p:sp>
        <p:nvSpPr>
          <p:cNvPr id="49" name="TextBox 14"/>
          <p:cNvSpPr/>
          <p:nvPr/>
        </p:nvSpPr>
        <p:spPr>
          <a:xfrm>
            <a:off x="1447800" y="890270"/>
            <a:ext cx="1429385" cy="583565"/>
          </a:xfrm>
          <a:prstGeom prst="rect">
            <a:avLst/>
          </a:prstGeom>
          <a:noFill/>
          <a:ln w="9525">
            <a:noFill/>
          </a:ln>
        </p:spPr>
        <p:txBody>
          <a:bodyPr wrap="square" anchor="t">
            <a:spAutoFit/>
          </a:bodyPr>
          <a:lstStyle/>
          <a:p>
            <a:r>
              <a:rPr lang="en-US" altLang="zh-CN" sz="3200" b="1" i="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sym typeface="方正兰亭粗黑_GBK" charset="-122"/>
              </a:rPr>
              <a:t>2019</a:t>
            </a:r>
          </a:p>
        </p:txBody>
      </p:sp>
      <p:grpSp>
        <p:nvGrpSpPr>
          <p:cNvPr id="50" name="组合 49"/>
          <p:cNvGrpSpPr/>
          <p:nvPr/>
        </p:nvGrpSpPr>
        <p:grpSpPr>
          <a:xfrm>
            <a:off x="128270" y="274320"/>
            <a:ext cx="934085" cy="962660"/>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grpSp>
        <p:nvGrpSpPr>
          <p:cNvPr id="70" name="组合 69"/>
          <p:cNvGrpSpPr/>
          <p:nvPr/>
        </p:nvGrpSpPr>
        <p:grpSpPr>
          <a:xfrm>
            <a:off x="521970" y="3319780"/>
            <a:ext cx="768985" cy="768985"/>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grpSp>
        <p:nvGrpSpPr>
          <p:cNvPr id="73" name="组合 72"/>
          <p:cNvGrpSpPr/>
          <p:nvPr/>
        </p:nvGrpSpPr>
        <p:grpSpPr>
          <a:xfrm>
            <a:off x="1585604" y="4226496"/>
            <a:ext cx="575388" cy="57538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76" name="矩形 75"/>
          <p:cNvSpPr/>
          <p:nvPr/>
        </p:nvSpPr>
        <p:spPr>
          <a:xfrm>
            <a:off x="6213475" y="1473835"/>
            <a:ext cx="2085340" cy="768350"/>
          </a:xfrm>
          <a:prstGeom prst="rect">
            <a:avLst/>
          </a:prstGeom>
        </p:spPr>
        <p:txBody>
          <a:bodyPr wrap="square">
            <a:spAutoFit/>
          </a:bodyPr>
          <a:lstStyle/>
          <a:p>
            <a:pPr fontAlgn="base"/>
            <a:r>
              <a:rPr lang="zh-CN" altLang="en-US" sz="4400" b="1" strike="noStrike" noProof="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cs typeface="+mn-cs"/>
              </a:rPr>
              <a:t>专题 </a:t>
            </a:r>
            <a:r>
              <a:rPr lang="en-US" altLang="zh-CN" sz="4400" b="1" strike="noStrike" noProof="1" smtClean="0">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cs typeface="+mn-cs"/>
              </a:rPr>
              <a:t>5</a:t>
            </a:r>
            <a:endParaRPr lang="en-US" altLang="zh-CN" sz="4400" b="1" strike="noStrike" noProof="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cs typeface="+mn-cs"/>
            </a:endParaRPr>
          </a:p>
        </p:txBody>
      </p:sp>
      <p:grpSp>
        <p:nvGrpSpPr>
          <p:cNvPr id="11289" name="Group 25"/>
          <p:cNvGrpSpPr/>
          <p:nvPr/>
        </p:nvGrpSpPr>
        <p:grpSpPr>
          <a:xfrm>
            <a:off x="0" y="5078413"/>
            <a:ext cx="9144000" cy="71437"/>
            <a:chOff x="0" y="3474720"/>
            <a:chExt cx="10261600" cy="71120"/>
          </a:xfrm>
        </p:grpSpPr>
        <p:sp>
          <p:nvSpPr>
            <p:cNvPr id="80"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lang="en-US" strike="noStrike" noProof="1"/>
            </a:p>
          </p:txBody>
        </p:sp>
        <p:sp>
          <p:nvSpPr>
            <p:cNvPr id="81"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lang="en-US" strike="noStrike" noProof="1"/>
            </a:p>
          </p:txBody>
        </p:sp>
        <p:sp>
          <p:nvSpPr>
            <p:cNvPr id="82"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lang="en-US" strike="noStrike" noProof="1"/>
            </a:p>
          </p:txBody>
        </p:sp>
        <p:sp>
          <p:nvSpPr>
            <p:cNvPr id="83"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lang="en-US" strike="noStrike" noProof="1"/>
            </a:p>
          </p:txBody>
        </p:sp>
        <p:sp>
          <p:nvSpPr>
            <p:cNvPr id="84"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endParaRPr lang="en-US" strike="noStrike" noProof="1"/>
            </a:p>
          </p:txBody>
        </p:sp>
      </p:grpSp>
      <p:sp>
        <p:nvSpPr>
          <p:cNvPr id="2" name="文本框 1"/>
          <p:cNvSpPr txBox="1"/>
          <p:nvPr/>
        </p:nvSpPr>
        <p:spPr>
          <a:xfrm>
            <a:off x="2877185" y="2719070"/>
            <a:ext cx="5739130"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pPr algn="ctr"/>
            <a:r>
              <a:rPr lang="zh-CN" altLang="zh-CN" sz="4800" dirty="0" smtClean="0"/>
              <a:t>近代物理</a:t>
            </a:r>
            <a:endParaRPr lang="en-US" altLang="zh-CN" sz="4800" b="1" dirty="0">
              <a:solidFill>
                <a:schemeClr val="bg1">
                  <a:lumMod val="95000"/>
                </a:schemeClr>
              </a:solidFill>
              <a:latin typeface="楷体" panose="02010609060101010101" charset="-122"/>
              <a:ea typeface="楷体" panose="02010609060101010101" charset="-122"/>
            </a:endParaRPr>
          </a:p>
        </p:txBody>
      </p:sp>
      <p:sp>
        <p:nvSpPr>
          <p:cNvPr id="3" name="等腰三角形 2"/>
          <p:cNvSpPr/>
          <p:nvPr/>
        </p:nvSpPr>
        <p:spPr>
          <a:xfrm>
            <a:off x="4560570" y="1365250"/>
            <a:ext cx="925830" cy="725170"/>
          </a:xfrm>
          <a:prstGeom prst="triangle">
            <a:avLst/>
          </a:prstGeom>
          <a:noFill/>
          <a:ln>
            <a:gradFill>
              <a:gsLst>
                <a:gs pos="49000">
                  <a:schemeClr val="accent3">
                    <a:lumMod val="75000"/>
                  </a:schemeClr>
                </a:gs>
                <a:gs pos="32000">
                  <a:schemeClr val="accent2">
                    <a:lumMod val="75000"/>
                  </a:schemeClr>
                </a:gs>
                <a:gs pos="66000">
                  <a:schemeClr val="accent4">
                    <a:lumMod val="75000"/>
                  </a:schemeClr>
                </a:gs>
                <a:gs pos="83000">
                  <a:schemeClr val="accent4">
                    <a:lumMod val="75000"/>
                  </a:schemeClr>
                </a:gs>
                <a:gs pos="100000">
                  <a:schemeClr val="accent5">
                    <a:lumMod val="75000"/>
                  </a:schemeClr>
                </a:gs>
              </a:gsLst>
              <a:lin ang="5340000" scaled="0"/>
            </a:gradFill>
          </a:ln>
          <a:extLst>
            <a:ext uri="{909E8E84-426E-40DD-AFC4-6F175D3DCCD1}">
              <a14:hiddenFill xmlns="" xmlns:a14="http://schemas.microsoft.com/office/drawing/2010/main">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4636135" y="1370965"/>
            <a:ext cx="953770" cy="719455"/>
          </a:xfrm>
          <a:prstGeom prst="triangle">
            <a:avLst/>
          </a:prstGeom>
          <a:solidFill>
            <a:schemeClr val="accent2"/>
          </a:solidFill>
          <a:ln w="12700" cmpd="sng">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i="1">
              <a:latin typeface="Times New Roman" panose="02020603050405020304" pitchFamily="18" charset="0"/>
              <a:ea typeface="黑体" panose="02010609060101010101" charset="-122"/>
              <a:cs typeface="Times New Roman" panose="02020603050405020304" pitchFamily="18" charset="0"/>
            </a:endParaRPr>
          </a:p>
        </p:txBody>
      </p:sp>
      <p:sp>
        <p:nvSpPr>
          <p:cNvPr id="6" name="文本框 5"/>
          <p:cNvSpPr txBox="1"/>
          <p:nvPr/>
        </p:nvSpPr>
        <p:spPr>
          <a:xfrm>
            <a:off x="4884420" y="1581150"/>
            <a:ext cx="461665" cy="553998"/>
          </a:xfrm>
          <a:prstGeom prst="rect">
            <a:avLst/>
          </a:prstGeom>
          <a:noFill/>
        </p:spPr>
        <p:txBody>
          <a:bodyPr wrap="none" lIns="0" tIns="0" rIns="0" bIns="0" rtlCol="0">
            <a:spAutoFit/>
          </a:bodyPr>
          <a:lstStyle/>
          <a:p>
            <a:r>
              <a:rPr lang="en-US" altLang="zh-CN" sz="3600" b="1" i="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05</a:t>
            </a:r>
            <a:endParaRPr lang="en-US" altLang="zh-CN" sz="3600" b="1" i="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51820" y="-118675"/>
            <a:ext cx="8587105" cy="1190227"/>
            <a:chOff x="156210" y="71754"/>
            <a:chExt cx="8587105" cy="1440106"/>
          </a:xfrm>
        </p:grpSpPr>
        <p:grpSp>
          <p:nvGrpSpPr>
            <p:cNvPr id="28" name="组合 27"/>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29" name="组合 25"/>
            <p:cNvGrpSpPr/>
            <p:nvPr/>
          </p:nvGrpSpPr>
          <p:grpSpPr>
            <a:xfrm>
              <a:off x="156210" y="1290955"/>
              <a:ext cx="2734945" cy="88265"/>
              <a:chOff x="421" y="1768"/>
              <a:chExt cx="4307" cy="139"/>
            </a:xfrm>
          </p:grpSpPr>
          <p:sp>
            <p:nvSpPr>
              <p:cNvPr id="41"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0" name="组合 1"/>
            <p:cNvGrpSpPr/>
            <p:nvPr/>
          </p:nvGrpSpPr>
          <p:grpSpPr>
            <a:xfrm>
              <a:off x="6009005" y="1278890"/>
              <a:ext cx="2734310" cy="87630"/>
              <a:chOff x="421" y="1768"/>
              <a:chExt cx="4306" cy="138"/>
            </a:xfrm>
          </p:grpSpPr>
          <p:sp>
            <p:nvSpPr>
              <p:cNvPr id="31"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0"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2" name="矩形 51"/>
          <p:cNvSpPr/>
          <p:nvPr/>
        </p:nvSpPr>
        <p:spPr>
          <a:xfrm>
            <a:off x="785786" y="1643056"/>
            <a:ext cx="7572428" cy="2324162"/>
          </a:xfrm>
          <a:prstGeom prst="rect">
            <a:avLst/>
          </a:prstGeom>
        </p:spPr>
        <p:txBody>
          <a:bodyPr wrap="square">
            <a:spAutoFit/>
          </a:bodyPr>
          <a:lstStyle/>
          <a:p>
            <a:pPr>
              <a:lnSpc>
                <a:spcPts val="3600"/>
              </a:lnSpc>
            </a:pPr>
            <a:r>
              <a:rPr lang="en-US" i="1" dirty="0" smtClean="0">
                <a:latin typeface="黑体" pitchFamily="49" charset="-122"/>
                <a:ea typeface="黑体" pitchFamily="49" charset="-122"/>
              </a:rPr>
              <a:t>②</a:t>
            </a:r>
            <a:r>
              <a:rPr lang="zh-CN" altLang="en-US" dirty="0" smtClean="0">
                <a:latin typeface="黑体" pitchFamily="49" charset="-122"/>
                <a:ea typeface="黑体" pitchFamily="49" charset="-122"/>
              </a:rPr>
              <a:t>跃迁</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电子从能量较高的定态轨道跃迁到能量较低的定态轨道时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会放出能量为</a:t>
            </a:r>
            <a:r>
              <a:rPr lang="en-US" i="1" dirty="0" err="1" smtClean="0">
                <a:latin typeface="黑体" pitchFamily="49" charset="-122"/>
                <a:ea typeface="黑体" pitchFamily="49" charset="-122"/>
              </a:rPr>
              <a:t>hν</a:t>
            </a:r>
            <a:r>
              <a:rPr lang="zh-CN" altLang="en-US" dirty="0" smtClean="0">
                <a:latin typeface="黑体" pitchFamily="49" charset="-122"/>
                <a:ea typeface="黑体" pitchFamily="49" charset="-122"/>
              </a:rPr>
              <a:t>的光子</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这个光子的能量由前后两个能级的能量差决定</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即</a:t>
            </a:r>
            <a:r>
              <a:rPr lang="en-US" i="1" dirty="0" err="1" smtClean="0">
                <a:latin typeface="黑体" pitchFamily="49" charset="-122"/>
                <a:ea typeface="黑体" pitchFamily="49" charset="-122"/>
              </a:rPr>
              <a:t>hν</a:t>
            </a:r>
            <a:r>
              <a:rPr lang="en-US" i="1" dirty="0" smtClean="0">
                <a:latin typeface="黑体" pitchFamily="49" charset="-122"/>
                <a:ea typeface="黑体" pitchFamily="49" charset="-122"/>
              </a:rPr>
              <a:t>=</a:t>
            </a:r>
            <a:r>
              <a:rPr lang="en-US" i="1" dirty="0" err="1" smtClean="0">
                <a:latin typeface="黑体" pitchFamily="49" charset="-122"/>
                <a:ea typeface="黑体" pitchFamily="49" charset="-122"/>
              </a:rPr>
              <a:t>E</a:t>
            </a:r>
            <a:r>
              <a:rPr lang="en-US" i="1" baseline="-25000" dirty="0" err="1" smtClean="0">
                <a:latin typeface="黑体" pitchFamily="49" charset="-122"/>
                <a:ea typeface="黑体" pitchFamily="49" charset="-122"/>
              </a:rPr>
              <a:t>m</a:t>
            </a:r>
            <a:r>
              <a:rPr lang="en-US" i="1" dirty="0" smtClean="0">
                <a:latin typeface="黑体" pitchFamily="49" charset="-122"/>
                <a:ea typeface="黑体" pitchFamily="49" charset="-122"/>
              </a:rPr>
              <a:t>-E</a:t>
            </a:r>
            <a:r>
              <a:rPr lang="en-US" i="1" baseline="-25000" dirty="0" smtClean="0">
                <a:latin typeface="黑体" pitchFamily="49" charset="-122"/>
                <a:ea typeface="黑体" pitchFamily="49" charset="-122"/>
              </a:rPr>
              <a:t>n</a:t>
            </a:r>
            <a:r>
              <a:rPr lang="en-US" dirty="0" smtClean="0">
                <a:latin typeface="黑体" pitchFamily="49" charset="-122"/>
                <a:ea typeface="黑体" pitchFamily="49" charset="-122"/>
              </a:rPr>
              <a:t>(</a:t>
            </a:r>
            <a:r>
              <a:rPr lang="en-US" i="1" dirty="0" smtClean="0">
                <a:latin typeface="黑体" pitchFamily="49" charset="-122"/>
                <a:ea typeface="黑体" pitchFamily="49" charset="-122"/>
              </a:rPr>
              <a:t>h</a:t>
            </a:r>
            <a:r>
              <a:rPr lang="zh-CN" altLang="en-US" dirty="0" smtClean="0">
                <a:latin typeface="黑体" pitchFamily="49" charset="-122"/>
                <a:ea typeface="黑体" pitchFamily="49" charset="-122"/>
              </a:rPr>
              <a:t>是普朗克常量</a:t>
            </a:r>
            <a:r>
              <a:rPr lang="en-US" dirty="0" smtClean="0">
                <a:latin typeface="黑体" pitchFamily="49" charset="-122"/>
                <a:ea typeface="黑体" pitchFamily="49" charset="-122"/>
              </a:rPr>
              <a:t>,</a:t>
            </a:r>
            <a:r>
              <a:rPr lang="en-US" i="1" dirty="0" smtClean="0">
                <a:latin typeface="黑体" pitchFamily="49" charset="-122"/>
                <a:ea typeface="黑体" pitchFamily="49" charset="-122"/>
              </a:rPr>
              <a:t>h=</a:t>
            </a:r>
            <a:r>
              <a:rPr lang="en-US" dirty="0" smtClean="0">
                <a:latin typeface="黑体" pitchFamily="49" charset="-122"/>
                <a:ea typeface="黑体" pitchFamily="49" charset="-122"/>
              </a:rPr>
              <a:t>6</a:t>
            </a:r>
            <a:r>
              <a:rPr lang="en-US" i="1" dirty="0" smtClean="0">
                <a:latin typeface="黑体" pitchFamily="49" charset="-122"/>
                <a:ea typeface="黑体" pitchFamily="49" charset="-122"/>
              </a:rPr>
              <a:t>.</a:t>
            </a:r>
            <a:r>
              <a:rPr lang="en-US" dirty="0" smtClean="0">
                <a:latin typeface="黑体" pitchFamily="49" charset="-122"/>
                <a:ea typeface="黑体" pitchFamily="49" charset="-122"/>
              </a:rPr>
              <a:t>63</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10</a:t>
            </a:r>
            <a:r>
              <a:rPr lang="en-US" i="1" baseline="30000" dirty="0" smtClean="0">
                <a:latin typeface="黑体" pitchFamily="49" charset="-122"/>
                <a:ea typeface="黑体" pitchFamily="49" charset="-122"/>
              </a:rPr>
              <a:t>-</a:t>
            </a:r>
            <a:r>
              <a:rPr lang="en-US" baseline="30000" dirty="0" smtClean="0">
                <a:latin typeface="黑体" pitchFamily="49" charset="-122"/>
                <a:ea typeface="黑体" pitchFamily="49" charset="-122"/>
              </a:rPr>
              <a:t>34</a:t>
            </a:r>
            <a:r>
              <a:rPr lang="en-US" dirty="0" smtClean="0">
                <a:latin typeface="黑体" pitchFamily="49" charset="-122"/>
                <a:ea typeface="黑体" pitchFamily="49" charset="-122"/>
              </a:rPr>
              <a:t> J·s)</a:t>
            </a:r>
            <a:r>
              <a:rPr lang="zh-CN" altLang="en-US" dirty="0" smtClean="0">
                <a:latin typeface="黑体" pitchFamily="49" charset="-122"/>
                <a:ea typeface="黑体" pitchFamily="49" charset="-122"/>
              </a:rPr>
              <a:t>。</a:t>
            </a:r>
          </a:p>
          <a:p>
            <a:pPr>
              <a:lnSpc>
                <a:spcPts val="3600"/>
              </a:lnSpc>
            </a:pP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轨道</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原子的不同能量状态跟电子在不同的圆周轨道绕核运动相对应。原子的定态是不连续的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因此电子的可能轨道也是不连续的。</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8" name="组合 27"/>
          <p:cNvGrpSpPr/>
          <p:nvPr/>
        </p:nvGrpSpPr>
        <p:grpSpPr>
          <a:xfrm>
            <a:off x="251820" y="-142894"/>
            <a:ext cx="8587105" cy="1190227"/>
            <a:chOff x="156210" y="71754"/>
            <a:chExt cx="8587105" cy="1440106"/>
          </a:xfrm>
        </p:grpSpPr>
        <p:grpSp>
          <p:nvGrpSpPr>
            <p:cNvPr id="29" name="组合 28"/>
            <p:cNvGrpSpPr/>
            <p:nvPr/>
          </p:nvGrpSpPr>
          <p:grpSpPr>
            <a:xfrm>
              <a:off x="3612381" y="71754"/>
              <a:ext cx="1800233" cy="1440106"/>
              <a:chOff x="8330" y="360"/>
              <a:chExt cx="2790" cy="2366"/>
            </a:xfrm>
          </p:grpSpPr>
          <p:sp>
            <p:nvSpPr>
              <p:cNvPr id="50"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1"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2"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30" name="组合 25"/>
            <p:cNvGrpSpPr/>
            <p:nvPr/>
          </p:nvGrpSpPr>
          <p:grpSpPr>
            <a:xfrm>
              <a:off x="156210" y="1290955"/>
              <a:ext cx="2734945" cy="88265"/>
              <a:chOff x="421" y="1768"/>
              <a:chExt cx="4307" cy="139"/>
            </a:xfrm>
          </p:grpSpPr>
          <p:sp>
            <p:nvSpPr>
              <p:cNvPr id="4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9"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1"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0"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1"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3" name="矩形 52"/>
          <p:cNvSpPr/>
          <p:nvPr/>
        </p:nvSpPr>
        <p:spPr>
          <a:xfrm>
            <a:off x="1000100" y="1285866"/>
            <a:ext cx="7429552" cy="2862322"/>
          </a:xfrm>
          <a:prstGeom prst="rect">
            <a:avLst/>
          </a:prstGeom>
        </p:spPr>
        <p:txBody>
          <a:bodyPr wrap="square">
            <a:spAutoFit/>
          </a:bodyPr>
          <a:lstStyle/>
          <a:p>
            <a:pPr>
              <a:lnSpc>
                <a:spcPts val="36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几个概念</a:t>
            </a:r>
          </a:p>
          <a:p>
            <a:pPr>
              <a:lnSpc>
                <a:spcPts val="3600"/>
              </a:lnSpc>
            </a:pPr>
            <a:r>
              <a:rPr lang="en-US" i="1" dirty="0" smtClean="0">
                <a:latin typeface="黑体" pitchFamily="49" charset="-122"/>
                <a:ea typeface="黑体" pitchFamily="49" charset="-122"/>
              </a:rPr>
              <a:t>①</a:t>
            </a:r>
            <a:r>
              <a:rPr lang="zh-CN" altLang="en-US" dirty="0" smtClean="0">
                <a:latin typeface="黑体" pitchFamily="49" charset="-122"/>
                <a:ea typeface="黑体" pitchFamily="49" charset="-122"/>
              </a:rPr>
              <a:t>能级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在玻尔理论中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原子的能量是量子化的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这些量子化的能量值叫作能级。</a:t>
            </a:r>
          </a:p>
          <a:p>
            <a:pPr>
              <a:lnSpc>
                <a:spcPts val="3600"/>
              </a:lnSpc>
            </a:pPr>
            <a:r>
              <a:rPr lang="en-US" i="1" dirty="0" smtClean="0">
                <a:latin typeface="黑体" pitchFamily="49" charset="-122"/>
                <a:ea typeface="黑体" pitchFamily="49" charset="-122"/>
              </a:rPr>
              <a:t>②</a:t>
            </a:r>
            <a:r>
              <a:rPr lang="zh-CN" altLang="en-US" dirty="0" smtClean="0">
                <a:latin typeface="黑体" pitchFamily="49" charset="-122"/>
                <a:ea typeface="黑体" pitchFamily="49" charset="-122"/>
              </a:rPr>
              <a:t>基态</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原子能量最低的状态。</a:t>
            </a:r>
          </a:p>
          <a:p>
            <a:pPr>
              <a:lnSpc>
                <a:spcPts val="3600"/>
              </a:lnSpc>
            </a:pP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激发态</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在原子能量状态中除基态之外的其他的状态。</a:t>
            </a:r>
          </a:p>
          <a:p>
            <a:pPr>
              <a:lnSpc>
                <a:spcPts val="3600"/>
              </a:lnSpc>
            </a:pPr>
            <a:r>
              <a:rPr lang="en-US" i="1" dirty="0" smtClean="0">
                <a:latin typeface="黑体" pitchFamily="49" charset="-122"/>
                <a:ea typeface="黑体" pitchFamily="49" charset="-122"/>
              </a:rPr>
              <a:t>④</a:t>
            </a:r>
            <a:r>
              <a:rPr lang="zh-CN" altLang="en-US" dirty="0" smtClean="0">
                <a:latin typeface="黑体" pitchFamily="49" charset="-122"/>
                <a:ea typeface="黑体" pitchFamily="49" charset="-122"/>
              </a:rPr>
              <a:t>量子数</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原子的状态是不连续的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用于表示原子状态的正整数。</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8" name="组合 27"/>
          <p:cNvGrpSpPr/>
          <p:nvPr/>
        </p:nvGrpSpPr>
        <p:grpSpPr>
          <a:xfrm>
            <a:off x="179817" y="-71456"/>
            <a:ext cx="8587105" cy="1190227"/>
            <a:chOff x="156210" y="71754"/>
            <a:chExt cx="8587105" cy="1440106"/>
          </a:xfrm>
        </p:grpSpPr>
        <p:grpSp>
          <p:nvGrpSpPr>
            <p:cNvPr id="29"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30"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1"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2" name="矩形 51"/>
          <p:cNvSpPr/>
          <p:nvPr/>
        </p:nvSpPr>
        <p:spPr>
          <a:xfrm>
            <a:off x="1643042" y="1214428"/>
            <a:ext cx="5286412" cy="913070"/>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3</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氢原子的能级图</a:t>
            </a:r>
          </a:p>
          <a:p>
            <a:pPr>
              <a:lnSpc>
                <a:spcPts val="3200"/>
              </a:lnSpc>
            </a:pPr>
            <a:r>
              <a:rPr lang="zh-CN" altLang="en-US" dirty="0" smtClean="0">
                <a:latin typeface="黑体" pitchFamily="49" charset="-122"/>
                <a:ea typeface="黑体" pitchFamily="49" charset="-122"/>
              </a:rPr>
              <a:t>氢原子的能级图如图所示。</a:t>
            </a:r>
            <a:endParaRPr lang="zh-CN" altLang="en-US" dirty="0">
              <a:latin typeface="黑体" pitchFamily="49" charset="-122"/>
              <a:ea typeface="黑体" pitchFamily="49" charset="-122"/>
            </a:endParaRPr>
          </a:p>
        </p:txBody>
      </p:sp>
      <p:pic>
        <p:nvPicPr>
          <p:cNvPr id="53" name="19WLELSQGDZT5T3.eps" descr="id:2147509406;FounderCES"/>
          <p:cNvPicPr/>
          <p:nvPr/>
        </p:nvPicPr>
        <p:blipFill>
          <a:blip r:embed="rId3" cstate="print"/>
          <a:stretch>
            <a:fillRect/>
          </a:stretch>
        </p:blipFill>
        <p:spPr>
          <a:xfrm>
            <a:off x="2123898" y="2283738"/>
            <a:ext cx="3431357" cy="2532770"/>
          </a:xfrm>
          <a:prstGeom prst="rect">
            <a:avLst/>
          </a:prstGeom>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214282" y="-214332"/>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28" name="矩形 27"/>
          <p:cNvSpPr/>
          <p:nvPr/>
        </p:nvSpPr>
        <p:spPr>
          <a:xfrm>
            <a:off x="71406" y="1214428"/>
            <a:ext cx="2357422" cy="2144177"/>
          </a:xfrm>
          <a:prstGeom prst="rect">
            <a:avLst/>
          </a:prstGeom>
        </p:spPr>
        <p:txBody>
          <a:bodyPr wrap="square">
            <a:spAutoFit/>
          </a:bodyPr>
          <a:lstStyle/>
          <a:p>
            <a:pPr>
              <a:lnSpc>
                <a:spcPts val="3200"/>
              </a:lnSpc>
            </a:pPr>
            <a:r>
              <a:rPr lang="zh-CN" altLang="en-US" b="1" dirty="0" smtClean="0">
                <a:solidFill>
                  <a:srgbClr val="FF0000"/>
                </a:solidFill>
                <a:latin typeface="黑体" pitchFamily="49" charset="-122"/>
                <a:ea typeface="黑体" pitchFamily="49" charset="-122"/>
              </a:rPr>
              <a:t>三、原子核</a:t>
            </a:r>
            <a:r>
              <a:rPr lang="zh-CN" altLang="en-US" b="1" i="1" dirty="0" smtClean="0">
                <a:solidFill>
                  <a:srgbClr val="FF0000"/>
                </a:solidFill>
                <a:latin typeface="黑体" pitchFamily="49" charset="-122"/>
                <a:ea typeface="黑体" pitchFamily="49" charset="-122"/>
              </a:rPr>
              <a:t>　</a:t>
            </a:r>
            <a:r>
              <a:rPr lang="zh-CN" altLang="en-US" b="1" dirty="0" smtClean="0">
                <a:solidFill>
                  <a:srgbClr val="FF0000"/>
                </a:solidFill>
                <a:latin typeface="黑体" pitchFamily="49" charset="-122"/>
                <a:ea typeface="黑体" pitchFamily="49" charset="-122"/>
              </a:rPr>
              <a:t>核反应和核能</a:t>
            </a:r>
          </a:p>
          <a:p>
            <a:pPr>
              <a:lnSpc>
                <a:spcPts val="32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原子核的衰变及半衰期</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衰变规律及实质</a:t>
            </a:r>
            <a:endParaRPr lang="zh-CN" altLang="en-US" dirty="0">
              <a:latin typeface="黑体" pitchFamily="49" charset="-122"/>
              <a:ea typeface="黑体" pitchFamily="49" charset="-122"/>
            </a:endParaRPr>
          </a:p>
        </p:txBody>
      </p:sp>
      <p:graphicFrame>
        <p:nvGraphicFramePr>
          <p:cNvPr id="566299" name="Object 27"/>
          <p:cNvGraphicFramePr>
            <a:graphicFrameLocks noChangeAspect="1"/>
          </p:cNvGraphicFramePr>
          <p:nvPr/>
        </p:nvGraphicFramePr>
        <p:xfrm>
          <a:off x="2628814" y="1203693"/>
          <a:ext cx="6515186" cy="3644468"/>
        </p:xfrm>
        <a:graphic>
          <a:graphicData uri="http://schemas.openxmlformats.org/presentationml/2006/ole">
            <p:oleObj spid="_x0000_s566299" name="文档" r:id="rId4" imgW="5363807" imgH="3539163"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 name="组合 27"/>
          <p:cNvGrpSpPr/>
          <p:nvPr/>
        </p:nvGrpSpPr>
        <p:grpSpPr>
          <a:xfrm>
            <a:off x="199737" y="-142894"/>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26" name="矩形 25"/>
          <p:cNvSpPr/>
          <p:nvPr/>
        </p:nvSpPr>
        <p:spPr>
          <a:xfrm>
            <a:off x="642910" y="1345162"/>
            <a:ext cx="5500710" cy="369332"/>
          </a:xfrm>
          <a:prstGeom prst="rect">
            <a:avLst/>
          </a:prstGeom>
        </p:spPr>
        <p:txBody>
          <a:bodyPr wrap="square">
            <a:spAutoFit/>
          </a:bodyPr>
          <a:lstStyle/>
          <a:p>
            <a:r>
              <a:rPr lang="en-US" dirty="0" smtClean="0">
                <a:latin typeface="黑体" pitchFamily="49" charset="-122"/>
                <a:ea typeface="黑体" pitchFamily="49" charset="-122"/>
              </a:rPr>
              <a:t>(2)γ</a:t>
            </a:r>
            <a:r>
              <a:rPr lang="zh-CN" altLang="en-US" dirty="0" smtClean="0">
                <a:latin typeface="黑体" pitchFamily="49" charset="-122"/>
                <a:ea typeface="黑体" pitchFamily="49" charset="-122"/>
              </a:rPr>
              <a:t>射线</a:t>
            </a:r>
            <a:r>
              <a:rPr lang="en-US" dirty="0" smtClean="0">
                <a:latin typeface="黑体" pitchFamily="49" charset="-122"/>
                <a:ea typeface="黑体" pitchFamily="49" charset="-122"/>
              </a:rPr>
              <a:t>:γ</a:t>
            </a:r>
            <a:r>
              <a:rPr lang="zh-CN" altLang="en-US" dirty="0" smtClean="0">
                <a:latin typeface="黑体" pitchFamily="49" charset="-122"/>
                <a:ea typeface="黑体" pitchFamily="49" charset="-122"/>
              </a:rPr>
              <a:t>射线经常是伴随</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射线或</a:t>
            </a:r>
            <a:r>
              <a:rPr lang="en-US" dirty="0" smtClean="0">
                <a:latin typeface="黑体" pitchFamily="49" charset="-122"/>
                <a:ea typeface="黑体" pitchFamily="49" charset="-122"/>
              </a:rPr>
              <a:t>β</a:t>
            </a:r>
            <a:r>
              <a:rPr lang="zh-CN" altLang="en-US" dirty="0" smtClean="0">
                <a:latin typeface="黑体" pitchFamily="49" charset="-122"/>
                <a:ea typeface="黑体" pitchFamily="49" charset="-122"/>
              </a:rPr>
              <a:t>射线产生的。</a:t>
            </a:r>
            <a:endParaRPr lang="zh-CN" altLang="en-US" dirty="0">
              <a:latin typeface="黑体" pitchFamily="49" charset="-122"/>
              <a:ea typeface="黑体" pitchFamily="49" charset="-122"/>
            </a:endParaRPr>
          </a:p>
        </p:txBody>
      </p:sp>
      <p:graphicFrame>
        <p:nvGraphicFramePr>
          <p:cNvPr id="564225" name="Object 1"/>
          <p:cNvGraphicFramePr>
            <a:graphicFrameLocks noChangeAspect="1"/>
          </p:cNvGraphicFramePr>
          <p:nvPr/>
        </p:nvGraphicFramePr>
        <p:xfrm>
          <a:off x="571472" y="1947866"/>
          <a:ext cx="7891632" cy="2409834"/>
        </p:xfrm>
        <a:graphic>
          <a:graphicData uri="http://schemas.openxmlformats.org/presentationml/2006/ole">
            <p:oleObj spid="_x0000_s564225" name="文档" r:id="rId4" imgW="6831952" imgH="2528655"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 name="组合 27"/>
          <p:cNvGrpSpPr/>
          <p:nvPr/>
        </p:nvGrpSpPr>
        <p:grpSpPr>
          <a:xfrm>
            <a:off x="199737" y="-142894"/>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41" name="矩形 40"/>
          <p:cNvSpPr/>
          <p:nvPr/>
        </p:nvSpPr>
        <p:spPr>
          <a:xfrm>
            <a:off x="1071538" y="1409446"/>
            <a:ext cx="6572296" cy="1733808"/>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半衰期的理解</a:t>
            </a:r>
          </a:p>
          <a:p>
            <a:pPr>
              <a:lnSpc>
                <a:spcPts val="3200"/>
              </a:lnSpc>
            </a:pPr>
            <a:r>
              <a:rPr lang="en-US" i="1" dirty="0" smtClean="0">
                <a:latin typeface="黑体" pitchFamily="49" charset="-122"/>
                <a:ea typeface="黑体" pitchFamily="49" charset="-122"/>
              </a:rPr>
              <a:t>①</a:t>
            </a:r>
            <a:r>
              <a:rPr lang="zh-CN" altLang="en-US" dirty="0" smtClean="0">
                <a:latin typeface="黑体" pitchFamily="49" charset="-122"/>
                <a:ea typeface="黑体" pitchFamily="49" charset="-122"/>
              </a:rPr>
              <a:t>半衰期的研究对象一定是大量的、具有统计意义数量的放射性元素的原子核。</a:t>
            </a:r>
          </a:p>
          <a:p>
            <a:pPr>
              <a:lnSpc>
                <a:spcPts val="3200"/>
              </a:lnSpc>
            </a:pPr>
            <a:r>
              <a:rPr lang="en-US" i="1" dirty="0" smtClean="0">
                <a:latin typeface="黑体" pitchFamily="49" charset="-122"/>
                <a:ea typeface="黑体" pitchFamily="49" charset="-122"/>
              </a:rPr>
              <a:t>②</a:t>
            </a:r>
            <a:r>
              <a:rPr lang="zh-CN" altLang="en-US" dirty="0" smtClean="0">
                <a:latin typeface="黑体" pitchFamily="49" charset="-122"/>
                <a:ea typeface="黑体" pitchFamily="49" charset="-122"/>
              </a:rPr>
              <a:t>半衰期永不变。</a:t>
            </a:r>
            <a:endParaRPr lang="zh-CN" altLang="en-US" dirty="0">
              <a:latin typeface="黑体" pitchFamily="49" charset="-122"/>
              <a:ea typeface="黑体" pitchFamily="49" charset="-122"/>
            </a:endParaRPr>
          </a:p>
        </p:txBody>
      </p:sp>
      <p:graphicFrame>
        <p:nvGraphicFramePr>
          <p:cNvPr id="567304" name="Object 8"/>
          <p:cNvGraphicFramePr>
            <a:graphicFrameLocks noChangeAspect="1"/>
          </p:cNvGraphicFramePr>
          <p:nvPr/>
        </p:nvGraphicFramePr>
        <p:xfrm>
          <a:off x="714348" y="3071816"/>
          <a:ext cx="5286375" cy="800100"/>
        </p:xfrm>
        <a:graphic>
          <a:graphicData uri="http://schemas.openxmlformats.org/presentationml/2006/ole">
            <p:oleObj spid="_x0000_s567304" name="文档" r:id="rId4" imgW="5287300" imgH="799595"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 name="组合 27"/>
          <p:cNvGrpSpPr/>
          <p:nvPr/>
        </p:nvGrpSpPr>
        <p:grpSpPr>
          <a:xfrm>
            <a:off x="199737" y="-142894"/>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28" name="矩形 27"/>
          <p:cNvSpPr/>
          <p:nvPr/>
        </p:nvSpPr>
        <p:spPr>
          <a:xfrm>
            <a:off x="571472" y="1142990"/>
            <a:ext cx="2428892" cy="913070"/>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2</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核反应类型及计算</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四种常见核反应</a:t>
            </a:r>
            <a:endParaRPr lang="zh-CN" altLang="en-US" dirty="0">
              <a:latin typeface="黑体" pitchFamily="49" charset="-122"/>
              <a:ea typeface="黑体" pitchFamily="49" charset="-122"/>
            </a:endParaRPr>
          </a:p>
        </p:txBody>
      </p:sp>
      <p:graphicFrame>
        <p:nvGraphicFramePr>
          <p:cNvPr id="609283" name="Object 3"/>
          <p:cNvGraphicFramePr>
            <a:graphicFrameLocks noChangeAspect="1"/>
          </p:cNvGraphicFramePr>
          <p:nvPr/>
        </p:nvGraphicFramePr>
        <p:xfrm>
          <a:off x="1000100" y="2143122"/>
          <a:ext cx="7298114" cy="1943104"/>
        </p:xfrm>
        <a:graphic>
          <a:graphicData uri="http://schemas.openxmlformats.org/presentationml/2006/ole">
            <p:oleObj spid="_x0000_s609283" name="文档" r:id="rId4" imgW="5299931" imgH="1675839"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 name="组合 27"/>
          <p:cNvGrpSpPr/>
          <p:nvPr/>
        </p:nvGrpSpPr>
        <p:grpSpPr>
          <a:xfrm>
            <a:off x="199737" y="-142894"/>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graphicFrame>
        <p:nvGraphicFramePr>
          <p:cNvPr id="659459" name="Object 3"/>
          <p:cNvGraphicFramePr>
            <a:graphicFrameLocks noChangeAspect="1"/>
          </p:cNvGraphicFramePr>
          <p:nvPr/>
        </p:nvGraphicFramePr>
        <p:xfrm>
          <a:off x="1571604" y="1471631"/>
          <a:ext cx="6143625" cy="3743325"/>
        </p:xfrm>
        <a:graphic>
          <a:graphicData uri="http://schemas.openxmlformats.org/presentationml/2006/ole">
            <p:oleObj spid="_x0000_s659459" name="文档" r:id="rId4" imgW="5363807" imgH="3687782" progId="Word.Document.12">
              <p:embed/>
            </p:oleObj>
          </a:graphicData>
        </a:graphic>
      </p:graphicFrame>
      <p:sp>
        <p:nvSpPr>
          <p:cNvPr id="29" name="矩形 28"/>
          <p:cNvSpPr/>
          <p:nvPr/>
        </p:nvSpPr>
        <p:spPr>
          <a:xfrm>
            <a:off x="1285852" y="1000114"/>
            <a:ext cx="3357586" cy="502702"/>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四种常见核反应</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续表</a:t>
            </a:r>
            <a:r>
              <a:rPr lang="en-US" altLang="zh-CN"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 name="组合 27"/>
          <p:cNvGrpSpPr/>
          <p:nvPr/>
        </p:nvGrpSpPr>
        <p:grpSpPr>
          <a:xfrm>
            <a:off x="199737" y="-142894"/>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graphicFrame>
        <p:nvGraphicFramePr>
          <p:cNvPr id="660483" name="Object 3"/>
          <p:cNvGraphicFramePr>
            <a:graphicFrameLocks noChangeAspect="1"/>
          </p:cNvGraphicFramePr>
          <p:nvPr/>
        </p:nvGraphicFramePr>
        <p:xfrm>
          <a:off x="357158" y="1676414"/>
          <a:ext cx="8229600" cy="2895600"/>
        </p:xfrm>
        <a:graphic>
          <a:graphicData uri="http://schemas.openxmlformats.org/presentationml/2006/ole">
            <p:oleObj spid="_x0000_s660483" name="文档" r:id="rId4" imgW="6874053" imgH="2415142" progId="Word.Document.12">
              <p:embed/>
            </p:oleObj>
          </a:graphicData>
        </a:graphic>
      </p:graphicFrame>
      <p:sp>
        <p:nvSpPr>
          <p:cNvPr id="28" name="矩形 27"/>
          <p:cNvSpPr/>
          <p:nvPr/>
        </p:nvSpPr>
        <p:spPr>
          <a:xfrm>
            <a:off x="357158" y="1140354"/>
            <a:ext cx="3357586" cy="502702"/>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四种常见核反应</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续表</a:t>
            </a:r>
            <a:r>
              <a:rPr lang="en-US" altLang="zh-CN"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 name="组合 27"/>
          <p:cNvGrpSpPr/>
          <p:nvPr/>
        </p:nvGrpSpPr>
        <p:grpSpPr>
          <a:xfrm>
            <a:off x="199737" y="-142894"/>
            <a:ext cx="8587105" cy="1190227"/>
            <a:chOff x="156210" y="71754"/>
            <a:chExt cx="8587105" cy="1440106"/>
          </a:xfrm>
        </p:grpSpPr>
        <p:grpSp>
          <p:nvGrpSpPr>
            <p:cNvPr id="3"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4" name="组合 25"/>
            <p:cNvGrpSpPr/>
            <p:nvPr/>
          </p:nvGrpSpPr>
          <p:grpSpPr>
            <a:xfrm>
              <a:off x="156210" y="1290955"/>
              <a:ext cx="2734945" cy="88265"/>
              <a:chOff x="421" y="1768"/>
              <a:chExt cx="4307" cy="139"/>
            </a:xfrm>
          </p:grpSpPr>
          <p:sp>
            <p:nvSpPr>
              <p:cNvPr id="4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5"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29" name="矩形 28"/>
          <p:cNvSpPr/>
          <p:nvPr/>
        </p:nvSpPr>
        <p:spPr>
          <a:xfrm>
            <a:off x="500034" y="1214428"/>
            <a:ext cx="8215370" cy="2964914"/>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对质能方程的理解</a:t>
            </a:r>
          </a:p>
          <a:p>
            <a:pPr>
              <a:lnSpc>
                <a:spcPts val="3200"/>
              </a:lnSpc>
            </a:pPr>
            <a:r>
              <a:rPr lang="zh-CN" altLang="en-US" dirty="0" smtClean="0">
                <a:latin typeface="黑体" pitchFamily="49" charset="-122"/>
                <a:ea typeface="黑体" pitchFamily="49" charset="-122"/>
              </a:rPr>
              <a:t>方程的含义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物体具有的能量与它的质量之间存在正比关系</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物体的质量增加</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能量也增加</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物体的质量减少</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能量也减少。</a:t>
            </a:r>
          </a:p>
          <a:p>
            <a:pPr>
              <a:lnSpc>
                <a:spcPts val="3200"/>
              </a:lnSpc>
            </a:pPr>
            <a:r>
              <a:rPr lang="en-US" i="1" dirty="0" smtClean="0">
                <a:latin typeface="黑体" pitchFamily="49" charset="-122"/>
                <a:ea typeface="黑体" pitchFamily="49" charset="-122"/>
              </a:rPr>
              <a:t>①</a:t>
            </a:r>
            <a:r>
              <a:rPr lang="zh-CN" altLang="en-US" dirty="0" smtClean="0">
                <a:latin typeface="黑体" pitchFamily="49" charset="-122"/>
                <a:ea typeface="黑体" pitchFamily="49" charset="-122"/>
              </a:rPr>
              <a:t>一定的能量和一定的质量相联系</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物体的总能量和它的质量成正比</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即</a:t>
            </a:r>
            <a:r>
              <a:rPr lang="en-US" i="1" dirty="0" smtClean="0">
                <a:latin typeface="黑体" pitchFamily="49" charset="-122"/>
                <a:ea typeface="黑体" pitchFamily="49" charset="-122"/>
              </a:rPr>
              <a:t>E=mc</a:t>
            </a:r>
            <a:r>
              <a:rPr lang="en-US" baseline="30000" dirty="0" smtClean="0">
                <a:latin typeface="黑体" pitchFamily="49" charset="-122"/>
                <a:ea typeface="黑体" pitchFamily="49" charset="-122"/>
              </a:rPr>
              <a:t>2</a:t>
            </a:r>
            <a:r>
              <a:rPr lang="zh-CN" altLang="en-US" dirty="0" smtClean="0">
                <a:latin typeface="黑体" pitchFamily="49" charset="-122"/>
                <a:ea typeface="黑体" pitchFamily="49" charset="-122"/>
              </a:rPr>
              <a:t>。</a:t>
            </a:r>
          </a:p>
          <a:p>
            <a:pPr>
              <a:lnSpc>
                <a:spcPts val="3200"/>
              </a:lnSpc>
            </a:pPr>
            <a:r>
              <a:rPr lang="en-US" i="1" dirty="0" smtClean="0">
                <a:latin typeface="黑体" pitchFamily="49" charset="-122"/>
                <a:ea typeface="黑体" pitchFamily="49" charset="-122"/>
              </a:rPr>
              <a:t>②</a:t>
            </a:r>
            <a:r>
              <a:rPr lang="zh-CN" altLang="en-US" dirty="0" smtClean="0">
                <a:latin typeface="黑体" pitchFamily="49" charset="-122"/>
                <a:ea typeface="黑体" pitchFamily="49" charset="-122"/>
              </a:rPr>
              <a:t>核子在结合成原子核时出现质量亏损</a:t>
            </a:r>
            <a:r>
              <a:rPr lang="en-US" dirty="0" err="1" smtClean="0">
                <a:latin typeface="黑体" pitchFamily="49" charset="-122"/>
                <a:ea typeface="黑体" pitchFamily="49" charset="-122"/>
              </a:rPr>
              <a:t>Δ</a:t>
            </a:r>
            <a:r>
              <a:rPr lang="en-US" i="1" dirty="0" err="1" smtClean="0">
                <a:latin typeface="黑体" pitchFamily="49" charset="-122"/>
                <a:ea typeface="黑体" pitchFamily="49" charset="-122"/>
              </a:rPr>
              <a:t>m</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其能量也要相应减少</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即</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mc</a:t>
            </a:r>
            <a:r>
              <a:rPr lang="en-US" baseline="30000" dirty="0" smtClean="0">
                <a:latin typeface="黑体" pitchFamily="49" charset="-122"/>
                <a:ea typeface="黑体" pitchFamily="49" charset="-122"/>
              </a:rPr>
              <a:t>2</a:t>
            </a:r>
            <a:r>
              <a:rPr lang="zh-CN" altLang="en-US" dirty="0" smtClean="0">
                <a:latin typeface="黑体" pitchFamily="49" charset="-122"/>
                <a:ea typeface="黑体" pitchFamily="49" charset="-122"/>
              </a:rPr>
              <a:t>。</a:t>
            </a:r>
          </a:p>
          <a:p>
            <a:pPr>
              <a:lnSpc>
                <a:spcPts val="3200"/>
              </a:lnSpc>
            </a:pP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原子核分解成核子时要吸收一定的能量</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相应的质量增加</a:t>
            </a:r>
            <a:r>
              <a:rPr lang="en-US" dirty="0" err="1" smtClean="0">
                <a:latin typeface="黑体" pitchFamily="49" charset="-122"/>
                <a:ea typeface="黑体" pitchFamily="49" charset="-122"/>
              </a:rPr>
              <a:t>Δ</a:t>
            </a:r>
            <a:r>
              <a:rPr lang="en-US" i="1" dirty="0" err="1" smtClean="0">
                <a:latin typeface="黑体" pitchFamily="49" charset="-122"/>
                <a:ea typeface="黑体" pitchFamily="49" charset="-122"/>
              </a:rPr>
              <a:t>m</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吸收的能量</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mc</a:t>
            </a:r>
            <a:r>
              <a:rPr lang="en-US" baseline="30000" dirty="0" smtClean="0">
                <a:latin typeface="黑体" pitchFamily="49" charset="-122"/>
                <a:ea typeface="黑体" pitchFamily="49" charset="-122"/>
              </a:rPr>
              <a:t>2</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18201" y="-142894"/>
            <a:ext cx="8563591" cy="1280052"/>
            <a:chOff x="102889" y="9525"/>
            <a:chExt cx="8563591" cy="1280052"/>
          </a:xfrm>
        </p:grpSpPr>
        <p:grpSp>
          <p:nvGrpSpPr>
            <p:cNvPr id="37" name="组合 36"/>
            <p:cNvGrpSpPr/>
            <p:nvPr/>
          </p:nvGrpSpPr>
          <p:grpSpPr>
            <a:xfrm>
              <a:off x="3557647" y="9525"/>
              <a:ext cx="1840489" cy="1280052"/>
              <a:chOff x="5324" y="56"/>
              <a:chExt cx="2832" cy="1654"/>
            </a:xfrm>
          </p:grpSpPr>
          <p:grpSp>
            <p:nvGrpSpPr>
              <p:cNvPr id="58" name="组合 57"/>
              <p:cNvGrpSpPr/>
              <p:nvPr/>
            </p:nvGrpSpPr>
            <p:grpSpPr>
              <a:xfrm>
                <a:off x="5324" y="56"/>
                <a:ext cx="2832" cy="1599"/>
                <a:chOff x="5324" y="56"/>
                <a:chExt cx="2832" cy="1599"/>
              </a:xfrm>
            </p:grpSpPr>
            <p:sp>
              <p:nvSpPr>
                <p:cNvPr id="60" name="文本框 59"/>
                <p:cNvSpPr txBox="1"/>
                <p:nvPr/>
              </p:nvSpPr>
              <p:spPr>
                <a:xfrm>
                  <a:off x="5324" y="56"/>
                  <a:ext cx="1246" cy="1599"/>
                </a:xfrm>
                <a:prstGeom prst="rect">
                  <a:avLst/>
                </a:prstGeom>
                <a:noFill/>
              </p:spPr>
              <p:txBody>
                <a:bodyPr wrap="none" lIns="0" tIns="0" rIns="0" bIns="0" rtlCol="0" anchor="t">
                  <a:spAutoFit/>
                </a:bodyPr>
                <a:lstStyle/>
                <a:p>
                  <a:r>
                    <a:rPr lang="en-US" altLang="zh-CN"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mn-ea"/>
                      <a:cs typeface="+mn-ea"/>
                      <a:sym typeface="+mn-ea"/>
                    </a:rPr>
                    <a:t>W</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61" name="TextBox 63"/>
                <p:cNvSpPr txBox="1"/>
                <p:nvPr/>
              </p:nvSpPr>
              <p:spPr>
                <a:xfrm>
                  <a:off x="6694" y="201"/>
                  <a:ext cx="1462" cy="1309"/>
                </a:xfrm>
                <a:prstGeom prst="rect">
                  <a:avLst/>
                </a:prstGeom>
                <a:noFill/>
              </p:spPr>
              <p:txBody>
                <a:bodyPr wrap="square" rtlCol="0">
                  <a:spAutoFit/>
                </a:bodyPr>
                <a:lstStyle/>
                <a:p>
                  <a:r>
                    <a:rPr lang="zh-CN" altLang="en-US" sz="2400" b="1" dirty="0">
                      <a:latin typeface="黑体" panose="02010609060101010101" charset="-122"/>
                    </a:rPr>
                    <a:t>网络构建</a:t>
                  </a:r>
                </a:p>
              </p:txBody>
            </p:sp>
          </p:grpSp>
          <p:sp>
            <p:nvSpPr>
              <p:cNvPr id="59" name="TextBox 67"/>
              <p:cNvSpPr txBox="1"/>
              <p:nvPr/>
            </p:nvSpPr>
            <p:spPr>
              <a:xfrm>
                <a:off x="5334" y="1227"/>
                <a:ext cx="2813" cy="483"/>
              </a:xfrm>
              <a:prstGeom prst="rect">
                <a:avLst/>
              </a:prstGeom>
              <a:solidFill>
                <a:srgbClr val="409BA2">
                  <a:lumMod val="75000"/>
                </a:srgbClr>
              </a:solidFill>
            </p:spPr>
            <p:txBody>
              <a:bodyPr wrap="square" rtlCol="0">
                <a:spAutoFit/>
              </a:bodyPr>
              <a:lstStyle/>
              <a:p>
                <a:r>
                  <a:rPr lang="en-US" altLang="zh-CN" sz="1400" dirty="0">
                    <a:solidFill>
                      <a:srgbClr val="FFFFFF"/>
                    </a:solidFill>
                  </a:rPr>
                  <a:t>WANGLUO  GOUJIAN</a:t>
                </a:r>
                <a:endParaRPr lang="zh-CN" altLang="en-US" sz="1400" dirty="0">
                  <a:solidFill>
                    <a:srgbClr val="FFFFFF"/>
                  </a:solidFill>
                </a:endParaRPr>
              </a:p>
            </p:txBody>
          </p:sp>
        </p:grpSp>
        <p:grpSp>
          <p:nvGrpSpPr>
            <p:cNvPr id="38" name="组合 37"/>
            <p:cNvGrpSpPr/>
            <p:nvPr/>
          </p:nvGrpSpPr>
          <p:grpSpPr>
            <a:xfrm>
              <a:off x="102889" y="1024890"/>
              <a:ext cx="2798426" cy="106800"/>
              <a:chOff x="421" y="1768"/>
              <a:chExt cx="4306" cy="138"/>
            </a:xfrm>
          </p:grpSpPr>
          <p:sp>
            <p:nvSpPr>
              <p:cNvPr id="50" name=" 10"/>
              <p:cNvSpPr/>
              <p:nvPr/>
            </p:nvSpPr>
            <p:spPr>
              <a:xfrm>
                <a:off x="421"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113" y="178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173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472"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3965"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2364"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460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2943"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9" name="组合 38"/>
            <p:cNvGrpSpPr/>
            <p:nvPr/>
          </p:nvGrpSpPr>
          <p:grpSpPr>
            <a:xfrm>
              <a:off x="5868054" y="1024890"/>
              <a:ext cx="2798426" cy="106800"/>
              <a:chOff x="421" y="1768"/>
              <a:chExt cx="4306" cy="138"/>
            </a:xfrm>
          </p:grpSpPr>
          <p:sp>
            <p:nvSpPr>
              <p:cNvPr id="40" name=" 10"/>
              <p:cNvSpPr/>
              <p:nvPr/>
            </p:nvSpPr>
            <p:spPr>
              <a:xfrm>
                <a:off x="421"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27" name="19WLELSQGDZT5T1.eps" descr="id:2147509378;FounderCES"/>
          <p:cNvPicPr>
            <a:picLocks noChangeAspect="1"/>
          </p:cNvPicPr>
          <p:nvPr/>
        </p:nvPicPr>
        <p:blipFill>
          <a:blip r:embed="rId3" cstate="print"/>
          <a:srcRect b="43997"/>
          <a:stretch>
            <a:fillRect/>
          </a:stretch>
        </p:blipFill>
        <p:spPr>
          <a:xfrm>
            <a:off x="949587" y="1142990"/>
            <a:ext cx="6313157" cy="3228835"/>
          </a:xfrm>
          <a:prstGeom prst="rect">
            <a:avLst/>
          </a:prstGeom>
        </p:spPr>
      </p:pic>
      <p:sp>
        <p:nvSpPr>
          <p:cNvPr id="28" name="TextBox 27"/>
          <p:cNvSpPr txBox="1"/>
          <p:nvPr/>
        </p:nvSpPr>
        <p:spPr>
          <a:xfrm>
            <a:off x="3635961" y="4587834"/>
            <a:ext cx="792033" cy="246221"/>
          </a:xfrm>
          <a:prstGeom prst="rect">
            <a:avLst/>
          </a:prstGeom>
          <a:noFill/>
        </p:spPr>
        <p:txBody>
          <a:bodyPr wrap="square" lIns="0" tIns="0" rIns="0" bIns="0" rtlCol="0">
            <a:spAutoFit/>
          </a:bodyPr>
          <a:lstStyle/>
          <a:p>
            <a:r>
              <a:rPr lang="zh-CN" altLang="en-US" sz="1600" b="1" dirty="0" smtClean="0">
                <a:solidFill>
                  <a:schemeClr val="accent6"/>
                </a:solidFill>
                <a:latin typeface="微软雅黑" panose="020B0503020204020204" pitchFamily="34" charset="-122"/>
                <a:ea typeface="微软雅黑" panose="020B0503020204020204" pitchFamily="34" charset="-122"/>
              </a:rPr>
              <a:t>接下图</a:t>
            </a: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1454150" y="1383974"/>
            <a:ext cx="0" cy="39243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611835" y="1416697"/>
            <a:ext cx="581891" cy="276999"/>
          </a:xfrm>
          <a:prstGeom prst="rect">
            <a:avLst/>
          </a:prstGeom>
          <a:noFill/>
        </p:spPr>
        <p:txBody>
          <a:bodyPr wrap="none" lIns="0" tIns="0" rIns="0" bIns="0" rtlCol="0">
            <a:spAutoFit/>
          </a:bodyPr>
          <a:lstStyle/>
          <a:p>
            <a:r>
              <a:rPr lang="zh-CN" altLang="zh-CN" b="1"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考点</a:t>
            </a:r>
            <a:r>
              <a:rPr lang="en-US" altLang="zh-CN" b="1" dirty="0">
                <a:solidFill>
                  <a:schemeClr val="tx1">
                    <a:lumMod val="75000"/>
                    <a:lumOff val="25000"/>
                  </a:schemeClr>
                </a:solidFill>
                <a:latin typeface="黑体" panose="02010609060101010101" charset="-122"/>
                <a:ea typeface="黑体" panose="02010609060101010101" charset="-122"/>
                <a:cs typeface="Times New Roman" panose="02020603050405020304" pitchFamily="18" charset="0"/>
              </a:rPr>
              <a:t>1</a:t>
            </a:r>
          </a:p>
        </p:txBody>
      </p:sp>
      <p:grpSp>
        <p:nvGrpSpPr>
          <p:cNvPr id="56" name="组合 55"/>
          <p:cNvGrpSpPr/>
          <p:nvPr/>
        </p:nvGrpSpPr>
        <p:grpSpPr>
          <a:xfrm>
            <a:off x="254635" y="1357304"/>
            <a:ext cx="6623050" cy="431800"/>
            <a:chOff x="401" y="2369"/>
            <a:chExt cx="10430" cy="680"/>
          </a:xfrm>
        </p:grpSpPr>
        <p:grpSp>
          <p:nvGrpSpPr>
            <p:cNvPr id="25" name="组合 24"/>
            <p:cNvGrpSpPr/>
            <p:nvPr/>
          </p:nvGrpSpPr>
          <p:grpSpPr>
            <a:xfrm>
              <a:off x="401" y="2369"/>
              <a:ext cx="1770" cy="680"/>
              <a:chOff x="-201" y="2349"/>
              <a:chExt cx="1770" cy="680"/>
            </a:xfrm>
          </p:grpSpPr>
          <p:cxnSp>
            <p:nvCxnSpPr>
              <p:cNvPr id="22" name="直接连接符 21"/>
              <p:cNvCxnSpPr/>
              <p:nvPr/>
            </p:nvCxnSpPr>
            <p:spPr>
              <a:xfrm flipV="1">
                <a:off x="-201" y="3009"/>
                <a:ext cx="1770" cy="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31" y="2349"/>
                <a:ext cx="0" cy="6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2290" y="3029"/>
              <a:ext cx="8541"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437" y="2462"/>
              <a:ext cx="2141" cy="436"/>
            </a:xfrm>
            <a:prstGeom prst="rect">
              <a:avLst/>
            </a:prstGeom>
            <a:noFill/>
          </p:spPr>
          <p:txBody>
            <a:bodyPr wrap="none" lIns="0" tIns="0" rIns="0" bIns="0" rtlCol="0">
              <a:spAutoFit/>
            </a:bodyPr>
            <a:lstStyle/>
            <a:p>
              <a:r>
                <a:rPr lang="zh-CN" altLang="zh-CN" sz="1600" i="1" dirty="0"/>
                <a:t>　</a:t>
              </a:r>
              <a:r>
                <a:rPr lang="zh-CN" altLang="en-US" dirty="0" smtClean="0">
                  <a:latin typeface="黑体" panose="02010609060101010101" charset="-122"/>
                  <a:ea typeface="黑体" panose="02010609060101010101" charset="-122"/>
                </a:rPr>
                <a:t>光电效应</a:t>
              </a:r>
              <a:r>
                <a:rPr lang="zh-CN" altLang="zh-CN" i="1" dirty="0">
                  <a:latin typeface="黑体" panose="02010609060101010101" charset="-122"/>
                  <a:ea typeface="黑体" panose="02010609060101010101" charset="-122"/>
                </a:rPr>
                <a:t>　</a:t>
              </a:r>
              <a:endParaRPr lang="zh-CN" altLang="en-US" b="1" dirty="0">
                <a:solidFill>
                  <a:schemeClr val="accent6"/>
                </a:solidFill>
                <a:latin typeface="黑体" panose="02010609060101010101" charset="-122"/>
                <a:ea typeface="黑体" panose="02010609060101010101" charset="-122"/>
              </a:endParaRPr>
            </a:p>
          </p:txBody>
        </p:sp>
      </p:grpSp>
      <p:grpSp>
        <p:nvGrpSpPr>
          <p:cNvPr id="58" name="组合 18"/>
          <p:cNvGrpSpPr/>
          <p:nvPr/>
        </p:nvGrpSpPr>
        <p:grpSpPr>
          <a:xfrm>
            <a:off x="251820" y="-71456"/>
            <a:ext cx="8387495" cy="1182004"/>
            <a:chOff x="228" y="-28"/>
            <a:chExt cx="13276" cy="2333"/>
          </a:xfrm>
        </p:grpSpPr>
        <p:grpSp>
          <p:nvGrpSpPr>
            <p:cNvPr id="61" name="组合 60"/>
            <p:cNvGrpSpPr/>
            <p:nvPr/>
          </p:nvGrpSpPr>
          <p:grpSpPr>
            <a:xfrm>
              <a:off x="5357" y="-28"/>
              <a:ext cx="3285" cy="2333"/>
              <a:chOff x="8093" y="254"/>
              <a:chExt cx="3285" cy="2333"/>
            </a:xfrm>
          </p:grpSpPr>
          <p:sp>
            <p:nvSpPr>
              <p:cNvPr id="83" name="TextBox 82"/>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84"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8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62" name="组合 25"/>
            <p:cNvGrpSpPr/>
            <p:nvPr/>
          </p:nvGrpSpPr>
          <p:grpSpPr>
            <a:xfrm>
              <a:off x="228" y="2068"/>
              <a:ext cx="4306" cy="138"/>
              <a:chOff x="421" y="1768"/>
              <a:chExt cx="4306" cy="138"/>
            </a:xfrm>
          </p:grpSpPr>
          <p:sp>
            <p:nvSpPr>
              <p:cNvPr id="75"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8"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0"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63" name="组合 6"/>
            <p:cNvGrpSpPr/>
            <p:nvPr/>
          </p:nvGrpSpPr>
          <p:grpSpPr>
            <a:xfrm>
              <a:off x="9198" y="2068"/>
              <a:ext cx="4306" cy="138"/>
              <a:chOff x="421" y="1768"/>
              <a:chExt cx="4306" cy="138"/>
            </a:xfrm>
          </p:grpSpPr>
          <p:sp>
            <p:nvSpPr>
              <p:cNvPr id="6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33" name="矩形 32"/>
          <p:cNvSpPr/>
          <p:nvPr/>
        </p:nvSpPr>
        <p:spPr>
          <a:xfrm>
            <a:off x="785786" y="1928808"/>
            <a:ext cx="6357982" cy="2272417"/>
          </a:xfrm>
          <a:prstGeom prst="rect">
            <a:avLst/>
          </a:prstGeom>
        </p:spPr>
        <p:txBody>
          <a:bodyPr wrap="square">
            <a:spAutoFit/>
          </a:bodyPr>
          <a:lstStyle/>
          <a:p>
            <a:pPr>
              <a:lnSpc>
                <a:spcPts val="3400"/>
              </a:lnSpc>
            </a:pPr>
            <a:r>
              <a:rPr lang="en-US" b="1" dirty="0" smtClean="0">
                <a:latin typeface="黑体" pitchFamily="49" charset="-122"/>
                <a:ea typeface="黑体" pitchFamily="49" charset="-122"/>
              </a:rPr>
              <a:t>1</a:t>
            </a:r>
            <a:r>
              <a:rPr lang="en-US" b="1" i="1" dirty="0" smtClean="0">
                <a:latin typeface="黑体" pitchFamily="49" charset="-122"/>
                <a:ea typeface="黑体" pitchFamily="49" charset="-122"/>
              </a:rPr>
              <a:t>.</a:t>
            </a:r>
            <a:r>
              <a:rPr lang="zh-CN" altLang="en-US" b="1" dirty="0" smtClean="0">
                <a:latin typeface="黑体" pitchFamily="49" charset="-122"/>
                <a:ea typeface="黑体" pitchFamily="49" charset="-122"/>
              </a:rPr>
              <a:t>对理解光电效应的四点提醒</a:t>
            </a:r>
          </a:p>
          <a:p>
            <a:pPr>
              <a:lnSpc>
                <a:spcPts val="34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能否发生光电效应</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不取决于光的强度而取决于光的频率。</a:t>
            </a:r>
          </a:p>
          <a:p>
            <a:pPr>
              <a:lnSpc>
                <a:spcPts val="34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光电效应中的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不仅指可见光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还包括不可见光。</a:t>
            </a:r>
          </a:p>
          <a:p>
            <a:pPr>
              <a:lnSpc>
                <a:spcPts val="34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逸出功的大小由金属本身决定</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与入射光无关。</a:t>
            </a:r>
          </a:p>
          <a:p>
            <a:pPr>
              <a:lnSpc>
                <a:spcPts val="3400"/>
              </a:lnSpc>
            </a:pP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光电子不是光子</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而是电子。</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18"/>
          <p:cNvGrpSpPr/>
          <p:nvPr/>
        </p:nvGrpSpPr>
        <p:grpSpPr>
          <a:xfrm>
            <a:off x="251820" y="0"/>
            <a:ext cx="8387495" cy="1182004"/>
            <a:chOff x="228" y="-28"/>
            <a:chExt cx="13276" cy="2333"/>
          </a:xfrm>
        </p:grpSpPr>
        <p:grpSp>
          <p:nvGrpSpPr>
            <p:cNvPr id="78" name="组合 77"/>
            <p:cNvGrpSpPr/>
            <p:nvPr/>
          </p:nvGrpSpPr>
          <p:grpSpPr>
            <a:xfrm>
              <a:off x="5357" y="-28"/>
              <a:ext cx="3285" cy="2333"/>
              <a:chOff x="8093" y="254"/>
              <a:chExt cx="3285" cy="2333"/>
            </a:xfrm>
          </p:grpSpPr>
          <p:sp>
            <p:nvSpPr>
              <p:cNvPr id="97" name="TextBox 96"/>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98"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99"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79" name="组合 25"/>
            <p:cNvGrpSpPr/>
            <p:nvPr/>
          </p:nvGrpSpPr>
          <p:grpSpPr>
            <a:xfrm>
              <a:off x="228" y="2068"/>
              <a:ext cx="4306" cy="138"/>
              <a:chOff x="421" y="1768"/>
              <a:chExt cx="4306" cy="138"/>
            </a:xfrm>
          </p:grpSpPr>
          <p:sp>
            <p:nvSpPr>
              <p:cNvPr id="89"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0"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1"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2"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3"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4"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5"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6"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80" name="组合 6"/>
            <p:cNvGrpSpPr/>
            <p:nvPr/>
          </p:nvGrpSpPr>
          <p:grpSpPr>
            <a:xfrm>
              <a:off x="9198" y="2068"/>
              <a:ext cx="4306" cy="138"/>
              <a:chOff x="421" y="1768"/>
              <a:chExt cx="4306" cy="138"/>
            </a:xfrm>
          </p:grpSpPr>
          <p:sp>
            <p:nvSpPr>
              <p:cNvPr id="81"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3"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4"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5"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6"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8"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6" name="矩形 25"/>
          <p:cNvSpPr/>
          <p:nvPr/>
        </p:nvSpPr>
        <p:spPr>
          <a:xfrm>
            <a:off x="357158" y="1285866"/>
            <a:ext cx="2857520" cy="913070"/>
          </a:xfrm>
          <a:prstGeom prst="rect">
            <a:avLst/>
          </a:prstGeom>
        </p:spPr>
        <p:txBody>
          <a:bodyPr wrap="square">
            <a:spAutoFit/>
          </a:bodyPr>
          <a:lstStyle/>
          <a:p>
            <a:pPr>
              <a:lnSpc>
                <a:spcPts val="3200"/>
              </a:lnSpc>
            </a:pPr>
            <a:r>
              <a:rPr lang="en-US" b="1" dirty="0" smtClean="0">
                <a:latin typeface="黑体" pitchFamily="49" charset="-122"/>
                <a:ea typeface="黑体" pitchFamily="49" charset="-122"/>
              </a:rPr>
              <a:t>2</a:t>
            </a:r>
            <a:r>
              <a:rPr lang="en-US" b="1" i="1" dirty="0" smtClean="0">
                <a:latin typeface="黑体" pitchFamily="49" charset="-122"/>
                <a:ea typeface="黑体" pitchFamily="49" charset="-122"/>
              </a:rPr>
              <a:t>.</a:t>
            </a:r>
            <a:r>
              <a:rPr lang="zh-CN" altLang="en-US" b="1" dirty="0" smtClean="0">
                <a:latin typeface="黑体" pitchFamily="49" charset="-122"/>
                <a:ea typeface="黑体" pitchFamily="49" charset="-122"/>
              </a:rPr>
              <a:t>光电效应的研究思路</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两条线索</a:t>
            </a:r>
            <a:r>
              <a:rPr 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pic>
        <p:nvPicPr>
          <p:cNvPr id="27" name="19WLELSQGDZT5T4.eps" descr="id:2147509452;FounderCES"/>
          <p:cNvPicPr/>
          <p:nvPr/>
        </p:nvPicPr>
        <p:blipFill>
          <a:blip r:embed="rId3" cstate="print"/>
          <a:stretch>
            <a:fillRect/>
          </a:stretch>
        </p:blipFill>
        <p:spPr>
          <a:xfrm>
            <a:off x="2571736" y="1643056"/>
            <a:ext cx="5516239" cy="1357322"/>
          </a:xfrm>
          <a:prstGeom prst="rect">
            <a:avLst/>
          </a:prstGeom>
        </p:spPr>
      </p:pic>
      <p:sp>
        <p:nvSpPr>
          <p:cNvPr id="28" name="矩形 27"/>
          <p:cNvSpPr/>
          <p:nvPr/>
        </p:nvSpPr>
        <p:spPr>
          <a:xfrm>
            <a:off x="428596" y="3143254"/>
            <a:ext cx="2031325" cy="369332"/>
          </a:xfrm>
          <a:prstGeom prst="rect">
            <a:avLst/>
          </a:prstGeom>
        </p:spPr>
        <p:txBody>
          <a:bodyPr wrap="none">
            <a:spAutoFit/>
          </a:bodyPr>
          <a:lstStyle/>
          <a:p>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两条对应关系</a:t>
            </a:r>
            <a:r>
              <a:rPr 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grpSp>
        <p:nvGrpSpPr>
          <p:cNvPr id="38" name="组合 37"/>
          <p:cNvGrpSpPr/>
          <p:nvPr/>
        </p:nvGrpSpPr>
        <p:grpSpPr>
          <a:xfrm>
            <a:off x="2214546" y="3571882"/>
            <a:ext cx="5500726" cy="913070"/>
            <a:chOff x="1785918" y="3571882"/>
            <a:chExt cx="5500726" cy="913070"/>
          </a:xfrm>
        </p:grpSpPr>
        <p:sp>
          <p:nvSpPr>
            <p:cNvPr id="37" name="矩形 36"/>
            <p:cNvSpPr/>
            <p:nvPr/>
          </p:nvSpPr>
          <p:spPr>
            <a:xfrm>
              <a:off x="4572000" y="4071948"/>
              <a:ext cx="2428892"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214678" y="4071948"/>
              <a:ext cx="1214446"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857356" y="4071948"/>
              <a:ext cx="1214446"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15008" y="3643320"/>
              <a:ext cx="1071570"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143372" y="3643320"/>
              <a:ext cx="1428760"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786050" y="3643320"/>
              <a:ext cx="1143008"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85918" y="3643320"/>
              <a:ext cx="785818" cy="357190"/>
            </a:xfrm>
            <a:prstGeom prst="rect">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785918" y="3571882"/>
              <a:ext cx="5500726" cy="913070"/>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光强大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光子数目多</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发射光电子多</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光电流大</a:t>
              </a:r>
            </a:p>
            <a:p>
              <a:pPr>
                <a:lnSpc>
                  <a:spcPts val="3200"/>
                </a:lnSpc>
              </a:pPr>
              <a:r>
                <a:rPr lang="zh-CN" altLang="en-US" dirty="0" smtClean="0">
                  <a:latin typeface="黑体" pitchFamily="49" charset="-122"/>
                  <a:ea typeface="黑体" pitchFamily="49" charset="-122"/>
                </a:rPr>
                <a:t>光子频率高</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光子能量大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光电子的最大初动能大</a:t>
              </a:r>
              <a:endParaRPr lang="zh-CN" altLang="en-US" dirty="0">
                <a:latin typeface="黑体" pitchFamily="49" charset="-122"/>
                <a:ea typeface="黑体" pitchFamily="49" charset="-122"/>
              </a:endParaRPr>
            </a:p>
          </p:txBody>
        </p:sp>
      </p:gr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18"/>
          <p:cNvGrpSpPr/>
          <p:nvPr/>
        </p:nvGrpSpPr>
        <p:grpSpPr>
          <a:xfrm>
            <a:off x="251820" y="-142894"/>
            <a:ext cx="8387495" cy="1182004"/>
            <a:chOff x="228" y="-28"/>
            <a:chExt cx="13276" cy="2333"/>
          </a:xfrm>
        </p:grpSpPr>
        <p:grpSp>
          <p:nvGrpSpPr>
            <p:cNvPr id="51" name="组合 50"/>
            <p:cNvGrpSpPr/>
            <p:nvPr/>
          </p:nvGrpSpPr>
          <p:grpSpPr>
            <a:xfrm>
              <a:off x="5357" y="-28"/>
              <a:ext cx="3285" cy="2333"/>
              <a:chOff x="8093" y="254"/>
              <a:chExt cx="3285" cy="2333"/>
            </a:xfrm>
          </p:grpSpPr>
          <p:sp>
            <p:nvSpPr>
              <p:cNvPr id="70" name="TextBox 6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7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7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52" name="组合 25"/>
            <p:cNvGrpSpPr/>
            <p:nvPr/>
          </p:nvGrpSpPr>
          <p:grpSpPr>
            <a:xfrm>
              <a:off x="228" y="2068"/>
              <a:ext cx="4306" cy="138"/>
              <a:chOff x="421" y="1768"/>
              <a:chExt cx="4306" cy="138"/>
            </a:xfrm>
          </p:grpSpPr>
          <p:sp>
            <p:nvSpPr>
              <p:cNvPr id="6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3" name="组合 6"/>
            <p:cNvGrpSpPr/>
            <p:nvPr/>
          </p:nvGrpSpPr>
          <p:grpSpPr>
            <a:xfrm>
              <a:off x="9198" y="2068"/>
              <a:ext cx="4306" cy="138"/>
              <a:chOff x="421" y="1768"/>
              <a:chExt cx="4306" cy="138"/>
            </a:xfrm>
          </p:grpSpPr>
          <p:sp>
            <p:nvSpPr>
              <p:cNvPr id="5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6" name="矩形 25"/>
          <p:cNvSpPr/>
          <p:nvPr/>
        </p:nvSpPr>
        <p:spPr>
          <a:xfrm>
            <a:off x="857224" y="1357304"/>
            <a:ext cx="7215238" cy="2400657"/>
          </a:xfrm>
          <a:prstGeom prst="rect">
            <a:avLst/>
          </a:prstGeom>
        </p:spPr>
        <p:txBody>
          <a:bodyPr wrap="square">
            <a:spAutoFit/>
          </a:bodyPr>
          <a:lstStyle/>
          <a:p>
            <a:pPr>
              <a:lnSpc>
                <a:spcPts val="3600"/>
              </a:lnSpc>
            </a:pPr>
            <a:r>
              <a:rPr lang="en-US" b="1" dirty="0" smtClean="0">
                <a:latin typeface="黑体" pitchFamily="49" charset="-122"/>
                <a:ea typeface="黑体" pitchFamily="49" charset="-122"/>
              </a:rPr>
              <a:t>3</a:t>
            </a:r>
            <a:r>
              <a:rPr lang="en-US" b="1" i="1" dirty="0" smtClean="0">
                <a:latin typeface="黑体" pitchFamily="49" charset="-122"/>
                <a:ea typeface="黑体" pitchFamily="49" charset="-122"/>
              </a:rPr>
              <a:t>.</a:t>
            </a:r>
            <a:r>
              <a:rPr lang="zh-CN" altLang="en-US" b="1" dirty="0" smtClean="0">
                <a:latin typeface="黑体" pitchFamily="49" charset="-122"/>
                <a:ea typeface="黑体" pitchFamily="49" charset="-122"/>
              </a:rPr>
              <a:t>三个关系</a:t>
            </a:r>
          </a:p>
          <a:p>
            <a:pPr>
              <a:lnSpc>
                <a:spcPts val="36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爱因斯坦光电效应方程</a:t>
            </a:r>
            <a:r>
              <a:rPr lang="en-US" i="1" dirty="0" err="1" smtClean="0">
                <a:latin typeface="黑体" pitchFamily="49" charset="-122"/>
                <a:ea typeface="黑体" pitchFamily="49" charset="-122"/>
              </a:rPr>
              <a:t>E</a:t>
            </a:r>
            <a:r>
              <a:rPr lang="en-US" baseline="-25000" dirty="0" err="1" smtClean="0">
                <a:latin typeface="黑体" pitchFamily="49" charset="-122"/>
                <a:ea typeface="黑体" pitchFamily="49" charset="-122"/>
              </a:rPr>
              <a:t>k</a:t>
            </a:r>
            <a:r>
              <a:rPr lang="en-US" i="1" dirty="0" smtClean="0">
                <a:latin typeface="黑体" pitchFamily="49" charset="-122"/>
                <a:ea typeface="黑体" pitchFamily="49" charset="-122"/>
              </a:rPr>
              <a:t>=hν-W</a:t>
            </a:r>
            <a:r>
              <a:rPr lang="en-US" baseline="-25000" dirty="0" smtClean="0">
                <a:latin typeface="黑体" pitchFamily="49" charset="-122"/>
                <a:ea typeface="黑体" pitchFamily="49" charset="-122"/>
              </a:rPr>
              <a:t>0</a:t>
            </a:r>
            <a:r>
              <a:rPr lang="zh-CN" altLang="en-US" dirty="0" smtClean="0">
                <a:latin typeface="黑体" pitchFamily="49" charset="-122"/>
                <a:ea typeface="黑体" pitchFamily="49" charset="-122"/>
              </a:rPr>
              <a:t>。</a:t>
            </a:r>
          </a:p>
          <a:p>
            <a:pPr>
              <a:lnSpc>
                <a:spcPts val="36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光电子的最大初动能</a:t>
            </a:r>
            <a:r>
              <a:rPr lang="en-US" i="1" dirty="0" err="1" smtClean="0">
                <a:latin typeface="黑体" pitchFamily="49" charset="-122"/>
                <a:ea typeface="黑体" pitchFamily="49" charset="-122"/>
              </a:rPr>
              <a:t>E</a:t>
            </a:r>
            <a:r>
              <a:rPr lang="en-US" baseline="-25000" dirty="0" err="1" smtClean="0">
                <a:latin typeface="黑体" pitchFamily="49" charset="-122"/>
                <a:ea typeface="黑体" pitchFamily="49" charset="-122"/>
              </a:rPr>
              <a:t>k</a:t>
            </a:r>
            <a:r>
              <a:rPr lang="zh-CN" altLang="en-US" dirty="0" smtClean="0">
                <a:latin typeface="黑体" pitchFamily="49" charset="-122"/>
                <a:ea typeface="黑体" pitchFamily="49" charset="-122"/>
              </a:rPr>
              <a:t>可以利用光电管用实验的方法测得</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即</a:t>
            </a:r>
            <a:r>
              <a:rPr lang="en-US" i="1" dirty="0" err="1" smtClean="0">
                <a:latin typeface="黑体" pitchFamily="49" charset="-122"/>
                <a:ea typeface="黑体" pitchFamily="49" charset="-122"/>
              </a:rPr>
              <a:t>E</a:t>
            </a:r>
            <a:r>
              <a:rPr lang="en-US" baseline="-25000" dirty="0" err="1" smtClean="0">
                <a:latin typeface="黑体" pitchFamily="49" charset="-122"/>
                <a:ea typeface="黑体" pitchFamily="49" charset="-122"/>
              </a:rPr>
              <a:t>k</a:t>
            </a:r>
            <a:r>
              <a:rPr lang="en-US" i="1" dirty="0" smtClean="0">
                <a:latin typeface="黑体" pitchFamily="49" charset="-122"/>
                <a:ea typeface="黑体" pitchFamily="49" charset="-122"/>
              </a:rPr>
              <a:t>=</a:t>
            </a:r>
            <a:r>
              <a:rPr lang="en-US" i="1" dirty="0" err="1" smtClean="0">
                <a:latin typeface="黑体" pitchFamily="49" charset="-122"/>
                <a:ea typeface="黑体" pitchFamily="49" charset="-122"/>
              </a:rPr>
              <a:t>eU</a:t>
            </a:r>
            <a:r>
              <a:rPr lang="en-US" baseline="-25000" dirty="0" err="1" smtClean="0">
                <a:latin typeface="黑体" pitchFamily="49" charset="-122"/>
                <a:ea typeface="黑体" pitchFamily="49" charset="-122"/>
              </a:rPr>
              <a:t>c</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其中</a:t>
            </a:r>
            <a:r>
              <a:rPr lang="en-US" i="1" dirty="0" err="1" smtClean="0">
                <a:latin typeface="黑体" pitchFamily="49" charset="-122"/>
                <a:ea typeface="黑体" pitchFamily="49" charset="-122"/>
              </a:rPr>
              <a:t>U</a:t>
            </a:r>
            <a:r>
              <a:rPr lang="en-US" baseline="-25000" dirty="0" err="1" smtClean="0">
                <a:latin typeface="黑体" pitchFamily="49" charset="-122"/>
                <a:ea typeface="黑体" pitchFamily="49" charset="-122"/>
              </a:rPr>
              <a:t>c</a:t>
            </a:r>
            <a:r>
              <a:rPr lang="zh-CN" altLang="en-US" dirty="0" smtClean="0">
                <a:latin typeface="黑体" pitchFamily="49" charset="-122"/>
                <a:ea typeface="黑体" pitchFamily="49" charset="-122"/>
              </a:rPr>
              <a:t>是遏止电压。</a:t>
            </a:r>
          </a:p>
          <a:p>
            <a:pPr>
              <a:lnSpc>
                <a:spcPts val="36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光电效应方程中的</a:t>
            </a:r>
            <a:r>
              <a:rPr lang="en-US" i="1" dirty="0" smtClean="0">
                <a:latin typeface="黑体" pitchFamily="49" charset="-122"/>
                <a:ea typeface="黑体" pitchFamily="49" charset="-122"/>
              </a:rPr>
              <a:t>W</a:t>
            </a:r>
            <a:r>
              <a:rPr lang="en-US" baseline="-25000" dirty="0" smtClean="0">
                <a:latin typeface="黑体" pitchFamily="49" charset="-122"/>
                <a:ea typeface="黑体" pitchFamily="49" charset="-122"/>
              </a:rPr>
              <a:t>0</a:t>
            </a:r>
            <a:r>
              <a:rPr lang="zh-CN" altLang="en-US" dirty="0" smtClean="0">
                <a:latin typeface="黑体" pitchFamily="49" charset="-122"/>
                <a:ea typeface="黑体" pitchFamily="49" charset="-122"/>
              </a:rPr>
              <a:t>为逸出功</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它与截止频率</a:t>
            </a:r>
            <a:r>
              <a:rPr lang="en-US" i="1" dirty="0" err="1" smtClean="0">
                <a:latin typeface="黑体" pitchFamily="49" charset="-122"/>
                <a:ea typeface="黑体" pitchFamily="49" charset="-122"/>
              </a:rPr>
              <a:t>ν</a:t>
            </a:r>
            <a:r>
              <a:rPr lang="en-US" baseline="-25000" dirty="0" err="1" smtClean="0">
                <a:latin typeface="黑体" pitchFamily="49" charset="-122"/>
                <a:ea typeface="黑体" pitchFamily="49" charset="-122"/>
              </a:rPr>
              <a:t>c</a:t>
            </a:r>
            <a:r>
              <a:rPr lang="zh-CN" altLang="en-US" dirty="0" smtClean="0">
                <a:latin typeface="黑体" pitchFamily="49" charset="-122"/>
                <a:ea typeface="黑体" pitchFamily="49" charset="-122"/>
              </a:rPr>
              <a:t>的关系是</a:t>
            </a:r>
            <a:r>
              <a:rPr lang="en-US" i="1" dirty="0" smtClean="0">
                <a:latin typeface="黑体" pitchFamily="49" charset="-122"/>
                <a:ea typeface="黑体" pitchFamily="49" charset="-122"/>
              </a:rPr>
              <a:t>W</a:t>
            </a:r>
            <a:r>
              <a:rPr lang="en-US" baseline="-25000" dirty="0" smtClean="0">
                <a:latin typeface="黑体" pitchFamily="49" charset="-122"/>
                <a:ea typeface="黑体" pitchFamily="49" charset="-122"/>
              </a:rPr>
              <a:t>0</a:t>
            </a:r>
            <a:r>
              <a:rPr lang="en-US" i="1" dirty="0" smtClean="0">
                <a:latin typeface="黑体" pitchFamily="49" charset="-122"/>
                <a:ea typeface="黑体" pitchFamily="49" charset="-122"/>
              </a:rPr>
              <a:t>=</a:t>
            </a:r>
            <a:r>
              <a:rPr lang="en-US" i="1" dirty="0" err="1" smtClean="0">
                <a:latin typeface="黑体" pitchFamily="49" charset="-122"/>
                <a:ea typeface="黑体" pitchFamily="49" charset="-122"/>
              </a:rPr>
              <a:t>hν</a:t>
            </a:r>
            <a:r>
              <a:rPr lang="en-US" baseline="-25000" dirty="0" err="1" smtClean="0">
                <a:latin typeface="黑体" pitchFamily="49" charset="-122"/>
                <a:ea typeface="黑体" pitchFamily="49" charset="-122"/>
              </a:rPr>
              <a:t>c</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28596" y="1785932"/>
            <a:ext cx="7929618" cy="1323439"/>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(2018·</a:t>
            </a:r>
            <a:r>
              <a:rPr lang="zh-CN" altLang="en-US" dirty="0" smtClean="0">
                <a:latin typeface="黑体" pitchFamily="49" charset="-122"/>
                <a:ea typeface="黑体" pitchFamily="49" charset="-122"/>
              </a:rPr>
              <a:t>全国卷</a:t>
            </a:r>
            <a:r>
              <a:rPr lang="en-US" dirty="0" smtClean="0">
                <a:latin typeface="黑体" pitchFamily="49" charset="-122"/>
                <a:ea typeface="黑体" pitchFamily="49" charset="-122"/>
              </a:rPr>
              <a:t>Ⅱ)</a:t>
            </a:r>
            <a:r>
              <a:rPr lang="zh-CN" altLang="en-US" dirty="0" smtClean="0">
                <a:latin typeface="黑体" pitchFamily="49" charset="-122"/>
                <a:ea typeface="黑体" pitchFamily="49" charset="-122"/>
              </a:rPr>
              <a:t>用波长为</a:t>
            </a:r>
            <a:r>
              <a:rPr lang="en-US" dirty="0" smtClean="0">
                <a:latin typeface="黑体" pitchFamily="49" charset="-122"/>
                <a:ea typeface="黑体" pitchFamily="49" charset="-122"/>
              </a:rPr>
              <a:t>300 nm</a:t>
            </a:r>
            <a:r>
              <a:rPr lang="zh-CN" altLang="en-US" dirty="0" smtClean="0">
                <a:latin typeface="黑体" pitchFamily="49" charset="-122"/>
                <a:ea typeface="黑体" pitchFamily="49" charset="-122"/>
              </a:rPr>
              <a:t>的光照射锌板</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电子逸出锌板表面的最大初动能为</a:t>
            </a: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28</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10</a:t>
            </a:r>
            <a:r>
              <a:rPr lang="en-US" i="1" baseline="30000" dirty="0" smtClean="0">
                <a:latin typeface="黑体" pitchFamily="49" charset="-122"/>
                <a:ea typeface="黑体" pitchFamily="49" charset="-122"/>
              </a:rPr>
              <a:t>-</a:t>
            </a:r>
            <a:r>
              <a:rPr lang="en-US" baseline="30000" dirty="0" smtClean="0">
                <a:latin typeface="黑体" pitchFamily="49" charset="-122"/>
                <a:ea typeface="黑体" pitchFamily="49" charset="-122"/>
              </a:rPr>
              <a:t>19</a:t>
            </a:r>
            <a:r>
              <a:rPr lang="en-US" dirty="0" smtClean="0">
                <a:latin typeface="黑体" pitchFamily="49" charset="-122"/>
                <a:ea typeface="黑体" pitchFamily="49" charset="-122"/>
              </a:rPr>
              <a:t> J</a:t>
            </a:r>
            <a:r>
              <a:rPr lang="zh-CN" altLang="en-US" dirty="0" smtClean="0">
                <a:latin typeface="黑体" pitchFamily="49" charset="-122"/>
                <a:ea typeface="黑体" pitchFamily="49" charset="-122"/>
              </a:rPr>
              <a:t>。已知普朗克常量为</a:t>
            </a:r>
            <a:r>
              <a:rPr lang="en-US" dirty="0" smtClean="0">
                <a:latin typeface="黑体" pitchFamily="49" charset="-122"/>
                <a:ea typeface="黑体" pitchFamily="49" charset="-122"/>
              </a:rPr>
              <a:t>6</a:t>
            </a:r>
            <a:r>
              <a:rPr lang="en-US" i="1" dirty="0" smtClean="0">
                <a:latin typeface="黑体" pitchFamily="49" charset="-122"/>
                <a:ea typeface="黑体" pitchFamily="49" charset="-122"/>
              </a:rPr>
              <a:t>.</a:t>
            </a:r>
            <a:r>
              <a:rPr lang="en-US" dirty="0" smtClean="0">
                <a:latin typeface="黑体" pitchFamily="49" charset="-122"/>
                <a:ea typeface="黑体" pitchFamily="49" charset="-122"/>
              </a:rPr>
              <a:t>63</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10</a:t>
            </a:r>
            <a:r>
              <a:rPr lang="en-US" i="1" baseline="30000" dirty="0" smtClean="0">
                <a:latin typeface="黑体" pitchFamily="49" charset="-122"/>
                <a:ea typeface="黑体" pitchFamily="49" charset="-122"/>
              </a:rPr>
              <a:t>-</a:t>
            </a:r>
            <a:r>
              <a:rPr lang="en-US" baseline="30000" dirty="0" smtClean="0">
                <a:latin typeface="黑体" pitchFamily="49" charset="-122"/>
                <a:ea typeface="黑体" pitchFamily="49" charset="-122"/>
              </a:rPr>
              <a:t>34</a:t>
            </a:r>
            <a:r>
              <a:rPr lang="en-US" dirty="0" smtClean="0">
                <a:latin typeface="黑体" pitchFamily="49" charset="-122"/>
                <a:ea typeface="黑体" pitchFamily="49" charset="-122"/>
              </a:rPr>
              <a:t> J·s,</a:t>
            </a:r>
            <a:r>
              <a:rPr lang="zh-CN" altLang="en-US" dirty="0" smtClean="0">
                <a:latin typeface="黑体" pitchFamily="49" charset="-122"/>
                <a:ea typeface="黑体" pitchFamily="49" charset="-122"/>
              </a:rPr>
              <a:t>真空中的光速为</a:t>
            </a:r>
            <a:r>
              <a:rPr lang="en-US" dirty="0" smtClean="0">
                <a:latin typeface="黑体" pitchFamily="49" charset="-122"/>
                <a:ea typeface="黑体" pitchFamily="49" charset="-122"/>
              </a:rPr>
              <a:t>3</a:t>
            </a:r>
            <a:r>
              <a:rPr lang="en-US" i="1" dirty="0" smtClean="0">
                <a:latin typeface="黑体" pitchFamily="49" charset="-122"/>
                <a:ea typeface="黑体" pitchFamily="49" charset="-122"/>
              </a:rPr>
              <a:t>.</a:t>
            </a:r>
            <a:r>
              <a:rPr lang="en-US" dirty="0" smtClean="0">
                <a:latin typeface="黑体" pitchFamily="49" charset="-122"/>
                <a:ea typeface="黑体" pitchFamily="49" charset="-122"/>
              </a:rPr>
              <a:t>00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10</a:t>
            </a:r>
            <a:r>
              <a:rPr lang="en-US" baseline="30000" dirty="0" smtClean="0">
                <a:latin typeface="黑体" pitchFamily="49" charset="-122"/>
                <a:ea typeface="黑体" pitchFamily="49" charset="-122"/>
              </a:rPr>
              <a:t>8</a:t>
            </a:r>
            <a:r>
              <a:rPr lang="en-US" dirty="0" smtClean="0">
                <a:latin typeface="黑体" pitchFamily="49" charset="-122"/>
                <a:ea typeface="黑体" pitchFamily="49" charset="-122"/>
              </a:rPr>
              <a:t> m·s</a:t>
            </a:r>
            <a:r>
              <a:rPr lang="en-US" i="1" baseline="30000" dirty="0" smtClean="0">
                <a:latin typeface="黑体" pitchFamily="49" charset="-122"/>
                <a:ea typeface="黑体" pitchFamily="49" charset="-122"/>
              </a:rPr>
              <a:t>-</a:t>
            </a:r>
            <a:r>
              <a:rPr lang="en-US" baseline="30000" dirty="0" smtClean="0">
                <a:latin typeface="黑体" pitchFamily="49" charset="-122"/>
                <a:ea typeface="黑体" pitchFamily="49" charset="-122"/>
              </a:rPr>
              <a:t>1</a:t>
            </a:r>
            <a:r>
              <a:rPr lang="zh-CN" altLang="en-US" dirty="0" smtClean="0">
                <a:latin typeface="黑体" pitchFamily="49" charset="-122"/>
                <a:ea typeface="黑体" pitchFamily="49" charset="-122"/>
              </a:rPr>
              <a:t>。能使锌产生光电效应的单色光的最低频率约为</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29" name="文本框 1"/>
          <p:cNvSpPr txBox="1"/>
          <p:nvPr/>
        </p:nvSpPr>
        <p:spPr>
          <a:xfrm>
            <a:off x="251820" y="1491705"/>
            <a:ext cx="180012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u="sng" noProof="0" dirty="0">
                <a:ln>
                  <a:noFill/>
                </a:ln>
                <a:solidFill>
                  <a:schemeClr val="accent1">
                    <a:lumMod val="50000"/>
                  </a:schemeClr>
                </a:solidFill>
                <a:effectLst/>
                <a:uLnTx/>
                <a:uFillTx/>
                <a:latin typeface="黑体" panose="02010609060101010101" charset="-122"/>
                <a:ea typeface="黑体" panose="02010609060101010101" charset="-122"/>
                <a:cs typeface="+mj-cs"/>
                <a:sym typeface="+mn-ea"/>
              </a:rPr>
              <a:t>典型例题</a:t>
            </a:r>
            <a:endParaRPr lang="zh-CN" altLang="en-US" sz="2000" b="1" u="sng" dirty="0">
              <a:solidFill>
                <a:schemeClr val="accent6"/>
              </a:solidFill>
              <a:latin typeface="黑体" panose="02010609060101010101" charset="-122"/>
              <a:ea typeface="黑体" panose="02010609060101010101" charset="-122"/>
            </a:endParaRPr>
          </a:p>
        </p:txBody>
      </p:sp>
      <p:sp>
        <p:nvSpPr>
          <p:cNvPr id="33" name="TextBox 32"/>
          <p:cNvSpPr txBox="1"/>
          <p:nvPr/>
        </p:nvSpPr>
        <p:spPr>
          <a:xfrm>
            <a:off x="7358082" y="2714626"/>
            <a:ext cx="428628" cy="246221"/>
          </a:xfrm>
          <a:prstGeom prst="rect">
            <a:avLst/>
          </a:prstGeom>
          <a:noFill/>
        </p:spPr>
        <p:txBody>
          <a:bodyPr wrap="square" lIns="0" tIns="0" rIns="0" bIns="0" rtlCol="0">
            <a:spAutoFit/>
          </a:bodyPr>
          <a:lstStyle/>
          <a:p>
            <a:pPr algn="ctr"/>
            <a:r>
              <a:rPr lang="en-US" altLang="zh-CN" sz="1600" b="1" dirty="0" smtClean="0">
                <a:solidFill>
                  <a:schemeClr val="accent6"/>
                </a:solidFill>
                <a:latin typeface="微软雅黑" panose="020B0503020204020204" pitchFamily="34" charset="-122"/>
                <a:ea typeface="微软雅黑" panose="020B0503020204020204" pitchFamily="34" charset="-122"/>
              </a:rPr>
              <a:t>B</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31" name=" 212"/>
          <p:cNvSpPr/>
          <p:nvPr/>
        </p:nvSpPr>
        <p:spPr>
          <a:xfrm>
            <a:off x="7092105" y="4083813"/>
            <a:ext cx="1080075" cy="864755"/>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2" name=" 28">
            <a:hlinkClick r:id="" action="ppaction://hlinkshowjump?jump=nextslide"/>
          </p:cNvPr>
          <p:cNvSpPr/>
          <p:nvPr/>
        </p:nvSpPr>
        <p:spPr>
          <a:xfrm>
            <a:off x="8172150" y="4371825"/>
            <a:ext cx="835410" cy="57036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58" name="组合 18"/>
          <p:cNvGrpSpPr/>
          <p:nvPr/>
        </p:nvGrpSpPr>
        <p:grpSpPr>
          <a:xfrm>
            <a:off x="251820" y="0"/>
            <a:ext cx="8387495" cy="1182004"/>
            <a:chOff x="228" y="-28"/>
            <a:chExt cx="13276" cy="2333"/>
          </a:xfrm>
        </p:grpSpPr>
        <p:grpSp>
          <p:nvGrpSpPr>
            <p:cNvPr id="59" name="组合 58"/>
            <p:cNvGrpSpPr/>
            <p:nvPr/>
          </p:nvGrpSpPr>
          <p:grpSpPr>
            <a:xfrm>
              <a:off x="5357" y="-28"/>
              <a:ext cx="3285" cy="2333"/>
              <a:chOff x="8093" y="254"/>
              <a:chExt cx="3285" cy="2333"/>
            </a:xfrm>
          </p:grpSpPr>
          <p:sp>
            <p:nvSpPr>
              <p:cNvPr id="81" name="TextBox 80"/>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82"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83"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60" name="组合 25"/>
            <p:cNvGrpSpPr/>
            <p:nvPr/>
          </p:nvGrpSpPr>
          <p:grpSpPr>
            <a:xfrm>
              <a:off x="228" y="2068"/>
              <a:ext cx="4306" cy="138"/>
              <a:chOff x="421" y="1768"/>
              <a:chExt cx="4306" cy="138"/>
            </a:xfrm>
          </p:grpSpPr>
          <p:sp>
            <p:nvSpPr>
              <p:cNvPr id="7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5"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8"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0"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61" name="组合 6"/>
            <p:cNvGrpSpPr/>
            <p:nvPr/>
          </p:nvGrpSpPr>
          <p:grpSpPr>
            <a:xfrm>
              <a:off x="9198" y="2068"/>
              <a:ext cx="4306" cy="138"/>
              <a:chOff x="421" y="1768"/>
              <a:chExt cx="4306" cy="138"/>
            </a:xfrm>
          </p:grpSpPr>
          <p:sp>
            <p:nvSpPr>
              <p:cNvPr id="6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36" name="矩形 35"/>
          <p:cNvSpPr/>
          <p:nvPr/>
        </p:nvSpPr>
        <p:spPr>
          <a:xfrm>
            <a:off x="571472" y="3071816"/>
            <a:ext cx="4572000" cy="911788"/>
          </a:xfrm>
          <a:prstGeom prst="rect">
            <a:avLst/>
          </a:prstGeom>
        </p:spPr>
        <p:txBody>
          <a:bodyPr>
            <a:spAutoFit/>
          </a:bodyPr>
          <a:lstStyle/>
          <a:p>
            <a:pPr>
              <a:lnSpc>
                <a:spcPts val="3400"/>
              </a:lnSpc>
            </a:pPr>
            <a:r>
              <a:rPr lang="en-US" dirty="0" smtClean="0"/>
              <a:t>A</a:t>
            </a:r>
            <a:r>
              <a:rPr lang="en-US" i="1" dirty="0" smtClean="0"/>
              <a:t>.</a:t>
            </a:r>
            <a:r>
              <a:rPr lang="en-US" dirty="0" smtClean="0"/>
              <a:t>1</a:t>
            </a:r>
            <a:r>
              <a:rPr lang="en-US" i="1" dirty="0" smtClean="0"/>
              <a:t>×</a:t>
            </a:r>
            <a:r>
              <a:rPr lang="en-US" dirty="0" smtClean="0"/>
              <a:t>10</a:t>
            </a:r>
            <a:r>
              <a:rPr lang="en-US" baseline="30000" dirty="0" smtClean="0"/>
              <a:t>14</a:t>
            </a:r>
            <a:r>
              <a:rPr lang="en-US" dirty="0" smtClean="0"/>
              <a:t> Hz</a:t>
            </a:r>
            <a:r>
              <a:rPr lang="zh-CN" altLang="en-US" i="1" dirty="0" smtClean="0"/>
              <a:t>　　　　　</a:t>
            </a:r>
            <a:r>
              <a:rPr lang="en-US" dirty="0" smtClean="0"/>
              <a:t> B</a:t>
            </a:r>
            <a:r>
              <a:rPr lang="en-US" i="1" dirty="0" smtClean="0"/>
              <a:t>.</a:t>
            </a:r>
            <a:r>
              <a:rPr lang="en-US" dirty="0" smtClean="0"/>
              <a:t>8</a:t>
            </a:r>
            <a:r>
              <a:rPr lang="en-US" i="1" dirty="0" smtClean="0"/>
              <a:t>×</a:t>
            </a:r>
            <a:r>
              <a:rPr lang="en-US" dirty="0" smtClean="0"/>
              <a:t>10</a:t>
            </a:r>
            <a:r>
              <a:rPr lang="en-US" baseline="30000" dirty="0" smtClean="0"/>
              <a:t>14</a:t>
            </a:r>
            <a:r>
              <a:rPr lang="en-US" dirty="0" smtClean="0"/>
              <a:t> Hz</a:t>
            </a:r>
            <a:endParaRPr lang="zh-CN" altLang="en-US" dirty="0" smtClean="0"/>
          </a:p>
          <a:p>
            <a:pPr>
              <a:lnSpc>
                <a:spcPts val="3400"/>
              </a:lnSpc>
            </a:pPr>
            <a:r>
              <a:rPr lang="en-US" dirty="0" smtClean="0"/>
              <a:t>C</a:t>
            </a:r>
            <a:r>
              <a:rPr lang="en-US" i="1" dirty="0" smtClean="0"/>
              <a:t>.</a:t>
            </a:r>
            <a:r>
              <a:rPr lang="en-US" dirty="0" smtClean="0"/>
              <a:t>2</a:t>
            </a:r>
            <a:r>
              <a:rPr lang="en-US" i="1" dirty="0" smtClean="0"/>
              <a:t>×</a:t>
            </a:r>
            <a:r>
              <a:rPr lang="en-US" dirty="0" smtClean="0"/>
              <a:t>10</a:t>
            </a:r>
            <a:r>
              <a:rPr lang="en-US" baseline="30000" dirty="0" smtClean="0"/>
              <a:t>15</a:t>
            </a:r>
            <a:r>
              <a:rPr lang="en-US" dirty="0" smtClean="0"/>
              <a:t> Hz	           D</a:t>
            </a:r>
            <a:r>
              <a:rPr lang="en-US" i="1" dirty="0" smtClean="0"/>
              <a:t>.</a:t>
            </a:r>
            <a:r>
              <a:rPr lang="en-US" dirty="0" smtClean="0"/>
              <a:t>8</a:t>
            </a:r>
            <a:r>
              <a:rPr lang="en-US" i="1" dirty="0" smtClean="0"/>
              <a:t>×</a:t>
            </a:r>
            <a:r>
              <a:rPr lang="en-US" dirty="0" smtClean="0"/>
              <a:t>10</a:t>
            </a:r>
            <a:r>
              <a:rPr lang="en-US" baseline="30000" dirty="0" smtClean="0"/>
              <a:t>15</a:t>
            </a:r>
            <a:r>
              <a:rPr lang="en-US" dirty="0" smtClean="0"/>
              <a:t> Hz</a:t>
            </a:r>
            <a:endParaRPr lang="zh-CN" altLang="en-US" dirty="0"/>
          </a:p>
        </p:txBody>
      </p:sp>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3">
                                            <p:txEl>
                                              <p:pRg st="0" end="0"/>
                                            </p:txEl>
                                          </p:spTgt>
                                        </p:tgtEl>
                                      </p:cBhvr>
                                    </p:animEffect>
                                    <p:set>
                                      <p:cBhvr>
                                        <p:cTn id="13" dur="1" fill="hold">
                                          <p:stCondLst>
                                            <p:cond delay="499"/>
                                          </p:stCondLst>
                                        </p:cTn>
                                        <p:tgtEl>
                                          <p:spTgt spid="33">
                                            <p:txEl>
                                              <p:pRg st="0" end="0"/>
                                            </p:txEl>
                                          </p:spTgt>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18"/>
          <p:cNvGrpSpPr/>
          <p:nvPr/>
        </p:nvGrpSpPr>
        <p:grpSpPr>
          <a:xfrm>
            <a:off x="251820" y="0"/>
            <a:ext cx="8387495" cy="1182004"/>
            <a:chOff x="228" y="-28"/>
            <a:chExt cx="13276" cy="2333"/>
          </a:xfrm>
        </p:grpSpPr>
        <p:grpSp>
          <p:nvGrpSpPr>
            <p:cNvPr id="55" name="组合 54"/>
            <p:cNvGrpSpPr/>
            <p:nvPr/>
          </p:nvGrpSpPr>
          <p:grpSpPr>
            <a:xfrm>
              <a:off x="5357" y="-28"/>
              <a:ext cx="3285" cy="2333"/>
              <a:chOff x="8093" y="254"/>
              <a:chExt cx="3285" cy="2333"/>
            </a:xfrm>
          </p:grpSpPr>
          <p:sp>
            <p:nvSpPr>
              <p:cNvPr id="77" name="TextBox 76"/>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78"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79"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56" name="组合 25"/>
            <p:cNvGrpSpPr/>
            <p:nvPr/>
          </p:nvGrpSpPr>
          <p:grpSpPr>
            <a:xfrm>
              <a:off x="228" y="2068"/>
              <a:ext cx="4306" cy="138"/>
              <a:chOff x="421" y="1768"/>
              <a:chExt cx="4306" cy="138"/>
            </a:xfrm>
          </p:grpSpPr>
          <p:sp>
            <p:nvSpPr>
              <p:cNvPr id="66"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5"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7" name="组合 6"/>
            <p:cNvGrpSpPr/>
            <p:nvPr/>
          </p:nvGrpSpPr>
          <p:grpSpPr>
            <a:xfrm>
              <a:off x="9198" y="2068"/>
              <a:ext cx="4306" cy="138"/>
              <a:chOff x="421" y="1768"/>
              <a:chExt cx="4306" cy="138"/>
            </a:xfrm>
          </p:grpSpPr>
          <p:sp>
            <p:nvSpPr>
              <p:cNvPr id="58"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1"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2"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4"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31" name="矩形 30"/>
          <p:cNvSpPr/>
          <p:nvPr/>
        </p:nvSpPr>
        <p:spPr>
          <a:xfrm>
            <a:off x="428596" y="1428742"/>
            <a:ext cx="877163" cy="369332"/>
          </a:xfrm>
          <a:prstGeom prst="rect">
            <a:avLst/>
          </a:prstGeom>
        </p:spPr>
        <p:txBody>
          <a:bodyPr wrap="none">
            <a:spAutoFit/>
          </a:bodyPr>
          <a:lstStyle/>
          <a:p>
            <a:r>
              <a:rPr lang="zh-CN" altLang="zh-CN" dirty="0" smtClean="0">
                <a:solidFill>
                  <a:schemeClr val="accent2">
                    <a:lumMod val="50000"/>
                  </a:schemeClr>
                </a:solidFill>
                <a:latin typeface="黑体" panose="02010609060101010101" charset="-122"/>
                <a:ea typeface="黑体" panose="02010609060101010101" charset="-122"/>
              </a:rPr>
              <a:t>解析</a:t>
            </a:r>
            <a:r>
              <a:rPr lang="en-US" altLang="zh-CN" dirty="0" smtClean="0">
                <a:solidFill>
                  <a:schemeClr val="accent2">
                    <a:lumMod val="50000"/>
                  </a:schemeClr>
                </a:solidFill>
                <a:latin typeface="黑体" panose="02010609060101010101" charset="-122"/>
                <a:ea typeface="黑体" panose="02010609060101010101" charset="-122"/>
              </a:rPr>
              <a:t>▶ </a:t>
            </a:r>
            <a:endParaRPr lang="zh-CN" altLang="en-US" dirty="0"/>
          </a:p>
        </p:txBody>
      </p:sp>
      <p:graphicFrame>
        <p:nvGraphicFramePr>
          <p:cNvPr id="599044" name="Object 4"/>
          <p:cNvGraphicFramePr>
            <a:graphicFrameLocks noChangeAspect="1"/>
          </p:cNvGraphicFramePr>
          <p:nvPr/>
        </p:nvGraphicFramePr>
        <p:xfrm>
          <a:off x="1500166" y="1428742"/>
          <a:ext cx="6229350" cy="1257300"/>
        </p:xfrm>
        <a:graphic>
          <a:graphicData uri="http://schemas.openxmlformats.org/presentationml/2006/ole">
            <p:oleObj spid="_x0000_s599044" name="文档" r:id="rId4" imgW="6233535" imgH="1258382" progId="Word.Document.12">
              <p:embed/>
            </p:oleObj>
          </a:graphicData>
        </a:graphic>
      </p:graphicFrame>
      <p:sp>
        <p:nvSpPr>
          <p:cNvPr id="33" name="矩形 32"/>
          <p:cNvSpPr/>
          <p:nvPr/>
        </p:nvSpPr>
        <p:spPr>
          <a:xfrm>
            <a:off x="357158" y="2857502"/>
            <a:ext cx="857256" cy="369332"/>
          </a:xfrm>
          <a:prstGeom prst="rect">
            <a:avLst/>
          </a:prstGeom>
        </p:spPr>
        <p:txBody>
          <a:bodyPr wrap="square">
            <a:spAutoFit/>
          </a:bodyPr>
          <a:lstStyle/>
          <a:p>
            <a:r>
              <a:rPr lang="zh-CN" altLang="en-US" dirty="0" smtClean="0">
                <a:solidFill>
                  <a:schemeClr val="accent2">
                    <a:lumMod val="50000"/>
                  </a:schemeClr>
                </a:solidFill>
                <a:latin typeface="黑体" panose="02010609060101010101" charset="-122"/>
                <a:ea typeface="黑体" panose="02010609060101010101" charset="-122"/>
              </a:rPr>
              <a:t>点评</a:t>
            </a:r>
            <a:r>
              <a:rPr lang="en-US" altLang="zh-CN" dirty="0" smtClean="0">
                <a:solidFill>
                  <a:schemeClr val="accent2">
                    <a:lumMod val="50000"/>
                  </a:schemeClr>
                </a:solidFill>
                <a:latin typeface="黑体" panose="02010609060101010101" charset="-122"/>
                <a:ea typeface="黑体" panose="02010609060101010101" charset="-122"/>
              </a:rPr>
              <a:t>▶ </a:t>
            </a:r>
            <a:endParaRPr lang="zh-CN" altLang="en-US" dirty="0"/>
          </a:p>
        </p:txBody>
      </p:sp>
      <p:graphicFrame>
        <p:nvGraphicFramePr>
          <p:cNvPr id="599045" name="Object 5"/>
          <p:cNvGraphicFramePr>
            <a:graphicFrameLocks noChangeAspect="1"/>
          </p:cNvGraphicFramePr>
          <p:nvPr/>
        </p:nvGraphicFramePr>
        <p:xfrm>
          <a:off x="1357290" y="2928940"/>
          <a:ext cx="6553200" cy="1762125"/>
        </p:xfrm>
        <a:graphic>
          <a:graphicData uri="http://schemas.openxmlformats.org/presentationml/2006/ole">
            <p:oleObj spid="_x0000_s599045" name="文档" r:id="rId5" imgW="6557393" imgH="1773338"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14282" y="1500180"/>
            <a:ext cx="8215370" cy="1259768"/>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多选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在探究光电效应现象时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某小组的同学分别用波长为</a:t>
            </a:r>
            <a:r>
              <a:rPr lang="en-US" i="1" dirty="0" smtClean="0">
                <a:latin typeface="黑体" pitchFamily="49" charset="-122"/>
                <a:ea typeface="黑体" pitchFamily="49" charset="-122"/>
              </a:rPr>
              <a:t>λ</a:t>
            </a:r>
            <a:r>
              <a:rPr lang="zh-CN" altLang="en-US" dirty="0" smtClean="0">
                <a:latin typeface="黑体" pitchFamily="49" charset="-122"/>
                <a:ea typeface="黑体" pitchFamily="49" charset="-122"/>
              </a:rPr>
              <a:t>、</a:t>
            </a:r>
            <a:r>
              <a:rPr lang="en-US" dirty="0" smtClean="0">
                <a:latin typeface="黑体" pitchFamily="49" charset="-122"/>
                <a:ea typeface="黑体" pitchFamily="49" charset="-122"/>
              </a:rPr>
              <a:t>2</a:t>
            </a:r>
            <a:r>
              <a:rPr lang="en-US" i="1" dirty="0" smtClean="0">
                <a:latin typeface="黑体" pitchFamily="49" charset="-122"/>
                <a:ea typeface="黑体" pitchFamily="49" charset="-122"/>
              </a:rPr>
              <a:t>λ</a:t>
            </a:r>
            <a:r>
              <a:rPr lang="zh-CN" altLang="en-US" dirty="0" smtClean="0">
                <a:latin typeface="黑体" pitchFamily="49" charset="-122"/>
                <a:ea typeface="黑体" pitchFamily="49" charset="-122"/>
              </a:rPr>
              <a:t>的单色光照射某金属</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逸出的光电子的最大初速度之比为</a:t>
            </a:r>
            <a:r>
              <a:rPr lang="en-US" dirty="0" smtClean="0">
                <a:latin typeface="黑体" pitchFamily="49" charset="-122"/>
                <a:ea typeface="黑体" pitchFamily="49" charset="-122"/>
              </a:rPr>
              <a:t>2∶1,</a:t>
            </a:r>
            <a:r>
              <a:rPr lang="zh-CN" altLang="en-US" dirty="0" smtClean="0">
                <a:latin typeface="黑体" pitchFamily="49" charset="-122"/>
                <a:ea typeface="黑体" pitchFamily="49" charset="-122"/>
              </a:rPr>
              <a:t>普朗克常量用</a:t>
            </a:r>
            <a:r>
              <a:rPr lang="en-US" i="1" dirty="0" smtClean="0">
                <a:latin typeface="黑体" pitchFamily="49" charset="-122"/>
                <a:ea typeface="黑体" pitchFamily="49" charset="-122"/>
              </a:rPr>
              <a:t>h</a:t>
            </a:r>
            <a:r>
              <a:rPr lang="zh-CN" altLang="en-US" dirty="0" smtClean="0">
                <a:latin typeface="黑体" pitchFamily="49" charset="-122"/>
                <a:ea typeface="黑体" pitchFamily="49" charset="-122"/>
              </a:rPr>
              <a:t>表示</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光在真空中的速度用</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表示</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33" name="TextBox 32"/>
          <p:cNvSpPr txBox="1"/>
          <p:nvPr/>
        </p:nvSpPr>
        <p:spPr>
          <a:xfrm>
            <a:off x="323705" y="1142990"/>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37" name="TextBox 36"/>
          <p:cNvSpPr txBox="1"/>
          <p:nvPr/>
        </p:nvSpPr>
        <p:spPr>
          <a:xfrm>
            <a:off x="2500298" y="2428874"/>
            <a:ext cx="428628" cy="246221"/>
          </a:xfrm>
          <a:prstGeom prst="rect">
            <a:avLst/>
          </a:prstGeom>
          <a:noFill/>
        </p:spPr>
        <p:txBody>
          <a:bodyPr wrap="square" lIns="0" tIns="0" rIns="0" bIns="0" rtlCol="0">
            <a:spAutoFit/>
          </a:bodyPr>
          <a:lstStyle/>
          <a:p>
            <a:r>
              <a:rPr lang="en-US" altLang="zh-CN" sz="1600" b="1" dirty="0" smtClean="0">
                <a:solidFill>
                  <a:schemeClr val="accent6"/>
                </a:solidFill>
                <a:latin typeface="微软雅黑" panose="020B0503020204020204" pitchFamily="34" charset="-122"/>
                <a:ea typeface="微软雅黑" panose="020B0503020204020204" pitchFamily="34" charset="-122"/>
              </a:rPr>
              <a:t>BD</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32" name=" 212"/>
          <p:cNvSpPr/>
          <p:nvPr/>
        </p:nvSpPr>
        <p:spPr>
          <a:xfrm>
            <a:off x="7164108" y="4083813"/>
            <a:ext cx="1080075" cy="792054"/>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6" name=" 28">
            <a:hlinkClick r:id="" action="ppaction://hlinkshowjump?jump=nextslide"/>
          </p:cNvPr>
          <p:cNvSpPr/>
          <p:nvPr/>
        </p:nvSpPr>
        <p:spPr>
          <a:xfrm>
            <a:off x="8172150" y="4443828"/>
            <a:ext cx="835410" cy="57036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60" name="组合 18"/>
          <p:cNvGrpSpPr/>
          <p:nvPr/>
        </p:nvGrpSpPr>
        <p:grpSpPr>
          <a:xfrm>
            <a:off x="251820" y="-142894"/>
            <a:ext cx="8387495" cy="1182004"/>
            <a:chOff x="228" y="-28"/>
            <a:chExt cx="13276" cy="2333"/>
          </a:xfrm>
        </p:grpSpPr>
        <p:grpSp>
          <p:nvGrpSpPr>
            <p:cNvPr id="61" name="组合 60"/>
            <p:cNvGrpSpPr/>
            <p:nvPr/>
          </p:nvGrpSpPr>
          <p:grpSpPr>
            <a:xfrm>
              <a:off x="5357" y="-28"/>
              <a:ext cx="3285" cy="2333"/>
              <a:chOff x="8093" y="254"/>
              <a:chExt cx="3285" cy="2333"/>
            </a:xfrm>
          </p:grpSpPr>
          <p:sp>
            <p:nvSpPr>
              <p:cNvPr id="83" name="TextBox 82"/>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84"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8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62" name="组合 25"/>
            <p:cNvGrpSpPr/>
            <p:nvPr/>
          </p:nvGrpSpPr>
          <p:grpSpPr>
            <a:xfrm>
              <a:off x="228" y="2068"/>
              <a:ext cx="4306" cy="138"/>
              <a:chOff x="421" y="1768"/>
              <a:chExt cx="4306" cy="138"/>
            </a:xfrm>
          </p:grpSpPr>
          <p:sp>
            <p:nvSpPr>
              <p:cNvPr id="75"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8"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0"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63" name="组合 6"/>
            <p:cNvGrpSpPr/>
            <p:nvPr/>
          </p:nvGrpSpPr>
          <p:grpSpPr>
            <a:xfrm>
              <a:off x="9198" y="2068"/>
              <a:ext cx="4306" cy="138"/>
              <a:chOff x="421" y="1768"/>
              <a:chExt cx="4306" cy="138"/>
            </a:xfrm>
          </p:grpSpPr>
          <p:sp>
            <p:nvSpPr>
              <p:cNvPr id="6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618504" name="Object 8"/>
          <p:cNvGraphicFramePr>
            <a:graphicFrameLocks noChangeAspect="1"/>
          </p:cNvGraphicFramePr>
          <p:nvPr/>
        </p:nvGraphicFramePr>
        <p:xfrm>
          <a:off x="214282" y="2786064"/>
          <a:ext cx="6667500" cy="1676400"/>
        </p:xfrm>
        <a:graphic>
          <a:graphicData uri="http://schemas.openxmlformats.org/presentationml/2006/ole">
            <p:oleObj spid="_x0000_s618504" name="文档" r:id="rId4" imgW="6671462" imgH="1677842" progId="Word.Document.12">
              <p:embed/>
            </p:oleObj>
          </a:graphicData>
        </a:graphic>
      </p:graphicFrame>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additive="base">
                                        <p:cTn id="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7">
                                            <p:txEl>
                                              <p:pRg st="0" end="0"/>
                                            </p:txEl>
                                          </p:spTgt>
                                        </p:tgtEl>
                                      </p:cBhvr>
                                    </p:animEffect>
                                    <p:set>
                                      <p:cBhvr>
                                        <p:cTn id="13" dur="1" fill="hold">
                                          <p:stCondLst>
                                            <p:cond delay="499"/>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57158" y="1285866"/>
            <a:ext cx="768675" cy="553998"/>
          </a:xfrm>
          <a:prstGeom prst="rect">
            <a:avLst/>
          </a:prstGeom>
        </p:spPr>
        <p:txBody>
          <a:bodyPr wrap="square">
            <a:spAutoFit/>
          </a:bodyPr>
          <a:lstStyle/>
          <a:p>
            <a:pPr algn="just">
              <a:lnSpc>
                <a:spcPts val="3600"/>
              </a:lnSpc>
            </a:pPr>
            <a:r>
              <a:rPr lang="zh-CN" altLang="zh-CN" dirty="0">
                <a:solidFill>
                  <a:schemeClr val="accent2">
                    <a:lumMod val="50000"/>
                  </a:schemeClr>
                </a:solidFill>
                <a:latin typeface="黑体" panose="02010609060101010101" charset="-122"/>
                <a:ea typeface="黑体" panose="02010609060101010101" charset="-122"/>
              </a:rPr>
              <a:t>解析</a:t>
            </a:r>
            <a:r>
              <a:rPr lang="en-US" altLang="zh-CN" dirty="0">
                <a:solidFill>
                  <a:schemeClr val="accent2">
                    <a:lumMod val="50000"/>
                  </a:schemeClr>
                </a:solidFill>
                <a:latin typeface="黑体" panose="02010609060101010101" charset="-122"/>
                <a:ea typeface="黑体" panose="02010609060101010101" charset="-122"/>
              </a:rPr>
              <a:t>▶</a:t>
            </a:r>
            <a:r>
              <a:rPr lang="zh-CN" altLang="zh-CN" sz="2200" i="1" dirty="0">
                <a:latin typeface="黑体" panose="02010609060101010101" charset="-122"/>
                <a:ea typeface="黑体" panose="02010609060101010101" charset="-122"/>
              </a:rPr>
              <a:t>　</a:t>
            </a:r>
            <a:endParaRPr lang="zh-CN" altLang="zh-CN" sz="1400" dirty="0">
              <a:latin typeface="黑体" panose="02010609060101010101" charset="-122"/>
              <a:ea typeface="黑体" panose="02010609060101010101" charset="-122"/>
            </a:endParaRPr>
          </a:p>
        </p:txBody>
      </p:sp>
      <p:grpSp>
        <p:nvGrpSpPr>
          <p:cNvPr id="50" name="组合 18"/>
          <p:cNvGrpSpPr/>
          <p:nvPr/>
        </p:nvGrpSpPr>
        <p:grpSpPr>
          <a:xfrm>
            <a:off x="251820" y="0"/>
            <a:ext cx="8387495" cy="1182004"/>
            <a:chOff x="228" y="-28"/>
            <a:chExt cx="13276" cy="2333"/>
          </a:xfrm>
        </p:grpSpPr>
        <p:grpSp>
          <p:nvGrpSpPr>
            <p:cNvPr id="51" name="组合 50"/>
            <p:cNvGrpSpPr/>
            <p:nvPr/>
          </p:nvGrpSpPr>
          <p:grpSpPr>
            <a:xfrm>
              <a:off x="5357" y="-28"/>
              <a:ext cx="3285" cy="2333"/>
              <a:chOff x="8093" y="254"/>
              <a:chExt cx="3285" cy="2333"/>
            </a:xfrm>
          </p:grpSpPr>
          <p:sp>
            <p:nvSpPr>
              <p:cNvPr id="70" name="TextBox 6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7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73"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52" name="组合 25"/>
            <p:cNvGrpSpPr/>
            <p:nvPr/>
          </p:nvGrpSpPr>
          <p:grpSpPr>
            <a:xfrm>
              <a:off x="228" y="2068"/>
              <a:ext cx="4306" cy="138"/>
              <a:chOff x="421" y="1768"/>
              <a:chExt cx="4306" cy="138"/>
            </a:xfrm>
          </p:grpSpPr>
          <p:sp>
            <p:nvSpPr>
              <p:cNvPr id="6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3" name="组合 6"/>
            <p:cNvGrpSpPr/>
            <p:nvPr/>
          </p:nvGrpSpPr>
          <p:grpSpPr>
            <a:xfrm>
              <a:off x="9198" y="2068"/>
              <a:ext cx="4306" cy="138"/>
              <a:chOff x="421" y="1768"/>
              <a:chExt cx="4306" cy="138"/>
            </a:xfrm>
          </p:grpSpPr>
          <p:sp>
            <p:nvSpPr>
              <p:cNvPr id="5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616449" name="Object 1"/>
          <p:cNvGraphicFramePr>
            <a:graphicFrameLocks noChangeAspect="1"/>
          </p:cNvGraphicFramePr>
          <p:nvPr/>
        </p:nvGraphicFramePr>
        <p:xfrm>
          <a:off x="1428728" y="1428742"/>
          <a:ext cx="6477000" cy="2495550"/>
        </p:xfrm>
        <a:graphic>
          <a:graphicData uri="http://schemas.openxmlformats.org/presentationml/2006/ole">
            <p:oleObj spid="_x0000_s616449" name="文档" r:id="rId4" imgW="6481106" imgH="2498025"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85720" y="1500180"/>
            <a:ext cx="6786610" cy="2554545"/>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2</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多选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按如图所示的方式连接电路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当用紫光照射阴极</a:t>
            </a:r>
            <a:r>
              <a:rPr lang="en-US" dirty="0" smtClean="0">
                <a:latin typeface="黑体" pitchFamily="49" charset="-122"/>
                <a:ea typeface="黑体" pitchFamily="49" charset="-122"/>
              </a:rPr>
              <a:t>K</a:t>
            </a:r>
            <a:r>
              <a:rPr lang="zh-CN" altLang="en-US" dirty="0" smtClean="0">
                <a:latin typeface="黑体" pitchFamily="49" charset="-122"/>
                <a:ea typeface="黑体" pitchFamily="49" charset="-122"/>
              </a:rPr>
              <a:t>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电路中的微安表有示数。则下列叙述正确的是</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如果仅将紫光换成黄光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则微安表一定没有示数</a:t>
            </a:r>
          </a:p>
          <a:p>
            <a:pPr>
              <a:lnSpc>
                <a:spcPts val="32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如果仅将紫光换成紫外线</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则微安表一定有示数</a:t>
            </a:r>
          </a:p>
          <a:p>
            <a:pPr>
              <a:lnSpc>
                <a:spcPts val="32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如果仅将滑动变阻器的滑片向右滑动</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则微安表的示数一定增大</a:t>
            </a:r>
          </a:p>
          <a:p>
            <a:pPr>
              <a:lnSpc>
                <a:spcPts val="32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如果仅将滑动变阻器的滑片向左滑动</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则微安表的示数可能不变</a:t>
            </a:r>
            <a:endParaRPr lang="zh-CN" altLang="en-US" dirty="0">
              <a:latin typeface="黑体" pitchFamily="49" charset="-122"/>
              <a:ea typeface="黑体" pitchFamily="49" charset="-122"/>
            </a:endParaRPr>
          </a:p>
        </p:txBody>
      </p:sp>
      <p:sp>
        <p:nvSpPr>
          <p:cNvPr id="33" name="TextBox 32"/>
          <p:cNvSpPr txBox="1"/>
          <p:nvPr/>
        </p:nvSpPr>
        <p:spPr>
          <a:xfrm>
            <a:off x="323705" y="1142990"/>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37" name="TextBox 36"/>
          <p:cNvSpPr txBox="1"/>
          <p:nvPr/>
        </p:nvSpPr>
        <p:spPr>
          <a:xfrm>
            <a:off x="4643438" y="2071684"/>
            <a:ext cx="428628" cy="246221"/>
          </a:xfrm>
          <a:prstGeom prst="rect">
            <a:avLst/>
          </a:prstGeom>
          <a:noFill/>
        </p:spPr>
        <p:txBody>
          <a:bodyPr wrap="square" lIns="0" tIns="0" rIns="0" bIns="0" rtlCol="0">
            <a:spAutoFit/>
          </a:bodyPr>
          <a:lstStyle/>
          <a:p>
            <a:r>
              <a:rPr lang="en-US" altLang="zh-CN" sz="1600" b="1" dirty="0" smtClean="0">
                <a:solidFill>
                  <a:schemeClr val="accent6"/>
                </a:solidFill>
                <a:latin typeface="微软雅黑" panose="020B0503020204020204" pitchFamily="34" charset="-122"/>
                <a:ea typeface="微软雅黑" panose="020B0503020204020204" pitchFamily="34" charset="-122"/>
              </a:rPr>
              <a:t>BD</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32" name=" 212"/>
          <p:cNvSpPr/>
          <p:nvPr/>
        </p:nvSpPr>
        <p:spPr>
          <a:xfrm>
            <a:off x="7164108" y="4083813"/>
            <a:ext cx="1080075" cy="792054"/>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6" name=" 28">
            <a:hlinkClick r:id="" action="ppaction://hlinkshowjump?jump=nextslide"/>
          </p:cNvPr>
          <p:cNvSpPr/>
          <p:nvPr/>
        </p:nvSpPr>
        <p:spPr>
          <a:xfrm>
            <a:off x="8172150" y="4443828"/>
            <a:ext cx="835410" cy="57036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2" name="组合 18"/>
          <p:cNvGrpSpPr/>
          <p:nvPr/>
        </p:nvGrpSpPr>
        <p:grpSpPr>
          <a:xfrm>
            <a:off x="251820" y="-142894"/>
            <a:ext cx="8387495" cy="1182004"/>
            <a:chOff x="228" y="-28"/>
            <a:chExt cx="13276" cy="2333"/>
          </a:xfrm>
        </p:grpSpPr>
        <p:grpSp>
          <p:nvGrpSpPr>
            <p:cNvPr id="3" name="组合 60"/>
            <p:cNvGrpSpPr/>
            <p:nvPr/>
          </p:nvGrpSpPr>
          <p:grpSpPr>
            <a:xfrm>
              <a:off x="5357" y="-28"/>
              <a:ext cx="3285" cy="2333"/>
              <a:chOff x="8093" y="254"/>
              <a:chExt cx="3285" cy="2333"/>
            </a:xfrm>
          </p:grpSpPr>
          <p:sp>
            <p:nvSpPr>
              <p:cNvPr id="83" name="TextBox 82"/>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84"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8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4" name="组合 25"/>
            <p:cNvGrpSpPr/>
            <p:nvPr/>
          </p:nvGrpSpPr>
          <p:grpSpPr>
            <a:xfrm>
              <a:off x="228" y="2068"/>
              <a:ext cx="4306" cy="138"/>
              <a:chOff x="421" y="1768"/>
              <a:chExt cx="4306" cy="138"/>
            </a:xfrm>
          </p:grpSpPr>
          <p:sp>
            <p:nvSpPr>
              <p:cNvPr id="75"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8"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0"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 name="组合 6"/>
            <p:cNvGrpSpPr/>
            <p:nvPr/>
          </p:nvGrpSpPr>
          <p:grpSpPr>
            <a:xfrm>
              <a:off x="9198" y="2068"/>
              <a:ext cx="4306" cy="138"/>
              <a:chOff x="421" y="1768"/>
              <a:chExt cx="4306" cy="138"/>
            </a:xfrm>
          </p:grpSpPr>
          <p:sp>
            <p:nvSpPr>
              <p:cNvPr id="6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35" name="19WLELSQGDZT5T5.eps" descr="id:2147509473;FounderCES"/>
          <p:cNvPicPr/>
          <p:nvPr/>
        </p:nvPicPr>
        <p:blipFill>
          <a:blip r:embed="rId3" cstate="print"/>
          <a:stretch>
            <a:fillRect/>
          </a:stretch>
        </p:blipFill>
        <p:spPr>
          <a:xfrm>
            <a:off x="7143768" y="1785932"/>
            <a:ext cx="1571636" cy="1309442"/>
          </a:xfrm>
          <a:prstGeom prst="rect">
            <a:avLst/>
          </a:prstGeom>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additive="base">
                                        <p:cTn id="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7">
                                            <p:txEl>
                                              <p:pRg st="0" end="0"/>
                                            </p:txEl>
                                          </p:spTgt>
                                        </p:tgtEl>
                                      </p:cBhvr>
                                    </p:animEffect>
                                    <p:set>
                                      <p:cBhvr>
                                        <p:cTn id="13" dur="1" fill="hold">
                                          <p:stCondLst>
                                            <p:cond delay="499"/>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57158" y="1285866"/>
            <a:ext cx="768675" cy="553998"/>
          </a:xfrm>
          <a:prstGeom prst="rect">
            <a:avLst/>
          </a:prstGeom>
        </p:spPr>
        <p:txBody>
          <a:bodyPr wrap="square">
            <a:spAutoFit/>
          </a:bodyPr>
          <a:lstStyle/>
          <a:p>
            <a:pPr algn="just">
              <a:lnSpc>
                <a:spcPts val="3600"/>
              </a:lnSpc>
            </a:pPr>
            <a:r>
              <a:rPr lang="zh-CN" altLang="zh-CN" dirty="0">
                <a:solidFill>
                  <a:schemeClr val="accent2">
                    <a:lumMod val="50000"/>
                  </a:schemeClr>
                </a:solidFill>
                <a:latin typeface="黑体" panose="02010609060101010101" charset="-122"/>
                <a:ea typeface="黑体" panose="02010609060101010101" charset="-122"/>
              </a:rPr>
              <a:t>解析</a:t>
            </a:r>
            <a:r>
              <a:rPr lang="en-US" altLang="zh-CN" dirty="0">
                <a:solidFill>
                  <a:schemeClr val="accent2">
                    <a:lumMod val="50000"/>
                  </a:schemeClr>
                </a:solidFill>
                <a:latin typeface="黑体" panose="02010609060101010101" charset="-122"/>
                <a:ea typeface="黑体" panose="02010609060101010101" charset="-122"/>
              </a:rPr>
              <a:t>▶</a:t>
            </a:r>
            <a:r>
              <a:rPr lang="zh-CN" altLang="zh-CN" sz="2200" i="1" dirty="0">
                <a:latin typeface="黑体" panose="02010609060101010101" charset="-122"/>
                <a:ea typeface="黑体" panose="02010609060101010101" charset="-122"/>
              </a:rPr>
              <a:t>　</a:t>
            </a:r>
            <a:endParaRPr lang="zh-CN" altLang="zh-CN" sz="1400" dirty="0">
              <a:latin typeface="黑体" panose="02010609060101010101" charset="-122"/>
              <a:ea typeface="黑体" panose="02010609060101010101" charset="-122"/>
            </a:endParaRPr>
          </a:p>
        </p:txBody>
      </p:sp>
      <p:grpSp>
        <p:nvGrpSpPr>
          <p:cNvPr id="2" name="组合 18"/>
          <p:cNvGrpSpPr/>
          <p:nvPr/>
        </p:nvGrpSpPr>
        <p:grpSpPr>
          <a:xfrm>
            <a:off x="251820" y="0"/>
            <a:ext cx="8387495" cy="1182004"/>
            <a:chOff x="228" y="-28"/>
            <a:chExt cx="13276" cy="2333"/>
          </a:xfrm>
        </p:grpSpPr>
        <p:grpSp>
          <p:nvGrpSpPr>
            <p:cNvPr id="3" name="组合 50"/>
            <p:cNvGrpSpPr/>
            <p:nvPr/>
          </p:nvGrpSpPr>
          <p:grpSpPr>
            <a:xfrm>
              <a:off x="5357" y="-28"/>
              <a:ext cx="3285" cy="2333"/>
              <a:chOff x="8093" y="254"/>
              <a:chExt cx="3285" cy="2333"/>
            </a:xfrm>
          </p:grpSpPr>
          <p:sp>
            <p:nvSpPr>
              <p:cNvPr id="70" name="TextBox 6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7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73"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4" name="组合 25"/>
            <p:cNvGrpSpPr/>
            <p:nvPr/>
          </p:nvGrpSpPr>
          <p:grpSpPr>
            <a:xfrm>
              <a:off x="228" y="2068"/>
              <a:ext cx="4306" cy="138"/>
              <a:chOff x="421" y="1768"/>
              <a:chExt cx="4306" cy="138"/>
            </a:xfrm>
          </p:grpSpPr>
          <p:sp>
            <p:nvSpPr>
              <p:cNvPr id="6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 name="组合 6"/>
            <p:cNvGrpSpPr/>
            <p:nvPr/>
          </p:nvGrpSpPr>
          <p:grpSpPr>
            <a:xfrm>
              <a:off x="9198" y="2068"/>
              <a:ext cx="4306" cy="138"/>
              <a:chOff x="421" y="1768"/>
              <a:chExt cx="4306" cy="138"/>
            </a:xfrm>
          </p:grpSpPr>
          <p:sp>
            <p:nvSpPr>
              <p:cNvPr id="5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7" name="矩形 26"/>
          <p:cNvSpPr/>
          <p:nvPr/>
        </p:nvSpPr>
        <p:spPr>
          <a:xfrm>
            <a:off x="1285852" y="1428742"/>
            <a:ext cx="6572296" cy="2901243"/>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换用黄光后</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入射光的频率减小</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但入射光的频率可能仍大于金属的极限频率</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发生光电效应</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电路中可能有光电流</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换用紫外线后</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入射光的频率增大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一定能发生光电效应</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则微安表一定有示数</a:t>
            </a:r>
            <a:r>
              <a:rPr lang="en-US" dirty="0" smtClean="0">
                <a:latin typeface="黑体" pitchFamily="49" charset="-122"/>
                <a:ea typeface="黑体" pitchFamily="49" charset="-122"/>
              </a:rPr>
              <a:t>,B</a:t>
            </a:r>
            <a:r>
              <a:rPr lang="zh-CN" altLang="en-US" dirty="0" smtClean="0">
                <a:latin typeface="黑体" pitchFamily="49" charset="-122"/>
                <a:ea typeface="黑体" pitchFamily="49" charset="-122"/>
              </a:rPr>
              <a:t>项正确</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滑动变阻器的滑片向右滑动</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则光电管两极间的电压增大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电路中的光电流可能已达到饱和值</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故不一定增大</a:t>
            </a:r>
            <a:r>
              <a:rPr lang="en-US" dirty="0" smtClean="0">
                <a:latin typeface="黑体" pitchFamily="49" charset="-122"/>
                <a:ea typeface="黑体" pitchFamily="49" charset="-122"/>
              </a:rPr>
              <a:t>,C</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滑动变阻器的滑片向左滑动</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则光电管两极间的电压减小</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电路中的光电流可能仍为饱和值</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保持不变</a:t>
            </a:r>
            <a:r>
              <a:rPr lang="en-US" dirty="0" smtClean="0">
                <a:latin typeface="黑体" pitchFamily="49" charset="-122"/>
                <a:ea typeface="黑体" pitchFamily="49" charset="-122"/>
              </a:rPr>
              <a:t>,D</a:t>
            </a:r>
            <a:r>
              <a:rPr lang="zh-CN" altLang="en-US" dirty="0" smtClean="0">
                <a:latin typeface="黑体" pitchFamily="49" charset="-122"/>
                <a:ea typeface="黑体" pitchFamily="49" charset="-122"/>
              </a:rPr>
              <a:t>项正确。</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57158" y="1214428"/>
            <a:ext cx="6623050" cy="432030"/>
            <a:chOff x="611725" y="1491675"/>
            <a:chExt cx="6623050" cy="432030"/>
          </a:xfrm>
        </p:grpSpPr>
        <p:sp>
          <p:nvSpPr>
            <p:cNvPr id="35" name="矩形 34"/>
            <p:cNvSpPr/>
            <p:nvPr/>
          </p:nvSpPr>
          <p:spPr>
            <a:xfrm>
              <a:off x="683838" y="1491705"/>
              <a:ext cx="965730" cy="369332"/>
            </a:xfrm>
            <a:prstGeom prst="rect">
              <a:avLst/>
            </a:prstGeom>
          </p:spPr>
          <p:txBody>
            <a:bodyPr wrap="square">
              <a:spAutoFit/>
            </a:bodyPr>
            <a:lstStyle/>
            <a:p>
              <a:r>
                <a:rPr lang="zh-CN" altLang="zh-CN" b="1"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考点</a:t>
              </a:r>
              <a:r>
                <a:rPr lang="en-US" altLang="zh-CN" b="1" dirty="0">
                  <a:solidFill>
                    <a:schemeClr val="tx1">
                      <a:lumMod val="75000"/>
                      <a:lumOff val="25000"/>
                    </a:schemeClr>
                  </a:solidFill>
                  <a:latin typeface="黑体" panose="02010609060101010101" charset="-122"/>
                  <a:ea typeface="黑体" panose="02010609060101010101" charset="-122"/>
                  <a:cs typeface="Times New Roman" panose="02020603050405020304" pitchFamily="18" charset="0"/>
                </a:rPr>
                <a:t>2</a:t>
              </a:r>
            </a:p>
          </p:txBody>
        </p:sp>
        <p:grpSp>
          <p:nvGrpSpPr>
            <p:cNvPr id="39" name="组合 38"/>
            <p:cNvGrpSpPr/>
            <p:nvPr/>
          </p:nvGrpSpPr>
          <p:grpSpPr>
            <a:xfrm>
              <a:off x="611725" y="1491675"/>
              <a:ext cx="6623050" cy="432030"/>
              <a:chOff x="611725" y="1563680"/>
              <a:chExt cx="6623050" cy="432030"/>
            </a:xfrm>
          </p:grpSpPr>
          <p:grpSp>
            <p:nvGrpSpPr>
              <p:cNvPr id="27" name="组合 26"/>
              <p:cNvGrpSpPr/>
              <p:nvPr/>
            </p:nvGrpSpPr>
            <p:grpSpPr>
              <a:xfrm>
                <a:off x="611725" y="1563680"/>
                <a:ext cx="6623050" cy="431800"/>
                <a:chOff x="401" y="2369"/>
                <a:chExt cx="10430" cy="680"/>
              </a:xfrm>
            </p:grpSpPr>
            <p:grpSp>
              <p:nvGrpSpPr>
                <p:cNvPr id="29" name="组合 24"/>
                <p:cNvGrpSpPr/>
                <p:nvPr/>
              </p:nvGrpSpPr>
              <p:grpSpPr>
                <a:xfrm>
                  <a:off x="401" y="2369"/>
                  <a:ext cx="1770" cy="680"/>
                  <a:chOff x="-201" y="2349"/>
                  <a:chExt cx="1770" cy="680"/>
                </a:xfrm>
              </p:grpSpPr>
              <p:cxnSp>
                <p:nvCxnSpPr>
                  <p:cNvPr id="32" name="直接连接符 31"/>
                  <p:cNvCxnSpPr/>
                  <p:nvPr/>
                </p:nvCxnSpPr>
                <p:spPr>
                  <a:xfrm flipV="1">
                    <a:off x="-201" y="3009"/>
                    <a:ext cx="1770" cy="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31" y="2349"/>
                    <a:ext cx="0" cy="6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直接连接符 29"/>
                <p:cNvCxnSpPr/>
                <p:nvPr/>
              </p:nvCxnSpPr>
              <p:spPr>
                <a:xfrm>
                  <a:off x="2290" y="3029"/>
                  <a:ext cx="8541"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文本框 54"/>
                <p:cNvSpPr txBox="1"/>
                <p:nvPr/>
              </p:nvSpPr>
              <p:spPr>
                <a:xfrm>
                  <a:off x="2442" y="2482"/>
                  <a:ext cx="3595" cy="436"/>
                </a:xfrm>
                <a:prstGeom prst="rect">
                  <a:avLst/>
                </a:prstGeom>
                <a:noFill/>
              </p:spPr>
              <p:txBody>
                <a:bodyPr wrap="none" lIns="0" tIns="0" rIns="0" bIns="0" rtlCol="0">
                  <a:spAutoFit/>
                </a:bodyPr>
                <a:lstStyle/>
                <a:p>
                  <a:r>
                    <a:rPr lang="zh-CN" altLang="zh-CN" sz="1600" i="1" dirty="0"/>
                    <a:t>　</a:t>
                  </a:r>
                  <a:r>
                    <a:rPr lang="zh-CN" altLang="en-US" dirty="0" smtClean="0">
                      <a:latin typeface="黑体" panose="02010609060101010101" charset="-122"/>
                      <a:ea typeface="黑体" panose="02010609060101010101" charset="-122"/>
                    </a:rPr>
                    <a:t>原子结构与能级跃迁</a:t>
                  </a:r>
                  <a:endParaRPr lang="zh-CN" altLang="en-US" b="1" dirty="0">
                    <a:solidFill>
                      <a:schemeClr val="accent6"/>
                    </a:solidFill>
                    <a:latin typeface="黑体" panose="02010609060101010101" charset="-122"/>
                    <a:ea typeface="黑体" panose="02010609060101010101" charset="-122"/>
                  </a:endParaRPr>
                </a:p>
              </p:txBody>
            </p:sp>
          </p:grpSp>
          <p:cxnSp>
            <p:nvCxnSpPr>
              <p:cNvPr id="37" name="直接连接符 36"/>
              <p:cNvCxnSpPr/>
              <p:nvPr/>
            </p:nvCxnSpPr>
            <p:spPr>
              <a:xfrm>
                <a:off x="1835810" y="1563680"/>
                <a:ext cx="0" cy="43203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3" name="组合 18"/>
          <p:cNvGrpSpPr/>
          <p:nvPr/>
        </p:nvGrpSpPr>
        <p:grpSpPr>
          <a:xfrm>
            <a:off x="251820" y="-142894"/>
            <a:ext cx="8387495" cy="1182004"/>
            <a:chOff x="228" y="-28"/>
            <a:chExt cx="13276" cy="2333"/>
          </a:xfrm>
        </p:grpSpPr>
        <p:grpSp>
          <p:nvGrpSpPr>
            <p:cNvPr id="64" name="组合 63"/>
            <p:cNvGrpSpPr/>
            <p:nvPr/>
          </p:nvGrpSpPr>
          <p:grpSpPr>
            <a:xfrm>
              <a:off x="5357" y="-28"/>
              <a:ext cx="3285" cy="2333"/>
              <a:chOff x="8093" y="254"/>
              <a:chExt cx="3285" cy="2333"/>
            </a:xfrm>
          </p:grpSpPr>
          <p:sp>
            <p:nvSpPr>
              <p:cNvPr id="84" name="TextBox 83"/>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85"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86"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65" name="组合 25"/>
            <p:cNvGrpSpPr/>
            <p:nvPr/>
          </p:nvGrpSpPr>
          <p:grpSpPr>
            <a:xfrm>
              <a:off x="228" y="2068"/>
              <a:ext cx="4306" cy="138"/>
              <a:chOff x="421" y="1768"/>
              <a:chExt cx="4306" cy="138"/>
            </a:xfrm>
          </p:grpSpPr>
          <p:sp>
            <p:nvSpPr>
              <p:cNvPr id="76"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7"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8"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0"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1"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2"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3"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66" name="组合 6"/>
            <p:cNvGrpSpPr/>
            <p:nvPr/>
          </p:nvGrpSpPr>
          <p:grpSpPr>
            <a:xfrm>
              <a:off x="9198" y="2068"/>
              <a:ext cx="4306" cy="138"/>
              <a:chOff x="421" y="1768"/>
              <a:chExt cx="4306" cy="138"/>
            </a:xfrm>
          </p:grpSpPr>
          <p:sp>
            <p:nvSpPr>
              <p:cNvPr id="67"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4"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5"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614406" name="Object 6"/>
          <p:cNvGraphicFramePr>
            <a:graphicFrameLocks noChangeAspect="1"/>
          </p:cNvGraphicFramePr>
          <p:nvPr/>
        </p:nvGraphicFramePr>
        <p:xfrm>
          <a:off x="755841" y="1779717"/>
          <a:ext cx="6105525" cy="2238375"/>
        </p:xfrm>
        <a:graphic>
          <a:graphicData uri="http://schemas.openxmlformats.org/presentationml/2006/ole">
            <p:oleObj spid="_x0000_s614406" name="文档" r:id="rId4" imgW="6109750" imgH="2240366"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218201" y="-142894"/>
            <a:ext cx="8563591" cy="1280052"/>
            <a:chOff x="102889" y="9525"/>
            <a:chExt cx="8563591" cy="1280052"/>
          </a:xfrm>
        </p:grpSpPr>
        <p:grpSp>
          <p:nvGrpSpPr>
            <p:cNvPr id="3" name="组合 36"/>
            <p:cNvGrpSpPr/>
            <p:nvPr/>
          </p:nvGrpSpPr>
          <p:grpSpPr>
            <a:xfrm>
              <a:off x="3557647" y="9525"/>
              <a:ext cx="1840489" cy="1280052"/>
              <a:chOff x="5324" y="56"/>
              <a:chExt cx="2832" cy="1654"/>
            </a:xfrm>
          </p:grpSpPr>
          <p:grpSp>
            <p:nvGrpSpPr>
              <p:cNvPr id="4" name="组合 57"/>
              <p:cNvGrpSpPr/>
              <p:nvPr/>
            </p:nvGrpSpPr>
            <p:grpSpPr>
              <a:xfrm>
                <a:off x="5324" y="56"/>
                <a:ext cx="2832" cy="1599"/>
                <a:chOff x="5324" y="56"/>
                <a:chExt cx="2832" cy="1599"/>
              </a:xfrm>
            </p:grpSpPr>
            <p:sp>
              <p:nvSpPr>
                <p:cNvPr id="60" name="文本框 59"/>
                <p:cNvSpPr txBox="1"/>
                <p:nvPr/>
              </p:nvSpPr>
              <p:spPr>
                <a:xfrm>
                  <a:off x="5324" y="56"/>
                  <a:ext cx="1246" cy="1599"/>
                </a:xfrm>
                <a:prstGeom prst="rect">
                  <a:avLst/>
                </a:prstGeom>
                <a:noFill/>
              </p:spPr>
              <p:txBody>
                <a:bodyPr wrap="none" lIns="0" tIns="0" rIns="0" bIns="0" rtlCol="0" anchor="t">
                  <a:spAutoFit/>
                </a:bodyPr>
                <a:lstStyle/>
                <a:p>
                  <a:r>
                    <a:rPr lang="en-US" altLang="zh-CN"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mn-ea"/>
                      <a:cs typeface="+mn-ea"/>
                      <a:sym typeface="+mn-ea"/>
                    </a:rPr>
                    <a:t>W</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61" name="TextBox 63"/>
                <p:cNvSpPr txBox="1"/>
                <p:nvPr/>
              </p:nvSpPr>
              <p:spPr>
                <a:xfrm>
                  <a:off x="6694" y="201"/>
                  <a:ext cx="1462" cy="1309"/>
                </a:xfrm>
                <a:prstGeom prst="rect">
                  <a:avLst/>
                </a:prstGeom>
                <a:noFill/>
              </p:spPr>
              <p:txBody>
                <a:bodyPr wrap="square" rtlCol="0">
                  <a:spAutoFit/>
                </a:bodyPr>
                <a:lstStyle/>
                <a:p>
                  <a:r>
                    <a:rPr lang="zh-CN" altLang="en-US" sz="2400" b="1" dirty="0">
                      <a:latin typeface="黑体" panose="02010609060101010101" charset="-122"/>
                    </a:rPr>
                    <a:t>网络构建</a:t>
                  </a:r>
                </a:p>
              </p:txBody>
            </p:sp>
          </p:grpSp>
          <p:sp>
            <p:nvSpPr>
              <p:cNvPr id="59" name="TextBox 67"/>
              <p:cNvSpPr txBox="1"/>
              <p:nvPr/>
            </p:nvSpPr>
            <p:spPr>
              <a:xfrm>
                <a:off x="5334" y="1227"/>
                <a:ext cx="2813" cy="483"/>
              </a:xfrm>
              <a:prstGeom prst="rect">
                <a:avLst/>
              </a:prstGeom>
              <a:solidFill>
                <a:srgbClr val="409BA2">
                  <a:lumMod val="75000"/>
                </a:srgbClr>
              </a:solidFill>
            </p:spPr>
            <p:txBody>
              <a:bodyPr wrap="square" rtlCol="0">
                <a:spAutoFit/>
              </a:bodyPr>
              <a:lstStyle/>
              <a:p>
                <a:r>
                  <a:rPr lang="en-US" altLang="zh-CN" sz="1400" dirty="0">
                    <a:solidFill>
                      <a:srgbClr val="FFFFFF"/>
                    </a:solidFill>
                  </a:rPr>
                  <a:t>WANGLUO  GOUJIAN</a:t>
                </a:r>
                <a:endParaRPr lang="zh-CN" altLang="en-US" sz="1400" dirty="0">
                  <a:solidFill>
                    <a:srgbClr val="FFFFFF"/>
                  </a:solidFill>
                </a:endParaRPr>
              </a:p>
            </p:txBody>
          </p:sp>
        </p:grpSp>
        <p:grpSp>
          <p:nvGrpSpPr>
            <p:cNvPr id="5" name="组合 37"/>
            <p:cNvGrpSpPr/>
            <p:nvPr/>
          </p:nvGrpSpPr>
          <p:grpSpPr>
            <a:xfrm>
              <a:off x="102889" y="1024890"/>
              <a:ext cx="2798426" cy="106800"/>
              <a:chOff x="421" y="1768"/>
              <a:chExt cx="4306" cy="138"/>
            </a:xfrm>
          </p:grpSpPr>
          <p:sp>
            <p:nvSpPr>
              <p:cNvPr id="50" name=" 10"/>
              <p:cNvSpPr/>
              <p:nvPr/>
            </p:nvSpPr>
            <p:spPr>
              <a:xfrm>
                <a:off x="421"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113" y="178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173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472"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3965"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2364"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460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2943"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6" name="组合 38"/>
            <p:cNvGrpSpPr/>
            <p:nvPr/>
          </p:nvGrpSpPr>
          <p:grpSpPr>
            <a:xfrm>
              <a:off x="5868054" y="1024890"/>
              <a:ext cx="2798426" cy="106800"/>
              <a:chOff x="421" y="1768"/>
              <a:chExt cx="4306" cy="138"/>
            </a:xfrm>
          </p:grpSpPr>
          <p:sp>
            <p:nvSpPr>
              <p:cNvPr id="40" name=" 10"/>
              <p:cNvSpPr/>
              <p:nvPr/>
            </p:nvSpPr>
            <p:spPr>
              <a:xfrm>
                <a:off x="421"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27" name="19WLELSQGDZT5T1.eps" descr="id:2147509378;FounderCES"/>
          <p:cNvPicPr>
            <a:picLocks noChangeAspect="1"/>
          </p:cNvPicPr>
          <p:nvPr/>
        </p:nvPicPr>
        <p:blipFill>
          <a:blip r:embed="rId3" cstate="print"/>
          <a:srcRect t="43293"/>
          <a:stretch>
            <a:fillRect/>
          </a:stretch>
        </p:blipFill>
        <p:spPr>
          <a:xfrm>
            <a:off x="1691880" y="1419702"/>
            <a:ext cx="6395705" cy="3312138"/>
          </a:xfrm>
          <a:prstGeom prst="rect">
            <a:avLst/>
          </a:prstGeom>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18"/>
          <p:cNvGrpSpPr/>
          <p:nvPr/>
        </p:nvGrpSpPr>
        <p:grpSpPr>
          <a:xfrm>
            <a:off x="251820" y="0"/>
            <a:ext cx="8387495" cy="1182004"/>
            <a:chOff x="228" y="-28"/>
            <a:chExt cx="13276" cy="2333"/>
          </a:xfrm>
        </p:grpSpPr>
        <p:grpSp>
          <p:nvGrpSpPr>
            <p:cNvPr id="53" name="组合 52"/>
            <p:cNvGrpSpPr/>
            <p:nvPr/>
          </p:nvGrpSpPr>
          <p:grpSpPr>
            <a:xfrm>
              <a:off x="5357" y="-28"/>
              <a:ext cx="3285" cy="2333"/>
              <a:chOff x="8093" y="254"/>
              <a:chExt cx="3285" cy="2333"/>
            </a:xfrm>
          </p:grpSpPr>
          <p:sp>
            <p:nvSpPr>
              <p:cNvPr id="73" name="TextBox 72"/>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74"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7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54" name="组合 25"/>
            <p:cNvGrpSpPr/>
            <p:nvPr/>
          </p:nvGrpSpPr>
          <p:grpSpPr>
            <a:xfrm>
              <a:off x="228" y="2068"/>
              <a:ext cx="4306" cy="138"/>
              <a:chOff x="421" y="1768"/>
              <a:chExt cx="4306" cy="138"/>
            </a:xfrm>
          </p:grpSpPr>
          <p:sp>
            <p:nvSpPr>
              <p:cNvPr id="6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5" name="组合 6"/>
            <p:cNvGrpSpPr/>
            <p:nvPr/>
          </p:nvGrpSpPr>
          <p:grpSpPr>
            <a:xfrm>
              <a:off x="9198" y="2068"/>
              <a:ext cx="4306" cy="138"/>
              <a:chOff x="421" y="1768"/>
              <a:chExt cx="4306" cy="138"/>
            </a:xfrm>
          </p:grpSpPr>
          <p:sp>
            <p:nvSpPr>
              <p:cNvPr id="56"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8"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1"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2"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8" name="矩形 27"/>
          <p:cNvSpPr/>
          <p:nvPr/>
        </p:nvSpPr>
        <p:spPr>
          <a:xfrm>
            <a:off x="928662" y="1285866"/>
            <a:ext cx="6643734" cy="2554545"/>
          </a:xfrm>
          <a:prstGeom prst="rect">
            <a:avLst/>
          </a:prstGeom>
        </p:spPr>
        <p:txBody>
          <a:bodyPr wrap="square">
            <a:spAutoFit/>
          </a:bodyPr>
          <a:lstStyle/>
          <a:p>
            <a:pPr>
              <a:lnSpc>
                <a:spcPts val="3200"/>
              </a:lnSpc>
            </a:pPr>
            <a:r>
              <a:rPr lang="en-US" b="1" dirty="0" smtClean="0">
                <a:latin typeface="黑体" pitchFamily="49" charset="-122"/>
                <a:ea typeface="黑体" pitchFamily="49" charset="-122"/>
              </a:rPr>
              <a:t>2</a:t>
            </a:r>
            <a:r>
              <a:rPr lang="en-US" b="1" i="1" dirty="0" smtClean="0">
                <a:latin typeface="黑体" pitchFamily="49" charset="-122"/>
                <a:ea typeface="黑体" pitchFamily="49" charset="-122"/>
              </a:rPr>
              <a:t>.</a:t>
            </a:r>
            <a:r>
              <a:rPr lang="zh-CN" altLang="en-US" b="1" dirty="0" smtClean="0">
                <a:latin typeface="黑体" pitchFamily="49" charset="-122"/>
                <a:ea typeface="黑体" pitchFamily="49" charset="-122"/>
              </a:rPr>
              <a:t>电离</a:t>
            </a:r>
          </a:p>
          <a:p>
            <a:pPr>
              <a:lnSpc>
                <a:spcPts val="3200"/>
              </a:lnSpc>
            </a:pPr>
            <a:r>
              <a:rPr lang="zh-CN" altLang="en-US" dirty="0" smtClean="0">
                <a:latin typeface="黑体" pitchFamily="49" charset="-122"/>
                <a:ea typeface="黑体" pitchFamily="49" charset="-122"/>
              </a:rPr>
              <a:t>电离态与电离能</a:t>
            </a:r>
          </a:p>
          <a:p>
            <a:pPr>
              <a:lnSpc>
                <a:spcPts val="3200"/>
              </a:lnSpc>
            </a:pPr>
            <a:r>
              <a:rPr lang="zh-CN" altLang="en-US" dirty="0" smtClean="0">
                <a:latin typeface="黑体" pitchFamily="49" charset="-122"/>
                <a:ea typeface="黑体" pitchFamily="49" charset="-122"/>
              </a:rPr>
              <a:t>电离态</a:t>
            </a:r>
            <a:r>
              <a:rPr lang="en-US" dirty="0" smtClean="0">
                <a:latin typeface="黑体" pitchFamily="49" charset="-122"/>
                <a:ea typeface="黑体" pitchFamily="49" charset="-122"/>
              </a:rPr>
              <a:t>:</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0</a:t>
            </a:r>
            <a:endParaRPr lang="zh-CN" altLang="en-US" dirty="0" smtClean="0">
              <a:latin typeface="黑体" pitchFamily="49" charset="-122"/>
              <a:ea typeface="黑体" pitchFamily="49" charset="-122"/>
            </a:endParaRPr>
          </a:p>
          <a:p>
            <a:pPr>
              <a:lnSpc>
                <a:spcPts val="3200"/>
              </a:lnSpc>
            </a:pPr>
            <a:r>
              <a:rPr lang="zh-CN" altLang="en-US" dirty="0" smtClean="0">
                <a:latin typeface="黑体" pitchFamily="49" charset="-122"/>
                <a:ea typeface="黑体" pitchFamily="49" charset="-122"/>
              </a:rPr>
              <a:t>基态</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电离态</a:t>
            </a:r>
            <a:r>
              <a:rPr lang="en-US" dirty="0" smtClean="0">
                <a:latin typeface="黑体" pitchFamily="49" charset="-122"/>
                <a:ea typeface="黑体" pitchFamily="49" charset="-122"/>
              </a:rPr>
              <a:t>:</a:t>
            </a:r>
            <a:r>
              <a:rPr lang="en-US" i="1" dirty="0" smtClean="0">
                <a:latin typeface="黑体" pitchFamily="49" charset="-122"/>
                <a:ea typeface="黑体" pitchFamily="49" charset="-122"/>
              </a:rPr>
              <a:t>E</a:t>
            </a:r>
            <a:r>
              <a:rPr lang="zh-CN" altLang="en-US" baseline="-25000" dirty="0" smtClean="0">
                <a:latin typeface="黑体" pitchFamily="49" charset="-122"/>
                <a:ea typeface="黑体" pitchFamily="49" charset="-122"/>
              </a:rPr>
              <a:t>吸</a:t>
            </a:r>
            <a:r>
              <a:rPr lang="en-US" dirty="0" smtClean="0">
                <a:latin typeface="黑体" pitchFamily="49" charset="-122"/>
                <a:ea typeface="黑体" pitchFamily="49" charset="-122"/>
              </a:rPr>
              <a:t>&gt;0</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1</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p>
          <a:p>
            <a:pPr>
              <a:lnSpc>
                <a:spcPts val="3200"/>
              </a:lnSpc>
            </a:pPr>
            <a:r>
              <a:rPr lang="zh-CN" altLang="en-US" dirty="0" smtClean="0">
                <a:latin typeface="黑体" pitchFamily="49" charset="-122"/>
                <a:ea typeface="黑体" pitchFamily="49" charset="-122"/>
              </a:rPr>
              <a:t>激发态</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电离态</a:t>
            </a:r>
            <a:r>
              <a:rPr lang="en-US" dirty="0" smtClean="0">
                <a:latin typeface="黑体" pitchFamily="49" charset="-122"/>
                <a:ea typeface="黑体" pitchFamily="49" charset="-122"/>
              </a:rPr>
              <a:t>:</a:t>
            </a:r>
            <a:r>
              <a:rPr lang="en-US" i="1" dirty="0" smtClean="0">
                <a:latin typeface="黑体" pitchFamily="49" charset="-122"/>
                <a:ea typeface="黑体" pitchFamily="49" charset="-122"/>
              </a:rPr>
              <a:t>E</a:t>
            </a:r>
            <a:r>
              <a:rPr lang="zh-CN" altLang="en-US" baseline="-25000" dirty="0" smtClean="0">
                <a:latin typeface="黑体" pitchFamily="49" charset="-122"/>
                <a:ea typeface="黑体" pitchFamily="49" charset="-122"/>
              </a:rPr>
              <a:t>吸</a:t>
            </a:r>
            <a:r>
              <a:rPr lang="en-US" dirty="0" smtClean="0">
                <a:latin typeface="黑体" pitchFamily="49" charset="-122"/>
                <a:ea typeface="黑体" pitchFamily="49" charset="-122"/>
              </a:rPr>
              <a:t>&gt;0</a:t>
            </a:r>
            <a:r>
              <a:rPr lang="en-US" i="1" dirty="0" smtClean="0">
                <a:latin typeface="黑体" pitchFamily="49" charset="-122"/>
                <a:ea typeface="黑体" pitchFamily="49" charset="-122"/>
              </a:rPr>
              <a:t>-E</a:t>
            </a:r>
            <a:r>
              <a:rPr lang="en-US" i="1" baseline="-25000" dirty="0" smtClean="0">
                <a:latin typeface="黑体" pitchFamily="49" charset="-122"/>
                <a:ea typeface="黑体" pitchFamily="49" charset="-122"/>
              </a:rPr>
              <a:t>n</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en-US" i="1" dirty="0" smtClean="0">
                <a:latin typeface="黑体" pitchFamily="49" charset="-122"/>
                <a:ea typeface="黑体" pitchFamily="49" charset="-122"/>
              </a:rPr>
              <a:t>E</a:t>
            </a:r>
            <a:r>
              <a:rPr lang="en-US" i="1" baseline="-25000" dirty="0" smtClean="0">
                <a:latin typeface="黑体" pitchFamily="49" charset="-122"/>
                <a:ea typeface="黑体" pitchFamily="49" charset="-122"/>
              </a:rPr>
              <a:t>n</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p>
          <a:p>
            <a:pPr>
              <a:lnSpc>
                <a:spcPts val="3200"/>
              </a:lnSpc>
            </a:pPr>
            <a:r>
              <a:rPr lang="zh-CN" altLang="en-US" dirty="0" smtClean="0">
                <a:latin typeface="黑体" pitchFamily="49" charset="-122"/>
                <a:ea typeface="黑体" pitchFamily="49" charset="-122"/>
              </a:rPr>
              <a:t>若吸收能量足够大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克服电离能后</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获得自由的电子动能不为零。</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285720" y="1357304"/>
            <a:ext cx="6215106" cy="1259768"/>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2</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图示是氢原子的能级示意图。当氢原子从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的能级跃迁到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的能级时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辐射出光子</a:t>
            </a:r>
            <a:r>
              <a:rPr lang="en-US" i="1" dirty="0" smtClean="0">
                <a:latin typeface="黑体" pitchFamily="49" charset="-122"/>
                <a:ea typeface="黑体" pitchFamily="49" charset="-122"/>
              </a:rPr>
              <a:t>a</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的能级跃迁到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的能级时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辐射出光子</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。以下判断正确的是</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grpSp>
        <p:nvGrpSpPr>
          <p:cNvPr id="2" name="组合 18"/>
          <p:cNvGrpSpPr/>
          <p:nvPr/>
        </p:nvGrpSpPr>
        <p:grpSpPr>
          <a:xfrm>
            <a:off x="251820" y="-142894"/>
            <a:ext cx="8387495" cy="1182004"/>
            <a:chOff x="228" y="-28"/>
            <a:chExt cx="13276" cy="2333"/>
          </a:xfrm>
        </p:grpSpPr>
        <p:grpSp>
          <p:nvGrpSpPr>
            <p:cNvPr id="3" name="组合 2"/>
            <p:cNvGrpSpPr/>
            <p:nvPr/>
          </p:nvGrpSpPr>
          <p:grpSpPr>
            <a:xfrm>
              <a:off x="5357" y="-28"/>
              <a:ext cx="3285" cy="2333"/>
              <a:chOff x="8093" y="254"/>
              <a:chExt cx="3285" cy="2333"/>
            </a:xfrm>
          </p:grpSpPr>
          <p:sp>
            <p:nvSpPr>
              <p:cNvPr id="72" name="TextBox 71"/>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6"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4" name="组合 25"/>
            <p:cNvGrpSpPr/>
            <p:nvPr/>
          </p:nvGrpSpPr>
          <p:grpSpPr>
            <a:xfrm>
              <a:off x="228" y="2068"/>
              <a:ext cx="4306" cy="138"/>
              <a:chOff x="421" y="1768"/>
              <a:chExt cx="4306" cy="138"/>
            </a:xfrm>
          </p:grpSpPr>
          <p:sp>
            <p:nvSpPr>
              <p:cNvPr id="1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7" name="组合 6"/>
            <p:cNvGrpSpPr/>
            <p:nvPr/>
          </p:nvGrpSpPr>
          <p:grpSpPr>
            <a:xfrm>
              <a:off x="9198" y="2068"/>
              <a:ext cx="4306" cy="138"/>
              <a:chOff x="421" y="1768"/>
              <a:chExt cx="4306" cy="138"/>
            </a:xfrm>
          </p:grpSpPr>
          <p:sp>
            <p:nvSpPr>
              <p:cNvPr id="8"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2229"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6" name="TextBox 35"/>
          <p:cNvSpPr txBox="1"/>
          <p:nvPr/>
        </p:nvSpPr>
        <p:spPr>
          <a:xfrm>
            <a:off x="4214810" y="2285998"/>
            <a:ext cx="357190" cy="307777"/>
          </a:xfrm>
          <a:prstGeom prst="rect">
            <a:avLst/>
          </a:prstGeom>
          <a:noFill/>
        </p:spPr>
        <p:txBody>
          <a:bodyPr wrap="square" lIns="0" tIns="0" rIns="0" bIns="0" rtlCol="0">
            <a:spAutoFit/>
          </a:bodyPr>
          <a:lstStyle/>
          <a:p>
            <a:r>
              <a:rPr lang="en-US" altLang="zh-CN" sz="2000" b="1" dirty="0" smtClean="0">
                <a:solidFill>
                  <a:schemeClr val="accent6"/>
                </a:solidFill>
                <a:latin typeface="微软雅黑" panose="020B0503020204020204" pitchFamily="34" charset="-122"/>
                <a:ea typeface="微软雅黑" panose="020B0503020204020204" pitchFamily="34" charset="-122"/>
              </a:rPr>
              <a:t>A</a:t>
            </a:r>
            <a:endParaRPr lang="zh-CN" altLang="en-US" sz="2000" b="1" dirty="0">
              <a:solidFill>
                <a:schemeClr val="accent6"/>
              </a:solidFill>
              <a:latin typeface="微软雅黑" panose="020B0503020204020204" pitchFamily="34" charset="-122"/>
              <a:ea typeface="微软雅黑" panose="020B0503020204020204" pitchFamily="34" charset="-122"/>
            </a:endParaRPr>
          </a:p>
        </p:txBody>
      </p:sp>
      <p:sp>
        <p:nvSpPr>
          <p:cNvPr id="37" name=" 212"/>
          <p:cNvSpPr/>
          <p:nvPr/>
        </p:nvSpPr>
        <p:spPr>
          <a:xfrm>
            <a:off x="6876096" y="4083813"/>
            <a:ext cx="1296090" cy="936065"/>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8" name=" 28">
            <a:hlinkClick r:id="" action="ppaction://hlinkshowjump?jump=nextslide"/>
          </p:cNvPr>
          <p:cNvSpPr/>
          <p:nvPr/>
        </p:nvSpPr>
        <p:spPr>
          <a:xfrm>
            <a:off x="8100147" y="4429125"/>
            <a:ext cx="907415" cy="71437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sp>
        <p:nvSpPr>
          <p:cNvPr id="32" name="文本框 1"/>
          <p:cNvSpPr txBox="1"/>
          <p:nvPr/>
        </p:nvSpPr>
        <p:spPr>
          <a:xfrm>
            <a:off x="214282" y="1071552"/>
            <a:ext cx="180012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u="sng" noProof="0" dirty="0">
                <a:ln>
                  <a:noFill/>
                </a:ln>
                <a:solidFill>
                  <a:schemeClr val="accent1">
                    <a:lumMod val="50000"/>
                  </a:schemeClr>
                </a:solidFill>
                <a:effectLst/>
                <a:uLnTx/>
                <a:uFillTx/>
                <a:latin typeface="黑体" panose="02010609060101010101" charset="-122"/>
                <a:ea typeface="黑体" panose="02010609060101010101" charset="-122"/>
                <a:cs typeface="+mj-cs"/>
                <a:sym typeface="+mn-ea"/>
              </a:rPr>
              <a:t>典型例题</a:t>
            </a:r>
            <a:endParaRPr lang="zh-CN" altLang="en-US" sz="2000" b="1" u="sng" dirty="0">
              <a:solidFill>
                <a:schemeClr val="accent6"/>
              </a:solidFill>
              <a:latin typeface="黑体" panose="02010609060101010101" charset="-122"/>
              <a:ea typeface="黑体" panose="02010609060101010101" charset="-122"/>
            </a:endParaRPr>
          </a:p>
        </p:txBody>
      </p:sp>
      <p:sp>
        <p:nvSpPr>
          <p:cNvPr id="34" name="矩形 33"/>
          <p:cNvSpPr/>
          <p:nvPr/>
        </p:nvSpPr>
        <p:spPr>
          <a:xfrm>
            <a:off x="428596" y="2571750"/>
            <a:ext cx="5786478" cy="2080506"/>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在真空中光子</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的波长大于光子</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的波长</a:t>
            </a:r>
          </a:p>
          <a:p>
            <a:pPr>
              <a:lnSpc>
                <a:spcPts val="32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光子</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可使氢原子从基态跃迁到激发态</a:t>
            </a:r>
          </a:p>
          <a:p>
            <a:pPr>
              <a:lnSpc>
                <a:spcPts val="32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光子</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可能使处于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能级的氢原子电离</a:t>
            </a:r>
          </a:p>
          <a:p>
            <a:pPr>
              <a:lnSpc>
                <a:spcPts val="32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大量处于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能级的氢原子向低能级跃迁时最多辐射</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种不同谱线</a:t>
            </a:r>
            <a:endParaRPr lang="zh-CN" altLang="en-US" dirty="0">
              <a:latin typeface="黑体" pitchFamily="49" charset="-122"/>
              <a:ea typeface="黑体" pitchFamily="49" charset="-122"/>
            </a:endParaRPr>
          </a:p>
        </p:txBody>
      </p:sp>
      <p:pic>
        <p:nvPicPr>
          <p:cNvPr id="35" name="18WLTXFLXZQGXZT11T4.eps" descr="id:2147509495;FounderCES"/>
          <p:cNvPicPr/>
          <p:nvPr/>
        </p:nvPicPr>
        <p:blipFill>
          <a:blip r:embed="rId3" cstate="print"/>
          <a:stretch>
            <a:fillRect/>
          </a:stretch>
        </p:blipFill>
        <p:spPr>
          <a:xfrm>
            <a:off x="6786578" y="1571618"/>
            <a:ext cx="1643075" cy="1948238"/>
          </a:xfrm>
          <a:prstGeom prst="rect">
            <a:avLst/>
          </a:prstGeom>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6">
                                            <p:txEl>
                                              <p:pRg st="0" end="0"/>
                                            </p:txEl>
                                          </p:spTgt>
                                        </p:tgtEl>
                                      </p:cBhvr>
                                    </p:animEffect>
                                    <p:set>
                                      <p:cBhvr>
                                        <p:cTn id="13" dur="1" fill="hold">
                                          <p:stCondLst>
                                            <p:cond delay="499"/>
                                          </p:stCondLst>
                                        </p:cTn>
                                        <p:tgtEl>
                                          <p:spTgt spid="36">
                                            <p:txEl>
                                              <p:pRg st="0" end="0"/>
                                            </p:txEl>
                                          </p:spTgt>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18"/>
          <p:cNvGrpSpPr/>
          <p:nvPr/>
        </p:nvGrpSpPr>
        <p:grpSpPr>
          <a:xfrm>
            <a:off x="251820" y="0"/>
            <a:ext cx="8387495" cy="1182004"/>
            <a:chOff x="228" y="-28"/>
            <a:chExt cx="13276" cy="2333"/>
          </a:xfrm>
        </p:grpSpPr>
        <p:grpSp>
          <p:nvGrpSpPr>
            <p:cNvPr id="31" name="组合 60"/>
            <p:cNvGrpSpPr/>
            <p:nvPr/>
          </p:nvGrpSpPr>
          <p:grpSpPr>
            <a:xfrm>
              <a:off x="5357" y="-28"/>
              <a:ext cx="3285" cy="2333"/>
              <a:chOff x="8093" y="254"/>
              <a:chExt cx="3285" cy="2333"/>
            </a:xfrm>
          </p:grpSpPr>
          <p:sp>
            <p:nvSpPr>
              <p:cNvPr id="50" name="TextBox 4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2"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2" name="组合 25"/>
            <p:cNvGrpSpPr/>
            <p:nvPr/>
          </p:nvGrpSpPr>
          <p:grpSpPr>
            <a:xfrm>
              <a:off x="228" y="2068"/>
              <a:ext cx="4306" cy="138"/>
              <a:chOff x="421" y="1768"/>
              <a:chExt cx="4306" cy="138"/>
            </a:xfrm>
          </p:grpSpPr>
          <p:sp>
            <p:nvSpPr>
              <p:cNvPr id="4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3" name="组合 6"/>
            <p:cNvGrpSpPr/>
            <p:nvPr/>
          </p:nvGrpSpPr>
          <p:grpSpPr>
            <a:xfrm>
              <a:off x="9198" y="2068"/>
              <a:ext cx="4306" cy="138"/>
              <a:chOff x="421" y="1768"/>
              <a:chExt cx="4306" cy="138"/>
            </a:xfrm>
          </p:grpSpPr>
          <p:sp>
            <p:nvSpPr>
              <p:cNvPr id="3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3" name="矩形 52"/>
          <p:cNvSpPr/>
          <p:nvPr/>
        </p:nvSpPr>
        <p:spPr>
          <a:xfrm>
            <a:off x="214282" y="1285866"/>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54" name="矩形 53"/>
          <p:cNvSpPr/>
          <p:nvPr/>
        </p:nvSpPr>
        <p:spPr>
          <a:xfrm>
            <a:off x="1071538" y="1285866"/>
            <a:ext cx="7500990" cy="2964914"/>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氢原子从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的能级跃迁到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的能级的能级差小于从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的能级跃迁到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的能级时的能级差</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根据</a:t>
            </a:r>
            <a:r>
              <a:rPr lang="en-US" i="1" dirty="0" err="1" smtClean="0">
                <a:latin typeface="黑体" pitchFamily="49" charset="-122"/>
                <a:ea typeface="黑体" pitchFamily="49" charset="-122"/>
              </a:rPr>
              <a:t>E</a:t>
            </a:r>
            <a:r>
              <a:rPr lang="en-US" i="1" baseline="-25000" dirty="0" err="1" smtClean="0">
                <a:latin typeface="黑体" pitchFamily="49" charset="-122"/>
                <a:ea typeface="黑体" pitchFamily="49" charset="-122"/>
              </a:rPr>
              <a:t>m</a:t>
            </a:r>
            <a:r>
              <a:rPr lang="en-US" i="1" dirty="0" smtClean="0">
                <a:latin typeface="黑体" pitchFamily="49" charset="-122"/>
                <a:ea typeface="黑体" pitchFamily="49" charset="-122"/>
              </a:rPr>
              <a:t>-E</a:t>
            </a:r>
            <a:r>
              <a:rPr lang="en-US" i="1" baseline="-25000" dirty="0" smtClean="0">
                <a:latin typeface="黑体" pitchFamily="49" charset="-122"/>
                <a:ea typeface="黑体" pitchFamily="49" charset="-122"/>
              </a:rPr>
              <a:t>n</a:t>
            </a:r>
            <a:r>
              <a:rPr lang="en-US" i="1" dirty="0" smtClean="0">
                <a:latin typeface="黑体" pitchFamily="49" charset="-122"/>
                <a:ea typeface="黑体" pitchFamily="49" charset="-122"/>
              </a:rPr>
              <a:t>=</a:t>
            </a:r>
            <a:r>
              <a:rPr lang="en-US" i="1" dirty="0" err="1" smtClean="0">
                <a:latin typeface="黑体" pitchFamily="49" charset="-122"/>
                <a:ea typeface="黑体" pitchFamily="49" charset="-122"/>
              </a:rPr>
              <a:t>hν</a:t>
            </a:r>
            <a:r>
              <a:rPr lang="zh-CN" altLang="en-US" dirty="0" smtClean="0">
                <a:latin typeface="黑体" pitchFamily="49" charset="-122"/>
                <a:ea typeface="黑体" pitchFamily="49" charset="-122"/>
              </a:rPr>
              <a:t>知</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光子</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的能量小于光子</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的能量</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所以</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光的频率小于</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光的频率</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故光子</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的波长大于光子</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的波长</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项正确</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光子</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的能量小于基态与任一激发态的能级差</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所以不能被基态的原子吸收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a:t>
            </a:r>
            <a:r>
              <a:rPr lang="en-US" dirty="0" smtClean="0">
                <a:latin typeface="黑体" pitchFamily="49" charset="-122"/>
                <a:ea typeface="黑体" pitchFamily="49" charset="-122"/>
              </a:rPr>
              <a:t>B</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根据</a:t>
            </a:r>
            <a:r>
              <a:rPr lang="en-US" i="1" dirty="0" err="1" smtClean="0">
                <a:latin typeface="黑体" pitchFamily="49" charset="-122"/>
                <a:ea typeface="黑体" pitchFamily="49" charset="-122"/>
              </a:rPr>
              <a:t>E</a:t>
            </a:r>
            <a:r>
              <a:rPr lang="en-US" i="1" baseline="-25000" dirty="0" err="1" smtClean="0">
                <a:latin typeface="黑体" pitchFamily="49" charset="-122"/>
                <a:ea typeface="黑体" pitchFamily="49" charset="-122"/>
              </a:rPr>
              <a:t>m</a:t>
            </a:r>
            <a:r>
              <a:rPr lang="en-US" i="1" dirty="0" smtClean="0">
                <a:latin typeface="黑体" pitchFamily="49" charset="-122"/>
                <a:ea typeface="黑体" pitchFamily="49" charset="-122"/>
              </a:rPr>
              <a:t>-E</a:t>
            </a:r>
            <a:r>
              <a:rPr lang="en-US" i="1" baseline="-25000" dirty="0" smtClean="0">
                <a:latin typeface="黑体" pitchFamily="49" charset="-122"/>
                <a:ea typeface="黑体" pitchFamily="49" charset="-122"/>
              </a:rPr>
              <a:t>n</a:t>
            </a:r>
            <a:r>
              <a:rPr lang="en-US" i="1" dirty="0" smtClean="0">
                <a:latin typeface="黑体" pitchFamily="49" charset="-122"/>
                <a:ea typeface="黑体" pitchFamily="49" charset="-122"/>
              </a:rPr>
              <a:t>=</a:t>
            </a:r>
            <a:r>
              <a:rPr lang="en-US" i="1" dirty="0" err="1" smtClean="0">
                <a:latin typeface="黑体" pitchFamily="49" charset="-122"/>
                <a:ea typeface="黑体" pitchFamily="49" charset="-122"/>
              </a:rPr>
              <a:t>hν</a:t>
            </a:r>
            <a:r>
              <a:rPr lang="zh-CN" altLang="en-US" dirty="0" smtClean="0">
                <a:latin typeface="黑体" pitchFamily="49" charset="-122"/>
                <a:ea typeface="黑体" pitchFamily="49" charset="-122"/>
              </a:rPr>
              <a:t>可知光子</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的能量小于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能级的电离能</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所以不能使处于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能级的氢原子电离</a:t>
            </a:r>
            <a:r>
              <a:rPr lang="en-US" dirty="0" smtClean="0">
                <a:latin typeface="黑体" pitchFamily="49" charset="-122"/>
                <a:ea typeface="黑体" pitchFamily="49" charset="-122"/>
              </a:rPr>
              <a:t>,C</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大量处于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能级的氢原子向低能级跃迁时最多辐射</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种不同谱线</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a:t>
            </a:r>
            <a:r>
              <a:rPr lang="en-US" dirty="0" smtClean="0">
                <a:latin typeface="黑体" pitchFamily="49" charset="-122"/>
                <a:ea typeface="黑体" pitchFamily="49" charset="-122"/>
              </a:rPr>
              <a:t>D</a:t>
            </a:r>
            <a:r>
              <a:rPr lang="zh-CN" altLang="en-US" dirty="0" smtClean="0">
                <a:latin typeface="黑体" pitchFamily="49" charset="-122"/>
                <a:ea typeface="黑体" pitchFamily="49" charset="-122"/>
              </a:rPr>
              <a:t>项错误。</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18"/>
          <p:cNvGrpSpPr/>
          <p:nvPr/>
        </p:nvGrpSpPr>
        <p:grpSpPr>
          <a:xfrm>
            <a:off x="251820" y="0"/>
            <a:ext cx="8387495" cy="1182004"/>
            <a:chOff x="228" y="-28"/>
            <a:chExt cx="13276" cy="2333"/>
          </a:xfrm>
        </p:grpSpPr>
        <p:grpSp>
          <p:nvGrpSpPr>
            <p:cNvPr id="31" name="组合 60"/>
            <p:cNvGrpSpPr/>
            <p:nvPr/>
          </p:nvGrpSpPr>
          <p:grpSpPr>
            <a:xfrm>
              <a:off x="5357" y="-28"/>
              <a:ext cx="3285" cy="2333"/>
              <a:chOff x="8093" y="254"/>
              <a:chExt cx="3285" cy="2333"/>
            </a:xfrm>
          </p:grpSpPr>
          <p:sp>
            <p:nvSpPr>
              <p:cNvPr id="50" name="TextBox 4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2"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2" name="组合 25"/>
            <p:cNvGrpSpPr/>
            <p:nvPr/>
          </p:nvGrpSpPr>
          <p:grpSpPr>
            <a:xfrm>
              <a:off x="228" y="2068"/>
              <a:ext cx="4306" cy="138"/>
              <a:chOff x="421" y="1768"/>
              <a:chExt cx="4306" cy="138"/>
            </a:xfrm>
          </p:grpSpPr>
          <p:sp>
            <p:nvSpPr>
              <p:cNvPr id="4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3" name="组合 6"/>
            <p:cNvGrpSpPr/>
            <p:nvPr/>
          </p:nvGrpSpPr>
          <p:grpSpPr>
            <a:xfrm>
              <a:off x="9198" y="2068"/>
              <a:ext cx="4306" cy="138"/>
              <a:chOff x="421" y="1768"/>
              <a:chExt cx="4306" cy="138"/>
            </a:xfrm>
          </p:grpSpPr>
          <p:sp>
            <p:nvSpPr>
              <p:cNvPr id="3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3" name="矩形 52"/>
          <p:cNvSpPr/>
          <p:nvPr/>
        </p:nvSpPr>
        <p:spPr>
          <a:xfrm>
            <a:off x="428596" y="1285866"/>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点评</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graphicFrame>
        <p:nvGraphicFramePr>
          <p:cNvPr id="520205" name="Object 13"/>
          <p:cNvGraphicFramePr>
            <a:graphicFrameLocks noChangeAspect="1"/>
          </p:cNvGraphicFramePr>
          <p:nvPr/>
        </p:nvGraphicFramePr>
        <p:xfrm>
          <a:off x="1214414" y="1214428"/>
          <a:ext cx="7134225" cy="3371850"/>
        </p:xfrm>
        <a:graphic>
          <a:graphicData uri="http://schemas.openxmlformats.org/presentationml/2006/ole">
            <p:oleObj spid="_x0000_s520205" name="文档" r:id="rId4" imgW="7138177" imgH="3378387"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86" name="Object 14"/>
          <p:cNvGraphicFramePr>
            <a:graphicFrameLocks noChangeAspect="1"/>
          </p:cNvGraphicFramePr>
          <p:nvPr/>
        </p:nvGraphicFramePr>
        <p:xfrm>
          <a:off x="147655" y="2152666"/>
          <a:ext cx="6924675" cy="2705100"/>
        </p:xfrm>
        <a:graphic>
          <a:graphicData uri="http://schemas.openxmlformats.org/presentationml/2006/ole">
            <p:oleObj spid="_x0000_s54286" name="文档" r:id="rId4" imgW="6928749" imgH="2707755" progId="Word.Document.12">
              <p:embed/>
            </p:oleObj>
          </a:graphicData>
        </a:graphic>
      </p:graphicFrame>
      <p:sp>
        <p:nvSpPr>
          <p:cNvPr id="58" name="矩形 57"/>
          <p:cNvSpPr/>
          <p:nvPr/>
        </p:nvSpPr>
        <p:spPr>
          <a:xfrm>
            <a:off x="71406" y="1142990"/>
            <a:ext cx="7215238" cy="1043876"/>
          </a:xfrm>
          <a:prstGeom prst="rect">
            <a:avLst/>
          </a:prstGeom>
        </p:spPr>
        <p:txBody>
          <a:bodyPr wrap="square">
            <a:spAutoFit/>
          </a:bodyPr>
          <a:lstStyle/>
          <a:p>
            <a:pPr>
              <a:lnSpc>
                <a:spcPts val="2600"/>
              </a:lnSpc>
            </a:pPr>
            <a:r>
              <a:rPr lang="en-US" sz="1600" dirty="0" smtClean="0">
                <a:latin typeface="黑体" pitchFamily="49" charset="-122"/>
                <a:ea typeface="黑体" pitchFamily="49" charset="-122"/>
              </a:rPr>
              <a:t>3</a:t>
            </a:r>
            <a:r>
              <a:rPr lang="en-US" sz="1600" i="1" dirty="0" smtClean="0">
                <a:latin typeface="黑体" pitchFamily="49" charset="-122"/>
                <a:ea typeface="黑体" pitchFamily="49" charset="-122"/>
              </a:rPr>
              <a:t>.</a:t>
            </a:r>
            <a:r>
              <a:rPr lang="en-US" sz="1600" dirty="0" smtClean="0">
                <a:latin typeface="黑体" pitchFamily="49" charset="-122"/>
                <a:ea typeface="黑体" pitchFamily="49" charset="-122"/>
              </a:rPr>
              <a:t>(2018·</a:t>
            </a:r>
            <a:r>
              <a:rPr lang="zh-CN" altLang="en-US" sz="1600" dirty="0" smtClean="0">
                <a:latin typeface="黑体" pitchFamily="49" charset="-122"/>
                <a:ea typeface="黑体" pitchFamily="49" charset="-122"/>
              </a:rPr>
              <a:t>永州三模</a:t>
            </a:r>
            <a:r>
              <a:rPr lang="en-US" sz="1600" dirty="0" smtClean="0">
                <a:latin typeface="黑体" pitchFamily="49" charset="-122"/>
                <a:ea typeface="黑体" pitchFamily="49" charset="-122"/>
              </a:rPr>
              <a:t>)(</a:t>
            </a:r>
            <a:r>
              <a:rPr lang="zh-CN" altLang="en-US" sz="1600" dirty="0" smtClean="0">
                <a:latin typeface="黑体" pitchFamily="49" charset="-122"/>
                <a:ea typeface="黑体" pitchFamily="49" charset="-122"/>
              </a:rPr>
              <a:t>多选</a:t>
            </a:r>
            <a:r>
              <a:rPr lang="en-US" sz="1600" dirty="0" smtClean="0">
                <a:latin typeface="黑体" pitchFamily="49" charset="-122"/>
                <a:ea typeface="黑体" pitchFamily="49" charset="-122"/>
              </a:rPr>
              <a:t>)</a:t>
            </a:r>
            <a:r>
              <a:rPr lang="zh-CN" altLang="en-US" sz="1600" dirty="0" smtClean="0">
                <a:latin typeface="黑体" pitchFamily="49" charset="-122"/>
                <a:ea typeface="黑体" pitchFamily="49" charset="-122"/>
              </a:rPr>
              <a:t>图示是玻尔为解释氢原子光谱画出的氢原子能级示意图。大量处于</a:t>
            </a:r>
            <a:r>
              <a:rPr lang="en-US" sz="1600" i="1" dirty="0" smtClean="0">
                <a:latin typeface="黑体" pitchFamily="49" charset="-122"/>
                <a:ea typeface="黑体" pitchFamily="49" charset="-122"/>
              </a:rPr>
              <a:t>n=</a:t>
            </a:r>
            <a:r>
              <a:rPr lang="en-US" sz="1600" dirty="0" smtClean="0">
                <a:latin typeface="黑体" pitchFamily="49" charset="-122"/>
                <a:ea typeface="黑体" pitchFamily="49" charset="-122"/>
              </a:rPr>
              <a:t>3</a:t>
            </a:r>
            <a:r>
              <a:rPr lang="zh-CN" altLang="en-US" sz="1600" dirty="0" smtClean="0">
                <a:latin typeface="黑体" pitchFamily="49" charset="-122"/>
                <a:ea typeface="黑体" pitchFamily="49" charset="-122"/>
              </a:rPr>
              <a:t>能级的氢原子向低能级跃迁时放出若干频率的光子</a:t>
            </a:r>
            <a:r>
              <a:rPr lang="en-US" sz="1600" dirty="0" smtClean="0">
                <a:latin typeface="黑体" pitchFamily="49" charset="-122"/>
                <a:ea typeface="黑体" pitchFamily="49" charset="-122"/>
              </a:rPr>
              <a:t>,</a:t>
            </a:r>
            <a:r>
              <a:rPr lang="zh-CN" altLang="en-US" sz="1600" dirty="0" smtClean="0">
                <a:latin typeface="黑体" pitchFamily="49" charset="-122"/>
                <a:ea typeface="黑体" pitchFamily="49" charset="-122"/>
              </a:rPr>
              <a:t>设普朗克常量为</a:t>
            </a:r>
            <a:r>
              <a:rPr lang="en-US" sz="1600" i="1" dirty="0" smtClean="0">
                <a:latin typeface="黑体" pitchFamily="49" charset="-122"/>
                <a:ea typeface="黑体" pitchFamily="49" charset="-122"/>
              </a:rPr>
              <a:t>h</a:t>
            </a:r>
            <a:r>
              <a:rPr lang="en-US" sz="1600" dirty="0" smtClean="0">
                <a:latin typeface="黑体" pitchFamily="49" charset="-122"/>
                <a:ea typeface="黑体" pitchFamily="49" charset="-122"/>
              </a:rPr>
              <a:t>,</a:t>
            </a:r>
            <a:r>
              <a:rPr lang="zh-CN" altLang="en-US" sz="1600" dirty="0" smtClean="0">
                <a:latin typeface="黑体" pitchFamily="49" charset="-122"/>
                <a:ea typeface="黑体" pitchFamily="49" charset="-122"/>
              </a:rPr>
              <a:t>下列说法正确的是</a:t>
            </a:r>
            <a:r>
              <a:rPr lang="en-US" sz="1600" dirty="0" smtClean="0">
                <a:latin typeface="黑体" pitchFamily="49" charset="-122"/>
                <a:ea typeface="黑体" pitchFamily="49" charset="-122"/>
              </a:rPr>
              <a:t>(</a:t>
            </a:r>
            <a:r>
              <a:rPr lang="zh-CN" altLang="en-US" sz="1600" i="1" dirty="0" smtClean="0">
                <a:latin typeface="黑体" pitchFamily="49" charset="-122"/>
                <a:ea typeface="黑体" pitchFamily="49" charset="-122"/>
              </a:rPr>
              <a:t>　　</a:t>
            </a:r>
            <a:r>
              <a:rPr lang="en-US" sz="1600" dirty="0" smtClean="0">
                <a:latin typeface="黑体" pitchFamily="49" charset="-122"/>
                <a:ea typeface="黑体" pitchFamily="49" charset="-122"/>
              </a:rPr>
              <a:t>)</a:t>
            </a:r>
            <a:r>
              <a:rPr lang="zh-CN" altLang="en-US" sz="1600" dirty="0" smtClean="0">
                <a:latin typeface="黑体" pitchFamily="49" charset="-122"/>
                <a:ea typeface="黑体" pitchFamily="49" charset="-122"/>
              </a:rPr>
              <a:t>。</a:t>
            </a:r>
            <a:endParaRPr lang="zh-CN" altLang="en-US" sz="1600" dirty="0">
              <a:latin typeface="黑体" pitchFamily="49" charset="-122"/>
              <a:ea typeface="黑体" pitchFamily="49" charset="-122"/>
            </a:endParaRPr>
          </a:p>
        </p:txBody>
      </p:sp>
      <p:sp>
        <p:nvSpPr>
          <p:cNvPr id="28" name="TextBox 27"/>
          <p:cNvSpPr txBox="1"/>
          <p:nvPr/>
        </p:nvSpPr>
        <p:spPr>
          <a:xfrm>
            <a:off x="132638" y="928676"/>
            <a:ext cx="1296090" cy="276999"/>
          </a:xfrm>
          <a:prstGeom prst="rect">
            <a:avLst/>
          </a:prstGeom>
          <a:noFill/>
        </p:spPr>
        <p:txBody>
          <a:bodyPr wrap="square" lIns="0" tIns="0" rIns="0" bIns="0" rtlCol="0">
            <a:spAutoFit/>
          </a:bodyPr>
          <a:lstStyle/>
          <a:p>
            <a:pPr fontAlgn="auto">
              <a:lnSpc>
                <a:spcPct val="90000"/>
              </a:lnSpc>
              <a:spcAft>
                <a:spcPts val="0"/>
              </a:spcAft>
              <a:defRPr/>
            </a:pPr>
            <a:r>
              <a:rPr lang="zh-CN" altLang="en-US" sz="2000"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34" name="TextBox 33"/>
          <p:cNvSpPr txBox="1"/>
          <p:nvPr/>
        </p:nvSpPr>
        <p:spPr>
          <a:xfrm>
            <a:off x="3000364" y="1857370"/>
            <a:ext cx="357190" cy="276999"/>
          </a:xfrm>
          <a:prstGeom prst="rect">
            <a:avLst/>
          </a:prstGeom>
          <a:noFill/>
        </p:spPr>
        <p:txBody>
          <a:bodyPr wrap="square" lIns="0" tIns="0" rIns="0" bIns="0" rtlCol="0">
            <a:spAutoFit/>
          </a:bodyPr>
          <a:lstStyle/>
          <a:p>
            <a:r>
              <a:rPr lang="en-US" altLang="zh-CN" b="1" dirty="0" smtClean="0">
                <a:solidFill>
                  <a:schemeClr val="accent6"/>
                </a:solidFill>
                <a:latin typeface="黑体" panose="02010609060101010101" charset="-122"/>
                <a:ea typeface="黑体" panose="02010609060101010101" charset="-122"/>
              </a:rPr>
              <a:t>AC</a:t>
            </a:r>
            <a:endParaRPr lang="zh-CN" altLang="en-US" b="1" dirty="0">
              <a:solidFill>
                <a:schemeClr val="accent6"/>
              </a:solidFill>
              <a:latin typeface="黑体" panose="02010609060101010101" charset="-122"/>
              <a:ea typeface="黑体" panose="02010609060101010101" charset="-122"/>
            </a:endParaRPr>
          </a:p>
        </p:txBody>
      </p:sp>
      <p:sp>
        <p:nvSpPr>
          <p:cNvPr id="32" name=" 212"/>
          <p:cNvSpPr/>
          <p:nvPr/>
        </p:nvSpPr>
        <p:spPr>
          <a:xfrm>
            <a:off x="7092105" y="4155816"/>
            <a:ext cx="1080045" cy="792033"/>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3" name=" 28">
            <a:hlinkClick r:id="" action="ppaction://hlinkshowjump?jump=nextslide"/>
          </p:cNvPr>
          <p:cNvSpPr/>
          <p:nvPr/>
        </p:nvSpPr>
        <p:spPr>
          <a:xfrm>
            <a:off x="8172151" y="4495473"/>
            <a:ext cx="720030" cy="648027"/>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1600" b="1" dirty="0">
                <a:solidFill>
                  <a:schemeClr val="tx1"/>
                </a:solidFill>
              </a:rPr>
              <a:t>解析</a:t>
            </a:r>
          </a:p>
        </p:txBody>
      </p:sp>
      <p:grpSp>
        <p:nvGrpSpPr>
          <p:cNvPr id="35" name="组合 18"/>
          <p:cNvGrpSpPr/>
          <p:nvPr/>
        </p:nvGrpSpPr>
        <p:grpSpPr>
          <a:xfrm>
            <a:off x="251820" y="-214332"/>
            <a:ext cx="8387495" cy="1182004"/>
            <a:chOff x="228" y="-28"/>
            <a:chExt cx="13276" cy="2333"/>
          </a:xfrm>
        </p:grpSpPr>
        <p:grpSp>
          <p:nvGrpSpPr>
            <p:cNvPr id="36" name="组合 60"/>
            <p:cNvGrpSpPr/>
            <p:nvPr/>
          </p:nvGrpSpPr>
          <p:grpSpPr>
            <a:xfrm>
              <a:off x="5357" y="-28"/>
              <a:ext cx="3285" cy="2333"/>
              <a:chOff x="8093" y="254"/>
              <a:chExt cx="3285" cy="2333"/>
            </a:xfrm>
          </p:grpSpPr>
          <p:sp>
            <p:nvSpPr>
              <p:cNvPr id="55" name="TextBox 54"/>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6"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7"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7" name="组合 25"/>
            <p:cNvGrpSpPr/>
            <p:nvPr/>
          </p:nvGrpSpPr>
          <p:grpSpPr>
            <a:xfrm>
              <a:off x="228" y="2068"/>
              <a:ext cx="4306" cy="138"/>
              <a:chOff x="421" y="1768"/>
              <a:chExt cx="4306" cy="138"/>
            </a:xfrm>
          </p:grpSpPr>
          <p:sp>
            <p:nvSpPr>
              <p:cNvPr id="47"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8" name="组合 6"/>
            <p:cNvGrpSpPr/>
            <p:nvPr/>
          </p:nvGrpSpPr>
          <p:grpSpPr>
            <a:xfrm>
              <a:off x="9198" y="2068"/>
              <a:ext cx="4306" cy="138"/>
              <a:chOff x="421" y="1768"/>
              <a:chExt cx="4306" cy="138"/>
            </a:xfrm>
          </p:grpSpPr>
          <p:sp>
            <p:nvSpPr>
              <p:cNvPr id="39"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9" name="18WLTXFLXZQGXZT11T5.eps" descr="id:2147509509;FounderCES"/>
          <p:cNvPicPr/>
          <p:nvPr/>
        </p:nvPicPr>
        <p:blipFill>
          <a:blip r:embed="rId5" cstate="print"/>
          <a:stretch>
            <a:fillRect/>
          </a:stretch>
        </p:blipFill>
        <p:spPr>
          <a:xfrm>
            <a:off x="7286644" y="1142990"/>
            <a:ext cx="1478060" cy="1500198"/>
          </a:xfrm>
          <a:prstGeom prst="rect">
            <a:avLst/>
          </a:prstGeom>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4">
                                            <p:txEl>
                                              <p:pRg st="0" end="0"/>
                                            </p:txEl>
                                          </p:spTgt>
                                        </p:tgtEl>
                                      </p:cBhvr>
                                    </p:animEffect>
                                    <p:set>
                                      <p:cBhvr>
                                        <p:cTn id="13" dur="1" fill="hold">
                                          <p:stCondLst>
                                            <p:cond delay="499"/>
                                          </p:stCondLst>
                                        </p:cTn>
                                        <p:tgtEl>
                                          <p:spTgt spid="34">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18"/>
          <p:cNvGrpSpPr/>
          <p:nvPr/>
        </p:nvGrpSpPr>
        <p:grpSpPr>
          <a:xfrm>
            <a:off x="251820" y="-110452"/>
            <a:ext cx="8387495" cy="1182004"/>
            <a:chOff x="228" y="-28"/>
            <a:chExt cx="13276" cy="2333"/>
          </a:xfrm>
        </p:grpSpPr>
        <p:grpSp>
          <p:nvGrpSpPr>
            <p:cNvPr id="29" name="组合 60"/>
            <p:cNvGrpSpPr/>
            <p:nvPr/>
          </p:nvGrpSpPr>
          <p:grpSpPr>
            <a:xfrm>
              <a:off x="5357" y="-28"/>
              <a:ext cx="3285" cy="2333"/>
              <a:chOff x="8093" y="254"/>
              <a:chExt cx="3285" cy="2333"/>
            </a:xfrm>
          </p:grpSpPr>
          <p:sp>
            <p:nvSpPr>
              <p:cNvPr id="50" name="TextBox 4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2"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0" name="组合 25"/>
            <p:cNvGrpSpPr/>
            <p:nvPr/>
          </p:nvGrpSpPr>
          <p:grpSpPr>
            <a:xfrm>
              <a:off x="228" y="2068"/>
              <a:ext cx="4306" cy="138"/>
              <a:chOff x="421" y="1768"/>
              <a:chExt cx="4306" cy="138"/>
            </a:xfrm>
          </p:grpSpPr>
          <p:sp>
            <p:nvSpPr>
              <p:cNvPr id="4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1" name="组合 6"/>
            <p:cNvGrpSpPr/>
            <p:nvPr/>
          </p:nvGrpSpPr>
          <p:grpSpPr>
            <a:xfrm>
              <a:off x="9198" y="2068"/>
              <a:ext cx="4306" cy="138"/>
              <a:chOff x="421" y="1768"/>
              <a:chExt cx="4306" cy="138"/>
            </a:xfrm>
          </p:grpSpPr>
          <p:sp>
            <p:nvSpPr>
              <p:cNvPr id="3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3" name="矩形 52"/>
          <p:cNvSpPr/>
          <p:nvPr/>
        </p:nvSpPr>
        <p:spPr>
          <a:xfrm>
            <a:off x="428596" y="1285866"/>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graphicFrame>
        <p:nvGraphicFramePr>
          <p:cNvPr id="58379" name="Object 11"/>
          <p:cNvGraphicFramePr>
            <a:graphicFrameLocks noChangeAspect="1"/>
          </p:cNvGraphicFramePr>
          <p:nvPr/>
        </p:nvGraphicFramePr>
        <p:xfrm>
          <a:off x="1500166" y="1357304"/>
          <a:ext cx="6353175" cy="2838450"/>
        </p:xfrm>
        <a:graphic>
          <a:graphicData uri="http://schemas.openxmlformats.org/presentationml/2006/ole">
            <p:oleObj spid="_x0000_s58379" name="文档" r:id="rId4" imgW="6357321" imgH="2841089"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71406" y="1285866"/>
            <a:ext cx="7215238" cy="3170099"/>
          </a:xfrm>
          <a:prstGeom prst="rect">
            <a:avLst/>
          </a:prstGeom>
        </p:spPr>
        <p:txBody>
          <a:bodyPr wrap="square">
            <a:spAutoFit/>
          </a:bodyPr>
          <a:lstStyle/>
          <a:p>
            <a:pPr>
              <a:lnSpc>
                <a:spcPts val="3000"/>
              </a:lnSpc>
            </a:pPr>
            <a:r>
              <a:rPr lang="en-US" dirty="0" smtClean="0">
                <a:latin typeface="黑体" pitchFamily="49" charset="-122"/>
                <a:ea typeface="黑体" pitchFamily="49" charset="-122"/>
              </a:rPr>
              <a:t>4</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多选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如图所示是氢原子的能级图</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大量处于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激发态的氢原子向低能级跃迁时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一共可以辐射出</a:t>
            </a:r>
            <a:r>
              <a:rPr lang="en-US" dirty="0" smtClean="0">
                <a:latin typeface="黑体" pitchFamily="49" charset="-122"/>
                <a:ea typeface="黑体" pitchFamily="49" charset="-122"/>
              </a:rPr>
              <a:t>6</a:t>
            </a:r>
            <a:r>
              <a:rPr lang="zh-CN" altLang="en-US" dirty="0" smtClean="0">
                <a:latin typeface="黑体" pitchFamily="49" charset="-122"/>
                <a:ea typeface="黑体" pitchFamily="49" charset="-122"/>
              </a:rPr>
              <a:t>种不同频率的光子</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p>
          <a:p>
            <a:pPr>
              <a:lnSpc>
                <a:spcPts val="30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a:t>
            </a:r>
            <a:r>
              <a:rPr lang="en-US" dirty="0" smtClean="0">
                <a:latin typeface="黑体" pitchFamily="49" charset="-122"/>
                <a:ea typeface="黑体" pitchFamily="49" charset="-122"/>
              </a:rPr>
              <a:t>6</a:t>
            </a:r>
            <a:r>
              <a:rPr lang="zh-CN" altLang="en-US" dirty="0" smtClean="0">
                <a:latin typeface="黑体" pitchFamily="49" charset="-122"/>
                <a:ea typeface="黑体" pitchFamily="49" charset="-122"/>
              </a:rPr>
              <a:t>种光子中波长最长的是</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激发态跃迁到基态时产生的</a:t>
            </a:r>
          </a:p>
          <a:p>
            <a:pPr>
              <a:lnSpc>
                <a:spcPts val="30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在</a:t>
            </a:r>
            <a:r>
              <a:rPr lang="en-US" dirty="0" smtClean="0">
                <a:latin typeface="黑体" pitchFamily="49" charset="-122"/>
                <a:ea typeface="黑体" pitchFamily="49" charset="-122"/>
              </a:rPr>
              <a:t>6</a:t>
            </a:r>
            <a:r>
              <a:rPr lang="zh-CN" altLang="en-US" dirty="0" smtClean="0">
                <a:latin typeface="黑体" pitchFamily="49" charset="-122"/>
                <a:ea typeface="黑体" pitchFamily="49" charset="-122"/>
              </a:rPr>
              <a:t>种光子中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能级释放的光子康普顿效应最明显</a:t>
            </a:r>
          </a:p>
          <a:p>
            <a:pPr>
              <a:lnSpc>
                <a:spcPts val="30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使</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能级的氢原子电离至少要</a:t>
            </a:r>
            <a:r>
              <a:rPr lang="en-US" dirty="0" smtClean="0">
                <a:latin typeface="黑体" pitchFamily="49" charset="-122"/>
                <a:ea typeface="黑体" pitchFamily="49" charset="-122"/>
              </a:rPr>
              <a:t>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85 </a:t>
            </a:r>
            <a:r>
              <a:rPr lang="en-US" dirty="0" err="1" smtClean="0">
                <a:latin typeface="黑体" pitchFamily="49" charset="-122"/>
                <a:ea typeface="黑体" pitchFamily="49" charset="-122"/>
              </a:rPr>
              <a:t>eV</a:t>
            </a:r>
            <a:r>
              <a:rPr lang="zh-CN" altLang="en-US" dirty="0" smtClean="0">
                <a:latin typeface="黑体" pitchFamily="49" charset="-122"/>
                <a:ea typeface="黑体" pitchFamily="49" charset="-122"/>
              </a:rPr>
              <a:t>的能量</a:t>
            </a:r>
          </a:p>
          <a:p>
            <a:pPr>
              <a:lnSpc>
                <a:spcPts val="30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若从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能级跃迁到基态释放的光子能使某金属板发生光电效应</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能级释放的光子也一定能使该板发生光电效应</a:t>
            </a:r>
            <a:endParaRPr lang="zh-CN" altLang="en-US" dirty="0">
              <a:latin typeface="黑体" pitchFamily="49" charset="-122"/>
              <a:ea typeface="黑体" pitchFamily="49" charset="-122"/>
            </a:endParaRPr>
          </a:p>
        </p:txBody>
      </p:sp>
      <p:sp>
        <p:nvSpPr>
          <p:cNvPr id="29" name="矩形 28"/>
          <p:cNvSpPr/>
          <p:nvPr/>
        </p:nvSpPr>
        <p:spPr>
          <a:xfrm>
            <a:off x="5643570" y="1714494"/>
            <a:ext cx="504035" cy="400110"/>
          </a:xfrm>
          <a:prstGeom prst="rect">
            <a:avLst/>
          </a:prstGeom>
        </p:spPr>
        <p:txBody>
          <a:bodyPr wrap="square">
            <a:spAutoFit/>
          </a:bodyPr>
          <a:lstStyle/>
          <a:p>
            <a:r>
              <a:rPr lang="en-US" altLang="zh-CN" sz="2000" dirty="0" smtClean="0">
                <a:solidFill>
                  <a:srgbClr val="FF0000"/>
                </a:solidFill>
              </a:rPr>
              <a:t>BC</a:t>
            </a:r>
            <a:endParaRPr lang="zh-CN" altLang="zh-CN" sz="2000" dirty="0">
              <a:solidFill>
                <a:srgbClr val="FF0000"/>
              </a:solidFill>
            </a:endParaRPr>
          </a:p>
        </p:txBody>
      </p:sp>
      <p:sp>
        <p:nvSpPr>
          <p:cNvPr id="30" name=" 212"/>
          <p:cNvSpPr/>
          <p:nvPr/>
        </p:nvSpPr>
        <p:spPr>
          <a:xfrm>
            <a:off x="7164108" y="4083813"/>
            <a:ext cx="1152048" cy="792033"/>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1" name=" 28">
            <a:hlinkClick r:id="" action="ppaction://hlinkshowjump?jump=nextslide"/>
          </p:cNvPr>
          <p:cNvSpPr/>
          <p:nvPr/>
        </p:nvSpPr>
        <p:spPr>
          <a:xfrm>
            <a:off x="8236585" y="4429125"/>
            <a:ext cx="799601" cy="590727"/>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32" name="组合 18"/>
          <p:cNvGrpSpPr/>
          <p:nvPr/>
        </p:nvGrpSpPr>
        <p:grpSpPr>
          <a:xfrm>
            <a:off x="251820" y="-181890"/>
            <a:ext cx="8387495" cy="1182004"/>
            <a:chOff x="228" y="-28"/>
            <a:chExt cx="13276" cy="2333"/>
          </a:xfrm>
        </p:grpSpPr>
        <p:grpSp>
          <p:nvGrpSpPr>
            <p:cNvPr id="33" name="组合 60"/>
            <p:cNvGrpSpPr/>
            <p:nvPr/>
          </p:nvGrpSpPr>
          <p:grpSpPr>
            <a:xfrm>
              <a:off x="5357" y="-28"/>
              <a:ext cx="3285" cy="2333"/>
              <a:chOff x="8093" y="254"/>
              <a:chExt cx="3285" cy="2333"/>
            </a:xfrm>
          </p:grpSpPr>
          <p:sp>
            <p:nvSpPr>
              <p:cNvPr id="52" name="TextBox 51"/>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3"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4"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4" name="组合 25"/>
            <p:cNvGrpSpPr/>
            <p:nvPr/>
          </p:nvGrpSpPr>
          <p:grpSpPr>
            <a:xfrm>
              <a:off x="228" y="2068"/>
              <a:ext cx="4306" cy="138"/>
              <a:chOff x="421" y="1768"/>
              <a:chExt cx="4306" cy="138"/>
            </a:xfrm>
          </p:grpSpPr>
          <p:sp>
            <p:nvSpPr>
              <p:cNvPr id="4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5" name="组合 6"/>
            <p:cNvGrpSpPr/>
            <p:nvPr/>
          </p:nvGrpSpPr>
          <p:grpSpPr>
            <a:xfrm>
              <a:off x="9198" y="2068"/>
              <a:ext cx="4306" cy="138"/>
              <a:chOff x="421" y="1768"/>
              <a:chExt cx="4306" cy="138"/>
            </a:xfrm>
          </p:grpSpPr>
          <p:sp>
            <p:nvSpPr>
              <p:cNvPr id="36"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5" name="TextBox 54"/>
          <p:cNvSpPr txBox="1"/>
          <p:nvPr/>
        </p:nvSpPr>
        <p:spPr>
          <a:xfrm>
            <a:off x="357158" y="1000114"/>
            <a:ext cx="1296090" cy="276999"/>
          </a:xfrm>
          <a:prstGeom prst="rect">
            <a:avLst/>
          </a:prstGeom>
          <a:noFill/>
        </p:spPr>
        <p:txBody>
          <a:bodyPr wrap="square" lIns="0" tIns="0" rIns="0" bIns="0" rtlCol="0">
            <a:spAutoFit/>
          </a:bodyPr>
          <a:lstStyle/>
          <a:p>
            <a:pPr fontAlgn="auto">
              <a:lnSpc>
                <a:spcPct val="90000"/>
              </a:lnSpc>
              <a:spcAft>
                <a:spcPts val="0"/>
              </a:spcAft>
              <a:defRPr/>
            </a:pPr>
            <a:r>
              <a:rPr lang="zh-CN" altLang="en-US" sz="2000"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pic>
        <p:nvPicPr>
          <p:cNvPr id="57" name="19WLELSQGDZT5T6.eps" descr="id:2147509516;FounderCES"/>
          <p:cNvPicPr/>
          <p:nvPr/>
        </p:nvPicPr>
        <p:blipFill>
          <a:blip r:embed="rId3" cstate="print"/>
          <a:stretch>
            <a:fillRect/>
          </a:stretch>
        </p:blipFill>
        <p:spPr>
          <a:xfrm>
            <a:off x="7286644" y="1285866"/>
            <a:ext cx="1583757" cy="1643074"/>
          </a:xfrm>
          <a:prstGeom prst="rect">
            <a:avLst/>
          </a:prstGeom>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p:bldP spid="2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18"/>
          <p:cNvGrpSpPr/>
          <p:nvPr/>
        </p:nvGrpSpPr>
        <p:grpSpPr>
          <a:xfrm>
            <a:off x="251820" y="-110452"/>
            <a:ext cx="8387495" cy="1182004"/>
            <a:chOff x="228" y="-28"/>
            <a:chExt cx="13276" cy="2333"/>
          </a:xfrm>
        </p:grpSpPr>
        <p:grpSp>
          <p:nvGrpSpPr>
            <p:cNvPr id="27" name="组合 60"/>
            <p:cNvGrpSpPr/>
            <p:nvPr/>
          </p:nvGrpSpPr>
          <p:grpSpPr>
            <a:xfrm>
              <a:off x="5357" y="-28"/>
              <a:ext cx="3285" cy="2333"/>
              <a:chOff x="8093" y="254"/>
              <a:chExt cx="3285" cy="2333"/>
            </a:xfrm>
          </p:grpSpPr>
          <p:sp>
            <p:nvSpPr>
              <p:cNvPr id="46" name="TextBox 45"/>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47"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48"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28" name="组合 25"/>
            <p:cNvGrpSpPr/>
            <p:nvPr/>
          </p:nvGrpSpPr>
          <p:grpSpPr>
            <a:xfrm>
              <a:off x="228" y="2068"/>
              <a:ext cx="4306" cy="138"/>
              <a:chOff x="421" y="1768"/>
              <a:chExt cx="4306" cy="138"/>
            </a:xfrm>
          </p:grpSpPr>
          <p:sp>
            <p:nvSpPr>
              <p:cNvPr id="38"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6"/>
            <p:cNvGrpSpPr/>
            <p:nvPr/>
          </p:nvGrpSpPr>
          <p:grpSpPr>
            <a:xfrm>
              <a:off x="9198" y="2068"/>
              <a:ext cx="4306" cy="138"/>
              <a:chOff x="421" y="1768"/>
              <a:chExt cx="4306" cy="138"/>
            </a:xfrm>
          </p:grpSpPr>
          <p:sp>
            <p:nvSpPr>
              <p:cNvPr id="3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2"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49" name="矩形 48"/>
          <p:cNvSpPr/>
          <p:nvPr/>
        </p:nvSpPr>
        <p:spPr>
          <a:xfrm>
            <a:off x="428596" y="1357304"/>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50" name="矩形 49"/>
          <p:cNvSpPr/>
          <p:nvPr/>
        </p:nvSpPr>
        <p:spPr>
          <a:xfrm>
            <a:off x="1285852" y="1292076"/>
            <a:ext cx="7000924" cy="2708434"/>
          </a:xfrm>
          <a:prstGeom prst="rect">
            <a:avLst/>
          </a:prstGeom>
        </p:spPr>
        <p:txBody>
          <a:bodyPr wrap="square">
            <a:spAutoFit/>
          </a:bodyPr>
          <a:lstStyle/>
          <a:p>
            <a:pPr>
              <a:lnSpc>
                <a:spcPts val="3400"/>
              </a:lnSpc>
            </a:pPr>
            <a:r>
              <a:rPr lang="en-US" dirty="0" smtClean="0">
                <a:latin typeface="黑体" pitchFamily="49" charset="-122"/>
                <a:ea typeface="黑体" pitchFamily="49" charset="-122"/>
              </a:rPr>
              <a:t>6</a:t>
            </a:r>
            <a:r>
              <a:rPr lang="zh-CN" altLang="en-US" dirty="0" smtClean="0">
                <a:latin typeface="黑体" pitchFamily="49" charset="-122"/>
                <a:ea typeface="黑体" pitchFamily="49" charset="-122"/>
              </a:rPr>
              <a:t>种光子中由</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能级的能量差最大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波长最短</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项错误。在</a:t>
            </a:r>
            <a:r>
              <a:rPr lang="en-US" dirty="0" smtClean="0">
                <a:latin typeface="黑体" pitchFamily="49" charset="-122"/>
                <a:ea typeface="黑体" pitchFamily="49" charset="-122"/>
              </a:rPr>
              <a:t>6</a:t>
            </a:r>
            <a:r>
              <a:rPr lang="zh-CN" altLang="en-US" dirty="0" smtClean="0">
                <a:latin typeface="黑体" pitchFamily="49" charset="-122"/>
                <a:ea typeface="黑体" pitchFamily="49" charset="-122"/>
              </a:rPr>
              <a:t>种光子中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从</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能级跃迁到</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能级时释放的光子的能量最大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则光子的波长最短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康普顿效应最明显</a:t>
            </a:r>
            <a:r>
              <a:rPr lang="en-US" dirty="0" smtClean="0">
                <a:latin typeface="黑体" pitchFamily="49" charset="-122"/>
                <a:ea typeface="黑体" pitchFamily="49" charset="-122"/>
              </a:rPr>
              <a:t>,B</a:t>
            </a:r>
            <a:r>
              <a:rPr lang="zh-CN" altLang="en-US" dirty="0" smtClean="0">
                <a:latin typeface="黑体" pitchFamily="49" charset="-122"/>
                <a:ea typeface="黑体" pitchFamily="49" charset="-122"/>
              </a:rPr>
              <a:t>项正确。</a:t>
            </a:r>
            <a:r>
              <a:rPr lang="en-US" i="1" dirty="0" smtClean="0">
                <a:latin typeface="黑体" pitchFamily="49" charset="-122"/>
                <a:ea typeface="黑体" pitchFamily="49" charset="-122"/>
              </a:rPr>
              <a:t>E</a:t>
            </a:r>
            <a:r>
              <a:rPr lang="en-US" i="1" baseline="-25000" dirty="0" smtClean="0">
                <a:latin typeface="黑体" pitchFamily="49" charset="-122"/>
                <a:ea typeface="黑体" pitchFamily="49" charset="-122"/>
              </a:rPr>
              <a:t>∞</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4</a:t>
            </a:r>
            <a:r>
              <a:rPr lang="en-US" i="1" dirty="0" smtClean="0">
                <a:latin typeface="黑体" pitchFamily="49" charset="-122"/>
                <a:ea typeface="黑体" pitchFamily="49" charset="-122"/>
              </a:rPr>
              <a:t>=</a:t>
            </a:r>
            <a:r>
              <a:rPr lang="en-US" dirty="0" smtClean="0">
                <a:latin typeface="黑体" pitchFamily="49" charset="-122"/>
                <a:ea typeface="黑体" pitchFamily="49" charset="-122"/>
              </a:rPr>
              <a:t>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en-US" i="1" dirty="0" smtClean="0">
                <a:latin typeface="黑体" pitchFamily="49" charset="-122"/>
                <a:ea typeface="黑体" pitchFamily="49" charset="-122"/>
              </a:rPr>
              <a:t>-</a:t>
            </a:r>
            <a:r>
              <a:rPr lang="en-US" dirty="0" smtClean="0">
                <a:latin typeface="黑体" pitchFamily="49" charset="-122"/>
                <a:ea typeface="黑体" pitchFamily="49" charset="-122"/>
              </a:rPr>
              <a:t>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85 </a:t>
            </a:r>
            <a:r>
              <a:rPr lang="en-US" dirty="0" err="1" smtClean="0">
                <a:latin typeface="黑体" pitchFamily="49" charset="-122"/>
                <a:ea typeface="黑体" pitchFamily="49" charset="-122"/>
              </a:rPr>
              <a:t>eV</a:t>
            </a:r>
            <a:r>
              <a:rPr lang="en-US" dirty="0" smtClean="0">
                <a:latin typeface="黑体" pitchFamily="49" charset="-122"/>
                <a:ea typeface="黑体" pitchFamily="49" charset="-122"/>
              </a:rPr>
              <a:t>)</a:t>
            </a:r>
            <a:r>
              <a:rPr lang="en-US" i="1" dirty="0" smtClean="0">
                <a:latin typeface="黑体" pitchFamily="49" charset="-122"/>
                <a:ea typeface="黑体" pitchFamily="49" charset="-122"/>
              </a:rPr>
              <a:t>=</a:t>
            </a:r>
            <a:r>
              <a:rPr lang="en-US" dirty="0" smtClean="0">
                <a:latin typeface="黑体" pitchFamily="49" charset="-122"/>
                <a:ea typeface="黑体" pitchFamily="49" charset="-122"/>
              </a:rPr>
              <a:t>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85 </a:t>
            </a:r>
            <a:r>
              <a:rPr lang="en-US" dirty="0" err="1" smtClean="0">
                <a:latin typeface="黑体" pitchFamily="49" charset="-122"/>
                <a:ea typeface="黑体" pitchFamily="49" charset="-122"/>
              </a:rPr>
              <a:t>eV</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所以要使</a:t>
            </a:r>
            <a:r>
              <a:rPr lang="en-US" i="1" dirty="0" smtClean="0">
                <a:latin typeface="黑体" pitchFamily="49" charset="-122"/>
                <a:ea typeface="黑体" pitchFamily="49" charset="-122"/>
              </a:rPr>
              <a:t>n=</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能级的氢原子电离</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至少需</a:t>
            </a:r>
            <a:r>
              <a:rPr lang="en-US" dirty="0" smtClean="0">
                <a:latin typeface="黑体" pitchFamily="49" charset="-122"/>
                <a:ea typeface="黑体" pitchFamily="49" charset="-122"/>
              </a:rPr>
              <a:t>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85 </a:t>
            </a:r>
            <a:r>
              <a:rPr lang="en-US" dirty="0" err="1" smtClean="0">
                <a:latin typeface="黑体" pitchFamily="49" charset="-122"/>
                <a:ea typeface="黑体" pitchFamily="49" charset="-122"/>
              </a:rPr>
              <a:t>eV</a:t>
            </a:r>
            <a:r>
              <a:rPr lang="zh-CN" altLang="en-US" dirty="0" smtClean="0">
                <a:latin typeface="黑体" pitchFamily="49" charset="-122"/>
                <a:ea typeface="黑体" pitchFamily="49" charset="-122"/>
              </a:rPr>
              <a:t>的能量</a:t>
            </a:r>
            <a:r>
              <a:rPr lang="en-US" dirty="0" smtClean="0">
                <a:latin typeface="黑体" pitchFamily="49" charset="-122"/>
                <a:ea typeface="黑体" pitchFamily="49" charset="-122"/>
              </a:rPr>
              <a:t>,C</a:t>
            </a:r>
            <a:r>
              <a:rPr lang="zh-CN" altLang="en-US" dirty="0" smtClean="0">
                <a:latin typeface="黑体" pitchFamily="49" charset="-122"/>
                <a:ea typeface="黑体" pitchFamily="49" charset="-122"/>
              </a:rPr>
              <a:t>项正确。因为</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2</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10</a:t>
            </a:r>
            <a:r>
              <a:rPr lang="en-US" i="1" dirty="0" smtClean="0">
                <a:latin typeface="黑体" pitchFamily="49" charset="-122"/>
                <a:ea typeface="黑体" pitchFamily="49" charset="-122"/>
              </a:rPr>
              <a:t>.</a:t>
            </a:r>
            <a:r>
              <a:rPr lang="en-US" dirty="0" smtClean="0">
                <a:latin typeface="黑体" pitchFamily="49" charset="-122"/>
                <a:ea typeface="黑体" pitchFamily="49" charset="-122"/>
              </a:rPr>
              <a:t>2 </a:t>
            </a:r>
            <a:r>
              <a:rPr lang="en-US" dirty="0" err="1" smtClean="0">
                <a:latin typeface="黑体" pitchFamily="49" charset="-122"/>
                <a:ea typeface="黑体" pitchFamily="49" charset="-122"/>
              </a:rPr>
              <a:t>eV</a:t>
            </a:r>
            <a:r>
              <a:rPr lang="en-US" i="1" dirty="0" smtClean="0">
                <a:latin typeface="黑体" pitchFamily="49" charset="-122"/>
                <a:ea typeface="黑体" pitchFamily="49" charset="-122"/>
              </a:rPr>
              <a:t>=hν</a:t>
            </a:r>
            <a:r>
              <a:rPr lang="en-US" baseline="-25000" dirty="0" smtClean="0">
                <a:latin typeface="黑体" pitchFamily="49" charset="-122"/>
                <a:ea typeface="黑体" pitchFamily="49" charset="-122"/>
              </a:rPr>
              <a:t>1</a:t>
            </a:r>
            <a:r>
              <a:rPr lang="en-US" dirty="0" smtClean="0">
                <a:latin typeface="黑体" pitchFamily="49" charset="-122"/>
                <a:ea typeface="黑体" pitchFamily="49" charset="-122"/>
              </a:rPr>
              <a:t>,</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3</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2</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89 </a:t>
            </a:r>
            <a:r>
              <a:rPr lang="en-US" dirty="0" err="1" smtClean="0">
                <a:latin typeface="黑体" pitchFamily="49" charset="-122"/>
                <a:ea typeface="黑体" pitchFamily="49" charset="-122"/>
              </a:rPr>
              <a:t>eV</a:t>
            </a:r>
            <a:r>
              <a:rPr lang="en-US" i="1" dirty="0" smtClean="0">
                <a:latin typeface="黑体" pitchFamily="49" charset="-122"/>
                <a:ea typeface="黑体" pitchFamily="49" charset="-122"/>
              </a:rPr>
              <a:t>=hν</a:t>
            </a:r>
            <a:r>
              <a:rPr lang="en-US" baseline="-25000" dirty="0" smtClean="0">
                <a:latin typeface="黑体" pitchFamily="49" charset="-122"/>
                <a:ea typeface="黑体" pitchFamily="49" charset="-122"/>
              </a:rPr>
              <a:t>2</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所以</a:t>
            </a:r>
            <a:r>
              <a:rPr lang="en-US" i="1" dirty="0" smtClean="0">
                <a:latin typeface="黑体" pitchFamily="49" charset="-122"/>
                <a:ea typeface="黑体" pitchFamily="49" charset="-122"/>
              </a:rPr>
              <a:t>ν</a:t>
            </a:r>
            <a:r>
              <a:rPr lang="en-US" baseline="-25000" dirty="0" smtClean="0">
                <a:latin typeface="黑体" pitchFamily="49" charset="-122"/>
                <a:ea typeface="黑体" pitchFamily="49" charset="-122"/>
              </a:rPr>
              <a:t>1</a:t>
            </a:r>
            <a:r>
              <a:rPr lang="en-US" dirty="0" smtClean="0">
                <a:latin typeface="黑体" pitchFamily="49" charset="-122"/>
                <a:ea typeface="黑体" pitchFamily="49" charset="-122"/>
              </a:rPr>
              <a:t>&gt;</a:t>
            </a:r>
            <a:r>
              <a:rPr lang="en-US" i="1" dirty="0" smtClean="0">
                <a:latin typeface="黑体" pitchFamily="49" charset="-122"/>
                <a:ea typeface="黑体" pitchFamily="49" charset="-122"/>
              </a:rPr>
              <a:t>ν</a:t>
            </a:r>
            <a:r>
              <a:rPr lang="en-US" baseline="-25000" dirty="0" smtClean="0">
                <a:latin typeface="黑体" pitchFamily="49" charset="-122"/>
                <a:ea typeface="黑体" pitchFamily="49" charset="-122"/>
              </a:rPr>
              <a:t>2</a:t>
            </a:r>
            <a:r>
              <a:rPr lang="en-US" dirty="0" smtClean="0">
                <a:latin typeface="黑体" pitchFamily="49" charset="-122"/>
                <a:ea typeface="黑体" pitchFamily="49" charset="-122"/>
              </a:rPr>
              <a:t>,D</a:t>
            </a:r>
            <a:r>
              <a:rPr lang="zh-CN" altLang="en-US" dirty="0" smtClean="0">
                <a:latin typeface="黑体" pitchFamily="49" charset="-122"/>
                <a:ea typeface="黑体" pitchFamily="49" charset="-122"/>
              </a:rPr>
              <a:t>项错误。</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25"/>
          <p:cNvGrpSpPr/>
          <p:nvPr/>
        </p:nvGrpSpPr>
        <p:grpSpPr>
          <a:xfrm>
            <a:off x="285720" y="1211026"/>
            <a:ext cx="6623050" cy="432030"/>
            <a:chOff x="611725" y="1491675"/>
            <a:chExt cx="6623050" cy="432030"/>
          </a:xfrm>
        </p:grpSpPr>
        <p:sp>
          <p:nvSpPr>
            <p:cNvPr id="27" name="矩形 26"/>
            <p:cNvSpPr/>
            <p:nvPr/>
          </p:nvSpPr>
          <p:spPr>
            <a:xfrm>
              <a:off x="683730" y="1491675"/>
              <a:ext cx="965730" cy="369332"/>
            </a:xfrm>
            <a:prstGeom prst="rect">
              <a:avLst/>
            </a:prstGeom>
          </p:spPr>
          <p:txBody>
            <a:bodyPr wrap="square">
              <a:spAutoFit/>
            </a:bodyPr>
            <a:lstStyle/>
            <a:p>
              <a:r>
                <a:rPr lang="zh-CN" altLang="zh-CN"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考点</a:t>
              </a:r>
              <a:r>
                <a:rPr lang="en-US" altLang="zh-CN" dirty="0">
                  <a:solidFill>
                    <a:schemeClr val="tx1">
                      <a:lumMod val="75000"/>
                      <a:lumOff val="25000"/>
                    </a:schemeClr>
                  </a:solidFill>
                  <a:latin typeface="黑体" panose="02010609060101010101" charset="-122"/>
                  <a:ea typeface="黑体" panose="02010609060101010101" charset="-122"/>
                  <a:cs typeface="Times New Roman" panose="02020603050405020304" pitchFamily="18" charset="0"/>
                </a:rPr>
                <a:t>3</a:t>
              </a:r>
            </a:p>
          </p:txBody>
        </p:sp>
        <p:grpSp>
          <p:nvGrpSpPr>
            <p:cNvPr id="25" name="组合 38"/>
            <p:cNvGrpSpPr/>
            <p:nvPr/>
          </p:nvGrpSpPr>
          <p:grpSpPr>
            <a:xfrm>
              <a:off x="611725" y="1491675"/>
              <a:ext cx="6623050" cy="432030"/>
              <a:chOff x="611725" y="1563680"/>
              <a:chExt cx="6623050" cy="432030"/>
            </a:xfrm>
          </p:grpSpPr>
          <p:grpSp>
            <p:nvGrpSpPr>
              <p:cNvPr id="26" name="组合 26"/>
              <p:cNvGrpSpPr/>
              <p:nvPr/>
            </p:nvGrpSpPr>
            <p:grpSpPr>
              <a:xfrm>
                <a:off x="611725" y="1563680"/>
                <a:ext cx="6623050" cy="431800"/>
                <a:chOff x="401" y="2369"/>
                <a:chExt cx="10430" cy="680"/>
              </a:xfrm>
            </p:grpSpPr>
            <p:grpSp>
              <p:nvGrpSpPr>
                <p:cNvPr id="28" name="组合 24"/>
                <p:cNvGrpSpPr/>
                <p:nvPr/>
              </p:nvGrpSpPr>
              <p:grpSpPr>
                <a:xfrm>
                  <a:off x="401" y="2369"/>
                  <a:ext cx="1770" cy="680"/>
                  <a:chOff x="-201" y="2349"/>
                  <a:chExt cx="1770" cy="680"/>
                </a:xfrm>
              </p:grpSpPr>
              <p:cxnSp>
                <p:nvCxnSpPr>
                  <p:cNvPr id="34" name="直接连接符 33"/>
                  <p:cNvCxnSpPr/>
                  <p:nvPr/>
                </p:nvCxnSpPr>
                <p:spPr>
                  <a:xfrm flipV="1">
                    <a:off x="-201" y="3009"/>
                    <a:ext cx="1770" cy="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31" y="2349"/>
                    <a:ext cx="0" cy="6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a:off x="2290" y="3029"/>
                  <a:ext cx="8541"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本框 54"/>
                <p:cNvSpPr txBox="1"/>
                <p:nvPr/>
              </p:nvSpPr>
              <p:spPr>
                <a:xfrm>
                  <a:off x="2437" y="2462"/>
                  <a:ext cx="3595" cy="436"/>
                </a:xfrm>
                <a:prstGeom prst="rect">
                  <a:avLst/>
                </a:prstGeom>
                <a:noFill/>
              </p:spPr>
              <p:txBody>
                <a:bodyPr wrap="none" lIns="0" tIns="0" rIns="0" bIns="0" rtlCol="0">
                  <a:spAutoFit/>
                </a:bodyPr>
                <a:lstStyle/>
                <a:p>
                  <a:r>
                    <a:rPr lang="zh-CN" altLang="zh-CN" sz="1600" i="1" dirty="0"/>
                    <a:t>　</a:t>
                  </a:r>
                  <a:r>
                    <a:rPr lang="zh-CN" altLang="en-US" dirty="0" smtClean="0">
                      <a:latin typeface="黑体" panose="02010609060101010101" charset="-122"/>
                      <a:ea typeface="黑体" panose="02010609060101010101" charset="-122"/>
                    </a:rPr>
                    <a:t>核反应和核能的计算</a:t>
                  </a:r>
                  <a:endParaRPr lang="zh-CN" altLang="en-US" b="1" dirty="0">
                    <a:solidFill>
                      <a:schemeClr val="accent6"/>
                    </a:solidFill>
                    <a:latin typeface="黑体" panose="02010609060101010101" charset="-122"/>
                    <a:ea typeface="黑体" panose="02010609060101010101" charset="-122"/>
                  </a:endParaRPr>
                </a:p>
              </p:txBody>
            </p:sp>
          </p:grpSp>
          <p:cxnSp>
            <p:nvCxnSpPr>
              <p:cNvPr id="30" name="直接连接符 29"/>
              <p:cNvCxnSpPr/>
              <p:nvPr/>
            </p:nvCxnSpPr>
            <p:spPr>
              <a:xfrm>
                <a:off x="1835810" y="1563680"/>
                <a:ext cx="0" cy="43203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8" name="组合 18"/>
          <p:cNvGrpSpPr/>
          <p:nvPr/>
        </p:nvGrpSpPr>
        <p:grpSpPr>
          <a:xfrm>
            <a:off x="251820" y="-142894"/>
            <a:ext cx="8387495" cy="1182004"/>
            <a:chOff x="228" y="-28"/>
            <a:chExt cx="13276" cy="2333"/>
          </a:xfrm>
        </p:grpSpPr>
        <p:grpSp>
          <p:nvGrpSpPr>
            <p:cNvPr id="39" name="组合 60"/>
            <p:cNvGrpSpPr/>
            <p:nvPr/>
          </p:nvGrpSpPr>
          <p:grpSpPr>
            <a:xfrm>
              <a:off x="5357" y="-28"/>
              <a:ext cx="3285" cy="2333"/>
              <a:chOff x="8093" y="254"/>
              <a:chExt cx="3285" cy="2333"/>
            </a:xfrm>
          </p:grpSpPr>
          <p:sp>
            <p:nvSpPr>
              <p:cNvPr id="58" name="TextBox 57"/>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9"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60"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40" name="组合 25"/>
            <p:cNvGrpSpPr/>
            <p:nvPr/>
          </p:nvGrpSpPr>
          <p:grpSpPr>
            <a:xfrm>
              <a:off x="228" y="2068"/>
              <a:ext cx="4306" cy="138"/>
              <a:chOff x="421" y="1768"/>
              <a:chExt cx="4306" cy="138"/>
            </a:xfrm>
          </p:grpSpPr>
          <p:sp>
            <p:nvSpPr>
              <p:cNvPr id="5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1" name="组合 6"/>
            <p:cNvGrpSpPr/>
            <p:nvPr/>
          </p:nvGrpSpPr>
          <p:grpSpPr>
            <a:xfrm>
              <a:off x="9198" y="2068"/>
              <a:ext cx="4306" cy="138"/>
              <a:chOff x="421" y="1768"/>
              <a:chExt cx="4306" cy="138"/>
            </a:xfrm>
          </p:grpSpPr>
          <p:sp>
            <p:nvSpPr>
              <p:cNvPr id="4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61" name="矩形 60"/>
          <p:cNvSpPr/>
          <p:nvPr/>
        </p:nvSpPr>
        <p:spPr>
          <a:xfrm>
            <a:off x="571472" y="1643056"/>
            <a:ext cx="7358114" cy="2964914"/>
          </a:xfrm>
          <a:prstGeom prst="rect">
            <a:avLst/>
          </a:prstGeom>
        </p:spPr>
        <p:txBody>
          <a:bodyPr wrap="square">
            <a:spAutoFit/>
          </a:bodyPr>
          <a:lstStyle/>
          <a:p>
            <a:pPr>
              <a:lnSpc>
                <a:spcPts val="3200"/>
              </a:lnSpc>
            </a:pPr>
            <a:r>
              <a:rPr lang="en-US" b="1" dirty="0" smtClean="0">
                <a:latin typeface="黑体" pitchFamily="49" charset="-122"/>
                <a:ea typeface="黑体" pitchFamily="49" charset="-122"/>
              </a:rPr>
              <a:t>1</a:t>
            </a:r>
            <a:r>
              <a:rPr lang="en-US" b="1" i="1" dirty="0" smtClean="0">
                <a:latin typeface="黑体" pitchFamily="49" charset="-122"/>
                <a:ea typeface="黑体" pitchFamily="49" charset="-122"/>
              </a:rPr>
              <a:t>.</a:t>
            </a:r>
            <a:r>
              <a:rPr lang="zh-CN" altLang="en-US" b="1" dirty="0" smtClean="0">
                <a:latin typeface="黑体" pitchFamily="49" charset="-122"/>
                <a:ea typeface="黑体" pitchFamily="49" charset="-122"/>
              </a:rPr>
              <a:t>利用质能方程计算核能</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根据核反应方程</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计算出核反应前与核反应后的质量亏损</a:t>
            </a:r>
            <a:r>
              <a:rPr lang="en-US" dirty="0" err="1" smtClean="0">
                <a:latin typeface="黑体" pitchFamily="49" charset="-122"/>
                <a:ea typeface="黑体" pitchFamily="49" charset="-122"/>
              </a:rPr>
              <a:t>Δ</a:t>
            </a:r>
            <a:r>
              <a:rPr lang="en-US" i="1" dirty="0" err="1" smtClean="0">
                <a:latin typeface="黑体" pitchFamily="49" charset="-122"/>
                <a:ea typeface="黑体" pitchFamily="49" charset="-122"/>
              </a:rPr>
              <a:t>m</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根据爱因斯坦质能方程</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mc</a:t>
            </a:r>
            <a:r>
              <a:rPr lang="en-US" baseline="30000" dirty="0" smtClean="0">
                <a:latin typeface="黑体" pitchFamily="49" charset="-122"/>
                <a:ea typeface="黑体" pitchFamily="49" charset="-122"/>
              </a:rPr>
              <a:t>2</a:t>
            </a:r>
            <a:r>
              <a:rPr lang="zh-CN" altLang="en-US" dirty="0" smtClean="0">
                <a:latin typeface="黑体" pitchFamily="49" charset="-122"/>
                <a:ea typeface="黑体" pitchFamily="49" charset="-122"/>
              </a:rPr>
              <a:t>计算核能。质能方程</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mc</a:t>
            </a:r>
            <a:r>
              <a:rPr lang="en-US" baseline="30000" dirty="0" smtClean="0">
                <a:latin typeface="黑体" pitchFamily="49" charset="-122"/>
                <a:ea typeface="黑体" pitchFamily="49" charset="-122"/>
              </a:rPr>
              <a:t>2</a:t>
            </a:r>
            <a:r>
              <a:rPr lang="zh-CN" altLang="en-US" dirty="0" smtClean="0">
                <a:latin typeface="黑体" pitchFamily="49" charset="-122"/>
                <a:ea typeface="黑体" pitchFamily="49" charset="-122"/>
              </a:rPr>
              <a:t>中</a:t>
            </a:r>
            <a:r>
              <a:rPr lang="en-US" dirty="0" err="1" smtClean="0">
                <a:latin typeface="黑体" pitchFamily="49" charset="-122"/>
                <a:ea typeface="黑体" pitchFamily="49" charset="-122"/>
              </a:rPr>
              <a:t>Δ</a:t>
            </a:r>
            <a:r>
              <a:rPr lang="en-US" i="1" dirty="0" err="1" smtClean="0">
                <a:latin typeface="黑体" pitchFamily="49" charset="-122"/>
                <a:ea typeface="黑体" pitchFamily="49" charset="-122"/>
              </a:rPr>
              <a:t>m</a:t>
            </a:r>
            <a:r>
              <a:rPr lang="zh-CN" altLang="en-US" dirty="0" smtClean="0">
                <a:latin typeface="黑体" pitchFamily="49" charset="-122"/>
                <a:ea typeface="黑体" pitchFamily="49" charset="-122"/>
              </a:rPr>
              <a:t>的单位用</a:t>
            </a:r>
            <a:r>
              <a:rPr lang="en-US" dirty="0" smtClean="0">
                <a:latin typeface="黑体" pitchFamily="49" charset="-122"/>
                <a:ea typeface="黑体" pitchFamily="49" charset="-122"/>
              </a:rPr>
              <a:t>“</a:t>
            </a:r>
            <a:r>
              <a:rPr lang="en-US" dirty="0" err="1" smtClean="0">
                <a:latin typeface="黑体" pitchFamily="49" charset="-122"/>
                <a:ea typeface="黑体" pitchFamily="49" charset="-122"/>
              </a:rPr>
              <a:t>kg”,</a:t>
            </a:r>
            <a:r>
              <a:rPr lang="en-US" i="1" dirty="0" err="1" smtClean="0">
                <a:latin typeface="黑体" pitchFamily="49" charset="-122"/>
                <a:ea typeface="黑体" pitchFamily="49" charset="-122"/>
              </a:rPr>
              <a:t>c</a:t>
            </a:r>
            <a:r>
              <a:rPr lang="zh-CN" altLang="en-US" dirty="0" smtClean="0">
                <a:latin typeface="黑体" pitchFamily="49" charset="-122"/>
                <a:ea typeface="黑体" pitchFamily="49" charset="-122"/>
              </a:rPr>
              <a:t>的单位用</a:t>
            </a:r>
            <a:r>
              <a:rPr lang="en-US" dirty="0" smtClean="0">
                <a:latin typeface="黑体" pitchFamily="49" charset="-122"/>
                <a:ea typeface="黑体" pitchFamily="49" charset="-122"/>
              </a:rPr>
              <a:t>“m/s”,</a:t>
            </a:r>
            <a:r>
              <a:rPr lang="zh-CN" altLang="en-US" dirty="0" smtClean="0">
                <a:latin typeface="黑体" pitchFamily="49" charset="-122"/>
                <a:ea typeface="黑体" pitchFamily="49" charset="-122"/>
              </a:rPr>
              <a:t>则</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zh-CN" altLang="en-US" dirty="0" smtClean="0">
                <a:latin typeface="黑体" pitchFamily="49" charset="-122"/>
                <a:ea typeface="黑体" pitchFamily="49" charset="-122"/>
              </a:rPr>
              <a:t>的单位为</a:t>
            </a:r>
            <a:r>
              <a:rPr lang="en-US" dirty="0" smtClean="0">
                <a:latin typeface="黑体" pitchFamily="49" charset="-122"/>
                <a:ea typeface="黑体" pitchFamily="49" charset="-122"/>
              </a:rPr>
              <a:t>“J”</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(3)Δ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mc</a:t>
            </a:r>
            <a:r>
              <a:rPr lang="en-US" baseline="30000" dirty="0" smtClean="0">
                <a:latin typeface="黑体" pitchFamily="49" charset="-122"/>
                <a:ea typeface="黑体" pitchFamily="49" charset="-122"/>
              </a:rPr>
              <a:t>2</a:t>
            </a:r>
            <a:r>
              <a:rPr lang="zh-CN" altLang="en-US" dirty="0" smtClean="0">
                <a:latin typeface="黑体" pitchFamily="49" charset="-122"/>
                <a:ea typeface="黑体" pitchFamily="49" charset="-122"/>
              </a:rPr>
              <a:t>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若</a:t>
            </a:r>
            <a:r>
              <a:rPr lang="en-US" dirty="0" err="1" smtClean="0">
                <a:latin typeface="黑体" pitchFamily="49" charset="-122"/>
                <a:ea typeface="黑体" pitchFamily="49" charset="-122"/>
              </a:rPr>
              <a:t>Δ</a:t>
            </a:r>
            <a:r>
              <a:rPr lang="en-US" i="1" dirty="0" err="1" smtClean="0">
                <a:latin typeface="黑体" pitchFamily="49" charset="-122"/>
                <a:ea typeface="黑体" pitchFamily="49" charset="-122"/>
              </a:rPr>
              <a:t>m</a:t>
            </a:r>
            <a:r>
              <a:rPr lang="zh-CN" altLang="en-US" dirty="0" smtClean="0">
                <a:latin typeface="黑体" pitchFamily="49" charset="-122"/>
                <a:ea typeface="黑体" pitchFamily="49" charset="-122"/>
              </a:rPr>
              <a:t>的单位用</a:t>
            </a:r>
            <a:r>
              <a:rPr lang="en-US" dirty="0" smtClean="0">
                <a:latin typeface="黑体" pitchFamily="49" charset="-122"/>
                <a:ea typeface="黑体" pitchFamily="49" charset="-122"/>
              </a:rPr>
              <a:t>“u”,</a:t>
            </a:r>
            <a:r>
              <a:rPr lang="zh-CN" altLang="en-US" dirty="0" smtClean="0">
                <a:latin typeface="黑体" pitchFamily="49" charset="-122"/>
                <a:ea typeface="黑体" pitchFamily="49" charset="-122"/>
              </a:rPr>
              <a:t>则可直接利用</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m×</a:t>
            </a:r>
            <a:r>
              <a:rPr lang="en-US" dirty="0" smtClean="0">
                <a:latin typeface="黑体" pitchFamily="49" charset="-122"/>
                <a:ea typeface="黑体" pitchFamily="49" charset="-122"/>
              </a:rPr>
              <a:t>931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5) </a:t>
            </a:r>
            <a:r>
              <a:rPr lang="en-US" dirty="0" err="1" smtClean="0">
                <a:latin typeface="黑体" pitchFamily="49" charset="-122"/>
                <a:ea typeface="黑体" pitchFamily="49" charset="-122"/>
              </a:rPr>
              <a:t>MeV</a:t>
            </a:r>
            <a:r>
              <a:rPr lang="zh-CN" altLang="en-US" dirty="0" smtClean="0">
                <a:latin typeface="黑体" pitchFamily="49" charset="-122"/>
                <a:ea typeface="黑体" pitchFamily="49" charset="-122"/>
              </a:rPr>
              <a:t>计算</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此时</a:t>
            </a:r>
            <a:r>
              <a:rPr lang="en-US" dirty="0" smtClean="0">
                <a:latin typeface="黑体" pitchFamily="49" charset="-122"/>
                <a:ea typeface="黑体" pitchFamily="49" charset="-122"/>
              </a:rPr>
              <a:t>Δ</a:t>
            </a:r>
            <a:r>
              <a:rPr lang="en-US" i="1" dirty="0" smtClean="0">
                <a:latin typeface="黑体" pitchFamily="49" charset="-122"/>
                <a:ea typeface="黑体" pitchFamily="49" charset="-122"/>
              </a:rPr>
              <a:t>E</a:t>
            </a:r>
            <a:r>
              <a:rPr lang="zh-CN" altLang="en-US" dirty="0" smtClean="0">
                <a:latin typeface="黑体" pitchFamily="49" charset="-122"/>
                <a:ea typeface="黑体" pitchFamily="49" charset="-122"/>
              </a:rPr>
              <a:t>的单位为</a:t>
            </a:r>
            <a:r>
              <a:rPr lang="en-US" dirty="0" smtClean="0">
                <a:latin typeface="黑体" pitchFamily="49" charset="-122"/>
                <a:ea typeface="黑体" pitchFamily="49" charset="-122"/>
              </a:rPr>
              <a:t>“</a:t>
            </a:r>
            <a:r>
              <a:rPr lang="en-US" dirty="0" err="1" smtClean="0">
                <a:latin typeface="黑体" pitchFamily="49" charset="-122"/>
                <a:ea typeface="黑体" pitchFamily="49" charset="-122"/>
              </a:rPr>
              <a:t>MeV</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即</a:t>
            </a:r>
            <a:r>
              <a:rPr lang="en-US" dirty="0" smtClean="0">
                <a:latin typeface="黑体" pitchFamily="49" charset="-122"/>
                <a:ea typeface="黑体" pitchFamily="49" charset="-122"/>
              </a:rPr>
              <a:t>1 u</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6606</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10</a:t>
            </a:r>
            <a:r>
              <a:rPr lang="en-US" i="1" baseline="30000" dirty="0" smtClean="0">
                <a:latin typeface="黑体" pitchFamily="49" charset="-122"/>
                <a:ea typeface="黑体" pitchFamily="49" charset="-122"/>
              </a:rPr>
              <a:t>-</a:t>
            </a:r>
            <a:r>
              <a:rPr lang="en-US" baseline="30000" dirty="0" smtClean="0">
                <a:latin typeface="黑体" pitchFamily="49" charset="-122"/>
                <a:ea typeface="黑体" pitchFamily="49" charset="-122"/>
              </a:rPr>
              <a:t>27</a:t>
            </a:r>
            <a:r>
              <a:rPr lang="en-US" dirty="0" smtClean="0">
                <a:latin typeface="黑体" pitchFamily="49" charset="-122"/>
                <a:ea typeface="黑体" pitchFamily="49" charset="-122"/>
              </a:rPr>
              <a:t> kg,</a:t>
            </a:r>
            <a:r>
              <a:rPr lang="zh-CN" altLang="en-US" dirty="0" smtClean="0">
                <a:latin typeface="黑体" pitchFamily="49" charset="-122"/>
                <a:ea typeface="黑体" pitchFamily="49" charset="-122"/>
              </a:rPr>
              <a:t>相当于</a:t>
            </a:r>
            <a:r>
              <a:rPr lang="en-US" dirty="0" smtClean="0">
                <a:latin typeface="黑体" pitchFamily="49" charset="-122"/>
                <a:ea typeface="黑体" pitchFamily="49" charset="-122"/>
              </a:rPr>
              <a:t>931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5 </a:t>
            </a:r>
            <a:r>
              <a:rPr lang="en-US" dirty="0" err="1" smtClean="0">
                <a:latin typeface="黑体" pitchFamily="49" charset="-122"/>
                <a:ea typeface="黑体" pitchFamily="49" charset="-122"/>
              </a:rPr>
              <a:t>MeV</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这个结论可在计算中直接应用。</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18"/>
          <p:cNvGrpSpPr/>
          <p:nvPr/>
        </p:nvGrpSpPr>
        <p:grpSpPr>
          <a:xfrm>
            <a:off x="251820" y="0"/>
            <a:ext cx="8387495" cy="1182004"/>
            <a:chOff x="228" y="-28"/>
            <a:chExt cx="13276" cy="2333"/>
          </a:xfrm>
        </p:grpSpPr>
        <p:grpSp>
          <p:nvGrpSpPr>
            <p:cNvPr id="29" name="组合 60"/>
            <p:cNvGrpSpPr/>
            <p:nvPr/>
          </p:nvGrpSpPr>
          <p:grpSpPr>
            <a:xfrm>
              <a:off x="5357" y="-28"/>
              <a:ext cx="3285" cy="2333"/>
              <a:chOff x="8093" y="254"/>
              <a:chExt cx="3285" cy="2333"/>
            </a:xfrm>
          </p:grpSpPr>
          <p:sp>
            <p:nvSpPr>
              <p:cNvPr id="48" name="TextBox 47"/>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49"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0"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0" name="组合 25"/>
            <p:cNvGrpSpPr/>
            <p:nvPr/>
          </p:nvGrpSpPr>
          <p:grpSpPr>
            <a:xfrm>
              <a:off x="228" y="2068"/>
              <a:ext cx="4306" cy="138"/>
              <a:chOff x="421" y="1768"/>
              <a:chExt cx="4306" cy="138"/>
            </a:xfrm>
          </p:grpSpPr>
          <p:sp>
            <p:nvSpPr>
              <p:cNvPr id="4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1" name="组合 6"/>
            <p:cNvGrpSpPr/>
            <p:nvPr/>
          </p:nvGrpSpPr>
          <p:grpSpPr>
            <a:xfrm>
              <a:off x="9198" y="2068"/>
              <a:ext cx="4306" cy="138"/>
              <a:chOff x="421" y="1768"/>
              <a:chExt cx="4306" cy="138"/>
            </a:xfrm>
          </p:grpSpPr>
          <p:sp>
            <p:nvSpPr>
              <p:cNvPr id="3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1" name="矩形 50"/>
          <p:cNvSpPr/>
          <p:nvPr/>
        </p:nvSpPr>
        <p:spPr>
          <a:xfrm>
            <a:off x="785786" y="1500180"/>
            <a:ext cx="6500858" cy="1862498"/>
          </a:xfrm>
          <a:prstGeom prst="rect">
            <a:avLst/>
          </a:prstGeom>
        </p:spPr>
        <p:txBody>
          <a:bodyPr wrap="square">
            <a:spAutoFit/>
          </a:bodyPr>
          <a:lstStyle/>
          <a:p>
            <a:pPr>
              <a:lnSpc>
                <a:spcPts val="3600"/>
              </a:lnSpc>
            </a:pPr>
            <a:r>
              <a:rPr lang="en-US" b="1" dirty="0" smtClean="0">
                <a:latin typeface="黑体" pitchFamily="49" charset="-122"/>
                <a:ea typeface="黑体" pitchFamily="49" charset="-122"/>
              </a:rPr>
              <a:t>2</a:t>
            </a:r>
            <a:r>
              <a:rPr lang="en-US" b="1" i="1" dirty="0" smtClean="0">
                <a:latin typeface="黑体" pitchFamily="49" charset="-122"/>
                <a:ea typeface="黑体" pitchFamily="49" charset="-122"/>
              </a:rPr>
              <a:t>.</a:t>
            </a:r>
            <a:r>
              <a:rPr lang="zh-CN" altLang="en-US" b="1" dirty="0" smtClean="0">
                <a:latin typeface="黑体" pitchFamily="49" charset="-122"/>
                <a:ea typeface="黑体" pitchFamily="49" charset="-122"/>
              </a:rPr>
              <a:t>利用比结合能计算核能</a:t>
            </a:r>
          </a:p>
          <a:p>
            <a:pPr>
              <a:lnSpc>
                <a:spcPts val="3600"/>
              </a:lnSpc>
            </a:pPr>
            <a:r>
              <a:rPr lang="zh-CN" altLang="en-US" dirty="0" smtClean="0">
                <a:latin typeface="黑体" pitchFamily="49" charset="-122"/>
                <a:ea typeface="黑体" pitchFamily="49" charset="-122"/>
              </a:rPr>
              <a:t>原子核的结合能</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核子的比结合能</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核子数。</a:t>
            </a:r>
          </a:p>
          <a:p>
            <a:pPr>
              <a:lnSpc>
                <a:spcPts val="3600"/>
              </a:lnSpc>
            </a:pPr>
            <a:r>
              <a:rPr lang="zh-CN" altLang="en-US" dirty="0" smtClean="0">
                <a:latin typeface="黑体" pitchFamily="49" charset="-122"/>
                <a:ea typeface="黑体" pitchFamily="49" charset="-122"/>
              </a:rPr>
              <a:t>核反应中反应前系统内所有原子核的总结合能与反应后生成的所有新核的总结合能之差</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就是该核反应所释放</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或吸收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的核能。</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
          <p:cNvSpPr txBox="1"/>
          <p:nvPr/>
        </p:nvSpPr>
        <p:spPr>
          <a:xfrm>
            <a:off x="323823" y="1995726"/>
            <a:ext cx="7776325" cy="73866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pPr algn="ctr"/>
            <a:r>
              <a:rPr lang="zh-CN" altLang="en-US" sz="3200" b="1" dirty="0" smtClean="0">
                <a:solidFill>
                  <a:schemeClr val="tx1">
                    <a:lumMod val="85000"/>
                    <a:lumOff val="15000"/>
                  </a:schemeClr>
                </a:solidFill>
                <a:latin typeface="黑体" panose="02010609060101010101" charset="-122"/>
                <a:ea typeface="黑体" panose="02010609060101010101" charset="-122"/>
              </a:rPr>
              <a:t>微专题  </a:t>
            </a:r>
            <a:r>
              <a:rPr lang="en-US" altLang="zh-CN" sz="3600" b="1" i="1" dirty="0" smtClean="0">
                <a:solidFill>
                  <a:schemeClr val="tx1">
                    <a:lumMod val="85000"/>
                    <a:lumOff val="15000"/>
                  </a:schemeClr>
                </a:solidFill>
                <a:latin typeface="+mj-ea"/>
                <a:ea typeface="+mj-ea"/>
                <a:cs typeface="Times New Roman" panose="02020603050405020304" pitchFamily="18" charset="0"/>
              </a:rPr>
              <a:t>12  </a:t>
            </a:r>
            <a:r>
              <a:rPr lang="zh-CN" altLang="en-US" sz="4800" b="1" dirty="0" smtClean="0">
                <a:solidFill>
                  <a:schemeClr val="tx1">
                    <a:lumMod val="85000"/>
                    <a:lumOff val="15000"/>
                  </a:schemeClr>
                </a:solidFill>
                <a:latin typeface="黑体" panose="02010609060101010101" charset="-122"/>
                <a:ea typeface="黑体" panose="02010609060101010101" charset="-122"/>
              </a:rPr>
              <a:t>光电效应  原子核</a:t>
            </a: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28" name="Object 16"/>
          <p:cNvGraphicFramePr>
            <a:graphicFrameLocks noChangeAspect="1"/>
          </p:cNvGraphicFramePr>
          <p:nvPr/>
        </p:nvGraphicFramePr>
        <p:xfrm>
          <a:off x="1784367" y="1500180"/>
          <a:ext cx="5287963" cy="1782763"/>
        </p:xfrm>
        <a:graphic>
          <a:graphicData uri="http://schemas.openxmlformats.org/presentationml/2006/ole">
            <p:oleObj spid="_x0000_s64528" name="文档" r:id="rId4" imgW="5287300" imgH="1781996" progId="Word.Document.12">
              <p:embed/>
            </p:oleObj>
          </a:graphicData>
        </a:graphic>
      </p:graphicFrame>
      <p:sp>
        <p:nvSpPr>
          <p:cNvPr id="133122" name="Rectangle 2"/>
          <p:cNvSpPr>
            <a:spLocks noChangeArrowheads="1"/>
          </p:cNvSpPr>
          <p:nvPr/>
        </p:nvSpPr>
        <p:spPr bwMode="auto">
          <a:xfrm>
            <a:off x="6286512" y="2571750"/>
            <a:ext cx="500066"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5400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rPr>
              <a:t>B</a:t>
            </a:r>
            <a:endParaRPr kumimoji="0" lang="en-US" altLang="zh-CN" sz="1800" b="0"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1" name="文本框 1"/>
          <p:cNvSpPr txBox="1"/>
          <p:nvPr/>
        </p:nvSpPr>
        <p:spPr>
          <a:xfrm>
            <a:off x="323705" y="1294619"/>
            <a:ext cx="180012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u="sng" noProof="0" dirty="0">
                <a:ln>
                  <a:noFill/>
                </a:ln>
                <a:solidFill>
                  <a:schemeClr val="accent1">
                    <a:lumMod val="50000"/>
                  </a:schemeClr>
                </a:solidFill>
                <a:effectLst/>
                <a:uLnTx/>
                <a:uFillTx/>
                <a:latin typeface="黑体" panose="02010609060101010101" charset="-122"/>
                <a:ea typeface="黑体" panose="02010609060101010101" charset="-122"/>
                <a:cs typeface="+mj-cs"/>
                <a:sym typeface="+mn-ea"/>
              </a:rPr>
              <a:t>典型例题</a:t>
            </a:r>
            <a:endParaRPr lang="zh-CN" altLang="en-US" sz="2000" b="1" u="sng" dirty="0">
              <a:solidFill>
                <a:schemeClr val="accent6"/>
              </a:solidFill>
              <a:latin typeface="黑体" panose="02010609060101010101" charset="-122"/>
              <a:ea typeface="黑体" panose="02010609060101010101" charset="-122"/>
            </a:endParaRPr>
          </a:p>
        </p:txBody>
      </p:sp>
      <p:sp>
        <p:nvSpPr>
          <p:cNvPr id="29" name=" 212"/>
          <p:cNvSpPr/>
          <p:nvPr/>
        </p:nvSpPr>
        <p:spPr>
          <a:xfrm>
            <a:off x="7236111" y="4083813"/>
            <a:ext cx="1080045" cy="720030"/>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0" name=" 28">
            <a:hlinkClick r:id="" action="ppaction://hlinkshowjump?jump=nextslide"/>
          </p:cNvPr>
          <p:cNvSpPr/>
          <p:nvPr/>
        </p:nvSpPr>
        <p:spPr>
          <a:xfrm>
            <a:off x="8172150" y="4443828"/>
            <a:ext cx="792054" cy="59079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32" name="组合 18"/>
          <p:cNvGrpSpPr/>
          <p:nvPr/>
        </p:nvGrpSpPr>
        <p:grpSpPr>
          <a:xfrm>
            <a:off x="251820" y="-142894"/>
            <a:ext cx="8387495" cy="1182004"/>
            <a:chOff x="228" y="-28"/>
            <a:chExt cx="13276" cy="2333"/>
          </a:xfrm>
        </p:grpSpPr>
        <p:grpSp>
          <p:nvGrpSpPr>
            <p:cNvPr id="33" name="组合 60"/>
            <p:cNvGrpSpPr/>
            <p:nvPr/>
          </p:nvGrpSpPr>
          <p:grpSpPr>
            <a:xfrm>
              <a:off x="5357" y="-28"/>
              <a:ext cx="3285" cy="2333"/>
              <a:chOff x="8093" y="254"/>
              <a:chExt cx="3285" cy="2333"/>
            </a:xfrm>
          </p:grpSpPr>
          <p:sp>
            <p:nvSpPr>
              <p:cNvPr id="52" name="TextBox 51"/>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3"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4"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4" name="组合 25"/>
            <p:cNvGrpSpPr/>
            <p:nvPr/>
          </p:nvGrpSpPr>
          <p:grpSpPr>
            <a:xfrm>
              <a:off x="228" y="2068"/>
              <a:ext cx="4306" cy="138"/>
              <a:chOff x="421" y="1768"/>
              <a:chExt cx="4306" cy="138"/>
            </a:xfrm>
          </p:grpSpPr>
          <p:sp>
            <p:nvSpPr>
              <p:cNvPr id="4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5" name="组合 6"/>
            <p:cNvGrpSpPr/>
            <p:nvPr/>
          </p:nvGrpSpPr>
          <p:grpSpPr>
            <a:xfrm>
              <a:off x="9198" y="2068"/>
              <a:ext cx="4306" cy="138"/>
              <a:chOff x="421" y="1768"/>
              <a:chExt cx="4306" cy="138"/>
            </a:xfrm>
          </p:grpSpPr>
          <p:sp>
            <p:nvSpPr>
              <p:cNvPr id="36"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5" name="矩形 54"/>
          <p:cNvSpPr/>
          <p:nvPr/>
        </p:nvSpPr>
        <p:spPr>
          <a:xfrm>
            <a:off x="2143108" y="3143254"/>
            <a:ext cx="4572000" cy="889346"/>
          </a:xfrm>
          <a:prstGeom prst="rect">
            <a:avLst/>
          </a:prstGeom>
        </p:spPr>
        <p:txBody>
          <a:bodyPr>
            <a:spAutoFit/>
          </a:bodyPr>
          <a:lstStyle/>
          <a:p>
            <a:pPr>
              <a:lnSpc>
                <a:spcPts val="3300"/>
              </a:lnSpc>
            </a:pPr>
            <a:r>
              <a:rPr lang="en-US" dirty="0" smtClean="0"/>
              <a:t>A</a:t>
            </a:r>
            <a:r>
              <a:rPr lang="en-US" i="1" dirty="0" smtClean="0"/>
              <a:t>.</a:t>
            </a:r>
            <a:r>
              <a:rPr lang="en-US" dirty="0" smtClean="0"/>
              <a:t>15</a:t>
            </a:r>
            <a:r>
              <a:rPr lang="zh-CN" altLang="en-US" dirty="0" smtClean="0"/>
              <a:t>和</a:t>
            </a:r>
            <a:r>
              <a:rPr lang="en-US" dirty="0" smtClean="0"/>
              <a:t>28	                    B</a:t>
            </a:r>
            <a:r>
              <a:rPr lang="en-US" i="1" dirty="0" smtClean="0"/>
              <a:t>.</a:t>
            </a:r>
            <a:r>
              <a:rPr lang="en-US" dirty="0" smtClean="0"/>
              <a:t>15</a:t>
            </a:r>
            <a:r>
              <a:rPr lang="zh-CN" altLang="en-US" dirty="0" smtClean="0"/>
              <a:t>和</a:t>
            </a:r>
            <a:r>
              <a:rPr lang="en-US" dirty="0" smtClean="0"/>
              <a:t>30</a:t>
            </a:r>
            <a:endParaRPr lang="zh-CN" altLang="en-US" dirty="0" smtClean="0"/>
          </a:p>
          <a:p>
            <a:pPr>
              <a:lnSpc>
                <a:spcPts val="3300"/>
              </a:lnSpc>
            </a:pPr>
            <a:r>
              <a:rPr lang="en-US" dirty="0" smtClean="0"/>
              <a:t>C</a:t>
            </a:r>
            <a:r>
              <a:rPr lang="en-US" i="1" dirty="0" smtClean="0"/>
              <a:t>.</a:t>
            </a:r>
            <a:r>
              <a:rPr lang="en-US" dirty="0" smtClean="0"/>
              <a:t> 6</a:t>
            </a:r>
            <a:r>
              <a:rPr lang="zh-CN" altLang="en-US" dirty="0" smtClean="0"/>
              <a:t>和</a:t>
            </a:r>
            <a:r>
              <a:rPr lang="en-US" dirty="0" smtClean="0"/>
              <a:t>30	                    D</a:t>
            </a:r>
            <a:r>
              <a:rPr lang="en-US" i="1" dirty="0" smtClean="0"/>
              <a:t>.</a:t>
            </a:r>
            <a:r>
              <a:rPr lang="en-US" dirty="0" smtClean="0"/>
              <a:t>17</a:t>
            </a:r>
            <a:r>
              <a:rPr lang="zh-CN" altLang="en-US" dirty="0" smtClean="0"/>
              <a:t>和</a:t>
            </a:r>
            <a:r>
              <a:rPr lang="en-US" dirty="0" smtClean="0"/>
              <a:t>31</a:t>
            </a:r>
            <a:endParaRPr lang="zh-CN" altLang="en-US" dirty="0"/>
          </a:p>
        </p:txBody>
      </p:sp>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33122">
                                            <p:txEl>
                                              <p:pRg st="0" end="0"/>
                                            </p:txEl>
                                          </p:spTgt>
                                        </p:tgtEl>
                                      </p:cBhvr>
                                    </p:animEffect>
                                    <p:set>
                                      <p:cBhvr>
                                        <p:cTn id="13" dur="1" fill="hold">
                                          <p:stCondLst>
                                            <p:cond delay="499"/>
                                          </p:stCondLst>
                                        </p:cTn>
                                        <p:tgtEl>
                                          <p:spTgt spid="1331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18"/>
          <p:cNvGrpSpPr/>
          <p:nvPr/>
        </p:nvGrpSpPr>
        <p:grpSpPr>
          <a:xfrm>
            <a:off x="251820" y="0"/>
            <a:ext cx="8387495" cy="1182004"/>
            <a:chOff x="228" y="-28"/>
            <a:chExt cx="13276" cy="2333"/>
          </a:xfrm>
        </p:grpSpPr>
        <p:grpSp>
          <p:nvGrpSpPr>
            <p:cNvPr id="27" name="组合 60"/>
            <p:cNvGrpSpPr/>
            <p:nvPr/>
          </p:nvGrpSpPr>
          <p:grpSpPr>
            <a:xfrm>
              <a:off x="5357" y="-28"/>
              <a:ext cx="3285" cy="2333"/>
              <a:chOff x="8093" y="254"/>
              <a:chExt cx="3285" cy="2333"/>
            </a:xfrm>
          </p:grpSpPr>
          <p:sp>
            <p:nvSpPr>
              <p:cNvPr id="46" name="TextBox 45"/>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47"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48"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28" name="组合 25"/>
            <p:cNvGrpSpPr/>
            <p:nvPr/>
          </p:nvGrpSpPr>
          <p:grpSpPr>
            <a:xfrm>
              <a:off x="228" y="2068"/>
              <a:ext cx="4306" cy="138"/>
              <a:chOff x="421" y="1768"/>
              <a:chExt cx="4306" cy="138"/>
            </a:xfrm>
          </p:grpSpPr>
          <p:sp>
            <p:nvSpPr>
              <p:cNvPr id="38"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6"/>
            <p:cNvGrpSpPr/>
            <p:nvPr/>
          </p:nvGrpSpPr>
          <p:grpSpPr>
            <a:xfrm>
              <a:off x="9198" y="2068"/>
              <a:ext cx="4306" cy="138"/>
              <a:chOff x="421" y="1768"/>
              <a:chExt cx="4306" cy="138"/>
            </a:xfrm>
          </p:grpSpPr>
          <p:sp>
            <p:nvSpPr>
              <p:cNvPr id="3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2"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49" name="矩形 48"/>
          <p:cNvSpPr/>
          <p:nvPr/>
        </p:nvSpPr>
        <p:spPr>
          <a:xfrm>
            <a:off x="452667" y="1357304"/>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50" name="矩形 49"/>
          <p:cNvSpPr/>
          <p:nvPr/>
        </p:nvSpPr>
        <p:spPr>
          <a:xfrm>
            <a:off x="1214414" y="1785932"/>
            <a:ext cx="6286544" cy="1477328"/>
          </a:xfrm>
          <a:prstGeom prst="rect">
            <a:avLst/>
          </a:prstGeom>
        </p:spPr>
        <p:txBody>
          <a:bodyPr wrap="square">
            <a:spAutoFit/>
          </a:bodyPr>
          <a:lstStyle/>
          <a:p>
            <a:pPr>
              <a:lnSpc>
                <a:spcPts val="3600"/>
              </a:lnSpc>
            </a:pPr>
            <a:r>
              <a:rPr lang="zh-CN" altLang="en-US" i="1" dirty="0" smtClean="0">
                <a:latin typeface="黑体" pitchFamily="49" charset="-122"/>
                <a:ea typeface="黑体" pitchFamily="49" charset="-122"/>
              </a:rPr>
              <a:t>　</a:t>
            </a:r>
            <a:r>
              <a:rPr lang="zh-CN" altLang="en-US" dirty="0" smtClean="0">
                <a:latin typeface="黑体" pitchFamily="49" charset="-122"/>
                <a:ea typeface="黑体" pitchFamily="49" charset="-122"/>
              </a:rPr>
              <a:t>根据核反应遵循的质量数守恒和电荷数守恒可知</a:t>
            </a:r>
            <a:r>
              <a:rPr lang="en-US" dirty="0" smtClean="0">
                <a:latin typeface="黑体" pitchFamily="49" charset="-122"/>
                <a:ea typeface="黑体" pitchFamily="49" charset="-122"/>
              </a:rPr>
              <a:t>,X</a:t>
            </a:r>
            <a:r>
              <a:rPr lang="zh-CN" altLang="en-US" dirty="0" smtClean="0">
                <a:latin typeface="黑体" pitchFamily="49" charset="-122"/>
                <a:ea typeface="黑体" pitchFamily="49" charset="-122"/>
              </a:rPr>
              <a:t>的电荷数为</a:t>
            </a:r>
            <a:r>
              <a:rPr lang="en-US" dirty="0" smtClean="0">
                <a:latin typeface="黑体" pitchFamily="49" charset="-122"/>
                <a:ea typeface="黑体" pitchFamily="49" charset="-122"/>
              </a:rPr>
              <a:t>2+13</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15,</a:t>
            </a:r>
            <a:r>
              <a:rPr lang="zh-CN" altLang="en-US" dirty="0" smtClean="0">
                <a:latin typeface="黑体" pitchFamily="49" charset="-122"/>
                <a:ea typeface="黑体" pitchFamily="49" charset="-122"/>
              </a:rPr>
              <a:t>质量数为</a:t>
            </a:r>
            <a:r>
              <a:rPr lang="en-US" dirty="0" smtClean="0">
                <a:latin typeface="黑体" pitchFamily="49" charset="-122"/>
                <a:ea typeface="黑体" pitchFamily="49" charset="-122"/>
              </a:rPr>
              <a:t>4+27</a:t>
            </a:r>
            <a:r>
              <a:rPr lang="en-US" i="1" dirty="0" smtClean="0">
                <a:latin typeface="黑体" pitchFamily="49" charset="-122"/>
                <a:ea typeface="黑体" pitchFamily="49" charset="-122"/>
              </a:rPr>
              <a:t>-</a:t>
            </a: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30,</a:t>
            </a:r>
            <a:r>
              <a:rPr lang="zh-CN" altLang="en-US" dirty="0" smtClean="0">
                <a:latin typeface="黑体" pitchFamily="49" charset="-122"/>
                <a:ea typeface="黑体" pitchFamily="49" charset="-122"/>
              </a:rPr>
              <a:t>根据原子核的电荷数等于原子序数</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可知</a:t>
            </a:r>
            <a:r>
              <a:rPr lang="en-US" dirty="0" smtClean="0">
                <a:latin typeface="黑体" pitchFamily="49" charset="-122"/>
                <a:ea typeface="黑体" pitchFamily="49" charset="-122"/>
              </a:rPr>
              <a:t>X</a:t>
            </a:r>
            <a:r>
              <a:rPr lang="zh-CN" altLang="en-US" dirty="0" smtClean="0">
                <a:latin typeface="黑体" pitchFamily="49" charset="-122"/>
                <a:ea typeface="黑体" pitchFamily="49" charset="-122"/>
              </a:rPr>
              <a:t>的原子序数为</a:t>
            </a:r>
            <a:r>
              <a:rPr lang="en-US" dirty="0" smtClean="0">
                <a:latin typeface="黑体" pitchFamily="49" charset="-122"/>
                <a:ea typeface="黑体" pitchFamily="49" charset="-122"/>
              </a:rPr>
              <a:t>15,</a:t>
            </a:r>
            <a:r>
              <a:rPr lang="zh-CN" altLang="en-US" dirty="0" smtClean="0">
                <a:latin typeface="黑体" pitchFamily="49" charset="-122"/>
                <a:ea typeface="黑体" pitchFamily="49" charset="-122"/>
              </a:rPr>
              <a:t>质量数为</a:t>
            </a:r>
            <a:r>
              <a:rPr lang="en-US" dirty="0" smtClean="0">
                <a:latin typeface="黑体" pitchFamily="49" charset="-122"/>
                <a:ea typeface="黑体" pitchFamily="49" charset="-122"/>
              </a:rPr>
              <a:t>30,B</a:t>
            </a:r>
            <a:r>
              <a:rPr lang="zh-CN" altLang="en-US" dirty="0" smtClean="0">
                <a:latin typeface="黑体" pitchFamily="49" charset="-122"/>
                <a:ea typeface="黑体" pitchFamily="49" charset="-122"/>
              </a:rPr>
              <a:t>项正确。</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18"/>
          <p:cNvGrpSpPr/>
          <p:nvPr/>
        </p:nvGrpSpPr>
        <p:grpSpPr>
          <a:xfrm>
            <a:off x="251820" y="-142894"/>
            <a:ext cx="8387495" cy="1182004"/>
            <a:chOff x="228" y="-28"/>
            <a:chExt cx="13276" cy="2333"/>
          </a:xfrm>
        </p:grpSpPr>
        <p:grpSp>
          <p:nvGrpSpPr>
            <p:cNvPr id="27" name="组合 60"/>
            <p:cNvGrpSpPr/>
            <p:nvPr/>
          </p:nvGrpSpPr>
          <p:grpSpPr>
            <a:xfrm>
              <a:off x="5357" y="-28"/>
              <a:ext cx="3285" cy="2333"/>
              <a:chOff x="8093" y="254"/>
              <a:chExt cx="3285" cy="2333"/>
            </a:xfrm>
          </p:grpSpPr>
          <p:sp>
            <p:nvSpPr>
              <p:cNvPr id="46" name="TextBox 45"/>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47"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48"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28" name="组合 25"/>
            <p:cNvGrpSpPr/>
            <p:nvPr/>
          </p:nvGrpSpPr>
          <p:grpSpPr>
            <a:xfrm>
              <a:off x="228" y="2068"/>
              <a:ext cx="4306" cy="138"/>
              <a:chOff x="421" y="1768"/>
              <a:chExt cx="4306" cy="138"/>
            </a:xfrm>
          </p:grpSpPr>
          <p:sp>
            <p:nvSpPr>
              <p:cNvPr id="38"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6"/>
            <p:cNvGrpSpPr/>
            <p:nvPr/>
          </p:nvGrpSpPr>
          <p:grpSpPr>
            <a:xfrm>
              <a:off x="9198" y="2068"/>
              <a:ext cx="4306" cy="138"/>
              <a:chOff x="421" y="1768"/>
              <a:chExt cx="4306" cy="138"/>
            </a:xfrm>
          </p:grpSpPr>
          <p:sp>
            <p:nvSpPr>
              <p:cNvPr id="30"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2"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49" name="矩形 48"/>
          <p:cNvSpPr/>
          <p:nvPr/>
        </p:nvSpPr>
        <p:spPr>
          <a:xfrm>
            <a:off x="285720" y="1071552"/>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点评</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50" name="矩形 49"/>
          <p:cNvSpPr/>
          <p:nvPr/>
        </p:nvSpPr>
        <p:spPr>
          <a:xfrm>
            <a:off x="357158" y="1000114"/>
            <a:ext cx="6929486" cy="913070"/>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      </a:t>
            </a:r>
            <a:r>
              <a:rPr lang="zh-CN" altLang="en-US" b="1" dirty="0" smtClean="0">
                <a:latin typeface="黑体" pitchFamily="49" charset="-122"/>
                <a:ea typeface="黑体" pitchFamily="49" charset="-122"/>
              </a:rPr>
              <a:t>核反应方程式的书写</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熟记常见基本粒子的符号是正确书写核反应方程的基础。</a:t>
            </a:r>
            <a:endParaRPr lang="zh-CN" altLang="en-US" dirty="0">
              <a:latin typeface="黑体" pitchFamily="49" charset="-122"/>
              <a:ea typeface="黑体" pitchFamily="49" charset="-122"/>
            </a:endParaRPr>
          </a:p>
        </p:txBody>
      </p:sp>
      <p:graphicFrame>
        <p:nvGraphicFramePr>
          <p:cNvPr id="74778" name="Object 26"/>
          <p:cNvGraphicFramePr>
            <a:graphicFrameLocks noChangeAspect="1"/>
          </p:cNvGraphicFramePr>
          <p:nvPr/>
        </p:nvGraphicFramePr>
        <p:xfrm>
          <a:off x="571500" y="1933575"/>
          <a:ext cx="8324850" cy="504825"/>
        </p:xfrm>
        <a:graphic>
          <a:graphicData uri="http://schemas.openxmlformats.org/presentationml/2006/ole">
            <p:oleObj spid="_x0000_s74778" name="文档" r:id="rId4" imgW="8328173" imgH="505227" progId="Word.Document.12">
              <p:embed/>
            </p:oleObj>
          </a:graphicData>
        </a:graphic>
      </p:graphicFrame>
      <p:sp>
        <p:nvSpPr>
          <p:cNvPr id="51" name="矩形 50"/>
          <p:cNvSpPr/>
          <p:nvPr/>
        </p:nvSpPr>
        <p:spPr>
          <a:xfrm>
            <a:off x="428596" y="2401811"/>
            <a:ext cx="8286808" cy="1670137"/>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掌握核反应方程遵循的规律</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是正确书写核反应方程或判断某个核反应方程是否正确的依据</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由于核反应不可逆且质量不守恒</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因此书写核反应方程式时只能用</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表示反应方向。</a:t>
            </a:r>
          </a:p>
          <a:p>
            <a:pPr>
              <a:lnSpc>
                <a:spcPts val="32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核反应过程中质量数守恒、电荷数守恒。</a:t>
            </a:r>
            <a:endParaRPr lang="zh-CN" altLang="en-US" dirty="0">
              <a:latin typeface="黑体" pitchFamily="49" charset="-122"/>
              <a:ea typeface="黑体" pitchFamily="49" charset="-122"/>
            </a:endParaRPr>
          </a:p>
        </p:txBody>
      </p:sp>
      <p:sp>
        <p:nvSpPr>
          <p:cNvPr id="52" name="矩形 51"/>
          <p:cNvSpPr/>
          <p:nvPr/>
        </p:nvSpPr>
        <p:spPr>
          <a:xfrm>
            <a:off x="285720" y="4143386"/>
            <a:ext cx="1800493" cy="369332"/>
          </a:xfrm>
          <a:prstGeom prst="rect">
            <a:avLst/>
          </a:prstGeom>
        </p:spPr>
        <p:txBody>
          <a:bodyPr wrap="none">
            <a:spAutoFit/>
          </a:bodyPr>
          <a:lstStyle/>
          <a:p>
            <a:r>
              <a:rPr lang="zh-CN" altLang="en-US" b="1" dirty="0" smtClean="0">
                <a:latin typeface="黑体" pitchFamily="49" charset="-122"/>
                <a:ea typeface="黑体" pitchFamily="49" charset="-122"/>
              </a:rPr>
              <a:t>核能的计算方法</a:t>
            </a:r>
            <a:endParaRPr lang="zh-CN" altLang="en-US" b="1" dirty="0">
              <a:latin typeface="黑体" pitchFamily="49" charset="-122"/>
              <a:ea typeface="黑体" pitchFamily="49" charset="-122"/>
            </a:endParaRPr>
          </a:p>
        </p:txBody>
      </p:sp>
      <p:grpSp>
        <p:nvGrpSpPr>
          <p:cNvPr id="57" name="组合 56"/>
          <p:cNvGrpSpPr/>
          <p:nvPr/>
        </p:nvGrpSpPr>
        <p:grpSpPr>
          <a:xfrm>
            <a:off x="2357422" y="4214824"/>
            <a:ext cx="6643734" cy="502702"/>
            <a:chOff x="2357422" y="4214824"/>
            <a:chExt cx="6643734" cy="502702"/>
          </a:xfrm>
        </p:grpSpPr>
        <p:sp>
          <p:nvSpPr>
            <p:cNvPr id="56" name="圆角矩形 55"/>
            <p:cNvSpPr/>
            <p:nvPr/>
          </p:nvSpPr>
          <p:spPr>
            <a:xfrm>
              <a:off x="6000760" y="4286262"/>
              <a:ext cx="3000396"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4214810" y="4286262"/>
              <a:ext cx="1500198"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2357422" y="4286262"/>
              <a:ext cx="1571636" cy="4286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357422" y="4214824"/>
              <a:ext cx="6643734" cy="502702"/>
            </a:xfrm>
            <a:prstGeom prst="rect">
              <a:avLst/>
            </a:prstGeom>
          </p:spPr>
          <p:txBody>
            <a:bodyPr wrap="square">
              <a:spAutoFit/>
            </a:bodyPr>
            <a:lstStyle/>
            <a:p>
              <a:pPr>
                <a:lnSpc>
                  <a:spcPts val="3200"/>
                </a:lnSpc>
              </a:pPr>
              <a:r>
                <a:rPr lang="zh-CN" altLang="en-US" sz="1600" dirty="0" smtClean="0">
                  <a:latin typeface="黑体" pitchFamily="49" charset="-122"/>
                  <a:ea typeface="黑体" pitchFamily="49" charset="-122"/>
                </a:rPr>
                <a:t>书写核反应方程 </a:t>
              </a:r>
              <a:r>
                <a:rPr 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计算质量亏</a:t>
              </a:r>
              <a:r>
                <a:rPr lang="en-US" sz="1600" dirty="0" err="1" smtClean="0">
                  <a:latin typeface="黑体" pitchFamily="49" charset="-122"/>
                  <a:ea typeface="黑体" pitchFamily="49" charset="-122"/>
                </a:rPr>
                <a:t>Δ</a:t>
              </a:r>
              <a:r>
                <a:rPr lang="en-US" sz="1600" i="1" dirty="0" err="1" smtClean="0">
                  <a:latin typeface="黑体" pitchFamily="49" charset="-122"/>
                  <a:ea typeface="黑体" pitchFamily="49" charset="-122"/>
                </a:rPr>
                <a:t>m</a:t>
              </a:r>
              <a:r>
                <a:rPr lang="en-US" sz="1600" i="1" dirty="0" smtClean="0">
                  <a:latin typeface="黑体" pitchFamily="49" charset="-122"/>
                  <a:ea typeface="黑体" pitchFamily="49" charset="-122"/>
                </a:rPr>
                <a:t>  </a:t>
              </a:r>
              <a:r>
                <a:rPr 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利用</a:t>
              </a:r>
              <a:r>
                <a:rPr lang="en-US" sz="1600" dirty="0" smtClean="0">
                  <a:latin typeface="黑体" pitchFamily="49" charset="-122"/>
                  <a:ea typeface="黑体" pitchFamily="49" charset="-122"/>
                </a:rPr>
                <a:t>Δ</a:t>
              </a:r>
              <a:r>
                <a:rPr lang="en-US" sz="1600" i="1" dirty="0" smtClean="0">
                  <a:latin typeface="黑体" pitchFamily="49" charset="-122"/>
                  <a:ea typeface="黑体" pitchFamily="49" charset="-122"/>
                </a:rPr>
                <a:t>E=</a:t>
              </a:r>
              <a:r>
                <a:rPr lang="en-US" sz="1600" dirty="0" smtClean="0">
                  <a:latin typeface="黑体" pitchFamily="49" charset="-122"/>
                  <a:ea typeface="黑体" pitchFamily="49" charset="-122"/>
                </a:rPr>
                <a:t>Δ</a:t>
              </a:r>
              <a:r>
                <a:rPr lang="en-US" sz="1600" i="1" dirty="0" smtClean="0">
                  <a:latin typeface="黑体" pitchFamily="49" charset="-122"/>
                  <a:ea typeface="黑体" pitchFamily="49" charset="-122"/>
                </a:rPr>
                <a:t>mc</a:t>
              </a:r>
              <a:r>
                <a:rPr lang="en-US" sz="1600" baseline="30000" dirty="0" smtClean="0">
                  <a:latin typeface="黑体" pitchFamily="49" charset="-122"/>
                  <a:ea typeface="黑体" pitchFamily="49" charset="-122"/>
                </a:rPr>
                <a:t>2</a:t>
              </a:r>
              <a:r>
                <a:rPr lang="zh-CN" altLang="en-US" sz="1600" dirty="0" smtClean="0">
                  <a:latin typeface="黑体" pitchFamily="49" charset="-122"/>
                  <a:ea typeface="黑体" pitchFamily="49" charset="-122"/>
                </a:rPr>
                <a:t>计算释放的核能</a:t>
              </a:r>
              <a:endParaRPr lang="zh-CN" altLang="en-US" sz="1600" dirty="0">
                <a:latin typeface="黑体" pitchFamily="49" charset="-122"/>
                <a:ea typeface="黑体" pitchFamily="49" charset="-122"/>
              </a:endParaRPr>
            </a:p>
          </p:txBody>
        </p:sp>
      </p:grpSp>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11" name="Object 11"/>
          <p:cNvGraphicFramePr>
            <a:graphicFrameLocks noChangeAspect="1"/>
          </p:cNvGraphicFramePr>
          <p:nvPr/>
        </p:nvGraphicFramePr>
        <p:xfrm>
          <a:off x="357158" y="1357304"/>
          <a:ext cx="7877175" cy="2619375"/>
        </p:xfrm>
        <a:graphic>
          <a:graphicData uri="http://schemas.openxmlformats.org/presentationml/2006/ole">
            <p:oleObj spid="_x0000_s76811" name="文档" r:id="rId4" imgW="7880530" imgH="2621989" progId="Word.Document.12">
              <p:embed/>
            </p:oleObj>
          </a:graphicData>
        </a:graphic>
      </p:graphicFrame>
      <p:sp>
        <p:nvSpPr>
          <p:cNvPr id="28" name="矩形 27"/>
          <p:cNvSpPr/>
          <p:nvPr/>
        </p:nvSpPr>
        <p:spPr>
          <a:xfrm>
            <a:off x="4643438" y="1314384"/>
            <a:ext cx="341760" cy="400110"/>
          </a:xfrm>
          <a:prstGeom prst="rect">
            <a:avLst/>
          </a:prstGeom>
        </p:spPr>
        <p:txBody>
          <a:bodyPr wrap="none">
            <a:spAutoFit/>
          </a:bodyPr>
          <a:lstStyle/>
          <a:p>
            <a:r>
              <a:rPr lang="en-US" altLang="zh-CN" sz="2000" dirty="0" smtClean="0">
                <a:solidFill>
                  <a:srgbClr val="FF0000"/>
                </a:solidFill>
              </a:rPr>
              <a:t>D</a:t>
            </a:r>
            <a:endParaRPr lang="zh-CN" altLang="en-US" sz="2000" dirty="0">
              <a:solidFill>
                <a:srgbClr val="FF0000"/>
              </a:solidFill>
            </a:endParaRPr>
          </a:p>
        </p:txBody>
      </p:sp>
      <p:sp>
        <p:nvSpPr>
          <p:cNvPr id="32" name="TextBox 31"/>
          <p:cNvSpPr txBox="1"/>
          <p:nvPr/>
        </p:nvSpPr>
        <p:spPr>
          <a:xfrm>
            <a:off x="107690" y="1071552"/>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29" name=" 212"/>
          <p:cNvSpPr/>
          <p:nvPr/>
        </p:nvSpPr>
        <p:spPr>
          <a:xfrm>
            <a:off x="6876096" y="4011810"/>
            <a:ext cx="1296090" cy="936065"/>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0" name=" 28">
            <a:hlinkClick r:id="" action="ppaction://hlinkshowjump?jump=nextslide"/>
          </p:cNvPr>
          <p:cNvSpPr/>
          <p:nvPr/>
        </p:nvSpPr>
        <p:spPr>
          <a:xfrm>
            <a:off x="8100147" y="4429125"/>
            <a:ext cx="907415" cy="71437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33" name="组合 18"/>
          <p:cNvGrpSpPr/>
          <p:nvPr/>
        </p:nvGrpSpPr>
        <p:grpSpPr>
          <a:xfrm>
            <a:off x="251820" y="-142894"/>
            <a:ext cx="8387495" cy="1182004"/>
            <a:chOff x="228" y="-28"/>
            <a:chExt cx="13276" cy="2333"/>
          </a:xfrm>
        </p:grpSpPr>
        <p:grpSp>
          <p:nvGrpSpPr>
            <p:cNvPr id="34" name="组合 60"/>
            <p:cNvGrpSpPr/>
            <p:nvPr/>
          </p:nvGrpSpPr>
          <p:grpSpPr>
            <a:xfrm>
              <a:off x="5357" y="-28"/>
              <a:ext cx="3285" cy="2333"/>
              <a:chOff x="8093" y="254"/>
              <a:chExt cx="3285" cy="2333"/>
            </a:xfrm>
          </p:grpSpPr>
          <p:sp>
            <p:nvSpPr>
              <p:cNvPr id="53" name="TextBox 52"/>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4"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5" name="组合 25"/>
            <p:cNvGrpSpPr/>
            <p:nvPr/>
          </p:nvGrpSpPr>
          <p:grpSpPr>
            <a:xfrm>
              <a:off x="228" y="2068"/>
              <a:ext cx="4306" cy="138"/>
              <a:chOff x="421" y="1768"/>
              <a:chExt cx="4306" cy="138"/>
            </a:xfrm>
          </p:grpSpPr>
          <p:sp>
            <p:nvSpPr>
              <p:cNvPr id="45"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6" name="组合 6"/>
            <p:cNvGrpSpPr/>
            <p:nvPr/>
          </p:nvGrpSpPr>
          <p:grpSpPr>
            <a:xfrm>
              <a:off x="9198" y="2068"/>
              <a:ext cx="4306" cy="138"/>
              <a:chOff x="421" y="1768"/>
              <a:chExt cx="4306" cy="138"/>
            </a:xfrm>
          </p:grpSpPr>
          <p:sp>
            <p:nvSpPr>
              <p:cNvPr id="37"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28">
                                            <p:txEl>
                                              <p:pRg st="0" end="0"/>
                                            </p:txEl>
                                          </p:spTgt>
                                        </p:tgtEl>
                                      </p:cBhvr>
                                    </p:animEffect>
                                    <p:set>
                                      <p:cBhvr>
                                        <p:cTn id="13"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18"/>
          <p:cNvGrpSpPr/>
          <p:nvPr/>
        </p:nvGrpSpPr>
        <p:grpSpPr>
          <a:xfrm>
            <a:off x="251820" y="-39014"/>
            <a:ext cx="8387495" cy="1182004"/>
            <a:chOff x="228" y="-28"/>
            <a:chExt cx="13276" cy="2333"/>
          </a:xfrm>
        </p:grpSpPr>
        <p:grpSp>
          <p:nvGrpSpPr>
            <p:cNvPr id="31" name="组合 60"/>
            <p:cNvGrpSpPr/>
            <p:nvPr/>
          </p:nvGrpSpPr>
          <p:grpSpPr>
            <a:xfrm>
              <a:off x="5357" y="-28"/>
              <a:ext cx="3285" cy="2333"/>
              <a:chOff x="8093" y="254"/>
              <a:chExt cx="3285" cy="2333"/>
            </a:xfrm>
          </p:grpSpPr>
          <p:sp>
            <p:nvSpPr>
              <p:cNvPr id="50" name="TextBox 4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2"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32" name="组合 25"/>
            <p:cNvGrpSpPr/>
            <p:nvPr/>
          </p:nvGrpSpPr>
          <p:grpSpPr>
            <a:xfrm>
              <a:off x="228" y="2068"/>
              <a:ext cx="4306" cy="138"/>
              <a:chOff x="421" y="1768"/>
              <a:chExt cx="4306" cy="138"/>
            </a:xfrm>
          </p:grpSpPr>
          <p:sp>
            <p:nvSpPr>
              <p:cNvPr id="4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3" name="组合 6"/>
            <p:cNvGrpSpPr/>
            <p:nvPr/>
          </p:nvGrpSpPr>
          <p:grpSpPr>
            <a:xfrm>
              <a:off x="9198" y="2068"/>
              <a:ext cx="4306" cy="138"/>
              <a:chOff x="421" y="1768"/>
              <a:chExt cx="4306" cy="138"/>
            </a:xfrm>
          </p:grpSpPr>
          <p:sp>
            <p:nvSpPr>
              <p:cNvPr id="3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3" name="矩形 52"/>
          <p:cNvSpPr/>
          <p:nvPr/>
        </p:nvSpPr>
        <p:spPr>
          <a:xfrm>
            <a:off x="214282" y="1273724"/>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graphicFrame>
        <p:nvGraphicFramePr>
          <p:cNvPr id="78859" name="Object 11"/>
          <p:cNvGraphicFramePr>
            <a:graphicFrameLocks noChangeAspect="1"/>
          </p:cNvGraphicFramePr>
          <p:nvPr/>
        </p:nvGraphicFramePr>
        <p:xfrm>
          <a:off x="1142976" y="1296381"/>
          <a:ext cx="7458075" cy="3219450"/>
        </p:xfrm>
        <a:graphic>
          <a:graphicData uri="http://schemas.openxmlformats.org/presentationml/2006/ole">
            <p:oleObj spid="_x0000_s78859" name="文档" r:id="rId4" imgW="7461674" imgH="3222351"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3802" name="Object 10"/>
          <p:cNvGraphicFramePr>
            <a:graphicFrameLocks noChangeAspect="1"/>
          </p:cNvGraphicFramePr>
          <p:nvPr/>
        </p:nvGraphicFramePr>
        <p:xfrm>
          <a:off x="785786" y="1428742"/>
          <a:ext cx="6467475" cy="990600"/>
        </p:xfrm>
        <a:graphic>
          <a:graphicData uri="http://schemas.openxmlformats.org/presentationml/2006/ole">
            <p:oleObj spid="_x0000_s673802" name="文档" r:id="rId4" imgW="6471750" imgH="991354" progId="Word.Document.12">
              <p:embed/>
            </p:oleObj>
          </a:graphicData>
        </a:graphic>
      </p:graphicFrame>
      <p:sp>
        <p:nvSpPr>
          <p:cNvPr id="28" name="矩形 27"/>
          <p:cNvSpPr/>
          <p:nvPr/>
        </p:nvSpPr>
        <p:spPr>
          <a:xfrm>
            <a:off x="5857884" y="1857370"/>
            <a:ext cx="324128" cy="400110"/>
          </a:xfrm>
          <a:prstGeom prst="rect">
            <a:avLst/>
          </a:prstGeom>
        </p:spPr>
        <p:txBody>
          <a:bodyPr wrap="none">
            <a:spAutoFit/>
          </a:bodyPr>
          <a:lstStyle/>
          <a:p>
            <a:r>
              <a:rPr lang="en-US" altLang="zh-CN" sz="2000" dirty="0" smtClean="0">
                <a:solidFill>
                  <a:srgbClr val="FF0000"/>
                </a:solidFill>
              </a:rPr>
              <a:t>B</a:t>
            </a:r>
            <a:endParaRPr lang="zh-CN" altLang="en-US" sz="2000" dirty="0">
              <a:solidFill>
                <a:srgbClr val="FF0000"/>
              </a:solidFill>
            </a:endParaRPr>
          </a:p>
        </p:txBody>
      </p:sp>
      <p:sp>
        <p:nvSpPr>
          <p:cNvPr id="32" name="TextBox 31"/>
          <p:cNvSpPr txBox="1"/>
          <p:nvPr/>
        </p:nvSpPr>
        <p:spPr>
          <a:xfrm>
            <a:off x="346952" y="1142990"/>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29" name=" 212"/>
          <p:cNvSpPr/>
          <p:nvPr/>
        </p:nvSpPr>
        <p:spPr>
          <a:xfrm>
            <a:off x="6876096" y="4011810"/>
            <a:ext cx="1296090" cy="936065"/>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0" name=" 28">
            <a:hlinkClick r:id="" action="ppaction://hlinkshowjump?jump=nextslide"/>
          </p:cNvPr>
          <p:cNvSpPr/>
          <p:nvPr/>
        </p:nvSpPr>
        <p:spPr>
          <a:xfrm>
            <a:off x="8100147" y="4429125"/>
            <a:ext cx="907415" cy="71437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2" name="组合 18"/>
          <p:cNvGrpSpPr/>
          <p:nvPr/>
        </p:nvGrpSpPr>
        <p:grpSpPr>
          <a:xfrm>
            <a:off x="251820" y="-142894"/>
            <a:ext cx="8387495" cy="1182004"/>
            <a:chOff x="228" y="-28"/>
            <a:chExt cx="13276" cy="2333"/>
          </a:xfrm>
        </p:grpSpPr>
        <p:grpSp>
          <p:nvGrpSpPr>
            <p:cNvPr id="3" name="组合 60"/>
            <p:cNvGrpSpPr/>
            <p:nvPr/>
          </p:nvGrpSpPr>
          <p:grpSpPr>
            <a:xfrm>
              <a:off x="5357" y="-28"/>
              <a:ext cx="3285" cy="2333"/>
              <a:chOff x="8093" y="254"/>
              <a:chExt cx="3285" cy="2333"/>
            </a:xfrm>
          </p:grpSpPr>
          <p:sp>
            <p:nvSpPr>
              <p:cNvPr id="53" name="TextBox 52"/>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4"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5"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4" name="组合 25"/>
            <p:cNvGrpSpPr/>
            <p:nvPr/>
          </p:nvGrpSpPr>
          <p:grpSpPr>
            <a:xfrm>
              <a:off x="228" y="2068"/>
              <a:ext cx="4306" cy="138"/>
              <a:chOff x="421" y="1768"/>
              <a:chExt cx="4306" cy="138"/>
            </a:xfrm>
          </p:grpSpPr>
          <p:sp>
            <p:nvSpPr>
              <p:cNvPr id="45"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 name="组合 6"/>
            <p:cNvGrpSpPr/>
            <p:nvPr/>
          </p:nvGrpSpPr>
          <p:grpSpPr>
            <a:xfrm>
              <a:off x="9198" y="2068"/>
              <a:ext cx="4306" cy="138"/>
              <a:chOff x="421" y="1768"/>
              <a:chExt cx="4306" cy="138"/>
            </a:xfrm>
          </p:grpSpPr>
          <p:sp>
            <p:nvSpPr>
              <p:cNvPr id="37"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6" name="矩形 55"/>
          <p:cNvSpPr/>
          <p:nvPr/>
        </p:nvSpPr>
        <p:spPr>
          <a:xfrm>
            <a:off x="714348" y="2285998"/>
            <a:ext cx="6643734" cy="1670137"/>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衰变后钍核的动能等于</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粒子的动能</a:t>
            </a:r>
          </a:p>
          <a:p>
            <a:pPr>
              <a:lnSpc>
                <a:spcPts val="32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衰变后钍核的动量大小等于</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粒子的动量大小</a:t>
            </a:r>
          </a:p>
          <a:p>
            <a:pPr>
              <a:lnSpc>
                <a:spcPts val="32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铀核的半衰期等于其放出一个</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粒子所经历的时间</a:t>
            </a:r>
          </a:p>
          <a:p>
            <a:pPr>
              <a:lnSpc>
                <a:spcPts val="32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衰变后</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粒子与钍核的质量之和等于衰变前铀核的质量</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28">
                                            <p:txEl>
                                              <p:pRg st="0" end="0"/>
                                            </p:txEl>
                                          </p:spTgt>
                                        </p:tgtEl>
                                      </p:cBhvr>
                                    </p:animEffect>
                                    <p:set>
                                      <p:cBhvr>
                                        <p:cTn id="13"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251820" y="-39014"/>
            <a:ext cx="8387495" cy="1182004"/>
            <a:chOff x="228" y="-28"/>
            <a:chExt cx="13276" cy="2333"/>
          </a:xfrm>
        </p:grpSpPr>
        <p:grpSp>
          <p:nvGrpSpPr>
            <p:cNvPr id="3" name="组合 60"/>
            <p:cNvGrpSpPr/>
            <p:nvPr/>
          </p:nvGrpSpPr>
          <p:grpSpPr>
            <a:xfrm>
              <a:off x="5357" y="-28"/>
              <a:ext cx="3285" cy="2333"/>
              <a:chOff x="8093" y="254"/>
              <a:chExt cx="3285" cy="2333"/>
            </a:xfrm>
          </p:grpSpPr>
          <p:sp>
            <p:nvSpPr>
              <p:cNvPr id="50" name="TextBox 49"/>
              <p:cNvSpPr txBox="1"/>
              <p:nvPr/>
            </p:nvSpPr>
            <p:spPr>
              <a:xfrm>
                <a:off x="8604" y="254"/>
                <a:ext cx="983" cy="2187"/>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K</a:t>
                </a:r>
              </a:p>
            </p:txBody>
          </p:sp>
          <p:sp>
            <p:nvSpPr>
              <p:cNvPr id="51" name="TextBox 72"/>
              <p:cNvSpPr txBox="1"/>
              <p:nvPr/>
            </p:nvSpPr>
            <p:spPr>
              <a:xfrm>
                <a:off x="9516" y="498"/>
                <a:ext cx="1462" cy="1640"/>
              </a:xfrm>
              <a:prstGeom prst="rect">
                <a:avLst/>
              </a:prstGeom>
              <a:noFill/>
            </p:spPr>
            <p:txBody>
              <a:bodyPr wrap="square" rtlCol="0">
                <a:spAutoFit/>
              </a:bodyPr>
              <a:lstStyle/>
              <a:p>
                <a:r>
                  <a:rPr lang="zh-CN" altLang="en-US" sz="2400" b="1" dirty="0">
                    <a:solidFill>
                      <a:schemeClr val="accent2">
                        <a:lumMod val="75000"/>
                      </a:schemeClr>
                    </a:solidFill>
                    <a:latin typeface="黑体" panose="02010609060101010101" charset="-122"/>
                  </a:rPr>
                  <a:t>考点探究</a:t>
                </a:r>
              </a:p>
            </p:txBody>
          </p:sp>
          <p:sp>
            <p:nvSpPr>
              <p:cNvPr id="52" name="TextBox 73"/>
              <p:cNvSpPr txBox="1"/>
              <p:nvPr/>
            </p:nvSpPr>
            <p:spPr>
              <a:xfrm>
                <a:off x="8093" y="2102"/>
                <a:ext cx="3285" cy="485"/>
              </a:xfrm>
              <a:prstGeom prst="rect">
                <a:avLst/>
              </a:prstGeom>
              <a:solidFill>
                <a:srgbClr val="409BA2">
                  <a:lumMod val="75000"/>
                </a:srgbClr>
              </a:solidFill>
            </p:spPr>
            <p:txBody>
              <a:bodyPr wrap="square" rtlCol="0">
                <a:spAutoFit/>
              </a:bodyPr>
              <a:lstStyle/>
              <a:p>
                <a:pPr algn="ctr"/>
                <a:r>
                  <a:rPr lang="en-US" altLang="zh-CN" sz="1400" dirty="0">
                    <a:solidFill>
                      <a:srgbClr val="FFFFFF"/>
                    </a:solidFill>
                  </a:rPr>
                  <a:t>KAODIAN  TANJIU</a:t>
                </a:r>
                <a:endParaRPr lang="zh-CN" altLang="en-US" sz="1400" dirty="0">
                  <a:solidFill>
                    <a:srgbClr val="FFFFFF"/>
                  </a:solidFill>
                </a:endParaRPr>
              </a:p>
            </p:txBody>
          </p:sp>
        </p:grpSp>
        <p:grpSp>
          <p:nvGrpSpPr>
            <p:cNvPr id="4" name="组合 25"/>
            <p:cNvGrpSpPr/>
            <p:nvPr/>
          </p:nvGrpSpPr>
          <p:grpSpPr>
            <a:xfrm>
              <a:off x="228" y="2068"/>
              <a:ext cx="4306" cy="138"/>
              <a:chOff x="421" y="1768"/>
              <a:chExt cx="4306" cy="138"/>
            </a:xfrm>
          </p:grpSpPr>
          <p:sp>
            <p:nvSpPr>
              <p:cNvPr id="42"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 name="组合 6"/>
            <p:cNvGrpSpPr/>
            <p:nvPr/>
          </p:nvGrpSpPr>
          <p:grpSpPr>
            <a:xfrm>
              <a:off x="9198" y="2068"/>
              <a:ext cx="4306" cy="138"/>
              <a:chOff x="421" y="1768"/>
              <a:chExt cx="4306" cy="138"/>
            </a:xfrm>
          </p:grpSpPr>
          <p:sp>
            <p:nvSpPr>
              <p:cNvPr id="34" name=" 10"/>
              <p:cNvSpPr/>
              <p:nvPr/>
            </p:nvSpPr>
            <p:spPr>
              <a:xfrm>
                <a:off x="421"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0"/>
              <p:cNvSpPr/>
              <p:nvPr/>
            </p:nvSpPr>
            <p:spPr>
              <a:xfrm>
                <a:off x="1113" y="178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6" name=" 10"/>
              <p:cNvSpPr/>
              <p:nvPr/>
            </p:nvSpPr>
            <p:spPr>
              <a:xfrm>
                <a:off x="173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3472"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3965"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2364"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4609"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943" y="1768"/>
                <a:ext cx="119" cy="119"/>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53" name="矩形 52"/>
          <p:cNvSpPr/>
          <p:nvPr/>
        </p:nvSpPr>
        <p:spPr>
          <a:xfrm>
            <a:off x="666981" y="1357304"/>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graphicFrame>
        <p:nvGraphicFramePr>
          <p:cNvPr id="674819" name="Object 3"/>
          <p:cNvGraphicFramePr>
            <a:graphicFrameLocks noChangeAspect="1"/>
          </p:cNvGraphicFramePr>
          <p:nvPr/>
        </p:nvGraphicFramePr>
        <p:xfrm>
          <a:off x="1571604" y="1357304"/>
          <a:ext cx="6381750" cy="2819400"/>
        </p:xfrm>
        <a:graphic>
          <a:graphicData uri="http://schemas.openxmlformats.org/presentationml/2006/ole">
            <p:oleObj spid="_x0000_s674819" name="文档" r:id="rId4" imgW="6385748" imgH="2821990"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46431" y="-214332"/>
            <a:ext cx="7840345" cy="1308735"/>
            <a:chOff x="486" y="-22"/>
            <a:chExt cx="12347" cy="2061"/>
          </a:xfrm>
        </p:grpSpPr>
        <p:grpSp>
          <p:nvGrpSpPr>
            <p:cNvPr id="3" name="组合 2"/>
            <p:cNvGrpSpPr/>
            <p:nvPr/>
          </p:nvGrpSpPr>
          <p:grpSpPr>
            <a:xfrm>
              <a:off x="5499" y="-22"/>
              <a:ext cx="2721" cy="2061"/>
              <a:chOff x="7788" y="23"/>
              <a:chExt cx="3120" cy="2226"/>
            </a:xfrm>
          </p:grpSpPr>
          <p:sp>
            <p:nvSpPr>
              <p:cNvPr id="4"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6"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7" name="组合 6"/>
            <p:cNvGrpSpPr/>
            <p:nvPr/>
          </p:nvGrpSpPr>
          <p:grpSpPr>
            <a:xfrm>
              <a:off x="486" y="1844"/>
              <a:ext cx="4306" cy="138"/>
              <a:chOff x="421" y="1768"/>
              <a:chExt cx="4306" cy="138"/>
            </a:xfrm>
          </p:grpSpPr>
          <p:sp>
            <p:nvSpPr>
              <p:cNvPr id="10"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9" name="组合 8"/>
            <p:cNvGrpSpPr/>
            <p:nvPr/>
          </p:nvGrpSpPr>
          <p:grpSpPr>
            <a:xfrm>
              <a:off x="8527" y="1863"/>
              <a:ext cx="4306" cy="138"/>
              <a:chOff x="421" y="1768"/>
              <a:chExt cx="4306" cy="138"/>
            </a:xfrm>
          </p:grpSpPr>
          <p:sp>
            <p:nvSpPr>
              <p:cNvPr id="12"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pSp>
        <p:nvGrpSpPr>
          <p:cNvPr id="56" name="组合 55"/>
          <p:cNvGrpSpPr/>
          <p:nvPr/>
        </p:nvGrpSpPr>
        <p:grpSpPr>
          <a:xfrm>
            <a:off x="500601" y="1071552"/>
            <a:ext cx="6623050" cy="431800"/>
            <a:chOff x="401" y="2369"/>
            <a:chExt cx="10430" cy="680"/>
          </a:xfrm>
        </p:grpSpPr>
        <p:grpSp>
          <p:nvGrpSpPr>
            <p:cNvPr id="25" name="组合 24"/>
            <p:cNvGrpSpPr/>
            <p:nvPr/>
          </p:nvGrpSpPr>
          <p:grpSpPr>
            <a:xfrm>
              <a:off x="401" y="2369"/>
              <a:ext cx="1770" cy="680"/>
              <a:chOff x="-201" y="2349"/>
              <a:chExt cx="1770" cy="680"/>
            </a:xfrm>
          </p:grpSpPr>
          <p:cxnSp>
            <p:nvCxnSpPr>
              <p:cNvPr id="29" name="直接连接符 28"/>
              <p:cNvCxnSpPr/>
              <p:nvPr/>
            </p:nvCxnSpPr>
            <p:spPr>
              <a:xfrm flipV="1">
                <a:off x="-201" y="3009"/>
                <a:ext cx="1770" cy="20"/>
              </a:xfrm>
              <a:prstGeom prst="line">
                <a:avLst/>
              </a:prstGeom>
              <a:noFill/>
              <a:ln w="9525" cap="flat" cmpd="sng" algn="ctr">
                <a:solidFill>
                  <a:srgbClr val="2B6F7D"/>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31" y="2349"/>
                <a:ext cx="0" cy="680"/>
              </a:xfrm>
              <a:prstGeom prst="line">
                <a:avLst/>
              </a:prstGeom>
              <a:noFill/>
              <a:ln w="9525" cap="flat" cmpd="sng" algn="ctr">
                <a:solidFill>
                  <a:srgbClr val="2B6F7D"/>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2290" y="3029"/>
              <a:ext cx="8541" cy="0"/>
            </a:xfrm>
            <a:prstGeom prst="line">
              <a:avLst/>
            </a:prstGeom>
            <a:noFill/>
            <a:ln w="9525" cap="flat" cmpd="sng" algn="ctr">
              <a:solidFill>
                <a:srgbClr val="2B6F7D"/>
              </a:solidFill>
              <a:prstDash val="solid"/>
            </a:ln>
            <a:effectLst/>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550" y="2605"/>
              <a:ext cx="200" cy="387"/>
            </a:xfrm>
            <a:prstGeom prst="rect">
              <a:avLst/>
            </a:prstGeom>
            <a:noFill/>
          </p:spPr>
          <p:txBody>
            <a:bodyPr wrap="none" lIns="0" tIns="0" rIns="0" bIns="0" rtlCol="0">
              <a:spAutoFit/>
            </a:bodyPr>
            <a:lstStyle/>
            <a:p>
              <a:pPr algn="l"/>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428596" y="1146729"/>
            <a:ext cx="1046761" cy="276999"/>
          </a:xfrm>
          <a:prstGeom prst="rect">
            <a:avLst/>
          </a:prstGeom>
          <a:noFill/>
        </p:spPr>
        <p:txBody>
          <a:bodyPr wrap="none" lIns="0" tIns="0" rIns="0" bIns="0" rtlCol="0">
            <a:spAutoFit/>
          </a:bodyPr>
          <a:lstStyle/>
          <a:p>
            <a:pPr algn="l"/>
            <a:r>
              <a:rPr lang="zh-CN" altLang="zh-CN" b="1"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考查角度1</a:t>
            </a:r>
          </a:p>
        </p:txBody>
      </p:sp>
      <p:cxnSp>
        <p:nvCxnSpPr>
          <p:cNvPr id="34" name="直接连接符 33"/>
          <p:cNvCxnSpPr/>
          <p:nvPr/>
        </p:nvCxnSpPr>
        <p:spPr>
          <a:xfrm>
            <a:off x="1708371" y="1105204"/>
            <a:ext cx="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865216" y="1168069"/>
            <a:ext cx="2077492" cy="276999"/>
          </a:xfrm>
          <a:prstGeom prst="rect">
            <a:avLst/>
          </a:prstGeom>
          <a:noFill/>
        </p:spPr>
        <p:txBody>
          <a:bodyPr wrap="none" lIns="0" tIns="0" rIns="0" bIns="0" rtlCol="0">
            <a:spAutoFit/>
          </a:bodyPr>
          <a:lstStyle/>
          <a:p>
            <a:r>
              <a:rPr lang="zh-CN" altLang="en-US" dirty="0" smtClean="0">
                <a:latin typeface="黑体" panose="02010609060101010101" charset="-122"/>
                <a:ea typeface="黑体" panose="02010609060101010101" charset="-122"/>
              </a:rPr>
              <a:t>光电效应的图象问题</a:t>
            </a:r>
            <a:endParaRPr lang="zh-CN" altLang="en-US" b="1" dirty="0">
              <a:solidFill>
                <a:schemeClr val="accent6"/>
              </a:solidFill>
              <a:latin typeface="黑体" panose="02010609060101010101" charset="-122"/>
              <a:ea typeface="黑体" panose="02010609060101010101" charset="-122"/>
            </a:endParaRPr>
          </a:p>
        </p:txBody>
      </p:sp>
      <p:graphicFrame>
        <p:nvGraphicFramePr>
          <p:cNvPr id="643075" name="Object 3"/>
          <p:cNvGraphicFramePr>
            <a:graphicFrameLocks noChangeAspect="1"/>
          </p:cNvGraphicFramePr>
          <p:nvPr/>
        </p:nvGraphicFramePr>
        <p:xfrm>
          <a:off x="428596" y="1638316"/>
          <a:ext cx="8582025" cy="3219450"/>
        </p:xfrm>
        <a:graphic>
          <a:graphicData uri="http://schemas.openxmlformats.org/presentationml/2006/ole">
            <p:oleObj spid="_x0000_s643075" name="文档" r:id="rId4" imgW="8582221" imgH="3556406" progId="Word.Document.12">
              <p:embed/>
            </p:oleObj>
          </a:graphicData>
        </a:graphic>
      </p:graphicFrame>
      <p:pic>
        <p:nvPicPr>
          <p:cNvPr id="40" name="19WLELSQGDZT5T8.eps"/>
          <p:cNvPicPr/>
          <p:nvPr/>
        </p:nvPicPr>
        <p:blipFill>
          <a:blip r:embed="rId5" cstate="print"/>
          <a:stretch>
            <a:fillRect/>
          </a:stretch>
        </p:blipFill>
        <p:spPr>
          <a:xfrm>
            <a:off x="2857488" y="2214560"/>
            <a:ext cx="1145550" cy="1071570"/>
          </a:xfrm>
          <a:prstGeom prst="rect">
            <a:avLst/>
          </a:prstGeom>
        </p:spPr>
      </p:pic>
      <p:pic>
        <p:nvPicPr>
          <p:cNvPr id="42" name="19WLELSQGDZT5T9.eps"/>
          <p:cNvPicPr/>
          <p:nvPr/>
        </p:nvPicPr>
        <p:blipFill>
          <a:blip r:embed="rId6" cstate="print"/>
          <a:stretch>
            <a:fillRect/>
          </a:stretch>
        </p:blipFill>
        <p:spPr>
          <a:xfrm>
            <a:off x="2857488" y="3565040"/>
            <a:ext cx="1357322" cy="1078412"/>
          </a:xfrm>
          <a:prstGeom prst="rect">
            <a:avLst/>
          </a:prstGeom>
        </p:spPr>
      </p:pic>
      <p:sp>
        <p:nvSpPr>
          <p:cNvPr id="43" name="矩形 42"/>
          <p:cNvSpPr/>
          <p:nvPr/>
        </p:nvSpPr>
        <p:spPr>
          <a:xfrm>
            <a:off x="142844" y="2428874"/>
            <a:ext cx="428628" cy="1200329"/>
          </a:xfrm>
          <a:prstGeom prst="rect">
            <a:avLst/>
          </a:prstGeom>
        </p:spPr>
        <p:txBody>
          <a:bodyPr wrap="square">
            <a:spAutoFit/>
          </a:bodyPr>
          <a:lstStyle/>
          <a:p>
            <a:r>
              <a:rPr lang="zh-CN" altLang="en-US" dirty="0" smtClean="0">
                <a:latin typeface="黑体" pitchFamily="49" charset="-122"/>
                <a:ea typeface="黑体" pitchFamily="49" charset="-122"/>
              </a:rPr>
              <a:t>四类图象</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7"/>
          <p:cNvGrpSpPr/>
          <p:nvPr/>
        </p:nvGrpSpPr>
        <p:grpSpPr>
          <a:xfrm>
            <a:off x="446431" y="-214332"/>
            <a:ext cx="7840345" cy="1308735"/>
            <a:chOff x="486" y="-22"/>
            <a:chExt cx="12347" cy="2061"/>
          </a:xfrm>
        </p:grpSpPr>
        <p:grpSp>
          <p:nvGrpSpPr>
            <p:cNvPr id="3" name="组合 2"/>
            <p:cNvGrpSpPr/>
            <p:nvPr/>
          </p:nvGrpSpPr>
          <p:grpSpPr>
            <a:xfrm>
              <a:off x="5499" y="-22"/>
              <a:ext cx="2721" cy="2061"/>
              <a:chOff x="7788" y="23"/>
              <a:chExt cx="3120" cy="2226"/>
            </a:xfrm>
          </p:grpSpPr>
          <p:sp>
            <p:nvSpPr>
              <p:cNvPr id="4"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6"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7" name="组合 6"/>
            <p:cNvGrpSpPr/>
            <p:nvPr/>
          </p:nvGrpSpPr>
          <p:grpSpPr>
            <a:xfrm>
              <a:off x="486" y="1844"/>
              <a:ext cx="4306" cy="138"/>
              <a:chOff x="421" y="1768"/>
              <a:chExt cx="4306" cy="138"/>
            </a:xfrm>
          </p:grpSpPr>
          <p:sp>
            <p:nvSpPr>
              <p:cNvPr id="10"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9" name="组合 8"/>
            <p:cNvGrpSpPr/>
            <p:nvPr/>
          </p:nvGrpSpPr>
          <p:grpSpPr>
            <a:xfrm>
              <a:off x="8527" y="1863"/>
              <a:ext cx="4306" cy="138"/>
              <a:chOff x="421" y="1768"/>
              <a:chExt cx="4306" cy="138"/>
            </a:xfrm>
          </p:grpSpPr>
          <p:sp>
            <p:nvSpPr>
              <p:cNvPr id="12"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677894" name="Object 6"/>
          <p:cNvGraphicFramePr>
            <a:graphicFrameLocks noChangeAspect="1"/>
          </p:cNvGraphicFramePr>
          <p:nvPr/>
        </p:nvGraphicFramePr>
        <p:xfrm>
          <a:off x="885825" y="1214428"/>
          <a:ext cx="7696200" cy="3752850"/>
        </p:xfrm>
        <a:graphic>
          <a:graphicData uri="http://schemas.openxmlformats.org/presentationml/2006/ole">
            <p:oleObj spid="_x0000_s677894" name="文档" r:id="rId4" imgW="7703128" imgH="3756406" progId="Word.Document.12">
              <p:embed/>
            </p:oleObj>
          </a:graphicData>
        </a:graphic>
      </p:graphicFrame>
      <p:pic>
        <p:nvPicPr>
          <p:cNvPr id="44" name="19WLELSQGDZT5T10.eps"/>
          <p:cNvPicPr/>
          <p:nvPr/>
        </p:nvPicPr>
        <p:blipFill>
          <a:blip r:embed="rId5" cstate="print"/>
          <a:stretch>
            <a:fillRect/>
          </a:stretch>
        </p:blipFill>
        <p:spPr>
          <a:xfrm>
            <a:off x="2643174" y="1776030"/>
            <a:ext cx="1428760" cy="867158"/>
          </a:xfrm>
          <a:prstGeom prst="rect">
            <a:avLst/>
          </a:prstGeom>
        </p:spPr>
      </p:pic>
      <p:pic>
        <p:nvPicPr>
          <p:cNvPr id="45" name="19WLELSQGDZT5T11.eps"/>
          <p:cNvPicPr/>
          <p:nvPr/>
        </p:nvPicPr>
        <p:blipFill>
          <a:blip r:embed="rId6" cstate="print"/>
          <a:stretch>
            <a:fillRect/>
          </a:stretch>
        </p:blipFill>
        <p:spPr>
          <a:xfrm>
            <a:off x="2786050" y="3071816"/>
            <a:ext cx="1285884" cy="1285884"/>
          </a:xfrm>
          <a:prstGeom prst="rect">
            <a:avLst/>
          </a:prstGeom>
        </p:spPr>
      </p:pic>
      <p:sp>
        <p:nvSpPr>
          <p:cNvPr id="46" name="矩形 45"/>
          <p:cNvSpPr/>
          <p:nvPr/>
        </p:nvSpPr>
        <p:spPr>
          <a:xfrm>
            <a:off x="214282" y="1714494"/>
            <a:ext cx="461665" cy="1928826"/>
          </a:xfrm>
          <a:prstGeom prst="rect">
            <a:avLst/>
          </a:prstGeom>
        </p:spPr>
        <p:txBody>
          <a:bodyPr vert="eaVert" wrap="square">
            <a:spAutoFit/>
          </a:bodyPr>
          <a:lstStyle/>
          <a:p>
            <a:r>
              <a:rPr lang="zh-CN" altLang="en-US" dirty="0" smtClean="0">
                <a:latin typeface="黑体" pitchFamily="49" charset="-122"/>
                <a:ea typeface="黑体" pitchFamily="49" charset="-122"/>
              </a:rPr>
              <a:t>四类图象（续表）</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42844" y="1400316"/>
            <a:ext cx="6929486" cy="1528624"/>
          </a:xfrm>
          <a:prstGeom prst="rect">
            <a:avLst/>
          </a:prstGeom>
        </p:spPr>
        <p:txBody>
          <a:bodyPr wrap="square">
            <a:spAutoFit/>
          </a:bodyPr>
          <a:lstStyle/>
          <a:p>
            <a:pPr>
              <a:lnSpc>
                <a:spcPts val="28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用如图甲所示的电路研究光电效应中光电流大小与照射光的强弱、频率等物理量的关系。图中</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a:t>
            </a:r>
            <a:r>
              <a:rPr lang="en-US" dirty="0" smtClean="0">
                <a:latin typeface="黑体" pitchFamily="49" charset="-122"/>
                <a:ea typeface="黑体" pitchFamily="49" charset="-122"/>
              </a:rPr>
              <a:t>K</a:t>
            </a:r>
            <a:r>
              <a:rPr lang="zh-CN" altLang="en-US" dirty="0" smtClean="0">
                <a:latin typeface="黑体" pitchFamily="49" charset="-122"/>
                <a:ea typeface="黑体" pitchFamily="49" charset="-122"/>
              </a:rPr>
              <a:t>两极间的电压大小可调</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电源的正、负极也可以对调。分别用</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三束单色光照射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调节</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a:t>
            </a:r>
            <a:r>
              <a:rPr lang="en-US" dirty="0" smtClean="0">
                <a:latin typeface="黑体" pitchFamily="49" charset="-122"/>
                <a:ea typeface="黑体" pitchFamily="49" charset="-122"/>
              </a:rPr>
              <a:t>K</a:t>
            </a:r>
            <a:r>
              <a:rPr lang="zh-CN" altLang="en-US" dirty="0" smtClean="0">
                <a:latin typeface="黑体" pitchFamily="49" charset="-122"/>
                <a:ea typeface="黑体" pitchFamily="49" charset="-122"/>
              </a:rPr>
              <a:t>间的电压</a:t>
            </a:r>
            <a:r>
              <a:rPr lang="en-US" i="1" dirty="0" smtClean="0">
                <a:latin typeface="黑体" pitchFamily="49" charset="-122"/>
                <a:ea typeface="黑体" pitchFamily="49" charset="-122"/>
              </a:rPr>
              <a:t>U</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得到光电流</a:t>
            </a:r>
            <a:r>
              <a:rPr lang="en-US" i="1" dirty="0" smtClean="0">
                <a:latin typeface="黑体" pitchFamily="49" charset="-122"/>
                <a:ea typeface="黑体" pitchFamily="49" charset="-122"/>
              </a:rPr>
              <a:t>I</a:t>
            </a:r>
            <a:r>
              <a:rPr lang="zh-CN" altLang="en-US" dirty="0" smtClean="0">
                <a:latin typeface="黑体" pitchFamily="49" charset="-122"/>
                <a:ea typeface="黑体" pitchFamily="49" charset="-122"/>
              </a:rPr>
              <a:t>与电压</a:t>
            </a:r>
            <a:r>
              <a:rPr lang="en-US" i="1" dirty="0" smtClean="0">
                <a:latin typeface="黑体" pitchFamily="49" charset="-122"/>
                <a:ea typeface="黑体" pitchFamily="49" charset="-122"/>
              </a:rPr>
              <a:t>U</a:t>
            </a:r>
            <a:r>
              <a:rPr lang="zh-CN" altLang="en-US" dirty="0" smtClean="0">
                <a:latin typeface="黑体" pitchFamily="49" charset="-122"/>
                <a:ea typeface="黑体" pitchFamily="49" charset="-122"/>
              </a:rPr>
              <a:t>的关系如图乙所示。由图可知</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34" name="TextBox 33"/>
          <p:cNvSpPr txBox="1"/>
          <p:nvPr/>
        </p:nvSpPr>
        <p:spPr>
          <a:xfrm>
            <a:off x="5929322" y="2571750"/>
            <a:ext cx="285752" cy="246221"/>
          </a:xfrm>
          <a:prstGeom prst="rect">
            <a:avLst/>
          </a:prstGeom>
          <a:noFill/>
        </p:spPr>
        <p:txBody>
          <a:bodyPr wrap="square" lIns="0" tIns="0" rIns="0" bIns="0" rtlCol="0">
            <a:spAutoFit/>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A</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9" name="文本框 1"/>
          <p:cNvSpPr txBox="1"/>
          <p:nvPr/>
        </p:nvSpPr>
        <p:spPr>
          <a:xfrm>
            <a:off x="271545" y="1142990"/>
            <a:ext cx="180012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u="sng" noProof="0" dirty="0">
                <a:ln>
                  <a:noFill/>
                </a:ln>
                <a:solidFill>
                  <a:schemeClr val="accent1">
                    <a:lumMod val="50000"/>
                  </a:schemeClr>
                </a:solidFill>
                <a:effectLst/>
                <a:uLnTx/>
                <a:uFillTx/>
                <a:latin typeface="黑体" panose="02010609060101010101" charset="-122"/>
                <a:ea typeface="黑体" panose="02010609060101010101" charset="-122"/>
                <a:cs typeface="+mj-cs"/>
                <a:sym typeface="+mn-ea"/>
              </a:rPr>
              <a:t>典型例题</a:t>
            </a:r>
            <a:endParaRPr lang="zh-CN" altLang="en-US" sz="2000" b="1" u="sng" dirty="0">
              <a:solidFill>
                <a:schemeClr val="accent6"/>
              </a:solidFill>
              <a:latin typeface="黑体" panose="02010609060101010101" charset="-122"/>
              <a:ea typeface="黑体" panose="02010609060101010101" charset="-122"/>
            </a:endParaRPr>
          </a:p>
        </p:txBody>
      </p:sp>
      <p:sp>
        <p:nvSpPr>
          <p:cNvPr id="35" name=" 212"/>
          <p:cNvSpPr/>
          <p:nvPr/>
        </p:nvSpPr>
        <p:spPr>
          <a:xfrm>
            <a:off x="7380117" y="4083813"/>
            <a:ext cx="1080045" cy="792033"/>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6" name=" 28">
            <a:hlinkClick r:id="" action="ppaction://hlinkshowjump?jump=nextslide"/>
          </p:cNvPr>
          <p:cNvSpPr/>
          <p:nvPr/>
        </p:nvSpPr>
        <p:spPr>
          <a:xfrm>
            <a:off x="8388159" y="4515831"/>
            <a:ext cx="755841" cy="518724"/>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40" name="组合 39"/>
          <p:cNvGrpSpPr/>
          <p:nvPr/>
        </p:nvGrpSpPr>
        <p:grpSpPr>
          <a:xfrm>
            <a:off x="374993" y="-214332"/>
            <a:ext cx="7840345" cy="1308735"/>
            <a:chOff x="486" y="-22"/>
            <a:chExt cx="12347" cy="2061"/>
          </a:xfrm>
        </p:grpSpPr>
        <p:grpSp>
          <p:nvGrpSpPr>
            <p:cNvPr id="41" name="组合 40"/>
            <p:cNvGrpSpPr/>
            <p:nvPr/>
          </p:nvGrpSpPr>
          <p:grpSpPr>
            <a:xfrm>
              <a:off x="5499" y="-22"/>
              <a:ext cx="2721" cy="2061"/>
              <a:chOff x="7788" y="23"/>
              <a:chExt cx="3120" cy="2226"/>
            </a:xfrm>
          </p:grpSpPr>
          <p:sp>
            <p:nvSpPr>
              <p:cNvPr id="60"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61"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62"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42" name="组合 6"/>
            <p:cNvGrpSpPr/>
            <p:nvPr/>
          </p:nvGrpSpPr>
          <p:grpSpPr>
            <a:xfrm>
              <a:off x="486" y="1844"/>
              <a:ext cx="4306" cy="138"/>
              <a:chOff x="421" y="1768"/>
              <a:chExt cx="4306" cy="138"/>
            </a:xfrm>
          </p:grpSpPr>
          <p:sp>
            <p:nvSpPr>
              <p:cNvPr id="52"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8"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3" name="组合 8"/>
            <p:cNvGrpSpPr/>
            <p:nvPr/>
          </p:nvGrpSpPr>
          <p:grpSpPr>
            <a:xfrm>
              <a:off x="8527" y="1863"/>
              <a:ext cx="4306" cy="138"/>
              <a:chOff x="421" y="1768"/>
              <a:chExt cx="4306" cy="138"/>
            </a:xfrm>
          </p:grpSpPr>
          <p:sp>
            <p:nvSpPr>
              <p:cNvPr id="44"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65" name="矩形 64"/>
          <p:cNvSpPr/>
          <p:nvPr/>
        </p:nvSpPr>
        <p:spPr>
          <a:xfrm>
            <a:off x="214282" y="2857502"/>
            <a:ext cx="5000660" cy="1733808"/>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单色光</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和</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的频率相同</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但</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的光强更强些</a:t>
            </a:r>
          </a:p>
          <a:p>
            <a:pPr>
              <a:lnSpc>
                <a:spcPts val="32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单色光</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和</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的频率相同</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但</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的光强更弱些</a:t>
            </a:r>
          </a:p>
          <a:p>
            <a:pPr>
              <a:lnSpc>
                <a:spcPts val="32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单色光</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的频率小于</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的频率</a:t>
            </a:r>
          </a:p>
          <a:p>
            <a:pPr>
              <a:lnSpc>
                <a:spcPts val="32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改变电源的极性后就一定没有光电流产生</a:t>
            </a:r>
            <a:endParaRPr lang="zh-CN" altLang="en-US" dirty="0">
              <a:latin typeface="黑体" pitchFamily="49" charset="-122"/>
              <a:ea typeface="黑体" pitchFamily="49" charset="-122"/>
            </a:endParaRPr>
          </a:p>
        </p:txBody>
      </p:sp>
      <p:pic>
        <p:nvPicPr>
          <p:cNvPr id="82972" name="Picture 28"/>
          <p:cNvPicPr>
            <a:picLocks noChangeAspect="1" noChangeArrowheads="1"/>
          </p:cNvPicPr>
          <p:nvPr/>
        </p:nvPicPr>
        <p:blipFill>
          <a:blip r:embed="rId3" cstate="print"/>
          <a:srcRect/>
          <a:stretch>
            <a:fillRect/>
          </a:stretch>
        </p:blipFill>
        <p:spPr bwMode="auto">
          <a:xfrm>
            <a:off x="7072330" y="1142990"/>
            <a:ext cx="1857375" cy="2105025"/>
          </a:xfrm>
          <a:prstGeom prst="rect">
            <a:avLst/>
          </a:prstGeom>
          <a:noFill/>
          <a:ln w="9525">
            <a:noFill/>
            <a:miter lim="800000"/>
            <a:headEnd/>
            <a:tailEnd/>
          </a:ln>
          <a:effectLst/>
        </p:spPr>
      </p:pic>
      <p:pic>
        <p:nvPicPr>
          <p:cNvPr id="82973" name="Picture 29"/>
          <p:cNvPicPr>
            <a:picLocks noChangeAspect="1" noChangeArrowheads="1"/>
          </p:cNvPicPr>
          <p:nvPr/>
        </p:nvPicPr>
        <p:blipFill>
          <a:blip r:embed="rId4" cstate="print"/>
          <a:srcRect/>
          <a:stretch>
            <a:fillRect/>
          </a:stretch>
        </p:blipFill>
        <p:spPr bwMode="auto">
          <a:xfrm>
            <a:off x="4929190" y="2857502"/>
            <a:ext cx="2276475" cy="1971675"/>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4">
                                            <p:txEl>
                                              <p:pRg st="0" end="0"/>
                                            </p:txEl>
                                          </p:spTgt>
                                        </p:tgtEl>
                                      </p:cBhvr>
                                    </p:animEffect>
                                    <p:set>
                                      <p:cBhvr>
                                        <p:cTn id="13" dur="1" fill="hold">
                                          <p:stCondLst>
                                            <p:cond delay="499"/>
                                          </p:stCondLst>
                                        </p:cTn>
                                        <p:tgtEl>
                                          <p:spTgt spid="3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0" y="0"/>
            <a:ext cx="8587105" cy="1190227"/>
            <a:chOff x="156210" y="71754"/>
            <a:chExt cx="8587105" cy="1440106"/>
          </a:xfrm>
        </p:grpSpPr>
        <p:grpSp>
          <p:nvGrpSpPr>
            <p:cNvPr id="3" name="组合 2"/>
            <p:cNvGrpSpPr/>
            <p:nvPr/>
          </p:nvGrpSpPr>
          <p:grpSpPr>
            <a:xfrm>
              <a:off x="3612381" y="71754"/>
              <a:ext cx="1800233" cy="1440106"/>
              <a:chOff x="8330" y="360"/>
              <a:chExt cx="2790" cy="2366"/>
            </a:xfrm>
          </p:grpSpPr>
          <p:sp>
            <p:nvSpPr>
              <p:cNvPr id="4"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6"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23" name="组合 25"/>
            <p:cNvGrpSpPr/>
            <p:nvPr/>
          </p:nvGrpSpPr>
          <p:grpSpPr>
            <a:xfrm>
              <a:off x="156210" y="1290955"/>
              <a:ext cx="2734945" cy="88265"/>
              <a:chOff x="421" y="1768"/>
              <a:chExt cx="4307" cy="139"/>
            </a:xfrm>
          </p:grpSpPr>
          <p:sp>
            <p:nvSpPr>
              <p:cNvPr id="10"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1"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7"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24" name="组合 1"/>
            <p:cNvGrpSpPr/>
            <p:nvPr/>
          </p:nvGrpSpPr>
          <p:grpSpPr>
            <a:xfrm>
              <a:off x="6009005" y="1278890"/>
              <a:ext cx="2734310" cy="87630"/>
              <a:chOff x="421" y="1768"/>
              <a:chExt cx="4306" cy="138"/>
            </a:xfrm>
          </p:grpSpPr>
          <p:sp>
            <p:nvSpPr>
              <p:cNvPr id="8"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9"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2"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8"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19"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20"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21"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22"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31" name="矩形 30"/>
          <p:cNvSpPr/>
          <p:nvPr/>
        </p:nvSpPr>
        <p:spPr>
          <a:xfrm>
            <a:off x="683838" y="1419702"/>
            <a:ext cx="7929618" cy="2964914"/>
          </a:xfrm>
          <a:prstGeom prst="rect">
            <a:avLst/>
          </a:prstGeom>
        </p:spPr>
        <p:txBody>
          <a:bodyPr wrap="square">
            <a:spAutoFit/>
          </a:bodyPr>
          <a:lstStyle/>
          <a:p>
            <a:pPr>
              <a:lnSpc>
                <a:spcPts val="3200"/>
              </a:lnSpc>
            </a:pPr>
            <a:r>
              <a:rPr lang="zh-CN" altLang="en-US" sz="2000" b="1" dirty="0" smtClean="0">
                <a:solidFill>
                  <a:srgbClr val="FF0000"/>
                </a:solidFill>
                <a:latin typeface="黑体" pitchFamily="49" charset="-122"/>
                <a:ea typeface="黑体" pitchFamily="49" charset="-122"/>
              </a:rPr>
              <a:t>一、光电效应及其规律</a:t>
            </a:r>
          </a:p>
          <a:p>
            <a:pPr>
              <a:lnSpc>
                <a:spcPts val="32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光电效应的产生条件</a:t>
            </a:r>
          </a:p>
          <a:p>
            <a:pPr>
              <a:lnSpc>
                <a:spcPts val="3200"/>
              </a:lnSpc>
            </a:pPr>
            <a:r>
              <a:rPr lang="zh-CN" altLang="en-US" dirty="0" smtClean="0">
                <a:latin typeface="黑体" pitchFamily="49" charset="-122"/>
                <a:ea typeface="黑体" pitchFamily="49" charset="-122"/>
              </a:rPr>
              <a:t>   入射光的频率大于等于金属的截止频率。</a:t>
            </a:r>
          </a:p>
          <a:p>
            <a:pPr>
              <a:lnSpc>
                <a:spcPts val="3200"/>
              </a:lnSpc>
            </a:pPr>
            <a:r>
              <a:rPr lang="en-US" dirty="0" smtClean="0">
                <a:latin typeface="黑体" pitchFamily="49" charset="-122"/>
                <a:ea typeface="黑体" pitchFamily="49" charset="-122"/>
              </a:rPr>
              <a:t>2</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光电效应规律</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每种金属都有一个截止频率</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入射光的频率必须大于等于这个截止频率才能产生光电效应。</a:t>
            </a:r>
          </a:p>
          <a:p>
            <a:pPr>
              <a:lnSpc>
                <a:spcPts val="32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光电子的最大初动能与入射光的强度无关</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只随入射光频率的增大而增大。</a:t>
            </a: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08610" y="-165745"/>
            <a:ext cx="7840345" cy="1308735"/>
            <a:chOff x="486" y="-22"/>
            <a:chExt cx="12347" cy="2061"/>
          </a:xfrm>
        </p:grpSpPr>
        <p:grpSp>
          <p:nvGrpSpPr>
            <p:cNvPr id="35" name="组合 34"/>
            <p:cNvGrpSpPr/>
            <p:nvPr/>
          </p:nvGrpSpPr>
          <p:grpSpPr>
            <a:xfrm>
              <a:off x="5499" y="-22"/>
              <a:ext cx="2721" cy="2061"/>
              <a:chOff x="7788" y="23"/>
              <a:chExt cx="3120" cy="2226"/>
            </a:xfrm>
          </p:grpSpPr>
          <p:sp>
            <p:nvSpPr>
              <p:cNvPr id="54"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5"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6"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6" name="组合 6"/>
            <p:cNvGrpSpPr/>
            <p:nvPr/>
          </p:nvGrpSpPr>
          <p:grpSpPr>
            <a:xfrm>
              <a:off x="486" y="1844"/>
              <a:ext cx="4306" cy="138"/>
              <a:chOff x="421" y="1768"/>
              <a:chExt cx="4306" cy="138"/>
            </a:xfrm>
          </p:grpSpPr>
          <p:sp>
            <p:nvSpPr>
              <p:cNvPr id="46"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7" name="组合 8"/>
            <p:cNvGrpSpPr/>
            <p:nvPr/>
          </p:nvGrpSpPr>
          <p:grpSpPr>
            <a:xfrm>
              <a:off x="8527" y="1863"/>
              <a:ext cx="4306" cy="138"/>
              <a:chOff x="421" y="1768"/>
              <a:chExt cx="4306" cy="138"/>
            </a:xfrm>
          </p:grpSpPr>
          <p:sp>
            <p:nvSpPr>
              <p:cNvPr id="38"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9" name="矩形 28"/>
          <p:cNvSpPr/>
          <p:nvPr/>
        </p:nvSpPr>
        <p:spPr>
          <a:xfrm>
            <a:off x="285720" y="1416600"/>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31" name="矩形 30"/>
          <p:cNvSpPr/>
          <p:nvPr/>
        </p:nvSpPr>
        <p:spPr>
          <a:xfrm>
            <a:off x="1071538" y="1285866"/>
            <a:ext cx="7572428" cy="1733808"/>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由题图乙知</a:t>
            </a:r>
            <a:r>
              <a:rPr lang="en-US" dirty="0" smtClean="0">
                <a:latin typeface="黑体" pitchFamily="49" charset="-122"/>
                <a:ea typeface="黑体" pitchFamily="49" charset="-122"/>
              </a:rPr>
              <a:t>,</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的遏止电压相同</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根据光电效应方程可知单色光</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和</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的频率相同</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但</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产生的光电流大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说明</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光的强度大</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项正确</a:t>
            </a:r>
            <a:r>
              <a:rPr lang="en-US" dirty="0" smtClean="0">
                <a:latin typeface="黑体" pitchFamily="49" charset="-122"/>
                <a:ea typeface="黑体" pitchFamily="49" charset="-122"/>
              </a:rPr>
              <a:t>,B</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单色光</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的遏止电压大于</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a:t>
            </a:r>
            <a:r>
              <a:rPr lang="en-US" i="1" dirty="0" smtClean="0">
                <a:latin typeface="黑体" pitchFamily="49" charset="-122"/>
                <a:ea typeface="黑体" pitchFamily="49" charset="-122"/>
              </a:rPr>
              <a:t>c</a:t>
            </a:r>
            <a:r>
              <a:rPr lang="zh-CN" altLang="en-US" dirty="0" smtClean="0">
                <a:latin typeface="黑体" pitchFamily="49" charset="-122"/>
                <a:ea typeface="黑体" pitchFamily="49" charset="-122"/>
              </a:rPr>
              <a:t>的遏止电压</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所以</a:t>
            </a:r>
            <a:r>
              <a:rPr lang="en-US" i="1" dirty="0" smtClean="0">
                <a:latin typeface="黑体" pitchFamily="49" charset="-122"/>
                <a:ea typeface="黑体" pitchFamily="49" charset="-122"/>
              </a:rPr>
              <a:t>b</a:t>
            </a:r>
            <a:r>
              <a:rPr lang="zh-CN" altLang="en-US" dirty="0" smtClean="0">
                <a:latin typeface="黑体" pitchFamily="49" charset="-122"/>
                <a:ea typeface="黑体" pitchFamily="49" charset="-122"/>
              </a:rPr>
              <a:t>光的频率大于</a:t>
            </a:r>
            <a:r>
              <a:rPr lang="en-US" i="1" dirty="0" smtClean="0">
                <a:latin typeface="黑体" pitchFamily="49" charset="-122"/>
                <a:ea typeface="黑体" pitchFamily="49" charset="-122"/>
              </a:rPr>
              <a:t>a</a:t>
            </a:r>
            <a:r>
              <a:rPr lang="zh-CN" altLang="en-US" dirty="0" smtClean="0">
                <a:latin typeface="黑体" pitchFamily="49" charset="-122"/>
                <a:ea typeface="黑体" pitchFamily="49" charset="-122"/>
              </a:rPr>
              <a:t>光的频率</a:t>
            </a:r>
            <a:r>
              <a:rPr lang="en-US" dirty="0" smtClean="0">
                <a:latin typeface="黑体" pitchFamily="49" charset="-122"/>
                <a:ea typeface="黑体" pitchFamily="49" charset="-122"/>
              </a:rPr>
              <a:t>,C</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只要光的频率不变</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改变电源的极性</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仍可能有光电流产生</a:t>
            </a:r>
            <a:r>
              <a:rPr lang="en-US" dirty="0" smtClean="0">
                <a:latin typeface="黑体" pitchFamily="49" charset="-122"/>
                <a:ea typeface="黑体" pitchFamily="49" charset="-122"/>
              </a:rPr>
              <a:t>,D</a:t>
            </a:r>
            <a:r>
              <a:rPr lang="zh-CN" altLang="en-US" dirty="0" smtClean="0">
                <a:latin typeface="黑体" pitchFamily="49" charset="-122"/>
                <a:ea typeface="黑体" pitchFamily="49" charset="-122"/>
              </a:rPr>
              <a:t>项错误。</a:t>
            </a:r>
            <a:endParaRPr lang="zh-CN" altLang="en-US" dirty="0">
              <a:latin typeface="黑体" pitchFamily="49" charset="-122"/>
              <a:ea typeface="黑体" pitchFamily="49" charset="-122"/>
            </a:endParaRPr>
          </a:p>
        </p:txBody>
      </p:sp>
      <p:sp>
        <p:nvSpPr>
          <p:cNvPr id="32" name="矩形 31"/>
          <p:cNvSpPr/>
          <p:nvPr/>
        </p:nvSpPr>
        <p:spPr>
          <a:xfrm>
            <a:off x="238353" y="3214692"/>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点评</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57" name="矩形 56"/>
          <p:cNvSpPr/>
          <p:nvPr/>
        </p:nvSpPr>
        <p:spPr>
          <a:xfrm>
            <a:off x="1000100" y="3214692"/>
            <a:ext cx="7715304" cy="849400"/>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分析光电效应的图象问题</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可以通过光电效应方程写出因变量与自变量之间的物理解析式</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然后进一步分析。</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06" y="1285866"/>
            <a:ext cx="7072362" cy="1118704"/>
          </a:xfrm>
          <a:prstGeom prst="rect">
            <a:avLst/>
          </a:prstGeom>
        </p:spPr>
        <p:txBody>
          <a:bodyPr wrap="square">
            <a:spAutoFit/>
          </a:bodyPr>
          <a:lstStyle/>
          <a:p>
            <a:pPr>
              <a:lnSpc>
                <a:spcPts val="28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en-US" dirty="0" smtClean="0">
                <a:latin typeface="黑体" pitchFamily="49" charset="-122"/>
                <a:ea typeface="黑体" pitchFamily="49" charset="-122"/>
              </a:rPr>
              <a:t>(2018·</a:t>
            </a:r>
            <a:r>
              <a:rPr lang="zh-CN" altLang="en-US" dirty="0" smtClean="0">
                <a:latin typeface="黑体" pitchFamily="49" charset="-122"/>
                <a:ea typeface="黑体" pitchFamily="49" charset="-122"/>
              </a:rPr>
              <a:t>南通一模</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多选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利用图甲所示的电路研究光电效应中金属的遏止电压</a:t>
            </a:r>
            <a:r>
              <a:rPr lang="en-US" i="1" dirty="0" err="1" smtClean="0">
                <a:latin typeface="黑体" pitchFamily="49" charset="-122"/>
                <a:ea typeface="黑体" pitchFamily="49" charset="-122"/>
              </a:rPr>
              <a:t>U</a:t>
            </a:r>
            <a:r>
              <a:rPr lang="en-US" baseline="-25000" dirty="0" err="1" smtClean="0">
                <a:latin typeface="黑体" pitchFamily="49" charset="-122"/>
                <a:ea typeface="黑体" pitchFamily="49" charset="-122"/>
              </a:rPr>
              <a:t>c</a:t>
            </a:r>
            <a:r>
              <a:rPr lang="zh-CN" altLang="en-US" dirty="0" smtClean="0">
                <a:latin typeface="黑体" pitchFamily="49" charset="-122"/>
                <a:ea typeface="黑体" pitchFamily="49" charset="-122"/>
              </a:rPr>
              <a:t>与入射光频率</a:t>
            </a:r>
            <a:r>
              <a:rPr lang="en-US" i="1" dirty="0" smtClean="0">
                <a:latin typeface="黑体" pitchFamily="49" charset="-122"/>
                <a:ea typeface="黑体" pitchFamily="49" charset="-122"/>
              </a:rPr>
              <a:t>ν</a:t>
            </a:r>
            <a:r>
              <a:rPr lang="zh-CN" altLang="en-US" dirty="0" smtClean="0">
                <a:latin typeface="黑体" pitchFamily="49" charset="-122"/>
                <a:ea typeface="黑体" pitchFamily="49" charset="-122"/>
              </a:rPr>
              <a:t>的关系</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描绘出图乙中的图象</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图乙中</a:t>
            </a:r>
            <a:r>
              <a:rPr lang="en-US" i="1" dirty="0" smtClean="0">
                <a:latin typeface="黑体" pitchFamily="49" charset="-122"/>
                <a:ea typeface="黑体" pitchFamily="49" charset="-122"/>
              </a:rPr>
              <a:t>U</a:t>
            </a:r>
            <a:r>
              <a:rPr lang="en-US" baseline="-25000"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en-US" i="1" dirty="0" smtClean="0">
                <a:latin typeface="黑体" pitchFamily="49" charset="-122"/>
                <a:ea typeface="黑体" pitchFamily="49" charset="-122"/>
              </a:rPr>
              <a:t>ν</a:t>
            </a:r>
            <a:r>
              <a:rPr lang="en-US" baseline="-25000" dirty="0" smtClean="0">
                <a:latin typeface="黑体" pitchFamily="49" charset="-122"/>
                <a:ea typeface="黑体" pitchFamily="49" charset="-122"/>
              </a:rPr>
              <a:t>1</a:t>
            </a:r>
            <a:r>
              <a:rPr lang="zh-CN" altLang="en-US" dirty="0" smtClean="0">
                <a:latin typeface="黑体" pitchFamily="49" charset="-122"/>
                <a:ea typeface="黑体" pitchFamily="49" charset="-122"/>
              </a:rPr>
              <a:t>、</a:t>
            </a:r>
            <a:r>
              <a:rPr lang="en-US" i="1" dirty="0" smtClean="0">
                <a:latin typeface="黑体" pitchFamily="49" charset="-122"/>
                <a:ea typeface="黑体" pitchFamily="49" charset="-122"/>
              </a:rPr>
              <a:t>ν</a:t>
            </a:r>
            <a:r>
              <a:rPr lang="en-US" baseline="-25000" dirty="0" smtClean="0">
                <a:latin typeface="黑体" pitchFamily="49" charset="-122"/>
                <a:ea typeface="黑体" pitchFamily="49" charset="-122"/>
              </a:rPr>
              <a:t>0</a:t>
            </a:r>
            <a:r>
              <a:rPr lang="zh-CN" altLang="en-US" dirty="0" smtClean="0">
                <a:latin typeface="黑体" pitchFamily="49" charset="-122"/>
                <a:ea typeface="黑体" pitchFamily="49" charset="-122"/>
              </a:rPr>
              <a:t>均已知</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电子电荷量用</a:t>
            </a:r>
            <a:r>
              <a:rPr lang="en-US" i="1" dirty="0" smtClean="0">
                <a:latin typeface="黑体" pitchFamily="49" charset="-122"/>
                <a:ea typeface="黑体" pitchFamily="49" charset="-122"/>
              </a:rPr>
              <a:t>e</a:t>
            </a:r>
            <a:r>
              <a:rPr lang="zh-CN" altLang="en-US" dirty="0" smtClean="0">
                <a:latin typeface="黑体" pitchFamily="49" charset="-122"/>
                <a:ea typeface="黑体" pitchFamily="49" charset="-122"/>
              </a:rPr>
              <a:t>表示。则下列说法正确的是</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endParaRPr lang="zh-CN" altLang="en-US" dirty="0">
              <a:latin typeface="黑体" pitchFamily="49" charset="-122"/>
              <a:ea typeface="黑体" pitchFamily="49" charset="-122"/>
            </a:endParaRPr>
          </a:p>
        </p:txBody>
      </p:sp>
      <p:sp>
        <p:nvSpPr>
          <p:cNvPr id="35" name="TextBox 34"/>
          <p:cNvSpPr txBox="1"/>
          <p:nvPr/>
        </p:nvSpPr>
        <p:spPr>
          <a:xfrm>
            <a:off x="6215074" y="2071684"/>
            <a:ext cx="357190" cy="276999"/>
          </a:xfrm>
          <a:prstGeom prst="rect">
            <a:avLst/>
          </a:prstGeom>
          <a:noFill/>
        </p:spPr>
        <p:txBody>
          <a:bodyPr wrap="square" lIns="0" tIns="0" rIns="0" bIns="0" rtlCol="0">
            <a:spAutoFit/>
          </a:bodyPr>
          <a:lstStyle/>
          <a:p>
            <a:r>
              <a:rPr lang="en-US" altLang="zh-CN" b="1" dirty="0" smtClean="0">
                <a:solidFill>
                  <a:schemeClr val="accent6"/>
                </a:solidFill>
                <a:latin typeface="黑体" panose="02010609060101010101" charset="-122"/>
                <a:ea typeface="黑体" panose="02010609060101010101" charset="-122"/>
              </a:rPr>
              <a:t>BC</a:t>
            </a:r>
            <a:endParaRPr lang="zh-CN" altLang="en-US" b="1" dirty="0">
              <a:solidFill>
                <a:schemeClr val="accent6"/>
              </a:solidFill>
              <a:latin typeface="黑体" panose="02010609060101010101" charset="-122"/>
              <a:ea typeface="黑体" panose="02010609060101010101" charset="-122"/>
            </a:endParaRPr>
          </a:p>
        </p:txBody>
      </p:sp>
      <p:sp>
        <p:nvSpPr>
          <p:cNvPr id="37" name="TextBox 36"/>
          <p:cNvSpPr txBox="1"/>
          <p:nvPr/>
        </p:nvSpPr>
        <p:spPr>
          <a:xfrm>
            <a:off x="179817" y="1108005"/>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33" name=" 212"/>
          <p:cNvSpPr/>
          <p:nvPr/>
        </p:nvSpPr>
        <p:spPr>
          <a:xfrm>
            <a:off x="6876096" y="4011810"/>
            <a:ext cx="1152048" cy="864036"/>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4" name=" 28">
            <a:hlinkClick r:id="" action="ppaction://hlinkshowjump?jump=nextslide"/>
          </p:cNvPr>
          <p:cNvSpPr/>
          <p:nvPr/>
        </p:nvSpPr>
        <p:spPr>
          <a:xfrm>
            <a:off x="8028144" y="4299822"/>
            <a:ext cx="792033" cy="648027"/>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38" name="组合 37"/>
          <p:cNvGrpSpPr/>
          <p:nvPr/>
        </p:nvGrpSpPr>
        <p:grpSpPr>
          <a:xfrm>
            <a:off x="446431" y="-214332"/>
            <a:ext cx="7840345" cy="1308735"/>
            <a:chOff x="486" y="-22"/>
            <a:chExt cx="12347" cy="2061"/>
          </a:xfrm>
        </p:grpSpPr>
        <p:grpSp>
          <p:nvGrpSpPr>
            <p:cNvPr id="39" name="组合 38"/>
            <p:cNvGrpSpPr/>
            <p:nvPr/>
          </p:nvGrpSpPr>
          <p:grpSpPr>
            <a:xfrm>
              <a:off x="5499" y="-22"/>
              <a:ext cx="2721" cy="2061"/>
              <a:chOff x="7788" y="23"/>
              <a:chExt cx="3120" cy="2226"/>
            </a:xfrm>
          </p:grpSpPr>
          <p:sp>
            <p:nvSpPr>
              <p:cNvPr id="58"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9"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60"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40" name="组合 6"/>
            <p:cNvGrpSpPr/>
            <p:nvPr/>
          </p:nvGrpSpPr>
          <p:grpSpPr>
            <a:xfrm>
              <a:off x="486" y="1844"/>
              <a:ext cx="4306" cy="138"/>
              <a:chOff x="421" y="1768"/>
              <a:chExt cx="4306" cy="138"/>
            </a:xfrm>
          </p:grpSpPr>
          <p:sp>
            <p:nvSpPr>
              <p:cNvPr id="50"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1" name="组合 8"/>
            <p:cNvGrpSpPr/>
            <p:nvPr/>
          </p:nvGrpSpPr>
          <p:grpSpPr>
            <a:xfrm>
              <a:off x="8527" y="1863"/>
              <a:ext cx="4306" cy="138"/>
              <a:chOff x="421" y="1768"/>
              <a:chExt cx="4306" cy="138"/>
            </a:xfrm>
          </p:grpSpPr>
          <p:sp>
            <p:nvSpPr>
              <p:cNvPr id="42"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648193" name="Object 1"/>
          <p:cNvGraphicFramePr>
            <a:graphicFrameLocks noChangeAspect="1"/>
          </p:cNvGraphicFramePr>
          <p:nvPr/>
        </p:nvGraphicFramePr>
        <p:xfrm>
          <a:off x="219075" y="2333625"/>
          <a:ext cx="4638675" cy="2667000"/>
        </p:xfrm>
        <a:graphic>
          <a:graphicData uri="http://schemas.openxmlformats.org/presentationml/2006/ole">
            <p:oleObj spid="_x0000_s648193" name="文档" r:id="rId4" imgW="4657198" imgH="2665797" progId="Word.Document.12">
              <p:embed/>
            </p:oleObj>
          </a:graphicData>
        </a:graphic>
      </p:graphicFrame>
      <p:pic>
        <p:nvPicPr>
          <p:cNvPr id="648194" name="Picture 2"/>
          <p:cNvPicPr>
            <a:picLocks noChangeAspect="1" noChangeArrowheads="1"/>
          </p:cNvPicPr>
          <p:nvPr/>
        </p:nvPicPr>
        <p:blipFill>
          <a:blip r:embed="rId5" cstate="print"/>
          <a:srcRect/>
          <a:stretch>
            <a:fillRect/>
          </a:stretch>
        </p:blipFill>
        <p:spPr bwMode="auto">
          <a:xfrm>
            <a:off x="7215206" y="1214428"/>
            <a:ext cx="1733578" cy="1609750"/>
          </a:xfrm>
          <a:prstGeom prst="rect">
            <a:avLst/>
          </a:prstGeom>
          <a:noFill/>
          <a:ln w="9525">
            <a:noFill/>
            <a:miter lim="800000"/>
            <a:headEnd/>
            <a:tailEnd/>
          </a:ln>
          <a:effectLst/>
        </p:spPr>
      </p:pic>
      <p:pic>
        <p:nvPicPr>
          <p:cNvPr id="648195" name="Picture 3"/>
          <p:cNvPicPr>
            <a:picLocks noChangeAspect="1" noChangeArrowheads="1"/>
          </p:cNvPicPr>
          <p:nvPr/>
        </p:nvPicPr>
        <p:blipFill>
          <a:blip r:embed="rId6" cstate="print"/>
          <a:srcRect/>
          <a:stretch>
            <a:fillRect/>
          </a:stretch>
        </p:blipFill>
        <p:spPr bwMode="auto">
          <a:xfrm>
            <a:off x="4943460" y="2441884"/>
            <a:ext cx="1914556" cy="1630064"/>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5">
                                            <p:txEl>
                                              <p:pRg st="0" end="0"/>
                                            </p:txEl>
                                          </p:spTgt>
                                        </p:tgtEl>
                                      </p:cBhvr>
                                    </p:animEffect>
                                    <p:set>
                                      <p:cBhvr>
                                        <p:cTn id="13" dur="1" fill="hold">
                                          <p:stCondLst>
                                            <p:cond delay="499"/>
                                          </p:stCondLst>
                                        </p:cTn>
                                        <p:tgtEl>
                                          <p:spTgt spid="35">
                                            <p:txEl>
                                              <p:pRg st="0" end="0"/>
                                            </p:txEl>
                                          </p:spTgt>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08610" y="-13970"/>
            <a:ext cx="7840345" cy="1308735"/>
            <a:chOff x="486" y="-22"/>
            <a:chExt cx="12347" cy="2061"/>
          </a:xfrm>
        </p:grpSpPr>
        <p:grpSp>
          <p:nvGrpSpPr>
            <p:cNvPr id="33" name="组合 32"/>
            <p:cNvGrpSpPr/>
            <p:nvPr/>
          </p:nvGrpSpPr>
          <p:grpSpPr>
            <a:xfrm>
              <a:off x="5499" y="-22"/>
              <a:ext cx="2721" cy="2061"/>
              <a:chOff x="7788" y="23"/>
              <a:chExt cx="3120" cy="2226"/>
            </a:xfrm>
          </p:grpSpPr>
          <p:sp>
            <p:nvSpPr>
              <p:cNvPr id="52"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3"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4"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4" name="组合 6"/>
            <p:cNvGrpSpPr/>
            <p:nvPr/>
          </p:nvGrpSpPr>
          <p:grpSpPr>
            <a:xfrm>
              <a:off x="486" y="1844"/>
              <a:ext cx="4306" cy="138"/>
              <a:chOff x="421" y="1768"/>
              <a:chExt cx="4306" cy="138"/>
            </a:xfrm>
          </p:grpSpPr>
          <p:sp>
            <p:nvSpPr>
              <p:cNvPr id="44"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5" name="组合 8"/>
            <p:cNvGrpSpPr/>
            <p:nvPr/>
          </p:nvGrpSpPr>
          <p:grpSpPr>
            <a:xfrm>
              <a:off x="8527" y="1863"/>
              <a:ext cx="4306" cy="138"/>
              <a:chOff x="421" y="1768"/>
              <a:chExt cx="4306" cy="138"/>
            </a:xfrm>
          </p:grpSpPr>
          <p:sp>
            <p:nvSpPr>
              <p:cNvPr id="36"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91147" name="Object 11"/>
          <p:cNvGraphicFramePr>
            <a:graphicFrameLocks noChangeAspect="1"/>
          </p:cNvGraphicFramePr>
          <p:nvPr/>
        </p:nvGraphicFramePr>
        <p:xfrm>
          <a:off x="1285852" y="1643056"/>
          <a:ext cx="6734175" cy="2019300"/>
        </p:xfrm>
        <a:graphic>
          <a:graphicData uri="http://schemas.openxmlformats.org/presentationml/2006/ole">
            <p:oleObj spid="_x0000_s91147" name="文档" r:id="rId4" imgW="6738033" imgH="2021267" progId="Word.Document.12">
              <p:embed/>
            </p:oleObj>
          </a:graphicData>
        </a:graphic>
      </p:graphicFrame>
      <p:sp>
        <p:nvSpPr>
          <p:cNvPr id="27" name="矩形 26"/>
          <p:cNvSpPr/>
          <p:nvPr/>
        </p:nvSpPr>
        <p:spPr>
          <a:xfrm>
            <a:off x="285720" y="1714494"/>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428596" y="1428742"/>
            <a:ext cx="8286808" cy="2554545"/>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2</a:t>
            </a:r>
            <a:r>
              <a:rPr lang="en-US" i="1" dirty="0" smtClean="0">
                <a:latin typeface="黑体" pitchFamily="49" charset="-122"/>
                <a:ea typeface="黑体" pitchFamily="49" charset="-122"/>
              </a:rPr>
              <a:t>.</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多选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在某次光电效应实验中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得到的遏止电压</a:t>
            </a:r>
            <a:r>
              <a:rPr lang="en-US" i="1" dirty="0" err="1" smtClean="0">
                <a:latin typeface="黑体" pitchFamily="49" charset="-122"/>
                <a:ea typeface="黑体" pitchFamily="49" charset="-122"/>
              </a:rPr>
              <a:t>U</a:t>
            </a:r>
            <a:r>
              <a:rPr lang="en-US" baseline="-25000" dirty="0" err="1" smtClean="0">
                <a:latin typeface="黑体" pitchFamily="49" charset="-122"/>
                <a:ea typeface="黑体" pitchFamily="49" charset="-122"/>
              </a:rPr>
              <a:t>c</a:t>
            </a:r>
            <a:r>
              <a:rPr lang="zh-CN" altLang="en-US" dirty="0" smtClean="0">
                <a:latin typeface="黑体" pitchFamily="49" charset="-122"/>
                <a:ea typeface="黑体" pitchFamily="49" charset="-122"/>
              </a:rPr>
              <a:t>与入射光的频率</a:t>
            </a:r>
            <a:r>
              <a:rPr lang="en-US" i="1" dirty="0" smtClean="0">
                <a:latin typeface="黑体" pitchFamily="49" charset="-122"/>
                <a:ea typeface="黑体" pitchFamily="49" charset="-122"/>
              </a:rPr>
              <a:t>ν</a:t>
            </a:r>
            <a:r>
              <a:rPr lang="zh-CN" altLang="en-US" dirty="0" smtClean="0">
                <a:latin typeface="黑体" pitchFamily="49" charset="-122"/>
                <a:ea typeface="黑体" pitchFamily="49" charset="-122"/>
              </a:rPr>
              <a:t>的关系如图所示。若该直线的斜率和纵截距分别为</a:t>
            </a:r>
            <a:r>
              <a:rPr lang="en-US" i="1" dirty="0" smtClean="0">
                <a:latin typeface="黑体" pitchFamily="49" charset="-122"/>
                <a:ea typeface="黑体" pitchFamily="49" charset="-122"/>
              </a:rPr>
              <a:t>k</a:t>
            </a:r>
            <a:r>
              <a:rPr lang="zh-CN" altLang="en-US" dirty="0" smtClean="0">
                <a:latin typeface="黑体" pitchFamily="49" charset="-122"/>
                <a:ea typeface="黑体" pitchFamily="49" charset="-122"/>
              </a:rPr>
              <a:t>和</a:t>
            </a:r>
            <a:r>
              <a:rPr lang="en-US" i="1" dirty="0" smtClean="0">
                <a:latin typeface="黑体" pitchFamily="49" charset="-122"/>
                <a:ea typeface="黑体" pitchFamily="49" charset="-122"/>
              </a:rPr>
              <a:t>b</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电子电荷量的绝对值为</a:t>
            </a:r>
            <a:r>
              <a:rPr lang="en-US" i="1" dirty="0" smtClean="0">
                <a:latin typeface="黑体" pitchFamily="49" charset="-122"/>
                <a:ea typeface="黑体" pitchFamily="49" charset="-122"/>
              </a:rPr>
              <a:t>e</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则</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普朗克常量可表示为</a:t>
            </a:r>
            <a:r>
              <a:rPr lang="en-US" i="1" dirty="0" err="1" smtClean="0">
                <a:latin typeface="黑体" pitchFamily="49" charset="-122"/>
                <a:ea typeface="黑体" pitchFamily="49" charset="-122"/>
              </a:rPr>
              <a:t>ek</a:t>
            </a:r>
            <a:endParaRPr lang="zh-CN" altLang="en-US" dirty="0" smtClean="0">
              <a:latin typeface="黑体" pitchFamily="49" charset="-122"/>
              <a:ea typeface="黑体" pitchFamily="49" charset="-122"/>
            </a:endParaRPr>
          </a:p>
          <a:p>
            <a:pPr>
              <a:lnSpc>
                <a:spcPts val="32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普朗克常量可表示为</a:t>
            </a:r>
            <a:r>
              <a:rPr lang="en-US" i="1" dirty="0" smtClean="0">
                <a:latin typeface="黑体" pitchFamily="49" charset="-122"/>
                <a:ea typeface="黑体" pitchFamily="49" charset="-122"/>
              </a:rPr>
              <a:t>k</a:t>
            </a:r>
            <a:endParaRPr lang="zh-CN" altLang="en-US" dirty="0" smtClean="0">
              <a:latin typeface="黑体" pitchFamily="49" charset="-122"/>
              <a:ea typeface="黑体" pitchFamily="49" charset="-122"/>
            </a:endParaRPr>
          </a:p>
          <a:p>
            <a:pPr>
              <a:lnSpc>
                <a:spcPts val="32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所用材料的逸出功可表示为</a:t>
            </a:r>
            <a:r>
              <a:rPr lang="en-US" i="1" dirty="0" smtClean="0">
                <a:latin typeface="黑体" pitchFamily="49" charset="-122"/>
                <a:ea typeface="黑体" pitchFamily="49" charset="-122"/>
              </a:rPr>
              <a:t>-</a:t>
            </a:r>
            <a:r>
              <a:rPr lang="en-US" i="1" dirty="0" err="1" smtClean="0">
                <a:latin typeface="黑体" pitchFamily="49" charset="-122"/>
                <a:ea typeface="黑体" pitchFamily="49" charset="-122"/>
              </a:rPr>
              <a:t>eb</a:t>
            </a:r>
            <a:endParaRPr lang="zh-CN" altLang="en-US" dirty="0" smtClean="0">
              <a:latin typeface="黑体" pitchFamily="49" charset="-122"/>
              <a:ea typeface="黑体" pitchFamily="49" charset="-122"/>
            </a:endParaRPr>
          </a:p>
          <a:p>
            <a:pPr>
              <a:lnSpc>
                <a:spcPts val="32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所用材料的逸出功可表示为</a:t>
            </a:r>
            <a:r>
              <a:rPr lang="en-US" i="1" dirty="0" smtClean="0">
                <a:latin typeface="黑体" pitchFamily="49" charset="-122"/>
                <a:ea typeface="黑体" pitchFamily="49" charset="-122"/>
              </a:rPr>
              <a:t>-b</a:t>
            </a:r>
            <a:endParaRPr lang="zh-CN" altLang="en-US" dirty="0">
              <a:latin typeface="黑体" pitchFamily="49" charset="-122"/>
              <a:ea typeface="黑体" pitchFamily="49" charset="-122"/>
            </a:endParaRPr>
          </a:p>
        </p:txBody>
      </p:sp>
      <p:sp>
        <p:nvSpPr>
          <p:cNvPr id="35" name="TextBox 34"/>
          <p:cNvSpPr txBox="1"/>
          <p:nvPr/>
        </p:nvSpPr>
        <p:spPr>
          <a:xfrm>
            <a:off x="7929586" y="1928808"/>
            <a:ext cx="357190" cy="276999"/>
          </a:xfrm>
          <a:prstGeom prst="rect">
            <a:avLst/>
          </a:prstGeom>
          <a:noFill/>
        </p:spPr>
        <p:txBody>
          <a:bodyPr wrap="square" lIns="0" tIns="0" rIns="0" bIns="0" rtlCol="0">
            <a:spAutoFit/>
          </a:bodyPr>
          <a:lstStyle/>
          <a:p>
            <a:r>
              <a:rPr lang="en-US" altLang="zh-CN" b="1" dirty="0" smtClean="0">
                <a:solidFill>
                  <a:schemeClr val="accent6"/>
                </a:solidFill>
                <a:latin typeface="黑体" panose="02010609060101010101" charset="-122"/>
                <a:ea typeface="黑体" panose="02010609060101010101" charset="-122"/>
              </a:rPr>
              <a:t>AC</a:t>
            </a:r>
            <a:endParaRPr lang="zh-CN" altLang="en-US" b="1" dirty="0">
              <a:solidFill>
                <a:schemeClr val="accent6"/>
              </a:solidFill>
              <a:latin typeface="黑体" panose="02010609060101010101" charset="-122"/>
              <a:ea typeface="黑体" panose="02010609060101010101" charset="-122"/>
            </a:endParaRPr>
          </a:p>
        </p:txBody>
      </p:sp>
      <p:sp>
        <p:nvSpPr>
          <p:cNvPr id="37" name="TextBox 36"/>
          <p:cNvSpPr txBox="1"/>
          <p:nvPr/>
        </p:nvSpPr>
        <p:spPr>
          <a:xfrm>
            <a:off x="179817" y="1250881"/>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33" name=" 212"/>
          <p:cNvSpPr/>
          <p:nvPr/>
        </p:nvSpPr>
        <p:spPr>
          <a:xfrm>
            <a:off x="6876096" y="4011810"/>
            <a:ext cx="1152048" cy="864036"/>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4" name=" 28">
            <a:hlinkClick r:id="" action="ppaction://hlinkshowjump?jump=nextslide"/>
          </p:cNvPr>
          <p:cNvSpPr/>
          <p:nvPr/>
        </p:nvSpPr>
        <p:spPr>
          <a:xfrm>
            <a:off x="8028144" y="4299822"/>
            <a:ext cx="792033" cy="648027"/>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2" name="组合 37"/>
          <p:cNvGrpSpPr/>
          <p:nvPr/>
        </p:nvGrpSpPr>
        <p:grpSpPr>
          <a:xfrm>
            <a:off x="446431" y="-214332"/>
            <a:ext cx="7840345" cy="1308735"/>
            <a:chOff x="486" y="-22"/>
            <a:chExt cx="12347" cy="2061"/>
          </a:xfrm>
        </p:grpSpPr>
        <p:grpSp>
          <p:nvGrpSpPr>
            <p:cNvPr id="3" name="组合 38"/>
            <p:cNvGrpSpPr/>
            <p:nvPr/>
          </p:nvGrpSpPr>
          <p:grpSpPr>
            <a:xfrm>
              <a:off x="5499" y="-22"/>
              <a:ext cx="2721" cy="2061"/>
              <a:chOff x="7788" y="23"/>
              <a:chExt cx="3120" cy="2226"/>
            </a:xfrm>
          </p:grpSpPr>
          <p:sp>
            <p:nvSpPr>
              <p:cNvPr id="58"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9"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60"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4" name="组合 6"/>
            <p:cNvGrpSpPr/>
            <p:nvPr/>
          </p:nvGrpSpPr>
          <p:grpSpPr>
            <a:xfrm>
              <a:off x="486" y="1844"/>
              <a:ext cx="4306" cy="138"/>
              <a:chOff x="421" y="1768"/>
              <a:chExt cx="4306" cy="138"/>
            </a:xfrm>
          </p:grpSpPr>
          <p:sp>
            <p:nvSpPr>
              <p:cNvPr id="50"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 name="组合 8"/>
            <p:cNvGrpSpPr/>
            <p:nvPr/>
          </p:nvGrpSpPr>
          <p:grpSpPr>
            <a:xfrm>
              <a:off x="8527" y="1863"/>
              <a:ext cx="4306" cy="138"/>
              <a:chOff x="421" y="1768"/>
              <a:chExt cx="4306" cy="138"/>
            </a:xfrm>
          </p:grpSpPr>
          <p:sp>
            <p:nvSpPr>
              <p:cNvPr id="42"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38" name="19WLELSQGDZT5T14.eps" descr="id:2147509596;FounderCES"/>
          <p:cNvPicPr/>
          <p:nvPr/>
        </p:nvPicPr>
        <p:blipFill>
          <a:blip r:embed="rId3" cstate="print"/>
          <a:stretch>
            <a:fillRect/>
          </a:stretch>
        </p:blipFill>
        <p:spPr>
          <a:xfrm>
            <a:off x="5643570" y="2500312"/>
            <a:ext cx="1500198" cy="1476314"/>
          </a:xfrm>
          <a:prstGeom prst="rect">
            <a:avLst/>
          </a:prstGeom>
        </p:spPr>
      </p:pic>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5">
                                            <p:txEl>
                                              <p:pRg st="0" end="0"/>
                                            </p:txEl>
                                          </p:spTgt>
                                        </p:tgtEl>
                                      </p:cBhvr>
                                    </p:animEffect>
                                    <p:set>
                                      <p:cBhvr>
                                        <p:cTn id="13" dur="1" fill="hold">
                                          <p:stCondLst>
                                            <p:cond delay="499"/>
                                          </p:stCondLst>
                                        </p:cTn>
                                        <p:tgtEl>
                                          <p:spTgt spid="35">
                                            <p:txEl>
                                              <p:pRg st="0" end="0"/>
                                            </p:txEl>
                                          </p:spTgt>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308610" y="-13970"/>
            <a:ext cx="7840345" cy="1308735"/>
            <a:chOff x="486" y="-22"/>
            <a:chExt cx="12347" cy="2061"/>
          </a:xfrm>
        </p:grpSpPr>
        <p:grpSp>
          <p:nvGrpSpPr>
            <p:cNvPr id="3" name="组合 32"/>
            <p:cNvGrpSpPr/>
            <p:nvPr/>
          </p:nvGrpSpPr>
          <p:grpSpPr>
            <a:xfrm>
              <a:off x="5499" y="-22"/>
              <a:ext cx="2721" cy="2061"/>
              <a:chOff x="7788" y="23"/>
              <a:chExt cx="3120" cy="2226"/>
            </a:xfrm>
          </p:grpSpPr>
          <p:sp>
            <p:nvSpPr>
              <p:cNvPr id="52"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3"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4"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4" name="组合 6"/>
            <p:cNvGrpSpPr/>
            <p:nvPr/>
          </p:nvGrpSpPr>
          <p:grpSpPr>
            <a:xfrm>
              <a:off x="486" y="1844"/>
              <a:ext cx="4306" cy="138"/>
              <a:chOff x="421" y="1768"/>
              <a:chExt cx="4306" cy="138"/>
            </a:xfrm>
          </p:grpSpPr>
          <p:sp>
            <p:nvSpPr>
              <p:cNvPr id="44"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5" name="组合 8"/>
            <p:cNvGrpSpPr/>
            <p:nvPr/>
          </p:nvGrpSpPr>
          <p:grpSpPr>
            <a:xfrm>
              <a:off x="8527" y="1863"/>
              <a:ext cx="4306" cy="138"/>
              <a:chOff x="421" y="1768"/>
              <a:chExt cx="4306" cy="138"/>
            </a:xfrm>
          </p:grpSpPr>
          <p:sp>
            <p:nvSpPr>
              <p:cNvPr id="36"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7" name="矩形 26"/>
          <p:cNvSpPr/>
          <p:nvPr/>
        </p:nvSpPr>
        <p:spPr>
          <a:xfrm>
            <a:off x="285720" y="1714494"/>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graphicFrame>
        <p:nvGraphicFramePr>
          <p:cNvPr id="680963" name="Object 3"/>
          <p:cNvGraphicFramePr>
            <a:graphicFrameLocks noChangeAspect="1"/>
          </p:cNvGraphicFramePr>
          <p:nvPr/>
        </p:nvGraphicFramePr>
        <p:xfrm>
          <a:off x="1357290" y="1714494"/>
          <a:ext cx="5981700" cy="2171700"/>
        </p:xfrm>
        <a:graphic>
          <a:graphicData uri="http://schemas.openxmlformats.org/presentationml/2006/ole">
            <p:oleObj spid="_x0000_s680963" name="文档" r:id="rId4" imgW="5985964" imgH="2173700"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25"/>
          <p:cNvGrpSpPr/>
          <p:nvPr/>
        </p:nvGrpSpPr>
        <p:grpSpPr>
          <a:xfrm>
            <a:off x="214282" y="1214428"/>
            <a:ext cx="6948805" cy="436880"/>
            <a:chOff x="285970" y="1491675"/>
            <a:chExt cx="6948805" cy="436880"/>
          </a:xfrm>
        </p:grpSpPr>
        <p:sp>
          <p:nvSpPr>
            <p:cNvPr id="53" name="矩形 52"/>
            <p:cNvSpPr/>
            <p:nvPr/>
          </p:nvSpPr>
          <p:spPr>
            <a:xfrm>
              <a:off x="323705" y="1491675"/>
              <a:ext cx="1368095" cy="369332"/>
            </a:xfrm>
            <a:prstGeom prst="rect">
              <a:avLst/>
            </a:prstGeom>
          </p:spPr>
          <p:txBody>
            <a:bodyPr wrap="square">
              <a:spAutoFit/>
            </a:bodyPr>
            <a:lstStyle/>
            <a:p>
              <a:r>
                <a:rPr lang="zh-CN" altLang="zh-CN"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考</a:t>
              </a:r>
              <a:r>
                <a:rPr lang="zh-CN" altLang="en-US"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查角度</a:t>
              </a:r>
              <a:r>
                <a:rPr lang="en-US" altLang="zh-CN" dirty="0">
                  <a:solidFill>
                    <a:schemeClr val="tx1">
                      <a:lumMod val="75000"/>
                      <a:lumOff val="25000"/>
                    </a:schemeClr>
                  </a:solidFill>
                  <a:latin typeface="黑体" panose="02010609060101010101" charset="-122"/>
                  <a:ea typeface="黑体" panose="02010609060101010101" charset="-122"/>
                  <a:cs typeface="宋体" panose="02010600030101010101" pitchFamily="2" charset="-122"/>
                </a:rPr>
                <a:t>2</a:t>
              </a:r>
              <a:endParaRPr lang="en-US" altLang="zh-CN" dirty="0">
                <a:solidFill>
                  <a:schemeClr val="tx1">
                    <a:lumMod val="75000"/>
                    <a:lumOff val="25000"/>
                  </a:schemeClr>
                </a:solidFill>
                <a:latin typeface="黑体" panose="02010609060101010101" charset="-122"/>
                <a:ea typeface="黑体" panose="02010609060101010101" charset="-122"/>
                <a:cs typeface="Times New Roman" panose="02020603050405020304" pitchFamily="18" charset="0"/>
              </a:endParaRPr>
            </a:p>
          </p:txBody>
        </p:sp>
        <p:grpSp>
          <p:nvGrpSpPr>
            <p:cNvPr id="54" name="组合 38"/>
            <p:cNvGrpSpPr/>
            <p:nvPr/>
          </p:nvGrpSpPr>
          <p:grpSpPr>
            <a:xfrm>
              <a:off x="285970" y="1491675"/>
              <a:ext cx="6948805" cy="436880"/>
              <a:chOff x="285970" y="1563680"/>
              <a:chExt cx="6948805" cy="436880"/>
            </a:xfrm>
          </p:grpSpPr>
          <p:grpSp>
            <p:nvGrpSpPr>
              <p:cNvPr id="55" name="组合 26"/>
              <p:cNvGrpSpPr/>
              <p:nvPr/>
            </p:nvGrpSpPr>
            <p:grpSpPr>
              <a:xfrm>
                <a:off x="285970" y="1563680"/>
                <a:ext cx="6948805" cy="436880"/>
                <a:chOff x="-112" y="2369"/>
                <a:chExt cx="10943" cy="688"/>
              </a:xfrm>
            </p:grpSpPr>
            <p:grpSp>
              <p:nvGrpSpPr>
                <p:cNvPr id="57" name="组合 24"/>
                <p:cNvGrpSpPr/>
                <p:nvPr/>
              </p:nvGrpSpPr>
              <p:grpSpPr>
                <a:xfrm>
                  <a:off x="-112" y="2369"/>
                  <a:ext cx="2283" cy="688"/>
                  <a:chOff x="-714" y="2349"/>
                  <a:chExt cx="2283" cy="688"/>
                </a:xfrm>
              </p:grpSpPr>
              <p:cxnSp>
                <p:nvCxnSpPr>
                  <p:cNvPr id="60" name="直接连接符 59"/>
                  <p:cNvCxnSpPr/>
                  <p:nvPr/>
                </p:nvCxnSpPr>
                <p:spPr>
                  <a:xfrm flipV="1">
                    <a:off x="-714" y="3009"/>
                    <a:ext cx="2283" cy="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531" y="2349"/>
                    <a:ext cx="0" cy="6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8" name="直接连接符 57"/>
                <p:cNvCxnSpPr/>
                <p:nvPr/>
              </p:nvCxnSpPr>
              <p:spPr>
                <a:xfrm>
                  <a:off x="2290" y="3029"/>
                  <a:ext cx="8541"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文本框 54"/>
                <p:cNvSpPr txBox="1"/>
                <p:nvPr/>
              </p:nvSpPr>
              <p:spPr>
                <a:xfrm>
                  <a:off x="2437" y="2462"/>
                  <a:ext cx="3595" cy="436"/>
                </a:xfrm>
                <a:prstGeom prst="rect">
                  <a:avLst/>
                </a:prstGeom>
                <a:noFill/>
              </p:spPr>
              <p:txBody>
                <a:bodyPr wrap="none" lIns="0" tIns="0" rIns="0" bIns="0" rtlCol="0">
                  <a:spAutoFit/>
                </a:bodyPr>
                <a:lstStyle/>
                <a:p>
                  <a:r>
                    <a:rPr lang="zh-CN" altLang="zh-CN" sz="1600" i="1" dirty="0"/>
                    <a:t>　</a:t>
                  </a:r>
                  <a:r>
                    <a:rPr lang="zh-CN" altLang="en-US" dirty="0" smtClean="0">
                      <a:latin typeface="黑体" panose="02010609060101010101" charset="-122"/>
                      <a:ea typeface="黑体" panose="02010609060101010101" charset="-122"/>
                    </a:rPr>
                    <a:t>衰变次数的确定方法</a:t>
                  </a:r>
                  <a:endParaRPr lang="zh-CN" altLang="en-US" dirty="0">
                    <a:solidFill>
                      <a:schemeClr val="accent6"/>
                    </a:solidFill>
                    <a:latin typeface="黑体" panose="02010609060101010101" charset="-122"/>
                    <a:ea typeface="黑体" panose="02010609060101010101" charset="-122"/>
                  </a:endParaRPr>
                </a:p>
              </p:txBody>
            </p:sp>
          </p:grpSp>
          <p:cxnSp>
            <p:nvCxnSpPr>
              <p:cNvPr id="56" name="直接连接符 55"/>
              <p:cNvCxnSpPr/>
              <p:nvPr/>
            </p:nvCxnSpPr>
            <p:spPr>
              <a:xfrm>
                <a:off x="1835810" y="1563680"/>
                <a:ext cx="0" cy="43203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7" name="组合 36"/>
          <p:cNvGrpSpPr/>
          <p:nvPr/>
        </p:nvGrpSpPr>
        <p:grpSpPr>
          <a:xfrm>
            <a:off x="308610" y="-165745"/>
            <a:ext cx="7840345" cy="1308735"/>
            <a:chOff x="486" y="-22"/>
            <a:chExt cx="12347" cy="2061"/>
          </a:xfrm>
        </p:grpSpPr>
        <p:grpSp>
          <p:nvGrpSpPr>
            <p:cNvPr id="38" name="组合 37"/>
            <p:cNvGrpSpPr/>
            <p:nvPr/>
          </p:nvGrpSpPr>
          <p:grpSpPr>
            <a:xfrm>
              <a:off x="5499" y="-22"/>
              <a:ext cx="2721" cy="2061"/>
              <a:chOff x="7788" y="23"/>
              <a:chExt cx="3120" cy="2226"/>
            </a:xfrm>
          </p:grpSpPr>
          <p:sp>
            <p:nvSpPr>
              <p:cNvPr id="68"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69"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70"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9" name="组合 6"/>
            <p:cNvGrpSpPr/>
            <p:nvPr/>
          </p:nvGrpSpPr>
          <p:grpSpPr>
            <a:xfrm>
              <a:off x="486" y="1844"/>
              <a:ext cx="4306" cy="138"/>
              <a:chOff x="421" y="1768"/>
              <a:chExt cx="4306" cy="138"/>
            </a:xfrm>
          </p:grpSpPr>
          <p:sp>
            <p:nvSpPr>
              <p:cNvPr id="49"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4"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5"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6"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7"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0" name="组合 8"/>
            <p:cNvGrpSpPr/>
            <p:nvPr/>
          </p:nvGrpSpPr>
          <p:grpSpPr>
            <a:xfrm>
              <a:off x="8527" y="1863"/>
              <a:ext cx="4306" cy="138"/>
              <a:chOff x="421" y="1768"/>
              <a:chExt cx="4306" cy="138"/>
            </a:xfrm>
          </p:grpSpPr>
          <p:sp>
            <p:nvSpPr>
              <p:cNvPr id="41"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graphicFrame>
        <p:nvGraphicFramePr>
          <p:cNvPr id="653313" name="Object 1"/>
          <p:cNvGraphicFramePr>
            <a:graphicFrameLocks noChangeAspect="1"/>
          </p:cNvGraphicFramePr>
          <p:nvPr/>
        </p:nvGraphicFramePr>
        <p:xfrm>
          <a:off x="571472" y="1714494"/>
          <a:ext cx="7962900" cy="1866900"/>
        </p:xfrm>
        <a:graphic>
          <a:graphicData uri="http://schemas.openxmlformats.org/presentationml/2006/ole">
            <p:oleObj spid="_x0000_s653313" name="文档" r:id="rId4" imgW="7966532" imgH="1868473" progId="Word.Document.12">
              <p:embed/>
            </p:oleObj>
          </a:graphicData>
        </a:graphic>
      </p:graphicFrame>
      <p:sp>
        <p:nvSpPr>
          <p:cNvPr id="72" name="矩形 71"/>
          <p:cNvSpPr/>
          <p:nvPr/>
        </p:nvSpPr>
        <p:spPr>
          <a:xfrm>
            <a:off x="571472" y="3357568"/>
            <a:ext cx="7500990" cy="1169551"/>
          </a:xfrm>
          <a:prstGeom prst="rect">
            <a:avLst/>
          </a:prstGeom>
        </p:spPr>
        <p:txBody>
          <a:bodyPr wrap="square">
            <a:spAutoFit/>
          </a:bodyPr>
          <a:lstStyle/>
          <a:p>
            <a:pPr>
              <a:lnSpc>
                <a:spcPts val="2800"/>
              </a:lnSpc>
            </a:pPr>
            <a:r>
              <a:rPr lang="zh-CN" altLang="en-US" dirty="0" smtClean="0">
                <a:latin typeface="黑体" pitchFamily="49" charset="-122"/>
                <a:ea typeface="黑体" pitchFamily="49" charset="-122"/>
              </a:rPr>
              <a:t>由此可见确定衰变次数可归结为求解一个二元一次方程组。</a:t>
            </a:r>
          </a:p>
          <a:p>
            <a:pPr>
              <a:lnSpc>
                <a:spcPts val="2800"/>
              </a:lnSpc>
            </a:pPr>
            <a:r>
              <a:rPr lang="zh-CN" altLang="en-US" dirty="0" smtClean="0">
                <a:solidFill>
                  <a:srgbClr val="FF0000"/>
                </a:solidFill>
                <a:latin typeface="黑体" pitchFamily="49" charset="-122"/>
                <a:ea typeface="黑体" pitchFamily="49" charset="-122"/>
              </a:rPr>
              <a:t>方法二</a:t>
            </a:r>
            <a:r>
              <a:rPr lang="en-US" dirty="0" smtClean="0">
                <a:solidFill>
                  <a:srgbClr val="FF0000"/>
                </a:solidFill>
                <a:latin typeface="黑体" pitchFamily="49" charset="-122"/>
                <a:ea typeface="黑体" pitchFamily="49" charset="-122"/>
              </a:rPr>
              <a:t>:</a:t>
            </a:r>
            <a:r>
              <a:rPr lang="zh-CN" altLang="en-US" dirty="0" smtClean="0">
                <a:latin typeface="黑体" pitchFamily="49" charset="-122"/>
                <a:ea typeface="黑体" pitchFamily="49" charset="-122"/>
              </a:rPr>
              <a:t>因为</a:t>
            </a:r>
            <a:r>
              <a:rPr lang="en-US" dirty="0" smtClean="0">
                <a:latin typeface="黑体" pitchFamily="49" charset="-122"/>
                <a:ea typeface="黑体" pitchFamily="49" charset="-122"/>
              </a:rPr>
              <a:t>β</a:t>
            </a:r>
            <a:r>
              <a:rPr lang="zh-CN" altLang="en-US" dirty="0" smtClean="0">
                <a:latin typeface="黑体" pitchFamily="49" charset="-122"/>
                <a:ea typeface="黑体" pitchFamily="49" charset="-122"/>
              </a:rPr>
              <a:t>衰变对质量数无影响</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可先由质量数的改变确定</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衰变的次数</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然后根据衰变规律确定</a:t>
            </a:r>
            <a:r>
              <a:rPr lang="en-US" dirty="0" smtClean="0">
                <a:latin typeface="黑体" pitchFamily="49" charset="-122"/>
                <a:ea typeface="黑体" pitchFamily="49" charset="-122"/>
              </a:rPr>
              <a:t>β</a:t>
            </a:r>
            <a:r>
              <a:rPr lang="zh-CN" altLang="en-US" dirty="0" smtClean="0">
                <a:latin typeface="黑体" pitchFamily="49" charset="-122"/>
                <a:ea typeface="黑体" pitchFamily="49" charset="-122"/>
              </a:rPr>
              <a:t>衰变的次数。</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92" name="Object 12"/>
          <p:cNvGraphicFramePr>
            <a:graphicFrameLocks noChangeAspect="1"/>
          </p:cNvGraphicFramePr>
          <p:nvPr/>
        </p:nvGraphicFramePr>
        <p:xfrm>
          <a:off x="285750" y="1543050"/>
          <a:ext cx="8258175" cy="3095625"/>
        </p:xfrm>
        <a:graphic>
          <a:graphicData uri="http://schemas.openxmlformats.org/presentationml/2006/ole">
            <p:oleObj spid="_x0000_s97292" name="文档" r:id="rId4" imgW="8261602" imgH="3108116" progId="Word.Document.12">
              <p:embed/>
            </p:oleObj>
          </a:graphicData>
        </a:graphic>
      </p:graphicFrame>
      <p:sp>
        <p:nvSpPr>
          <p:cNvPr id="35" name="TextBox 34"/>
          <p:cNvSpPr txBox="1"/>
          <p:nvPr/>
        </p:nvSpPr>
        <p:spPr>
          <a:xfrm>
            <a:off x="7929586" y="1643056"/>
            <a:ext cx="214314" cy="246221"/>
          </a:xfrm>
          <a:prstGeom prst="rect">
            <a:avLst/>
          </a:prstGeom>
          <a:noFill/>
        </p:spPr>
        <p:txBody>
          <a:bodyPr wrap="square" lIns="0" tIns="0" rIns="0" bIns="0" rtlCol="0">
            <a:spAutoFit/>
          </a:bodyPr>
          <a:lstStyle/>
          <a:p>
            <a:r>
              <a:rPr lang="en-US" altLang="zh-CN" sz="1600" b="1" dirty="0" smtClean="0">
                <a:solidFill>
                  <a:schemeClr val="accent6"/>
                </a:solidFill>
                <a:latin typeface="微软雅黑" panose="020B0503020204020204" pitchFamily="34" charset="-122"/>
                <a:ea typeface="微软雅黑" panose="020B0503020204020204" pitchFamily="34" charset="-122"/>
              </a:rPr>
              <a:t>C</a:t>
            </a:r>
          </a:p>
        </p:txBody>
      </p:sp>
      <p:sp>
        <p:nvSpPr>
          <p:cNvPr id="36" name="文本框 1"/>
          <p:cNvSpPr txBox="1"/>
          <p:nvPr/>
        </p:nvSpPr>
        <p:spPr>
          <a:xfrm>
            <a:off x="323705" y="1294619"/>
            <a:ext cx="1800125"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000" b="1" u="sng" noProof="0" dirty="0">
                <a:ln>
                  <a:noFill/>
                </a:ln>
                <a:solidFill>
                  <a:schemeClr val="accent1">
                    <a:lumMod val="50000"/>
                  </a:schemeClr>
                </a:solidFill>
                <a:effectLst/>
                <a:uLnTx/>
                <a:uFillTx/>
                <a:latin typeface="黑体" panose="02010609060101010101" charset="-122"/>
                <a:ea typeface="黑体" panose="02010609060101010101" charset="-122"/>
                <a:cs typeface="+mj-cs"/>
                <a:sym typeface="+mn-ea"/>
              </a:rPr>
              <a:t>典型例题</a:t>
            </a:r>
            <a:endParaRPr lang="zh-CN" altLang="en-US" sz="2000" b="1" u="sng" dirty="0">
              <a:solidFill>
                <a:schemeClr val="accent6"/>
              </a:solidFill>
              <a:latin typeface="黑体" panose="02010609060101010101" charset="-122"/>
              <a:ea typeface="黑体" panose="02010609060101010101" charset="-122"/>
            </a:endParaRPr>
          </a:p>
        </p:txBody>
      </p:sp>
      <p:sp>
        <p:nvSpPr>
          <p:cNvPr id="28" name=" 212"/>
          <p:cNvSpPr/>
          <p:nvPr/>
        </p:nvSpPr>
        <p:spPr>
          <a:xfrm>
            <a:off x="7020102" y="4299822"/>
            <a:ext cx="1224051" cy="843678"/>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3" name=" 28">
            <a:hlinkClick r:id="" action="ppaction://hlinkshowjump?jump=nextslide"/>
          </p:cNvPr>
          <p:cNvSpPr/>
          <p:nvPr/>
        </p:nvSpPr>
        <p:spPr>
          <a:xfrm>
            <a:off x="8244152" y="4495455"/>
            <a:ext cx="899847" cy="64804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37" name="组合 36"/>
          <p:cNvGrpSpPr/>
          <p:nvPr/>
        </p:nvGrpSpPr>
        <p:grpSpPr>
          <a:xfrm>
            <a:off x="517869" y="-142894"/>
            <a:ext cx="7840345" cy="1308735"/>
            <a:chOff x="486" y="-22"/>
            <a:chExt cx="12347" cy="2061"/>
          </a:xfrm>
        </p:grpSpPr>
        <p:grpSp>
          <p:nvGrpSpPr>
            <p:cNvPr id="38" name="组合 37"/>
            <p:cNvGrpSpPr/>
            <p:nvPr/>
          </p:nvGrpSpPr>
          <p:grpSpPr>
            <a:xfrm>
              <a:off x="5499" y="-22"/>
              <a:ext cx="2721" cy="2061"/>
              <a:chOff x="7788" y="23"/>
              <a:chExt cx="3120" cy="2226"/>
            </a:xfrm>
          </p:grpSpPr>
          <p:sp>
            <p:nvSpPr>
              <p:cNvPr id="57"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8"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9"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9" name="组合 6"/>
            <p:cNvGrpSpPr/>
            <p:nvPr/>
          </p:nvGrpSpPr>
          <p:grpSpPr>
            <a:xfrm>
              <a:off x="486" y="1844"/>
              <a:ext cx="4306" cy="138"/>
              <a:chOff x="421" y="1768"/>
              <a:chExt cx="4306" cy="138"/>
            </a:xfrm>
          </p:grpSpPr>
          <p:sp>
            <p:nvSpPr>
              <p:cNvPr id="49"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0" name="组合 8"/>
            <p:cNvGrpSpPr/>
            <p:nvPr/>
          </p:nvGrpSpPr>
          <p:grpSpPr>
            <a:xfrm>
              <a:off x="8527" y="1863"/>
              <a:ext cx="4306" cy="138"/>
              <a:chOff x="421" y="1768"/>
              <a:chExt cx="4306" cy="138"/>
            </a:xfrm>
          </p:grpSpPr>
          <p:sp>
            <p:nvSpPr>
              <p:cNvPr id="41"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5">
                                            <p:txEl>
                                              <p:pRg st="0" end="0"/>
                                            </p:txEl>
                                          </p:spTgt>
                                        </p:tgtEl>
                                      </p:cBhvr>
                                    </p:animEffect>
                                    <p:set>
                                      <p:cBhvr>
                                        <p:cTn id="13" dur="1" fill="hold">
                                          <p:stCondLst>
                                            <p:cond delay="499"/>
                                          </p:stCondLst>
                                        </p:cTn>
                                        <p:tgtEl>
                                          <p:spTgt spid="35">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517869" y="-22869"/>
            <a:ext cx="7840345" cy="1308735"/>
            <a:chOff x="486" y="-22"/>
            <a:chExt cx="12347" cy="2061"/>
          </a:xfrm>
        </p:grpSpPr>
        <p:grpSp>
          <p:nvGrpSpPr>
            <p:cNvPr id="33" name="组合 32"/>
            <p:cNvGrpSpPr/>
            <p:nvPr/>
          </p:nvGrpSpPr>
          <p:grpSpPr>
            <a:xfrm>
              <a:off x="5499" y="-22"/>
              <a:ext cx="2721" cy="2061"/>
              <a:chOff x="7788" y="23"/>
              <a:chExt cx="3120" cy="2226"/>
            </a:xfrm>
          </p:grpSpPr>
          <p:sp>
            <p:nvSpPr>
              <p:cNvPr id="52"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3"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4"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4" name="组合 6"/>
            <p:cNvGrpSpPr/>
            <p:nvPr/>
          </p:nvGrpSpPr>
          <p:grpSpPr>
            <a:xfrm>
              <a:off x="486" y="1844"/>
              <a:ext cx="4306" cy="138"/>
              <a:chOff x="421" y="1768"/>
              <a:chExt cx="4306" cy="138"/>
            </a:xfrm>
          </p:grpSpPr>
          <p:sp>
            <p:nvSpPr>
              <p:cNvPr id="44"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5" name="组合 8"/>
            <p:cNvGrpSpPr/>
            <p:nvPr/>
          </p:nvGrpSpPr>
          <p:grpSpPr>
            <a:xfrm>
              <a:off x="8527" y="1863"/>
              <a:ext cx="4306" cy="138"/>
              <a:chOff x="421" y="1768"/>
              <a:chExt cx="4306" cy="138"/>
            </a:xfrm>
          </p:grpSpPr>
          <p:sp>
            <p:nvSpPr>
              <p:cNvPr id="36"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6" name="矩形 25"/>
          <p:cNvSpPr/>
          <p:nvPr/>
        </p:nvSpPr>
        <p:spPr>
          <a:xfrm>
            <a:off x="285720" y="1702352"/>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graphicFrame>
        <p:nvGraphicFramePr>
          <p:cNvPr id="101387" name="Object 11"/>
          <p:cNvGraphicFramePr>
            <a:graphicFrameLocks noChangeAspect="1"/>
          </p:cNvGraphicFramePr>
          <p:nvPr/>
        </p:nvGraphicFramePr>
        <p:xfrm>
          <a:off x="1285852" y="1643056"/>
          <a:ext cx="6762750" cy="1895475"/>
        </p:xfrm>
        <a:graphic>
          <a:graphicData uri="http://schemas.openxmlformats.org/presentationml/2006/ole">
            <p:oleObj spid="_x0000_s101387" name="文档" r:id="rId4" imgW="6766820" imgH="1897302" progId="Word.Document.12">
              <p:embed/>
            </p:oleObj>
          </a:graphicData>
        </a:graphic>
      </p:graphicFrame>
    </p:spTree>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28596" y="2571750"/>
            <a:ext cx="6429420" cy="2144177"/>
          </a:xfrm>
          <a:prstGeom prst="rect">
            <a:avLst/>
          </a:prstGeom>
        </p:spPr>
        <p:txBody>
          <a:bodyPr wrap="square">
            <a:spAutoFit/>
          </a:bodyPr>
          <a:lstStyle/>
          <a:p>
            <a:pPr>
              <a:lnSpc>
                <a:spcPts val="3200"/>
              </a:lnSpc>
            </a:pPr>
            <a:r>
              <a:rPr lang="zh-CN" altLang="en-US" dirty="0" smtClean="0">
                <a:latin typeface="黑体" pitchFamily="49" charset="-122"/>
                <a:ea typeface="黑体" pitchFamily="49" charset="-122"/>
              </a:rPr>
              <a:t>下列说法正确的是</a:t>
            </a:r>
            <a:r>
              <a:rPr lang="en-US" dirty="0" smtClean="0">
                <a:latin typeface="黑体" pitchFamily="49" charset="-122"/>
                <a:ea typeface="黑体" pitchFamily="49" charset="-122"/>
              </a:rPr>
              <a:t>(</a:t>
            </a:r>
            <a:r>
              <a:rPr lang="zh-CN" altLang="en-US" i="1" dirty="0" smtClean="0">
                <a:latin typeface="黑体" pitchFamily="49" charset="-122"/>
                <a:ea typeface="黑体" pitchFamily="49" charset="-122"/>
              </a:rPr>
              <a:t>　　</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A</a:t>
            </a:r>
            <a:r>
              <a:rPr lang="en-US" i="1" dirty="0" smtClean="0">
                <a:latin typeface="黑体" pitchFamily="49" charset="-122"/>
                <a:ea typeface="黑体" pitchFamily="49" charset="-122"/>
              </a:rPr>
              <a:t>.①②</a:t>
            </a:r>
            <a:r>
              <a:rPr lang="zh-CN" altLang="en-US" dirty="0" smtClean="0">
                <a:latin typeface="黑体" pitchFamily="49" charset="-122"/>
                <a:ea typeface="黑体" pitchFamily="49" charset="-122"/>
              </a:rPr>
              <a:t>都是重核铀的同位素的核反应</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故都是重核的裂变反应</a:t>
            </a:r>
          </a:p>
          <a:p>
            <a:pPr>
              <a:lnSpc>
                <a:spcPts val="3200"/>
              </a:lnSpc>
            </a:pPr>
            <a:r>
              <a:rPr lang="en-US" dirty="0" smtClean="0">
                <a:latin typeface="黑体" pitchFamily="49" charset="-122"/>
                <a:ea typeface="黑体" pitchFamily="49" charset="-122"/>
              </a:rPr>
              <a:t>B</a:t>
            </a:r>
            <a:r>
              <a:rPr lang="en-US" i="1" dirty="0" smtClean="0">
                <a:latin typeface="黑体" pitchFamily="49" charset="-122"/>
                <a:ea typeface="黑体" pitchFamily="49" charset="-122"/>
              </a:rPr>
              <a:t>.①③</a:t>
            </a:r>
            <a:r>
              <a:rPr lang="zh-CN" altLang="en-US" dirty="0" smtClean="0">
                <a:latin typeface="黑体" pitchFamily="49" charset="-122"/>
                <a:ea typeface="黑体" pitchFamily="49" charset="-122"/>
              </a:rPr>
              <a:t>反应前都有一个中子</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故都是原子核的人工转变</a:t>
            </a:r>
          </a:p>
          <a:p>
            <a:pPr>
              <a:lnSpc>
                <a:spcPts val="3200"/>
              </a:lnSpc>
            </a:pPr>
            <a:r>
              <a:rPr lang="en-US" dirty="0" smtClean="0">
                <a:latin typeface="黑体" pitchFamily="49" charset="-122"/>
                <a:ea typeface="黑体" pitchFamily="49" charset="-122"/>
              </a:rPr>
              <a:t>C</a:t>
            </a:r>
            <a:r>
              <a:rPr lang="en-US" i="1" dirty="0" smtClean="0">
                <a:latin typeface="黑体" pitchFamily="49" charset="-122"/>
                <a:ea typeface="黑体" pitchFamily="49" charset="-122"/>
              </a:rPr>
              <a:t>.②③④</a:t>
            </a:r>
            <a:r>
              <a:rPr lang="zh-CN" altLang="en-US" dirty="0" smtClean="0">
                <a:latin typeface="黑体" pitchFamily="49" charset="-122"/>
                <a:ea typeface="黑体" pitchFamily="49" charset="-122"/>
              </a:rPr>
              <a:t>生成物中都有氦核</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故都是</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衰变</a:t>
            </a:r>
          </a:p>
          <a:p>
            <a:pPr>
              <a:lnSpc>
                <a:spcPts val="3200"/>
              </a:lnSpc>
            </a:pPr>
            <a:r>
              <a:rPr lang="en-US" dirty="0" smtClean="0">
                <a:latin typeface="黑体" pitchFamily="49" charset="-122"/>
                <a:ea typeface="黑体" pitchFamily="49" charset="-122"/>
              </a:rPr>
              <a:t>D</a:t>
            </a: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比</a:t>
            </a:r>
            <a:r>
              <a:rPr lang="en-US" i="1" dirty="0" smtClean="0">
                <a:latin typeface="黑体" pitchFamily="49" charset="-122"/>
                <a:ea typeface="黑体" pitchFamily="49" charset="-122"/>
              </a:rPr>
              <a:t>④</a:t>
            </a:r>
            <a:r>
              <a:rPr lang="zh-CN" altLang="en-US" dirty="0" smtClean="0">
                <a:latin typeface="黑体" pitchFamily="49" charset="-122"/>
                <a:ea typeface="黑体" pitchFamily="49" charset="-122"/>
              </a:rPr>
              <a:t>放出的能量少</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说明</a:t>
            </a: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比</a:t>
            </a:r>
            <a:r>
              <a:rPr lang="en-US" i="1" dirty="0" smtClean="0">
                <a:latin typeface="黑体" pitchFamily="49" charset="-122"/>
                <a:ea typeface="黑体" pitchFamily="49" charset="-122"/>
              </a:rPr>
              <a:t>④</a:t>
            </a:r>
            <a:r>
              <a:rPr lang="zh-CN" altLang="en-US" dirty="0" smtClean="0">
                <a:latin typeface="黑体" pitchFamily="49" charset="-122"/>
                <a:ea typeface="黑体" pitchFamily="49" charset="-122"/>
              </a:rPr>
              <a:t>质量亏损得少</a:t>
            </a:r>
            <a:endParaRPr lang="zh-CN" altLang="en-US" dirty="0">
              <a:latin typeface="黑体" pitchFamily="49" charset="-122"/>
              <a:ea typeface="黑体" pitchFamily="49" charset="-122"/>
            </a:endParaRPr>
          </a:p>
        </p:txBody>
      </p:sp>
      <p:graphicFrame>
        <p:nvGraphicFramePr>
          <p:cNvPr id="103435" name="Object 11"/>
          <p:cNvGraphicFramePr>
            <a:graphicFrameLocks noChangeAspect="1"/>
          </p:cNvGraphicFramePr>
          <p:nvPr/>
        </p:nvGraphicFramePr>
        <p:xfrm>
          <a:off x="428596" y="1357304"/>
          <a:ext cx="8391525" cy="1371600"/>
        </p:xfrm>
        <a:graphic>
          <a:graphicData uri="http://schemas.openxmlformats.org/presentationml/2006/ole">
            <p:oleObj spid="_x0000_s103435" name="文档" r:id="rId4" imgW="8290760" imgH="1302721" progId="Word.Document.12">
              <p:embed/>
            </p:oleObj>
          </a:graphicData>
        </a:graphic>
      </p:graphicFrame>
      <p:sp>
        <p:nvSpPr>
          <p:cNvPr id="35" name="TextBox 34"/>
          <p:cNvSpPr txBox="1"/>
          <p:nvPr/>
        </p:nvSpPr>
        <p:spPr>
          <a:xfrm>
            <a:off x="2571736" y="2714626"/>
            <a:ext cx="285752" cy="246225"/>
          </a:xfrm>
          <a:prstGeom prst="rect">
            <a:avLst/>
          </a:prstGeom>
          <a:noFill/>
        </p:spPr>
        <p:txBody>
          <a:bodyPr wrap="square" lIns="0" tIns="0" rIns="0" bIns="0" rtlCol="0">
            <a:spAutoFit/>
          </a:bodyPr>
          <a:lstStyle/>
          <a:p>
            <a:r>
              <a:rPr lang="en-US" altLang="zh-CN" sz="1600" b="1" dirty="0">
                <a:solidFill>
                  <a:schemeClr val="accent6"/>
                </a:solidFill>
                <a:latin typeface="微软雅黑" panose="020B0503020204020204" pitchFamily="34" charset="-122"/>
                <a:ea typeface="微软雅黑" panose="020B0503020204020204" pitchFamily="34" charset="-122"/>
              </a:rPr>
              <a:t>D</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32638" y="1142990"/>
            <a:ext cx="1296090" cy="249299"/>
          </a:xfrm>
          <a:prstGeom prst="rect">
            <a:avLst/>
          </a:prstGeom>
          <a:noFill/>
        </p:spPr>
        <p:txBody>
          <a:bodyPr wrap="square" lIns="0" tIns="0" rIns="0" bIns="0" rtlCol="0">
            <a:spAutoFit/>
          </a:bodyPr>
          <a:lstStyle/>
          <a:p>
            <a:pPr fontAlgn="auto">
              <a:lnSpc>
                <a:spcPct val="90000"/>
              </a:lnSpc>
              <a:spcAft>
                <a:spcPts val="0"/>
              </a:spcAft>
              <a:defRPr/>
            </a:pPr>
            <a:r>
              <a:rPr lang="zh-CN" altLang="en-US" b="1" u="sng" dirty="0">
                <a:solidFill>
                  <a:schemeClr val="accent1">
                    <a:lumMod val="50000"/>
                  </a:schemeClr>
                </a:solidFill>
                <a:latin typeface="黑体" panose="02010609060101010101" charset="-122"/>
                <a:ea typeface="黑体" panose="02010609060101010101" charset="-122"/>
                <a:cs typeface="+mj-cs"/>
                <a:sym typeface="+mn-ea"/>
              </a:rPr>
              <a:t>变式训练</a:t>
            </a:r>
          </a:p>
        </p:txBody>
      </p:sp>
      <p:sp>
        <p:nvSpPr>
          <p:cNvPr id="28" name=" 212"/>
          <p:cNvSpPr/>
          <p:nvPr/>
        </p:nvSpPr>
        <p:spPr>
          <a:xfrm>
            <a:off x="6797284" y="4207435"/>
            <a:ext cx="1296090" cy="936065"/>
          </a:xfrm>
          <a:prstGeom prst="heart">
            <a:avLst/>
          </a:prstGeom>
          <a:gradFill>
            <a:gsLst>
              <a:gs pos="0">
                <a:schemeClr val="accent1">
                  <a:lumMod val="5000"/>
                  <a:lumOff val="95000"/>
                </a:schemeClr>
              </a:gs>
              <a:gs pos="0">
                <a:schemeClr val="accent1">
                  <a:lumMod val="75000"/>
                </a:schemeClr>
              </a:gs>
              <a:gs pos="60000">
                <a:schemeClr val="accent1">
                  <a:lumMod val="45000"/>
                  <a:lumOff val="55000"/>
                </a:schemeClr>
              </a:gs>
              <a:gs pos="77000">
                <a:schemeClr val="accent1">
                  <a:lumMod val="30000"/>
                  <a:lumOff val="70000"/>
                </a:schemeClr>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dirty="0">
                <a:solidFill>
                  <a:schemeClr val="tx1"/>
                </a:solidFill>
              </a:rPr>
              <a:t>答案</a:t>
            </a:r>
          </a:p>
        </p:txBody>
      </p:sp>
      <p:sp>
        <p:nvSpPr>
          <p:cNvPr id="33" name=" 28">
            <a:hlinkClick r:id="" action="ppaction://hlinkshowjump?jump=nextslide"/>
          </p:cNvPr>
          <p:cNvSpPr/>
          <p:nvPr/>
        </p:nvSpPr>
        <p:spPr>
          <a:xfrm>
            <a:off x="8085455" y="4421120"/>
            <a:ext cx="907415" cy="714375"/>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2000" b="1" dirty="0">
                <a:solidFill>
                  <a:schemeClr val="tx1"/>
                </a:solidFill>
              </a:rPr>
              <a:t>解析</a:t>
            </a:r>
          </a:p>
        </p:txBody>
      </p:sp>
      <p:grpSp>
        <p:nvGrpSpPr>
          <p:cNvPr id="37" name="组合 36"/>
          <p:cNvGrpSpPr/>
          <p:nvPr/>
        </p:nvGrpSpPr>
        <p:grpSpPr>
          <a:xfrm>
            <a:off x="517869" y="-142894"/>
            <a:ext cx="7840345" cy="1308735"/>
            <a:chOff x="486" y="-22"/>
            <a:chExt cx="12347" cy="2061"/>
          </a:xfrm>
        </p:grpSpPr>
        <p:grpSp>
          <p:nvGrpSpPr>
            <p:cNvPr id="38" name="组合 37"/>
            <p:cNvGrpSpPr/>
            <p:nvPr/>
          </p:nvGrpSpPr>
          <p:grpSpPr>
            <a:xfrm>
              <a:off x="5499" y="-22"/>
              <a:ext cx="2721" cy="2061"/>
              <a:chOff x="7788" y="23"/>
              <a:chExt cx="3120" cy="2226"/>
            </a:xfrm>
          </p:grpSpPr>
          <p:sp>
            <p:nvSpPr>
              <p:cNvPr id="57"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8"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9"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9" name="组合 6"/>
            <p:cNvGrpSpPr/>
            <p:nvPr/>
          </p:nvGrpSpPr>
          <p:grpSpPr>
            <a:xfrm>
              <a:off x="486" y="1844"/>
              <a:ext cx="4306" cy="138"/>
              <a:chOff x="421" y="1768"/>
              <a:chExt cx="4306" cy="138"/>
            </a:xfrm>
          </p:grpSpPr>
          <p:sp>
            <p:nvSpPr>
              <p:cNvPr id="49"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6"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0" name="组合 8"/>
            <p:cNvGrpSpPr/>
            <p:nvPr/>
          </p:nvGrpSpPr>
          <p:grpSpPr>
            <a:xfrm>
              <a:off x="8527" y="1863"/>
              <a:ext cx="4306" cy="138"/>
              <a:chOff x="421" y="1768"/>
              <a:chExt cx="4306" cy="138"/>
            </a:xfrm>
          </p:grpSpPr>
          <p:sp>
            <p:nvSpPr>
              <p:cNvPr id="41"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4"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Tree>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35">
                                            <p:txEl>
                                              <p:pRg st="0" end="0"/>
                                            </p:txEl>
                                          </p:spTgt>
                                        </p:tgtEl>
                                      </p:cBhvr>
                                    </p:animEffect>
                                    <p:set>
                                      <p:cBhvr>
                                        <p:cTn id="13" dur="1" fill="hold">
                                          <p:stCondLst>
                                            <p:cond delay="499"/>
                                          </p:stCondLst>
                                        </p:cTn>
                                        <p:tgtEl>
                                          <p:spTgt spid="35">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08610" y="-13970"/>
            <a:ext cx="7840345" cy="1308735"/>
            <a:chOff x="486" y="-22"/>
            <a:chExt cx="12347" cy="2061"/>
          </a:xfrm>
        </p:grpSpPr>
        <p:grpSp>
          <p:nvGrpSpPr>
            <p:cNvPr id="33" name="组合 32"/>
            <p:cNvGrpSpPr/>
            <p:nvPr/>
          </p:nvGrpSpPr>
          <p:grpSpPr>
            <a:xfrm>
              <a:off x="5499" y="-22"/>
              <a:ext cx="2721" cy="2061"/>
              <a:chOff x="7788" y="23"/>
              <a:chExt cx="3120" cy="2226"/>
            </a:xfrm>
          </p:grpSpPr>
          <p:sp>
            <p:nvSpPr>
              <p:cNvPr id="52" name="TextBox 25"/>
              <p:cNvSpPr txBox="1"/>
              <p:nvPr/>
            </p:nvSpPr>
            <p:spPr>
              <a:xfrm>
                <a:off x="8242" y="23"/>
                <a:ext cx="1229" cy="1882"/>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5"/>
                    </a:solidFill>
                    <a:effectLst>
                      <a:outerShdw blurRad="50800" algn="tl" rotWithShape="0">
                        <a:srgbClr val="000000"/>
                      </a:outerShdw>
                    </a:effectLst>
                  </a:rPr>
                  <a:t>K</a:t>
                </a:r>
              </a:p>
            </p:txBody>
          </p:sp>
          <p:sp>
            <p:nvSpPr>
              <p:cNvPr id="53" name="TextBox 26"/>
              <p:cNvSpPr txBox="1"/>
              <p:nvPr/>
            </p:nvSpPr>
            <p:spPr>
              <a:xfrm>
                <a:off x="9315" y="270"/>
                <a:ext cx="1462" cy="1411"/>
              </a:xfrm>
              <a:prstGeom prst="rect">
                <a:avLst/>
              </a:prstGeom>
              <a:noFill/>
            </p:spPr>
            <p:txBody>
              <a:bodyPr wrap="square" rtlCol="0">
                <a:spAutoFit/>
              </a:bodyPr>
              <a:lstStyle/>
              <a:p>
                <a:r>
                  <a:rPr lang="zh-CN" altLang="en-US" sz="2400" b="1" dirty="0">
                    <a:solidFill>
                      <a:schemeClr val="accent5"/>
                    </a:solidFill>
                    <a:latin typeface="黑体" panose="02010609060101010101" charset="-122"/>
                  </a:rPr>
                  <a:t>考能探究</a:t>
                </a:r>
              </a:p>
            </p:txBody>
          </p:sp>
          <p:sp>
            <p:nvSpPr>
              <p:cNvPr id="54" name="TextBox 27"/>
              <p:cNvSpPr txBox="1"/>
              <p:nvPr/>
            </p:nvSpPr>
            <p:spPr>
              <a:xfrm>
                <a:off x="7788" y="1727"/>
                <a:ext cx="3120" cy="522"/>
              </a:xfrm>
              <a:prstGeom prst="rect">
                <a:avLst/>
              </a:prstGeom>
              <a:solidFill>
                <a:schemeClr val="accent5"/>
              </a:solidFill>
            </p:spPr>
            <p:txBody>
              <a:bodyPr wrap="square" rtlCol="0">
                <a:spAutoFit/>
              </a:bodyPr>
              <a:lstStyle/>
              <a:p>
                <a:r>
                  <a:rPr lang="en-US" altLang="zh-CN" sz="1400" dirty="0" smtClean="0">
                    <a:solidFill>
                      <a:srgbClr val="409BA2">
                        <a:lumMod val="75000"/>
                      </a:srgbClr>
                    </a:solidFill>
                  </a:rPr>
                  <a:t> </a:t>
                </a:r>
                <a:r>
                  <a:rPr lang="en-US" altLang="zh-CN" sz="1400" dirty="0" smtClean="0">
                    <a:solidFill>
                      <a:schemeClr val="bg1"/>
                    </a:solidFill>
                  </a:rPr>
                  <a:t>K</a:t>
                </a:r>
                <a:r>
                  <a:rPr lang="en-US" altLang="zh-CN" sz="1400" dirty="0" smtClean="0">
                    <a:solidFill>
                      <a:srgbClr val="FFFFFF"/>
                    </a:solidFill>
                  </a:rPr>
                  <a:t>AONENG  </a:t>
                </a:r>
                <a:r>
                  <a:rPr lang="en-US" altLang="zh-CN" sz="1400" dirty="0">
                    <a:solidFill>
                      <a:srgbClr val="FFFFFF"/>
                    </a:solidFill>
                  </a:rPr>
                  <a:t>TANJIU</a:t>
                </a:r>
              </a:p>
            </p:txBody>
          </p:sp>
        </p:grpSp>
        <p:grpSp>
          <p:nvGrpSpPr>
            <p:cNvPr id="34" name="组合 6"/>
            <p:cNvGrpSpPr/>
            <p:nvPr/>
          </p:nvGrpSpPr>
          <p:grpSpPr>
            <a:xfrm>
              <a:off x="486" y="1844"/>
              <a:ext cx="4306" cy="138"/>
              <a:chOff x="421" y="1768"/>
              <a:chExt cx="4306" cy="138"/>
            </a:xfrm>
          </p:grpSpPr>
          <p:sp>
            <p:nvSpPr>
              <p:cNvPr id="44"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5" name="组合 8"/>
            <p:cNvGrpSpPr/>
            <p:nvPr/>
          </p:nvGrpSpPr>
          <p:grpSpPr>
            <a:xfrm>
              <a:off x="8527" y="1863"/>
              <a:ext cx="4306" cy="138"/>
              <a:chOff x="421" y="1768"/>
              <a:chExt cx="4306" cy="138"/>
            </a:xfrm>
          </p:grpSpPr>
          <p:sp>
            <p:nvSpPr>
              <p:cNvPr id="36" name=" 10"/>
              <p:cNvSpPr/>
              <p:nvPr/>
            </p:nvSpPr>
            <p:spPr>
              <a:xfrm>
                <a:off x="421"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 10"/>
              <p:cNvSpPr/>
              <p:nvPr/>
            </p:nvSpPr>
            <p:spPr>
              <a:xfrm>
                <a:off x="1113" y="178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 10"/>
              <p:cNvSpPr/>
              <p:nvPr/>
            </p:nvSpPr>
            <p:spPr>
              <a:xfrm>
                <a:off x="173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 10"/>
              <p:cNvSpPr/>
              <p:nvPr/>
            </p:nvSpPr>
            <p:spPr>
              <a:xfrm>
                <a:off x="3472"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0"/>
              <p:cNvSpPr/>
              <p:nvPr/>
            </p:nvSpPr>
            <p:spPr>
              <a:xfrm>
                <a:off x="3965"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1" name=" 10"/>
              <p:cNvSpPr/>
              <p:nvPr/>
            </p:nvSpPr>
            <p:spPr>
              <a:xfrm>
                <a:off x="2364"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 10"/>
              <p:cNvSpPr/>
              <p:nvPr/>
            </p:nvSpPr>
            <p:spPr>
              <a:xfrm>
                <a:off x="4609"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3" name=" 10"/>
              <p:cNvSpPr/>
              <p:nvPr/>
            </p:nvSpPr>
            <p:spPr>
              <a:xfrm>
                <a:off x="2943" y="1768"/>
                <a:ext cx="119" cy="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sp>
        <p:nvSpPr>
          <p:cNvPr id="26" name="矩形 25"/>
          <p:cNvSpPr/>
          <p:nvPr/>
        </p:nvSpPr>
        <p:spPr>
          <a:xfrm>
            <a:off x="357158" y="1845228"/>
            <a:ext cx="761747" cy="369332"/>
          </a:xfrm>
          <a:prstGeom prst="rect">
            <a:avLst/>
          </a:prstGeom>
        </p:spPr>
        <p:txBody>
          <a:bodyPr wrap="none">
            <a:spAutoFit/>
          </a:bodyPr>
          <a:lstStyle/>
          <a:p>
            <a:r>
              <a:rPr lang="zh-CN" altLang="en-US" dirty="0" smtClean="0">
                <a:solidFill>
                  <a:schemeClr val="accent2">
                    <a:lumMod val="50000"/>
                  </a:schemeClr>
                </a:solidFill>
                <a:latin typeface="黑体" pitchFamily="49" charset="-122"/>
                <a:ea typeface="黑体" pitchFamily="49" charset="-122"/>
              </a:rPr>
              <a:t>解析</a:t>
            </a:r>
            <a:r>
              <a:rPr lang="en-US" dirty="0" smtClean="0">
                <a:solidFill>
                  <a:schemeClr val="accent2">
                    <a:lumMod val="50000"/>
                  </a:schemeClr>
                </a:solidFill>
                <a:latin typeface="黑体" pitchFamily="49" charset="-122"/>
                <a:ea typeface="黑体" pitchFamily="49" charset="-122"/>
              </a:rPr>
              <a:t>▶</a:t>
            </a:r>
            <a:endParaRPr lang="zh-CN" altLang="en-US" dirty="0">
              <a:solidFill>
                <a:schemeClr val="accent2">
                  <a:lumMod val="50000"/>
                </a:schemeClr>
              </a:solidFill>
              <a:latin typeface="黑体" pitchFamily="49" charset="-122"/>
              <a:ea typeface="黑体" pitchFamily="49" charset="-122"/>
            </a:endParaRPr>
          </a:p>
        </p:txBody>
      </p:sp>
      <p:sp>
        <p:nvSpPr>
          <p:cNvPr id="27" name="矩形 26"/>
          <p:cNvSpPr/>
          <p:nvPr/>
        </p:nvSpPr>
        <p:spPr>
          <a:xfrm>
            <a:off x="1357290" y="1714494"/>
            <a:ext cx="6286544" cy="1938992"/>
          </a:xfrm>
          <a:prstGeom prst="rect">
            <a:avLst/>
          </a:prstGeom>
        </p:spPr>
        <p:txBody>
          <a:bodyPr wrap="square">
            <a:spAutoFit/>
          </a:bodyPr>
          <a:lstStyle/>
          <a:p>
            <a:pPr>
              <a:lnSpc>
                <a:spcPts val="3600"/>
              </a:lnSpc>
            </a:pPr>
            <a:r>
              <a:rPr lang="en-US" i="1" dirty="0" smtClean="0">
                <a:latin typeface="黑体" pitchFamily="49" charset="-122"/>
                <a:ea typeface="黑体" pitchFamily="49" charset="-122"/>
              </a:rPr>
              <a:t>①</a:t>
            </a:r>
            <a:r>
              <a:rPr lang="zh-CN" altLang="en-US" dirty="0" smtClean="0">
                <a:latin typeface="黑体" pitchFamily="49" charset="-122"/>
                <a:ea typeface="黑体" pitchFamily="49" charset="-122"/>
              </a:rPr>
              <a:t>是重核的裂变反应</a:t>
            </a:r>
            <a:r>
              <a:rPr lang="en-US" dirty="0" smtClean="0">
                <a:latin typeface="黑体" pitchFamily="49" charset="-122"/>
                <a:ea typeface="黑体" pitchFamily="49" charset="-122"/>
              </a:rPr>
              <a:t>,</a:t>
            </a:r>
            <a:r>
              <a:rPr lang="en-US" i="1" dirty="0" smtClean="0">
                <a:latin typeface="黑体" pitchFamily="49" charset="-122"/>
                <a:ea typeface="黑体" pitchFamily="49" charset="-122"/>
              </a:rPr>
              <a:t>②</a:t>
            </a:r>
            <a:r>
              <a:rPr lang="zh-CN" altLang="en-US" dirty="0" smtClean="0">
                <a:latin typeface="黑体" pitchFamily="49" charset="-122"/>
                <a:ea typeface="黑体" pitchFamily="49" charset="-122"/>
              </a:rPr>
              <a:t>是</a:t>
            </a:r>
            <a:r>
              <a:rPr lang="en-US" dirty="0" smtClean="0">
                <a:latin typeface="黑体" pitchFamily="49" charset="-122"/>
                <a:ea typeface="黑体" pitchFamily="49" charset="-122"/>
              </a:rPr>
              <a:t>α</a:t>
            </a:r>
            <a:r>
              <a:rPr lang="zh-CN" altLang="en-US" dirty="0" smtClean="0">
                <a:latin typeface="黑体" pitchFamily="49" charset="-122"/>
                <a:ea typeface="黑体" pitchFamily="49" charset="-122"/>
              </a:rPr>
              <a:t>衰变</a:t>
            </a:r>
            <a:r>
              <a:rPr lang="en-US" dirty="0" smtClean="0">
                <a:latin typeface="黑体" pitchFamily="49" charset="-122"/>
                <a:ea typeface="黑体" pitchFamily="49" charset="-122"/>
              </a:rPr>
              <a:t>,A</a:t>
            </a:r>
            <a:r>
              <a:rPr lang="zh-CN" altLang="en-US" dirty="0" smtClean="0">
                <a:latin typeface="黑体" pitchFamily="49" charset="-122"/>
                <a:ea typeface="黑体" pitchFamily="49" charset="-122"/>
              </a:rPr>
              <a:t>项错误</a:t>
            </a:r>
            <a:r>
              <a:rPr lang="en-US" dirty="0" smtClean="0">
                <a:latin typeface="黑体" pitchFamily="49" charset="-122"/>
                <a:ea typeface="黑体" pitchFamily="49" charset="-122"/>
              </a:rPr>
              <a:t>;</a:t>
            </a: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是原子核的人工转变</a:t>
            </a:r>
            <a:r>
              <a:rPr lang="en-US" dirty="0" smtClean="0">
                <a:latin typeface="黑体" pitchFamily="49" charset="-122"/>
                <a:ea typeface="黑体" pitchFamily="49" charset="-122"/>
              </a:rPr>
              <a:t>,</a:t>
            </a:r>
            <a:r>
              <a:rPr lang="en-US" i="1" dirty="0" smtClean="0">
                <a:latin typeface="黑体" pitchFamily="49" charset="-122"/>
                <a:ea typeface="黑体" pitchFamily="49" charset="-122"/>
              </a:rPr>
              <a:t>④</a:t>
            </a:r>
            <a:r>
              <a:rPr lang="zh-CN" altLang="en-US" dirty="0" smtClean="0">
                <a:latin typeface="黑体" pitchFamily="49" charset="-122"/>
                <a:ea typeface="黑体" pitchFamily="49" charset="-122"/>
              </a:rPr>
              <a:t>是轻核的聚变反应</a:t>
            </a:r>
            <a:r>
              <a:rPr lang="en-US" dirty="0" smtClean="0">
                <a:latin typeface="黑体" pitchFamily="49" charset="-122"/>
                <a:ea typeface="黑体" pitchFamily="49" charset="-122"/>
              </a:rPr>
              <a:t>,B</a:t>
            </a:r>
            <a:r>
              <a:rPr lang="zh-CN" altLang="en-US" dirty="0" smtClean="0">
                <a:latin typeface="黑体" pitchFamily="49" charset="-122"/>
                <a:ea typeface="黑体" pitchFamily="49" charset="-122"/>
              </a:rPr>
              <a:t>、</a:t>
            </a:r>
            <a:r>
              <a:rPr lang="en-US" dirty="0" smtClean="0">
                <a:latin typeface="黑体" pitchFamily="49" charset="-122"/>
                <a:ea typeface="黑体" pitchFamily="49" charset="-122"/>
              </a:rPr>
              <a:t>C</a:t>
            </a:r>
            <a:r>
              <a:rPr lang="zh-CN" altLang="en-US" dirty="0" smtClean="0">
                <a:latin typeface="黑体" pitchFamily="49" charset="-122"/>
                <a:ea typeface="黑体" pitchFamily="49" charset="-122"/>
              </a:rPr>
              <a:t>两项错误</a:t>
            </a:r>
            <a:r>
              <a:rPr lang="en-US" dirty="0" smtClean="0">
                <a:latin typeface="黑体" pitchFamily="49" charset="-122"/>
                <a:ea typeface="黑体" pitchFamily="49" charset="-122"/>
              </a:rPr>
              <a:t>;</a:t>
            </a: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比</a:t>
            </a:r>
            <a:r>
              <a:rPr lang="en-US" i="1" dirty="0" smtClean="0">
                <a:latin typeface="黑体" pitchFamily="49" charset="-122"/>
                <a:ea typeface="黑体" pitchFamily="49" charset="-122"/>
              </a:rPr>
              <a:t>④</a:t>
            </a:r>
            <a:r>
              <a:rPr lang="zh-CN" altLang="en-US" dirty="0" smtClean="0">
                <a:latin typeface="黑体" pitchFamily="49" charset="-122"/>
                <a:ea typeface="黑体" pitchFamily="49" charset="-122"/>
              </a:rPr>
              <a:t>放出的能量少</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根据爱因斯坦质能方程可知</a:t>
            </a:r>
            <a:r>
              <a:rPr lang="en-US" dirty="0" smtClean="0">
                <a:latin typeface="黑体" pitchFamily="49" charset="-122"/>
                <a:ea typeface="黑体" pitchFamily="49" charset="-122"/>
              </a:rPr>
              <a:t>;</a:t>
            </a:r>
            <a:r>
              <a:rPr lang="en-US" i="1" dirty="0" smtClean="0">
                <a:latin typeface="黑体" pitchFamily="49" charset="-122"/>
                <a:ea typeface="黑体" pitchFamily="49" charset="-122"/>
              </a:rPr>
              <a:t>③</a:t>
            </a:r>
            <a:r>
              <a:rPr lang="zh-CN" altLang="en-US" dirty="0" smtClean="0">
                <a:latin typeface="黑体" pitchFamily="49" charset="-122"/>
                <a:ea typeface="黑体" pitchFamily="49" charset="-122"/>
              </a:rPr>
              <a:t>比</a:t>
            </a:r>
            <a:r>
              <a:rPr lang="en-US" i="1" dirty="0" smtClean="0">
                <a:latin typeface="黑体" pitchFamily="49" charset="-122"/>
                <a:ea typeface="黑体" pitchFamily="49" charset="-122"/>
              </a:rPr>
              <a:t>④</a:t>
            </a:r>
            <a:r>
              <a:rPr lang="zh-CN" altLang="en-US" dirty="0" smtClean="0">
                <a:latin typeface="黑体" pitchFamily="49" charset="-122"/>
                <a:ea typeface="黑体" pitchFamily="49" charset="-122"/>
              </a:rPr>
              <a:t>质量亏损得少</a:t>
            </a:r>
            <a:r>
              <a:rPr lang="en-US" dirty="0" smtClean="0">
                <a:latin typeface="黑体" pitchFamily="49" charset="-122"/>
                <a:ea typeface="黑体" pitchFamily="49" charset="-122"/>
              </a:rPr>
              <a:t>,D</a:t>
            </a:r>
            <a:r>
              <a:rPr lang="zh-CN" altLang="en-US" dirty="0" smtClean="0">
                <a:latin typeface="黑体" pitchFamily="49" charset="-122"/>
                <a:ea typeface="黑体" pitchFamily="49" charset="-122"/>
              </a:rPr>
              <a:t>项正确。</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7" name="组合 26"/>
          <p:cNvGrpSpPr/>
          <p:nvPr/>
        </p:nvGrpSpPr>
        <p:grpSpPr>
          <a:xfrm>
            <a:off x="179817" y="-71456"/>
            <a:ext cx="8587105" cy="1190227"/>
            <a:chOff x="156210" y="71754"/>
            <a:chExt cx="8587105" cy="1440106"/>
          </a:xfrm>
        </p:grpSpPr>
        <p:grpSp>
          <p:nvGrpSpPr>
            <p:cNvPr id="28" name="组合 27"/>
            <p:cNvGrpSpPr/>
            <p:nvPr/>
          </p:nvGrpSpPr>
          <p:grpSpPr>
            <a:xfrm>
              <a:off x="3612381" y="71754"/>
              <a:ext cx="1800233" cy="1440106"/>
              <a:chOff x="8330" y="360"/>
              <a:chExt cx="2790" cy="2366"/>
            </a:xfrm>
          </p:grpSpPr>
          <p:sp>
            <p:nvSpPr>
              <p:cNvPr id="47"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48"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49"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29" name="组合 25"/>
            <p:cNvGrpSpPr/>
            <p:nvPr/>
          </p:nvGrpSpPr>
          <p:grpSpPr>
            <a:xfrm>
              <a:off x="156210" y="1290955"/>
              <a:ext cx="2734945" cy="88265"/>
              <a:chOff x="421" y="1768"/>
              <a:chExt cx="4307" cy="139"/>
            </a:xfrm>
          </p:grpSpPr>
          <p:sp>
            <p:nvSpPr>
              <p:cNvPr id="39"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0"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1"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0" name="组合 1"/>
            <p:cNvGrpSpPr/>
            <p:nvPr/>
          </p:nvGrpSpPr>
          <p:grpSpPr>
            <a:xfrm>
              <a:off x="6009005" y="1278890"/>
              <a:ext cx="2734310" cy="87630"/>
              <a:chOff x="421" y="1768"/>
              <a:chExt cx="4306" cy="138"/>
            </a:xfrm>
          </p:grpSpPr>
          <p:sp>
            <p:nvSpPr>
              <p:cNvPr id="31"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0" name="矩形 49"/>
          <p:cNvSpPr/>
          <p:nvPr/>
        </p:nvSpPr>
        <p:spPr>
          <a:xfrm>
            <a:off x="428596" y="1428742"/>
            <a:ext cx="8501122" cy="2554545"/>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光电效应的发生几乎是瞬时的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一般不超过</a:t>
            </a:r>
            <a:r>
              <a:rPr lang="en-US" dirty="0" smtClean="0">
                <a:latin typeface="黑体" pitchFamily="49" charset="-122"/>
                <a:ea typeface="黑体" pitchFamily="49" charset="-122"/>
              </a:rPr>
              <a:t>10</a:t>
            </a:r>
            <a:r>
              <a:rPr lang="en-US" i="1" baseline="30000" dirty="0" smtClean="0">
                <a:latin typeface="黑体" pitchFamily="49" charset="-122"/>
                <a:ea typeface="黑体" pitchFamily="49" charset="-122"/>
              </a:rPr>
              <a:t>-</a:t>
            </a:r>
            <a:r>
              <a:rPr lang="en-US" baseline="30000" dirty="0" smtClean="0">
                <a:latin typeface="黑体" pitchFamily="49" charset="-122"/>
                <a:ea typeface="黑体" pitchFamily="49" charset="-122"/>
              </a:rPr>
              <a:t>9</a:t>
            </a:r>
            <a:r>
              <a:rPr lang="en-US" dirty="0" smtClean="0">
                <a:latin typeface="黑体" pitchFamily="49" charset="-122"/>
                <a:ea typeface="黑体" pitchFamily="49" charset="-122"/>
              </a:rPr>
              <a:t> s</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当入射光的频率大于等于截止频率时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饱和光电流的大小与入射光的强度成正比。</a:t>
            </a:r>
          </a:p>
          <a:p>
            <a:pPr>
              <a:lnSpc>
                <a:spcPts val="3200"/>
              </a:lnSpc>
            </a:pPr>
            <a:r>
              <a:rPr lang="en-US" dirty="0" smtClean="0">
                <a:latin typeface="黑体" pitchFamily="49" charset="-122"/>
                <a:ea typeface="黑体" pitchFamily="49" charset="-122"/>
              </a:rPr>
              <a:t>3</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爱因斯坦光电效应方程</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光子说</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光的能量不是连续的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而是一份一份的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每一份叫作一个光子</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光子的能量</a:t>
            </a:r>
            <a:r>
              <a:rPr lang="en-US" i="1" dirty="0" smtClean="0">
                <a:latin typeface="黑体" pitchFamily="49" charset="-122"/>
                <a:ea typeface="黑体" pitchFamily="49" charset="-122"/>
              </a:rPr>
              <a:t>ε=</a:t>
            </a:r>
            <a:r>
              <a:rPr lang="en-US" i="1" dirty="0" err="1" smtClean="0">
                <a:latin typeface="黑体" pitchFamily="49" charset="-122"/>
                <a:ea typeface="黑体" pitchFamily="49" charset="-122"/>
              </a:rPr>
              <a:t>hν</a:t>
            </a:r>
            <a:r>
              <a:rPr lang="zh-CN" altLang="en-US" dirty="0" smtClean="0">
                <a:latin typeface="黑体" pitchFamily="49" charset="-122"/>
                <a:ea typeface="黑体" pitchFamily="49" charset="-122"/>
              </a:rPr>
              <a:t>。</a:t>
            </a:r>
          </a:p>
          <a:p>
            <a:pPr>
              <a:lnSpc>
                <a:spcPts val="32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逸出功</a:t>
            </a:r>
            <a:r>
              <a:rPr lang="en-US" i="1" dirty="0" smtClean="0">
                <a:latin typeface="黑体" pitchFamily="49" charset="-122"/>
                <a:ea typeface="黑体" pitchFamily="49" charset="-122"/>
              </a:rPr>
              <a:t>W</a:t>
            </a:r>
            <a:r>
              <a:rPr lang="en-US" baseline="-25000" dirty="0" smtClean="0">
                <a:latin typeface="黑体" pitchFamily="49" charset="-122"/>
                <a:ea typeface="黑体" pitchFamily="49" charset="-122"/>
              </a:rPr>
              <a:t>0</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电子从金属中逸出所需做功的最小值。</a:t>
            </a:r>
          </a:p>
        </p:txBody>
      </p:sp>
    </p:spTree>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26"/>
          <p:cNvSpPr txBox="1"/>
          <p:nvPr/>
        </p:nvSpPr>
        <p:spPr>
          <a:xfrm>
            <a:off x="10609263" y="6383338"/>
            <a:ext cx="877887" cy="368300"/>
          </a:xfrm>
          <a:prstGeom prst="rect">
            <a:avLst/>
          </a:prstGeom>
          <a:noFill/>
          <a:ln w="9525">
            <a:noFill/>
          </a:ln>
        </p:spPr>
        <p:txBody>
          <a:bodyPr wrap="none" anchor="t">
            <a:spAutoFit/>
          </a:bodyPr>
          <a:lstStyle/>
          <a:p>
            <a:r>
              <a:rPr lang="zh-CN" altLang="en-US" dirty="0">
                <a:latin typeface="Calibri" panose="020F0502020204030204" pitchFamily="34" charset="0"/>
                <a:ea typeface="宋体" panose="02010600030101010101" pitchFamily="2" charset="-122"/>
              </a:rPr>
              <a:t>延时符</a:t>
            </a:r>
          </a:p>
        </p:txBody>
      </p:sp>
      <p:grpSp>
        <p:nvGrpSpPr>
          <p:cNvPr id="28" name="组合 27"/>
          <p:cNvGrpSpPr/>
          <p:nvPr/>
        </p:nvGrpSpPr>
        <p:grpSpPr>
          <a:xfrm>
            <a:off x="2454435" y="156363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31" name="TextBox 30"/>
          <p:cNvSpPr txBox="1"/>
          <p:nvPr/>
        </p:nvSpPr>
        <p:spPr>
          <a:xfrm>
            <a:off x="2411413" y="1822450"/>
            <a:ext cx="1257300" cy="677863"/>
          </a:xfrm>
          <a:prstGeom prst="rect">
            <a:avLst/>
          </a:prstGeom>
          <a:noFill/>
          <a:ln w="9525">
            <a:noFill/>
          </a:ln>
        </p:spPr>
        <p:txBody>
          <a:bodyPr wrap="square" lIns="0" tIns="0" rIns="0" bIns="0" anchor="t">
            <a:spAutoFit/>
          </a:bodyPr>
          <a:lstStyle/>
          <a:p>
            <a:pPr algn="ctr"/>
            <a:r>
              <a:rPr lang="zh-CN" altLang="en-US" sz="4400" b="1" dirty="0">
                <a:solidFill>
                  <a:schemeClr val="accent2"/>
                </a:solidFill>
                <a:latin typeface="微软雅黑" panose="020B0503020204020204" pitchFamily="34" charset="-122"/>
                <a:ea typeface="微软雅黑" panose="020B0503020204020204" pitchFamily="34" charset="-122"/>
              </a:rPr>
              <a:t>谢</a:t>
            </a:r>
          </a:p>
        </p:txBody>
      </p:sp>
      <p:grpSp>
        <p:nvGrpSpPr>
          <p:cNvPr id="32" name="组合 31"/>
          <p:cNvGrpSpPr/>
          <p:nvPr/>
        </p:nvGrpSpPr>
        <p:grpSpPr>
          <a:xfrm>
            <a:off x="3462549" y="156363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36" name="TextBox 35"/>
          <p:cNvSpPr txBox="1"/>
          <p:nvPr/>
        </p:nvSpPr>
        <p:spPr>
          <a:xfrm>
            <a:off x="3419475" y="1822450"/>
            <a:ext cx="1257300" cy="677863"/>
          </a:xfrm>
          <a:prstGeom prst="rect">
            <a:avLst/>
          </a:prstGeom>
          <a:noFill/>
        </p:spPr>
        <p:txBody>
          <a:bodyPr wrap="square" lIns="0" tIns="0" rIns="0" bIns="0" rtlCol="0">
            <a:spAutoFit/>
          </a:bodyPr>
          <a:lstStyle/>
          <a:p>
            <a:pPr algn="ctr"/>
            <a:r>
              <a:rPr lang="zh-CN" altLang="en-US" sz="4400" b="1" noProof="1">
                <a:solidFill>
                  <a:schemeClr val="accent3"/>
                </a:solidFill>
                <a:latin typeface="微软雅黑" panose="020B0503020204020204" pitchFamily="34" charset="-122"/>
                <a:ea typeface="微软雅黑" panose="020B0503020204020204" pitchFamily="34" charset="-122"/>
                <a:cs typeface="+mn-cs"/>
              </a:rPr>
              <a:t>谢</a:t>
            </a:r>
            <a:endParaRPr lang="zh-CN" altLang="en-US" sz="4400" b="1" noProof="1">
              <a:solidFill>
                <a:schemeClr val="accent3"/>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398652" y="156363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46" name="TextBox 45"/>
          <p:cNvSpPr txBox="1"/>
          <p:nvPr/>
        </p:nvSpPr>
        <p:spPr>
          <a:xfrm>
            <a:off x="4356100" y="1822450"/>
            <a:ext cx="1257300" cy="677863"/>
          </a:xfrm>
          <a:prstGeom prst="rect">
            <a:avLst/>
          </a:prstGeom>
          <a:noFill/>
        </p:spPr>
        <p:txBody>
          <a:bodyPr wrap="square" lIns="0" tIns="0" rIns="0" bIns="0" rtlCol="0">
            <a:spAutoFit/>
          </a:bodyPr>
          <a:lstStyle/>
          <a:p>
            <a:pPr algn="ctr"/>
            <a:r>
              <a:rPr lang="zh-CN" altLang="en-US" sz="4400" b="1" noProof="1">
                <a:solidFill>
                  <a:schemeClr val="accent4"/>
                </a:solidFill>
                <a:latin typeface="微软雅黑" panose="020B0503020204020204" pitchFamily="34" charset="-122"/>
                <a:ea typeface="微软雅黑" panose="020B0503020204020204" pitchFamily="34" charset="-122"/>
                <a:cs typeface="+mn-cs"/>
              </a:rPr>
              <a:t>观</a:t>
            </a:r>
            <a:endParaRPr lang="zh-CN" altLang="en-US" sz="4400" b="1" noProof="1">
              <a:solidFill>
                <a:schemeClr val="accent4"/>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406765" y="156363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50" name="TextBox 49"/>
          <p:cNvSpPr txBox="1"/>
          <p:nvPr/>
        </p:nvSpPr>
        <p:spPr>
          <a:xfrm>
            <a:off x="5364163" y="1822450"/>
            <a:ext cx="1257300" cy="677863"/>
          </a:xfrm>
          <a:prstGeom prst="rect">
            <a:avLst/>
          </a:prstGeom>
          <a:noFill/>
        </p:spPr>
        <p:txBody>
          <a:bodyPr wrap="square" lIns="0" tIns="0" rIns="0" bIns="0" rtlCol="0">
            <a:spAutoFit/>
          </a:bodyPr>
          <a:lstStyle/>
          <a:p>
            <a:pPr algn="ctr"/>
            <a:r>
              <a:rPr lang="zh-CN" altLang="en-US" sz="4400" b="1" noProof="1">
                <a:solidFill>
                  <a:schemeClr val="accent5"/>
                </a:solidFill>
                <a:latin typeface="微软雅黑" panose="020B0503020204020204" pitchFamily="34" charset="-122"/>
                <a:ea typeface="微软雅黑" panose="020B0503020204020204" pitchFamily="34" charset="-122"/>
                <a:cs typeface="+mn-cs"/>
              </a:rPr>
              <a:t>赏</a:t>
            </a:r>
            <a:endParaRPr lang="zh-CN" altLang="en-US" sz="4400" b="1" noProof="1">
              <a:solidFill>
                <a:schemeClr val="accent5"/>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7" name="组合 26"/>
          <p:cNvGrpSpPr/>
          <p:nvPr/>
        </p:nvGrpSpPr>
        <p:grpSpPr>
          <a:xfrm>
            <a:off x="179817" y="-71456"/>
            <a:ext cx="8587105" cy="1190227"/>
            <a:chOff x="156210" y="71754"/>
            <a:chExt cx="8587105" cy="1440106"/>
          </a:xfrm>
        </p:grpSpPr>
        <p:grpSp>
          <p:nvGrpSpPr>
            <p:cNvPr id="28" name="组合 27"/>
            <p:cNvGrpSpPr/>
            <p:nvPr/>
          </p:nvGrpSpPr>
          <p:grpSpPr>
            <a:xfrm>
              <a:off x="3612381" y="71754"/>
              <a:ext cx="1800233" cy="1440106"/>
              <a:chOff x="8330" y="360"/>
              <a:chExt cx="2790" cy="2366"/>
            </a:xfrm>
          </p:grpSpPr>
          <p:sp>
            <p:nvSpPr>
              <p:cNvPr id="47"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48"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49"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29" name="组合 25"/>
            <p:cNvGrpSpPr/>
            <p:nvPr/>
          </p:nvGrpSpPr>
          <p:grpSpPr>
            <a:xfrm>
              <a:off x="156210" y="1290955"/>
              <a:ext cx="2734945" cy="88265"/>
              <a:chOff x="421" y="1768"/>
              <a:chExt cx="4307" cy="139"/>
            </a:xfrm>
          </p:grpSpPr>
          <p:sp>
            <p:nvSpPr>
              <p:cNvPr id="39"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0"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1"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0" name="组合 1"/>
            <p:cNvGrpSpPr/>
            <p:nvPr/>
          </p:nvGrpSpPr>
          <p:grpSpPr>
            <a:xfrm>
              <a:off x="6009005" y="1278890"/>
              <a:ext cx="2734310" cy="87630"/>
              <a:chOff x="421" y="1768"/>
              <a:chExt cx="4306" cy="138"/>
            </a:xfrm>
          </p:grpSpPr>
          <p:sp>
            <p:nvSpPr>
              <p:cNvPr id="31"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0" name="矩形 49"/>
          <p:cNvSpPr/>
          <p:nvPr/>
        </p:nvSpPr>
        <p:spPr>
          <a:xfrm>
            <a:off x="928662" y="1285866"/>
            <a:ext cx="7675506" cy="2964914"/>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最大初动能</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发生光电效应时</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金属表面上的电子吸收光子后克服原子核的引力逸出时所具有的动能的最大值。</a:t>
            </a:r>
          </a:p>
          <a:p>
            <a:pPr>
              <a:lnSpc>
                <a:spcPts val="3200"/>
              </a:lnSpc>
            </a:pP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光电效应方程</a:t>
            </a:r>
          </a:p>
          <a:p>
            <a:pPr>
              <a:lnSpc>
                <a:spcPts val="3200"/>
              </a:lnSpc>
            </a:pPr>
            <a:r>
              <a:rPr lang="en-US" i="1" dirty="0" smtClean="0">
                <a:latin typeface="黑体" pitchFamily="49" charset="-122"/>
                <a:ea typeface="黑体" pitchFamily="49" charset="-122"/>
              </a:rPr>
              <a:t>①</a:t>
            </a:r>
            <a:r>
              <a:rPr lang="zh-CN" altLang="en-US" dirty="0" smtClean="0">
                <a:latin typeface="黑体" pitchFamily="49" charset="-122"/>
                <a:ea typeface="黑体" pitchFamily="49" charset="-122"/>
              </a:rPr>
              <a:t>表达式</a:t>
            </a:r>
            <a:r>
              <a:rPr lang="en-US" dirty="0" smtClean="0">
                <a:latin typeface="黑体" pitchFamily="49" charset="-122"/>
                <a:ea typeface="黑体" pitchFamily="49" charset="-122"/>
              </a:rPr>
              <a:t>:</a:t>
            </a:r>
            <a:r>
              <a:rPr lang="en-US" i="1" dirty="0" err="1" smtClean="0">
                <a:latin typeface="黑体" pitchFamily="49" charset="-122"/>
                <a:ea typeface="黑体" pitchFamily="49" charset="-122"/>
              </a:rPr>
              <a:t>hν</a:t>
            </a:r>
            <a:r>
              <a:rPr lang="en-US" i="1" dirty="0" smtClean="0">
                <a:latin typeface="黑体" pitchFamily="49" charset="-122"/>
                <a:ea typeface="黑体" pitchFamily="49" charset="-122"/>
              </a:rPr>
              <a:t>=E</a:t>
            </a:r>
            <a:r>
              <a:rPr lang="en-US" baseline="-25000" dirty="0" smtClean="0">
                <a:latin typeface="黑体" pitchFamily="49" charset="-122"/>
                <a:ea typeface="黑体" pitchFamily="49" charset="-122"/>
              </a:rPr>
              <a:t>k</a:t>
            </a:r>
            <a:r>
              <a:rPr lang="en-US" i="1" dirty="0" smtClean="0">
                <a:latin typeface="黑体" pitchFamily="49" charset="-122"/>
                <a:ea typeface="黑体" pitchFamily="49" charset="-122"/>
              </a:rPr>
              <a:t>+W</a:t>
            </a:r>
            <a:r>
              <a:rPr lang="en-US" baseline="-25000" dirty="0" smtClean="0">
                <a:latin typeface="黑体" pitchFamily="49" charset="-122"/>
                <a:ea typeface="黑体" pitchFamily="49" charset="-122"/>
              </a:rPr>
              <a:t>0</a:t>
            </a:r>
            <a:r>
              <a:rPr lang="zh-CN" altLang="en-US" dirty="0" smtClean="0">
                <a:latin typeface="黑体" pitchFamily="49" charset="-122"/>
                <a:ea typeface="黑体" pitchFamily="49" charset="-122"/>
              </a:rPr>
              <a:t>或</a:t>
            </a:r>
            <a:r>
              <a:rPr lang="en-US" i="1" dirty="0" err="1" smtClean="0">
                <a:latin typeface="黑体" pitchFamily="49" charset="-122"/>
                <a:ea typeface="黑体" pitchFamily="49" charset="-122"/>
              </a:rPr>
              <a:t>E</a:t>
            </a:r>
            <a:r>
              <a:rPr lang="en-US" baseline="-25000" dirty="0" err="1" smtClean="0">
                <a:latin typeface="黑体" pitchFamily="49" charset="-122"/>
                <a:ea typeface="黑体" pitchFamily="49" charset="-122"/>
              </a:rPr>
              <a:t>k</a:t>
            </a:r>
            <a:r>
              <a:rPr lang="en-US" i="1" dirty="0" smtClean="0">
                <a:latin typeface="黑体" pitchFamily="49" charset="-122"/>
                <a:ea typeface="黑体" pitchFamily="49" charset="-122"/>
              </a:rPr>
              <a:t>=hν-W</a:t>
            </a:r>
            <a:r>
              <a:rPr lang="en-US" baseline="-25000" dirty="0" smtClean="0">
                <a:latin typeface="黑体" pitchFamily="49" charset="-122"/>
                <a:ea typeface="黑体" pitchFamily="49" charset="-122"/>
              </a:rPr>
              <a:t>0</a:t>
            </a:r>
            <a:r>
              <a:rPr lang="zh-CN" altLang="en-US" dirty="0" smtClean="0">
                <a:latin typeface="黑体" pitchFamily="49" charset="-122"/>
                <a:ea typeface="黑体" pitchFamily="49" charset="-122"/>
              </a:rPr>
              <a:t>。</a:t>
            </a:r>
          </a:p>
          <a:p>
            <a:pPr>
              <a:lnSpc>
                <a:spcPts val="3200"/>
              </a:lnSpc>
            </a:pPr>
            <a:r>
              <a:rPr lang="en-US" i="1" dirty="0" smtClean="0">
                <a:latin typeface="黑体" pitchFamily="49" charset="-122"/>
                <a:ea typeface="黑体" pitchFamily="49" charset="-122"/>
              </a:rPr>
              <a:t>②</a:t>
            </a:r>
            <a:r>
              <a:rPr lang="zh-CN" altLang="en-US" dirty="0" smtClean="0">
                <a:latin typeface="黑体" pitchFamily="49" charset="-122"/>
                <a:ea typeface="黑体" pitchFamily="49" charset="-122"/>
              </a:rPr>
              <a:t>物理意义</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在光电效应中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金属表面的电子吸收一个光子获得的能量是</a:t>
            </a:r>
            <a:r>
              <a:rPr lang="en-US" i="1" dirty="0" err="1" smtClean="0">
                <a:latin typeface="黑体" pitchFamily="49" charset="-122"/>
                <a:ea typeface="黑体" pitchFamily="49" charset="-122"/>
              </a:rPr>
              <a:t>hν</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这些能量的一部分用来克服金属的逸出功</a:t>
            </a:r>
            <a:r>
              <a:rPr lang="en-US" i="1" dirty="0" smtClean="0">
                <a:latin typeface="黑体" pitchFamily="49" charset="-122"/>
                <a:ea typeface="黑体" pitchFamily="49" charset="-122"/>
              </a:rPr>
              <a:t>W</a:t>
            </a:r>
            <a:r>
              <a:rPr lang="en-US" baseline="-25000" dirty="0" smtClean="0">
                <a:latin typeface="黑体" pitchFamily="49" charset="-122"/>
                <a:ea typeface="黑体" pitchFamily="49" charset="-122"/>
              </a:rPr>
              <a:t>0</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剩下的表现为逸出后电子的最大初动能。</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9817" y="-142894"/>
            <a:ext cx="8587105" cy="1190227"/>
            <a:chOff x="156210" y="71754"/>
            <a:chExt cx="8587105" cy="1440106"/>
          </a:xfrm>
        </p:grpSpPr>
        <p:grpSp>
          <p:nvGrpSpPr>
            <p:cNvPr id="28" name="组合 27"/>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29" name="组合 25"/>
            <p:cNvGrpSpPr/>
            <p:nvPr/>
          </p:nvGrpSpPr>
          <p:grpSpPr>
            <a:xfrm>
              <a:off x="156210" y="1290955"/>
              <a:ext cx="2734945" cy="88265"/>
              <a:chOff x="421" y="1768"/>
              <a:chExt cx="4307" cy="139"/>
            </a:xfrm>
          </p:grpSpPr>
          <p:sp>
            <p:nvSpPr>
              <p:cNvPr id="41"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0" name="组合 1"/>
            <p:cNvGrpSpPr/>
            <p:nvPr/>
          </p:nvGrpSpPr>
          <p:grpSpPr>
            <a:xfrm>
              <a:off x="6009005" y="1278890"/>
              <a:ext cx="2734310" cy="87630"/>
              <a:chOff x="421" y="1768"/>
              <a:chExt cx="4306" cy="138"/>
            </a:xfrm>
          </p:grpSpPr>
          <p:sp>
            <p:nvSpPr>
              <p:cNvPr id="33"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0"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2" name="矩形 51"/>
          <p:cNvSpPr/>
          <p:nvPr/>
        </p:nvSpPr>
        <p:spPr>
          <a:xfrm>
            <a:off x="285720" y="1071552"/>
            <a:ext cx="8501122" cy="2144177"/>
          </a:xfrm>
          <a:prstGeom prst="rect">
            <a:avLst/>
          </a:prstGeom>
        </p:spPr>
        <p:txBody>
          <a:bodyPr wrap="square">
            <a:spAutoFit/>
          </a:bodyPr>
          <a:lstStyle/>
          <a:p>
            <a:pPr>
              <a:lnSpc>
                <a:spcPts val="3200"/>
              </a:lnSpc>
            </a:pPr>
            <a:r>
              <a:rPr lang="zh-CN" altLang="en-US" b="1" dirty="0" smtClean="0">
                <a:solidFill>
                  <a:srgbClr val="FF0000"/>
                </a:solidFill>
                <a:latin typeface="黑体" pitchFamily="49" charset="-122"/>
                <a:ea typeface="黑体" pitchFamily="49" charset="-122"/>
              </a:rPr>
              <a:t>二、光谱和能级跃迁</a:t>
            </a:r>
          </a:p>
          <a:p>
            <a:pPr>
              <a:lnSpc>
                <a:spcPts val="3200"/>
              </a:lnSpc>
            </a:pPr>
            <a:r>
              <a:rPr lang="en-US" dirty="0" smtClean="0">
                <a:latin typeface="黑体" pitchFamily="49" charset="-122"/>
                <a:ea typeface="黑体" pitchFamily="49" charset="-122"/>
              </a:rPr>
              <a:t>1</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氢原子光谱</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光谱</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用光栅或棱镜可以把各种颜色的光按波长展开</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获得光的波长</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频率</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和强度分布的记录</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即光谱。</a:t>
            </a:r>
          </a:p>
          <a:p>
            <a:pPr>
              <a:lnSpc>
                <a:spcPts val="3200"/>
              </a:lnSpc>
            </a:pP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光谱分类</a:t>
            </a:r>
            <a:endParaRPr lang="zh-CN" altLang="en-US" dirty="0">
              <a:latin typeface="黑体" pitchFamily="49" charset="-122"/>
              <a:ea typeface="黑体" pitchFamily="49" charset="-122"/>
            </a:endParaRPr>
          </a:p>
        </p:txBody>
      </p:sp>
      <p:pic>
        <p:nvPicPr>
          <p:cNvPr id="53" name="19WLELSQGDZT5T2.eps" descr="id:2147509399;FounderCES"/>
          <p:cNvPicPr/>
          <p:nvPr/>
        </p:nvPicPr>
        <p:blipFill>
          <a:blip r:embed="rId3" cstate="print"/>
          <a:stretch>
            <a:fillRect/>
          </a:stretch>
        </p:blipFill>
        <p:spPr>
          <a:xfrm>
            <a:off x="3071802" y="3071816"/>
            <a:ext cx="4134797" cy="1143008"/>
          </a:xfrm>
          <a:prstGeom prst="rect">
            <a:avLst/>
          </a:prstGeom>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28" name="组合 27"/>
          <p:cNvGrpSpPr/>
          <p:nvPr/>
        </p:nvGrpSpPr>
        <p:grpSpPr>
          <a:xfrm>
            <a:off x="251820" y="-71456"/>
            <a:ext cx="8587105" cy="1190227"/>
            <a:chOff x="156210" y="71754"/>
            <a:chExt cx="8587105" cy="1440106"/>
          </a:xfrm>
        </p:grpSpPr>
        <p:grpSp>
          <p:nvGrpSpPr>
            <p:cNvPr id="29" name="组合 28"/>
            <p:cNvGrpSpPr/>
            <p:nvPr/>
          </p:nvGrpSpPr>
          <p:grpSpPr>
            <a:xfrm>
              <a:off x="3612381" y="71754"/>
              <a:ext cx="1800233" cy="1440106"/>
              <a:chOff x="8330" y="360"/>
              <a:chExt cx="2790" cy="2366"/>
            </a:xfrm>
          </p:grpSpPr>
          <p:sp>
            <p:nvSpPr>
              <p:cNvPr id="49" name="TextBox 22"/>
              <p:cNvSpPr txBox="1"/>
              <p:nvPr/>
            </p:nvSpPr>
            <p:spPr>
              <a:xfrm>
                <a:off x="8330" y="360"/>
                <a:ext cx="1325" cy="2203"/>
              </a:xfrm>
              <a:prstGeom prst="rect">
                <a:avLst/>
              </a:prstGeom>
              <a:noFill/>
            </p:spPr>
            <p:txBody>
              <a:bodyPr wrap="square" rtlCol="0">
                <a:spAutoFit/>
              </a:bodyPr>
              <a:lstStyle/>
              <a:p>
                <a:r>
                  <a:rPr lang="en-US" altLang="zh-CN"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rPr>
                  <a:t> Z</a:t>
                </a:r>
                <a:endParaRPr lang="zh-CN" altLang="en-US" sz="6600" b="1" dirty="0">
                  <a:ln w="17780" cmpd="sng">
                    <a:solidFill>
                      <a:srgbClr val="FFFFFF"/>
                    </a:solidFill>
                    <a:prstDash val="solid"/>
                    <a:miter lim="800000"/>
                  </a:ln>
                  <a:solidFill>
                    <a:schemeClr val="accent3">
                      <a:lumMod val="75000"/>
                    </a:schemeClr>
                  </a:solidFill>
                  <a:effectLst>
                    <a:outerShdw blurRad="50800" algn="tl" rotWithShape="0">
                      <a:srgbClr val="000000"/>
                    </a:outerShdw>
                  </a:effectLst>
                </a:endParaRPr>
              </a:p>
            </p:txBody>
          </p:sp>
          <p:sp>
            <p:nvSpPr>
              <p:cNvPr id="50" name="TextBox 23"/>
              <p:cNvSpPr txBox="1"/>
              <p:nvPr/>
            </p:nvSpPr>
            <p:spPr>
              <a:xfrm>
                <a:off x="9630" y="608"/>
                <a:ext cx="1296" cy="1652"/>
              </a:xfrm>
              <a:prstGeom prst="rect">
                <a:avLst/>
              </a:prstGeom>
              <a:noFill/>
            </p:spPr>
            <p:txBody>
              <a:bodyPr wrap="square" rtlCol="0">
                <a:spAutoFit/>
              </a:bodyPr>
              <a:lstStyle/>
              <a:p>
                <a:r>
                  <a:rPr lang="zh-CN" altLang="en-US" sz="2400" b="1" dirty="0">
                    <a:solidFill>
                      <a:schemeClr val="accent3">
                        <a:lumMod val="75000"/>
                      </a:schemeClr>
                    </a:solidFill>
                    <a:latin typeface="黑体" panose="02010609060101010101" charset="-122"/>
                  </a:rPr>
                  <a:t>知识整合</a:t>
                </a:r>
              </a:p>
            </p:txBody>
          </p:sp>
          <p:sp>
            <p:nvSpPr>
              <p:cNvPr id="51" name="TextBox 24"/>
              <p:cNvSpPr txBox="1"/>
              <p:nvPr/>
            </p:nvSpPr>
            <p:spPr>
              <a:xfrm>
                <a:off x="8553" y="2221"/>
                <a:ext cx="2567" cy="505"/>
              </a:xfrm>
              <a:prstGeom prst="rect">
                <a:avLst/>
              </a:prstGeom>
              <a:solidFill>
                <a:schemeClr val="accent3">
                  <a:lumMod val="75000"/>
                </a:schemeClr>
              </a:solidFill>
              <a:ln>
                <a:solidFill>
                  <a:srgbClr val="0070C0"/>
                </a:solidFill>
              </a:ln>
            </p:spPr>
            <p:txBody>
              <a:bodyPr wrap="square" rtlCol="0">
                <a:spAutoFit/>
              </a:bodyPr>
              <a:lstStyle/>
              <a:p>
                <a:pPr algn="ctr"/>
                <a:r>
                  <a:rPr lang="en-US" altLang="zh-CN" sz="1050" dirty="0">
                    <a:solidFill>
                      <a:schemeClr val="bg1"/>
                    </a:solidFill>
                  </a:rPr>
                  <a:t>ZHISHI  ZHENGHE</a:t>
                </a:r>
                <a:endParaRPr lang="zh-CN" altLang="en-US" sz="1050" dirty="0">
                  <a:solidFill>
                    <a:schemeClr val="bg1"/>
                  </a:solidFill>
                </a:endParaRPr>
              </a:p>
            </p:txBody>
          </p:sp>
        </p:grpSp>
        <p:grpSp>
          <p:nvGrpSpPr>
            <p:cNvPr id="30" name="组合 25"/>
            <p:cNvGrpSpPr/>
            <p:nvPr/>
          </p:nvGrpSpPr>
          <p:grpSpPr>
            <a:xfrm>
              <a:off x="156210" y="1290955"/>
              <a:ext cx="2734945" cy="88265"/>
              <a:chOff x="421" y="1768"/>
              <a:chExt cx="4307" cy="139"/>
            </a:xfrm>
          </p:grpSpPr>
          <p:sp>
            <p:nvSpPr>
              <p:cNvPr id="41"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2"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3"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4"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5"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6"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7"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8" name=" 10"/>
              <p:cNvSpPr/>
              <p:nvPr/>
            </p:nvSpPr>
            <p:spPr>
              <a:xfrm>
                <a:off x="2943" y="1768"/>
                <a:ext cx="86" cy="138"/>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nvGrpSpPr>
            <p:cNvPr id="31" name="组合 1"/>
            <p:cNvGrpSpPr/>
            <p:nvPr/>
          </p:nvGrpSpPr>
          <p:grpSpPr>
            <a:xfrm>
              <a:off x="6009005" y="1278890"/>
              <a:ext cx="2734310" cy="87630"/>
              <a:chOff x="421" y="1768"/>
              <a:chExt cx="4306" cy="138"/>
            </a:xfrm>
          </p:grpSpPr>
          <p:sp>
            <p:nvSpPr>
              <p:cNvPr id="32" name=" 10"/>
              <p:cNvSpPr/>
              <p:nvPr/>
            </p:nvSpPr>
            <p:spPr>
              <a:xfrm>
                <a:off x="421"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4" name=" 10"/>
              <p:cNvSpPr/>
              <p:nvPr/>
            </p:nvSpPr>
            <p:spPr>
              <a:xfrm>
                <a:off x="1113" y="178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5" name=" 10"/>
              <p:cNvSpPr/>
              <p:nvPr/>
            </p:nvSpPr>
            <p:spPr>
              <a:xfrm>
                <a:off x="173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6" name=" 10"/>
              <p:cNvSpPr/>
              <p:nvPr/>
            </p:nvSpPr>
            <p:spPr>
              <a:xfrm>
                <a:off x="3472"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7" name=" 10"/>
              <p:cNvSpPr/>
              <p:nvPr/>
            </p:nvSpPr>
            <p:spPr>
              <a:xfrm>
                <a:off x="3965"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8" name=" 10"/>
              <p:cNvSpPr/>
              <p:nvPr/>
            </p:nvSpPr>
            <p:spPr>
              <a:xfrm>
                <a:off x="2364"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39" name=" 10"/>
              <p:cNvSpPr/>
              <p:nvPr/>
            </p:nvSpPr>
            <p:spPr>
              <a:xfrm>
                <a:off x="4609"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sp>
            <p:nvSpPr>
              <p:cNvPr id="40" name=" 10"/>
              <p:cNvSpPr/>
              <p:nvPr/>
            </p:nvSpPr>
            <p:spPr>
              <a:xfrm>
                <a:off x="2943" y="1768"/>
                <a:ext cx="119" cy="1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accent3">
                      <a:lumMod val="75000"/>
                    </a:schemeClr>
                  </a:solidFill>
                </a:endParaRPr>
              </a:p>
            </p:txBody>
          </p:sp>
        </p:grpSp>
      </p:grpSp>
      <p:sp>
        <p:nvSpPr>
          <p:cNvPr id="52" name="矩形 51"/>
          <p:cNvSpPr/>
          <p:nvPr/>
        </p:nvSpPr>
        <p:spPr>
          <a:xfrm>
            <a:off x="571472" y="1428742"/>
            <a:ext cx="7929618" cy="2554545"/>
          </a:xfrm>
          <a:prstGeom prst="rect">
            <a:avLst/>
          </a:prstGeom>
        </p:spPr>
        <p:txBody>
          <a:bodyPr wrap="square">
            <a:spAutoFit/>
          </a:bodyPr>
          <a:lstStyle/>
          <a:p>
            <a:pPr>
              <a:lnSpc>
                <a:spcPts val="3200"/>
              </a:lnSpc>
            </a:pP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光谱分析</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利用每种原子都有自己的特征谱线可以鉴别物质和确定物质的组成成分</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且灵敏度很高。在发现和鉴别化学元素上有着重大的意义。</a:t>
            </a:r>
          </a:p>
          <a:p>
            <a:pPr>
              <a:lnSpc>
                <a:spcPts val="3200"/>
              </a:lnSpc>
            </a:pPr>
            <a:r>
              <a:rPr lang="en-US" dirty="0" smtClean="0">
                <a:latin typeface="黑体" pitchFamily="49" charset="-122"/>
                <a:ea typeface="黑体" pitchFamily="49" charset="-122"/>
              </a:rPr>
              <a:t>2</a:t>
            </a:r>
            <a:r>
              <a:rPr lang="en-US" i="1" dirty="0" smtClean="0">
                <a:latin typeface="黑体" pitchFamily="49" charset="-122"/>
                <a:ea typeface="黑体" pitchFamily="49" charset="-122"/>
              </a:rPr>
              <a:t>.</a:t>
            </a:r>
            <a:r>
              <a:rPr lang="zh-CN" altLang="en-US" dirty="0" smtClean="0">
                <a:latin typeface="黑体" pitchFamily="49" charset="-122"/>
                <a:ea typeface="黑体" pitchFamily="49" charset="-122"/>
              </a:rPr>
              <a:t>氢原子的能级结构、能级公式</a:t>
            </a:r>
          </a:p>
          <a:p>
            <a:pPr>
              <a:lnSpc>
                <a:spcPts val="3200"/>
              </a:lnSpc>
            </a:pP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玻尔理论</a:t>
            </a:r>
          </a:p>
          <a:p>
            <a:pPr>
              <a:lnSpc>
                <a:spcPts val="3200"/>
              </a:lnSpc>
            </a:pPr>
            <a:r>
              <a:rPr lang="en-US" i="1" dirty="0" smtClean="0">
                <a:latin typeface="黑体" pitchFamily="49" charset="-122"/>
                <a:ea typeface="黑体" pitchFamily="49" charset="-122"/>
              </a:rPr>
              <a:t>①</a:t>
            </a:r>
            <a:r>
              <a:rPr lang="zh-CN" altLang="en-US" dirty="0" smtClean="0">
                <a:latin typeface="黑体" pitchFamily="49" charset="-122"/>
                <a:ea typeface="黑体" pitchFamily="49" charset="-122"/>
              </a:rPr>
              <a:t>定态</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原子只能处于一系列不连续的能量状态中</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在这些能量状态中原子是稳定的</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电子虽然绕核运动</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但并不向外辐射能量。</a:t>
            </a:r>
            <a:endParaRPr lang="zh-CN" altLang="en-US" dirty="0">
              <a:latin typeface="黑体" pitchFamily="49" charset="-122"/>
              <a:ea typeface="黑体" pitchFamily="49" charset="-122"/>
            </a:endParaRPr>
          </a:p>
        </p:txBody>
      </p:sp>
    </p:spTree>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自定义 223">
      <a:dk1>
        <a:sysClr val="windowText" lastClr="000000"/>
      </a:dk1>
      <a:lt1>
        <a:sysClr val="window" lastClr="FFFFFF"/>
      </a:lt1>
      <a:dk2>
        <a:srgbClr val="959596"/>
      </a:dk2>
      <a:lt2>
        <a:srgbClr val="D9D9D9"/>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23">
      <a:dk1>
        <a:sysClr val="windowText" lastClr="000000"/>
      </a:dk1>
      <a:lt1>
        <a:sysClr val="window" lastClr="FFFFFF"/>
      </a:lt1>
      <a:dk2>
        <a:srgbClr val="959596"/>
      </a:dk2>
      <a:lt2>
        <a:srgbClr val="D9D9D9"/>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3966</Words>
  <Application>Microsoft Office PowerPoint</Application>
  <PresentationFormat>全屏显示(16:9)</PresentationFormat>
  <Paragraphs>582</Paragraphs>
  <Slides>60</Slides>
  <Notes>60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60</vt:i4>
      </vt:variant>
    </vt:vector>
  </HeadingPairs>
  <TitlesOfParts>
    <vt:vector size="63" baseType="lpstr">
      <vt:lpstr>Office 主题​​</vt:lpstr>
      <vt:lpstr>1_Office 主题​​</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kingpub</dc:creator>
  <cp:lastModifiedBy>AutoBVT</cp:lastModifiedBy>
  <cp:revision>1065</cp:revision>
  <dcterms:created xsi:type="dcterms:W3CDTF">2015-04-24T01:01:00Z</dcterms:created>
  <dcterms:modified xsi:type="dcterms:W3CDTF">2018-10-13T10:19:29Z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