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9" r:id="rId6"/>
    <p:sldId id="261" r:id="rId7"/>
    <p:sldId id="264" r:id="rId8"/>
    <p:sldId id="262" r:id="rId9"/>
    <p:sldId id="263" r:id="rId10"/>
    <p:sldId id="268" r:id="rId11"/>
    <p:sldId id="270" r:id="rId12"/>
    <p:sldId id="271" r:id="rId1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2051" name="文本占位符 1026"/>
          <p:cNvSpPr>
            <a:spLocks noGrp="1"/>
          </p:cNvSpPr>
          <p:nvPr>
            <p:ph type="body"/>
          </p:nvPr>
        </p:nvSpPr>
        <p:spPr>
          <a:xfrm>
            <a:off x="457200" y="1600200"/>
            <a:ext cx="8229600" cy="4525963"/>
          </a:xfrm>
          <a:prstGeom prst="rect">
            <a:avLst/>
          </a:prstGeom>
          <a:noFill/>
          <a:ln w="9525">
            <a:noFill/>
          </a:ln>
        </p:spPr>
        <p:txBody>
          <a:bodyPr anchor="t"/>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2" name="文本框 1"/>
          <p:cNvSpPr txBox="1"/>
          <p:nvPr/>
        </p:nvSpPr>
        <p:spPr>
          <a:xfrm>
            <a:off x="1735773" y="768350"/>
            <a:ext cx="551815" cy="3458210"/>
          </a:xfrm>
          <a:prstGeom prst="rect">
            <a:avLst/>
          </a:prstGeom>
          <a:noFill/>
        </p:spPr>
        <p:txBody>
          <a:bodyPr vert="eaVert" wrap="none" rtlCol="0">
            <a:spAutoFit/>
          </a:bodyPr>
          <a:p>
            <a:r>
              <a:rPr lang="zh-CN" altLang="en-US" sz="2400" b="1" noProof="1">
                <a:solidFill>
                  <a:schemeClr val="accent2">
                    <a:lumMod val="60000"/>
                    <a:lumOff val="40000"/>
                  </a:schemeClr>
                </a:solidFill>
                <a:latin typeface="Arial" panose="020B0604020202020204" pitchFamily="34" charset="0"/>
                <a:ea typeface="宋体" panose="02010600030101010101" pitchFamily="2" charset="-122"/>
                <a:cs typeface="+mn-cs"/>
              </a:rPr>
              <a:t>国培培训班级简报第二期</a:t>
            </a:r>
            <a:endParaRPr lang="zh-CN" altLang="en-US" sz="2400" b="1" noProof="1">
              <a:solidFill>
                <a:schemeClr val="accent2">
                  <a:lumMod val="60000"/>
                  <a:lumOff val="40000"/>
                </a:schemeClr>
              </a:solidFill>
            </a:endParaRPr>
          </a:p>
        </p:txBody>
      </p:sp>
      <p:sp>
        <p:nvSpPr>
          <p:cNvPr id="3075" name="文本框 2"/>
          <p:cNvSpPr txBox="1"/>
          <p:nvPr/>
        </p:nvSpPr>
        <p:spPr>
          <a:xfrm>
            <a:off x="942023" y="1600200"/>
            <a:ext cx="459740" cy="2504440"/>
          </a:xfrm>
          <a:prstGeom prst="rect">
            <a:avLst/>
          </a:prstGeom>
          <a:noFill/>
          <a:ln w="9525">
            <a:noFill/>
          </a:ln>
        </p:spPr>
        <p:txBody>
          <a:bodyPr vert="eaVert" wrap="none" anchor="t">
            <a:spAutoFit/>
          </a:bodyPr>
          <a:p>
            <a:r>
              <a:rPr lang="zh-CN" altLang="en-US">
                <a:solidFill>
                  <a:srgbClr val="7575D1"/>
                </a:solidFill>
                <a:latin typeface="Arial" panose="020B0604020202020204" pitchFamily="34" charset="0"/>
                <a:ea typeface="宋体" panose="02010600030101010101" pitchFamily="2" charset="-122"/>
              </a:rPr>
              <a:t>二</a:t>
            </a:r>
            <a:r>
              <a:rPr lang="en-US" altLang="zh-CN">
                <a:solidFill>
                  <a:srgbClr val="7575D1"/>
                </a:solidFill>
                <a:latin typeface="Arial" panose="020B0604020202020204" pitchFamily="34" charset="0"/>
                <a:ea typeface="宋体" panose="02010600030101010101" pitchFamily="2" charset="-122"/>
              </a:rPr>
              <a:t>0</a:t>
            </a:r>
            <a:r>
              <a:rPr lang="zh-CN" altLang="en-US">
                <a:solidFill>
                  <a:srgbClr val="7575D1"/>
                </a:solidFill>
                <a:latin typeface="Arial" panose="020B0604020202020204" pitchFamily="34" charset="0"/>
                <a:ea typeface="宋体" panose="02010600030101010101" pitchFamily="2" charset="-122"/>
              </a:rPr>
              <a:t>一九年三月二十一日</a:t>
            </a:r>
            <a:endParaRPr lang="zh-CN" altLang="en-US">
              <a:solidFill>
                <a:srgbClr val="7575D1"/>
              </a:solidFill>
              <a:latin typeface="Arial" panose="020B0604020202020204" pitchFamily="34" charset="0"/>
              <a:ea typeface="宋体" panose="02010600030101010101" pitchFamily="2" charset="-122"/>
            </a:endParaRPr>
          </a:p>
        </p:txBody>
      </p:sp>
      <p:sp>
        <p:nvSpPr>
          <p:cNvPr id="3076" name="文本框 3"/>
          <p:cNvSpPr txBox="1"/>
          <p:nvPr/>
        </p:nvSpPr>
        <p:spPr>
          <a:xfrm>
            <a:off x="4903788" y="5119688"/>
            <a:ext cx="3357562" cy="368300"/>
          </a:xfrm>
          <a:prstGeom prst="rect">
            <a:avLst/>
          </a:prstGeom>
          <a:noFill/>
          <a:ln w="9525">
            <a:noFill/>
          </a:ln>
        </p:spPr>
        <p:txBody>
          <a:bodyPr wrap="none" anchor="t">
            <a:spAutoFit/>
          </a:bodyPr>
          <a:p>
            <a:r>
              <a:rPr lang="en-US" altLang="zh-CN">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国培计划（</a:t>
            </a:r>
            <a:r>
              <a:rPr lang="en-US" altLang="zh-CN">
                <a:latin typeface="Arial" panose="020B0604020202020204" pitchFamily="34" charset="0"/>
                <a:ea typeface="宋体" panose="02010600030101010101" pitchFamily="2" charset="-122"/>
              </a:rPr>
              <a:t>2018</a:t>
            </a:r>
            <a:r>
              <a:rPr lang="zh-CN" altLang="en-US">
                <a:latin typeface="Arial" panose="020B0604020202020204" pitchFamily="34" charset="0"/>
                <a:ea typeface="宋体" panose="02010600030101010101" pitchFamily="2" charset="-122"/>
              </a:rPr>
              <a:t>）</a:t>
            </a:r>
            <a:r>
              <a:rPr lang="en-US" altLang="zh-CN">
                <a:latin typeface="Arial" panose="020B0604020202020204" pitchFamily="34" charset="0"/>
                <a:ea typeface="宋体" panose="02010600030101010101" pitchFamily="2" charset="-122"/>
              </a:rPr>
              <a:t>”——</a:t>
            </a:r>
            <a:r>
              <a:rPr lang="zh-CN" altLang="en-US">
                <a:latin typeface="Arial" panose="020B0604020202020204" pitchFamily="34" charset="0"/>
                <a:ea typeface="宋体" panose="02010600030101010101" pitchFamily="2" charset="-122"/>
              </a:rPr>
              <a:t>江西省</a:t>
            </a:r>
            <a:endParaRPr lang="zh-CN" altLang="en-US">
              <a:latin typeface="Arial" panose="020B0604020202020204" pitchFamily="34" charset="0"/>
              <a:ea typeface="宋体" panose="02010600030101010101" pitchFamily="2" charset="-122"/>
            </a:endParaRPr>
          </a:p>
        </p:txBody>
      </p:sp>
      <p:sp>
        <p:nvSpPr>
          <p:cNvPr id="3077" name="文本框 4"/>
          <p:cNvSpPr txBox="1"/>
          <p:nvPr/>
        </p:nvSpPr>
        <p:spPr>
          <a:xfrm>
            <a:off x="5654675" y="5667375"/>
            <a:ext cx="1909763" cy="368300"/>
          </a:xfrm>
          <a:prstGeom prst="rect">
            <a:avLst/>
          </a:prstGeom>
          <a:noFill/>
          <a:ln w="9525">
            <a:noFill/>
          </a:ln>
        </p:spPr>
        <p:txBody>
          <a:bodyPr wrap="none" anchor="t">
            <a:spAutoFit/>
          </a:bodyPr>
          <a:p>
            <a:r>
              <a:rPr lang="zh-CN" altLang="en-US">
                <a:latin typeface="Arial" panose="020B0604020202020204" pitchFamily="34" charset="0"/>
                <a:ea typeface="宋体" panose="02010600030101010101" pitchFamily="2" charset="-122"/>
              </a:rPr>
              <a:t>初中信息技术1班</a:t>
            </a: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文本框 4"/>
          <p:cNvSpPr txBox="1"/>
          <p:nvPr/>
        </p:nvSpPr>
        <p:spPr>
          <a:xfrm>
            <a:off x="-17462" y="15875"/>
            <a:ext cx="2293937" cy="430213"/>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sym typeface="宋体" panose="02010600030101010101" pitchFamily="2" charset="-122"/>
              </a:rPr>
              <a:t>三  培训心得体会</a:t>
            </a:r>
            <a:endParaRPr lang="zh-CN" altLang="en-US" sz="2200">
              <a:latin typeface="Arial" panose="020B0604020202020204" pitchFamily="34" charset="0"/>
              <a:ea typeface="宋体" panose="02010600030101010101" pitchFamily="2" charset="-122"/>
            </a:endParaRPr>
          </a:p>
        </p:txBody>
      </p:sp>
      <p:sp>
        <p:nvSpPr>
          <p:cNvPr id="15362" name="文本框 5"/>
          <p:cNvSpPr txBox="1"/>
          <p:nvPr/>
        </p:nvSpPr>
        <p:spPr>
          <a:xfrm>
            <a:off x="951230" y="1009650"/>
            <a:ext cx="7482840" cy="5262245"/>
          </a:xfrm>
          <a:prstGeom prst="rect">
            <a:avLst/>
          </a:prstGeom>
          <a:noFill/>
          <a:ln w="9525">
            <a:noFill/>
          </a:ln>
        </p:spPr>
        <p:txBody>
          <a:bodyPr wrap="square" anchor="t">
            <a:spAutoFit/>
          </a:bodyPr>
          <a:p>
            <a:r>
              <a:rPr lang="zh-CN" altLang="en-US" sz="1600">
                <a:latin typeface="Arial" panose="020B0604020202020204" pitchFamily="34" charset="0"/>
                <a:ea typeface="宋体" panose="02010600030101010101" pitchFamily="2" charset="-122"/>
              </a:rPr>
              <a:t>三、要有春风化雨的能力，和学生交朋友</a:t>
            </a:r>
            <a:endParaRPr lang="zh-CN" altLang="en-US" sz="1600">
              <a:latin typeface="Arial" panose="020B0604020202020204" pitchFamily="34" charset="0"/>
              <a:ea typeface="宋体" panose="02010600030101010101" pitchFamily="2" charset="-122"/>
            </a:endParaRPr>
          </a:p>
          <a:p>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    在我们和学生的交流过程中，肯定会遇到各种各样的问题，有的时候学生会显得很犟，不管怎样，就和你对他的期望背道而驰，而你拿他一点办法都没有。后来我明白之所以出现这种情况，还是因为我们没有走进学生的内心，真正的站在他们的角度，理解他们的感受和想法。学生普遍心性不够成熟，需要我们的关注和关怀，当我们不把他们当小孩，和他们做朋友，理解他们的想法，一切问题自然就不是难事了。</a:t>
            </a:r>
            <a:endParaRPr lang="zh-CN" altLang="en-US" sz="1600">
              <a:latin typeface="Arial" panose="020B0604020202020204" pitchFamily="34" charset="0"/>
              <a:ea typeface="宋体" panose="02010600030101010101" pitchFamily="2" charset="-122"/>
            </a:endParaRPr>
          </a:p>
          <a:p>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四、要有迎难而上的心态</a:t>
            </a:r>
            <a:endParaRPr lang="zh-CN" altLang="en-US" sz="1600">
              <a:latin typeface="Arial" panose="020B0604020202020204" pitchFamily="34" charset="0"/>
              <a:ea typeface="宋体" panose="02010600030101010101" pitchFamily="2" charset="-122"/>
            </a:endParaRPr>
          </a:p>
          <a:p>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    在培训过程中，有众多新入职的老师抱怨平时工作太累，遇到一群熊孩子特别心累，不仅要处理好教学工作，还要合理的处理好班级、学校工作等。每个老师的成长都不容易，我们要善于接受这些挑战，转变自己的观念，坚持下来了，我们也就成长了，在成就学生的同时，也成就了自己。还记得汪涵在《开讲啦》上讲的一段话，"上天给你的东西,我们用双手去接着,捧在手心,当然也不必要高举过头顶,因为每个人都有可能接受到这样的馈赠,上天抛给你的东西,用自己的双肩去承受,不管抛多少,先扛着,扛着的目的是为了让自己的身体更加坚强,双臂更加有力,有一天他馈赠给你更大礼物的时候你能接得住。"一切都是最好的安排，所以碰到问题，不要恐慌，不要抱怨，要有迎难而上的心态，当你跨过这个坎，你也就更强大了。</a:t>
            </a:r>
            <a:endParaRPr lang="zh-CN" altLang="en-US" sz="1600">
              <a:latin typeface="Arial" panose="020B0604020202020204" pitchFamily="34" charset="0"/>
              <a:ea typeface="宋体" panose="02010600030101010101" pitchFamily="2" charset="-122"/>
            </a:endParaRPr>
          </a:p>
        </p:txBody>
      </p:sp>
      <p:sp>
        <p:nvSpPr>
          <p:cNvPr id="14339" name="文本框 10"/>
          <p:cNvSpPr txBox="1"/>
          <p:nvPr/>
        </p:nvSpPr>
        <p:spPr>
          <a:xfrm>
            <a:off x="2918143" y="446405"/>
            <a:ext cx="3306762" cy="429895"/>
          </a:xfrm>
          <a:prstGeom prst="rect">
            <a:avLst/>
          </a:prstGeom>
          <a:noFill/>
          <a:ln w="9525">
            <a:noFill/>
          </a:ln>
        </p:spPr>
        <p:txBody>
          <a:bodyPr wrap="square" anchor="t">
            <a:spAutoFit/>
          </a:bodyPr>
          <a:p>
            <a:r>
              <a:rPr lang="zh-CN" altLang="en-US" sz="2200">
                <a:latin typeface="Arial" panose="020B0604020202020204" pitchFamily="34" charset="0"/>
                <a:ea typeface="宋体" panose="02010600030101010101" pitchFamily="2" charset="-122"/>
              </a:rPr>
              <a:t>我们该如何做到立德树人</a:t>
            </a:r>
            <a:endParaRPr lang="zh-CN" altLang="en-US" sz="2200">
              <a:latin typeface="Arial" panose="020B0604020202020204" pitchFamily="34" charset="0"/>
              <a:ea typeface="宋体" panose="02010600030101010101" pitchFamily="2" charset="-122"/>
            </a:endParaRPr>
          </a:p>
        </p:txBody>
      </p:sp>
      <p:sp>
        <p:nvSpPr>
          <p:cNvPr id="2" name="文本框 1"/>
          <p:cNvSpPr txBox="1"/>
          <p:nvPr/>
        </p:nvSpPr>
        <p:spPr>
          <a:xfrm>
            <a:off x="6473825" y="876300"/>
            <a:ext cx="2540000" cy="368300"/>
          </a:xfrm>
          <a:prstGeom prst="rect">
            <a:avLst/>
          </a:prstGeom>
          <a:noFill/>
        </p:spPr>
        <p:txBody>
          <a:bodyPr wrap="square" rtlCol="0" anchor="t">
            <a:spAutoFit/>
          </a:bodyPr>
          <a:p>
            <a:r>
              <a:rPr lang="zh-CN" altLang="en-US"/>
              <a:t>何锋</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文本框 3"/>
          <p:cNvSpPr txBox="1"/>
          <p:nvPr/>
        </p:nvSpPr>
        <p:spPr>
          <a:xfrm>
            <a:off x="1590675" y="942975"/>
            <a:ext cx="895350" cy="520700"/>
          </a:xfrm>
          <a:prstGeom prst="rect">
            <a:avLst/>
          </a:prstGeom>
          <a:noFill/>
          <a:ln w="9525">
            <a:noFill/>
          </a:ln>
        </p:spPr>
        <p:txBody>
          <a:bodyPr wrap="none" anchor="t">
            <a:spAutoFit/>
          </a:bodyPr>
          <a:p>
            <a:r>
              <a:rPr lang="zh-CN" altLang="en-US" sz="2800">
                <a:latin typeface="Arial" panose="020B0604020202020204" pitchFamily="34" charset="0"/>
                <a:ea typeface="宋体" panose="02010600030101010101" pitchFamily="2" charset="-122"/>
              </a:rPr>
              <a:t>目录</a:t>
            </a:r>
            <a:endParaRPr lang="zh-CN" altLang="en-US" sz="2800">
              <a:latin typeface="Arial" panose="020B0604020202020204" pitchFamily="34" charset="0"/>
              <a:ea typeface="宋体" panose="02010600030101010101" pitchFamily="2" charset="-122"/>
            </a:endParaRPr>
          </a:p>
        </p:txBody>
      </p:sp>
      <p:sp>
        <p:nvSpPr>
          <p:cNvPr id="4098" name="文本框 4"/>
          <p:cNvSpPr txBox="1"/>
          <p:nvPr/>
        </p:nvSpPr>
        <p:spPr>
          <a:xfrm>
            <a:off x="3463925" y="2152650"/>
            <a:ext cx="2293938" cy="428625"/>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一  培训成果展示</a:t>
            </a:r>
            <a:endParaRPr lang="zh-CN" altLang="en-US" sz="2200">
              <a:latin typeface="Arial" panose="020B0604020202020204" pitchFamily="34" charset="0"/>
              <a:ea typeface="宋体" panose="02010600030101010101" pitchFamily="2" charset="-122"/>
            </a:endParaRPr>
          </a:p>
        </p:txBody>
      </p:sp>
      <p:sp>
        <p:nvSpPr>
          <p:cNvPr id="4099" name="文本框 5"/>
          <p:cNvSpPr txBox="1"/>
          <p:nvPr/>
        </p:nvSpPr>
        <p:spPr>
          <a:xfrm>
            <a:off x="3476625" y="2919413"/>
            <a:ext cx="2293938" cy="430212"/>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二  培训讨论主题</a:t>
            </a:r>
            <a:endParaRPr lang="zh-CN" altLang="en-US" sz="2200">
              <a:latin typeface="Arial" panose="020B0604020202020204" pitchFamily="34" charset="0"/>
              <a:ea typeface="宋体" panose="02010600030101010101" pitchFamily="2" charset="-122"/>
            </a:endParaRPr>
          </a:p>
        </p:txBody>
      </p:sp>
      <p:sp>
        <p:nvSpPr>
          <p:cNvPr id="4100" name="文本框 6"/>
          <p:cNvSpPr txBox="1"/>
          <p:nvPr/>
        </p:nvSpPr>
        <p:spPr>
          <a:xfrm>
            <a:off x="3517900" y="3768725"/>
            <a:ext cx="2293938" cy="430213"/>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三  培训心得体会</a:t>
            </a:r>
            <a:endParaRPr lang="zh-CN" altLang="en-US" sz="2200">
              <a:latin typeface="Arial" panose="020B0604020202020204" pitchFamily="34" charset="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文本框 3"/>
          <p:cNvSpPr txBox="1"/>
          <p:nvPr/>
        </p:nvSpPr>
        <p:spPr>
          <a:xfrm>
            <a:off x="3086100" y="638810"/>
            <a:ext cx="4154170" cy="368300"/>
          </a:xfrm>
          <a:prstGeom prst="rect">
            <a:avLst/>
          </a:prstGeom>
          <a:noFill/>
          <a:ln w="9525">
            <a:noFill/>
          </a:ln>
        </p:spPr>
        <p:txBody>
          <a:bodyPr wrap="square" anchor="t">
            <a:spAutoFit/>
          </a:bodyPr>
          <a:p>
            <a:r>
              <a:rPr lang="zh-CN" altLang="en-US">
                <a:latin typeface="Arial" panose="020B0604020202020204" pitchFamily="34" charset="0"/>
                <a:ea typeface="宋体" panose="02010600030101010101" pitchFamily="2" charset="-122"/>
              </a:rPr>
              <a:t>《制作电子表格》教学设计</a:t>
            </a:r>
            <a:endParaRPr lang="zh-CN" altLang="en-US">
              <a:latin typeface="Arial" panose="020B0604020202020204" pitchFamily="34" charset="0"/>
              <a:ea typeface="宋体" panose="02010600030101010101" pitchFamily="2" charset="-122"/>
            </a:endParaRPr>
          </a:p>
        </p:txBody>
      </p:sp>
      <p:sp>
        <p:nvSpPr>
          <p:cNvPr id="5122" name="文本框 4"/>
          <p:cNvSpPr txBox="1"/>
          <p:nvPr/>
        </p:nvSpPr>
        <p:spPr>
          <a:xfrm>
            <a:off x="-17462" y="15875"/>
            <a:ext cx="2293937" cy="430213"/>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一  培训成果展示</a:t>
            </a:r>
            <a:endParaRPr lang="zh-CN" altLang="en-US" sz="2200">
              <a:latin typeface="Arial" panose="020B0604020202020204" pitchFamily="34" charset="0"/>
              <a:ea typeface="宋体" panose="02010600030101010101" pitchFamily="2" charset="-122"/>
            </a:endParaRPr>
          </a:p>
        </p:txBody>
      </p:sp>
      <p:sp>
        <p:nvSpPr>
          <p:cNvPr id="5123" name="文本框 5"/>
          <p:cNvSpPr txBox="1"/>
          <p:nvPr/>
        </p:nvSpPr>
        <p:spPr>
          <a:xfrm>
            <a:off x="674053" y="1416050"/>
            <a:ext cx="7796212" cy="3692525"/>
          </a:xfrm>
          <a:prstGeom prst="rect">
            <a:avLst/>
          </a:prstGeom>
          <a:noFill/>
          <a:ln w="9525">
            <a:noFill/>
          </a:ln>
        </p:spPr>
        <p:txBody>
          <a:bodyPr wrap="square" anchor="t">
            <a:spAutoFit/>
          </a:bodyPr>
          <a:p>
            <a:r>
              <a:rPr lang="zh-CN" altLang="en-US">
                <a:latin typeface="Arial" panose="020B0604020202020204" pitchFamily="34" charset="0"/>
                <a:ea typeface="宋体" panose="02010600030101010101" pitchFamily="2" charset="-122"/>
              </a:rPr>
              <a:t>一、教学背景分析</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1.内容分析：这节课是主要对电子表格的初步认识和最基本的操作，电子表</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格在日常生活的工作、学习中作为一种统筹数据的信息技术手段非常重要，因此，讲解应当联系生活，贴近生活。</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2.学情分析：七年级学生在小学计算机的基础之上，已经具备了打字，认识  </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文档等计算机概念，并且到了初一，计算机不是主课，兴趣是</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他们学习计算机的知识的动力，因此，为引起他们的学习兴趣，</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让他们在课堂上动起来，任务驱动法是本堂课最为实用的，相</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比传统讲授练习法，会使内容知识变得有趣很多。</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             </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3.教学方式与教学手段：</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情景教学法，讨论法，任务驱动法, 问题教学法：小组合作</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4.课时：1课时</a:t>
            </a: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文本框 4"/>
          <p:cNvSpPr txBox="1"/>
          <p:nvPr/>
        </p:nvSpPr>
        <p:spPr>
          <a:xfrm>
            <a:off x="-17462" y="15875"/>
            <a:ext cx="2293937" cy="430213"/>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一  培训成果展示</a:t>
            </a:r>
            <a:endParaRPr lang="zh-CN" altLang="en-US" sz="2200">
              <a:latin typeface="Arial" panose="020B0604020202020204" pitchFamily="34" charset="0"/>
              <a:ea typeface="宋体" panose="02010600030101010101" pitchFamily="2" charset="-122"/>
            </a:endParaRPr>
          </a:p>
        </p:txBody>
      </p:sp>
      <p:sp>
        <p:nvSpPr>
          <p:cNvPr id="6147" name="文本框 5"/>
          <p:cNvSpPr txBox="1"/>
          <p:nvPr/>
        </p:nvSpPr>
        <p:spPr>
          <a:xfrm>
            <a:off x="763905" y="2028825"/>
            <a:ext cx="7693025" cy="2799715"/>
          </a:xfrm>
          <a:prstGeom prst="rect">
            <a:avLst/>
          </a:prstGeom>
          <a:noFill/>
          <a:ln w="9525">
            <a:noFill/>
          </a:ln>
        </p:spPr>
        <p:txBody>
          <a:bodyPr wrap="square" anchor="t">
            <a:spAutoFit/>
          </a:bodyPr>
          <a:p>
            <a:r>
              <a:rPr lang="zh-CN" altLang="en-US" sz="1600">
                <a:latin typeface="Arial" panose="020B0604020202020204" pitchFamily="34" charset="0"/>
                <a:ea typeface="宋体" panose="02010600030101010101" pitchFamily="2" charset="-122"/>
              </a:rPr>
              <a:t>二、教学目标</a:t>
            </a:r>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   1.知识目标：让学生掌握建立电子表格并输入数据的基本方法</a:t>
            </a:r>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   2.技能目标：学生能够依据学习到的方法建立表格并准确输入数据，解决日常表格建立的一些实际问题</a:t>
            </a:r>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   3.情感目标：了解运用建立表格和输入数据的基本方法，引起学生学习电子表格的兴趣。</a:t>
            </a:r>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三、教学重点与教学难点</a:t>
            </a:r>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   1.教学重点：建立表格并准确输入数据</a:t>
            </a:r>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   2.教学难点：在建立好的表格上进行编辑于修饰</a:t>
            </a:r>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四、教学媒体：</a:t>
            </a:r>
            <a:endParaRPr lang="zh-CN" altLang="en-US" sz="1600">
              <a:latin typeface="Arial" panose="020B0604020202020204" pitchFamily="34" charset="0"/>
              <a:ea typeface="宋体" panose="02010600030101010101" pitchFamily="2" charset="-122"/>
            </a:endParaRPr>
          </a:p>
          <a:p>
            <a:r>
              <a:rPr lang="zh-CN" altLang="en-US" sz="1600">
                <a:latin typeface="Arial" panose="020B0604020202020204" pitchFamily="34" charset="0"/>
                <a:ea typeface="宋体" panose="02010600030101010101" pitchFamily="2" charset="-122"/>
              </a:rPr>
              <a:t>多媒体教室、计算机、excel软件</a:t>
            </a:r>
            <a:endParaRPr lang="zh-CN" altLang="en-US" sz="1600">
              <a:latin typeface="Arial" panose="020B0604020202020204" pitchFamily="34" charset="0"/>
              <a:ea typeface="宋体" panose="02010600030101010101" pitchFamily="2" charset="-122"/>
            </a:endParaRPr>
          </a:p>
        </p:txBody>
      </p:sp>
      <p:sp>
        <p:nvSpPr>
          <p:cNvPr id="5121" name="文本框 3"/>
          <p:cNvSpPr txBox="1"/>
          <p:nvPr/>
        </p:nvSpPr>
        <p:spPr>
          <a:xfrm>
            <a:off x="2362200" y="930910"/>
            <a:ext cx="4154170" cy="368300"/>
          </a:xfrm>
          <a:prstGeom prst="rect">
            <a:avLst/>
          </a:prstGeom>
          <a:noFill/>
          <a:ln w="9525">
            <a:noFill/>
          </a:ln>
        </p:spPr>
        <p:txBody>
          <a:bodyPr wrap="square" anchor="t">
            <a:spAutoFit/>
          </a:bodyPr>
          <a:p>
            <a:r>
              <a:rPr lang="zh-CN" altLang="en-US">
                <a:latin typeface="Arial" panose="020B0604020202020204" pitchFamily="34" charset="0"/>
                <a:ea typeface="宋体" panose="02010600030101010101" pitchFamily="2" charset="-122"/>
              </a:rPr>
              <a:t>《制作电子表格》教学设计</a:t>
            </a: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文本框 4"/>
          <p:cNvSpPr txBox="1"/>
          <p:nvPr/>
        </p:nvSpPr>
        <p:spPr>
          <a:xfrm>
            <a:off x="-17462" y="15875"/>
            <a:ext cx="2293937" cy="430213"/>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一  培训成果展示</a:t>
            </a:r>
            <a:endParaRPr lang="zh-CN" altLang="en-US" sz="2200">
              <a:latin typeface="Arial" panose="020B0604020202020204" pitchFamily="34" charset="0"/>
              <a:ea typeface="宋体" panose="02010600030101010101" pitchFamily="2" charset="-122"/>
            </a:endParaRPr>
          </a:p>
        </p:txBody>
      </p:sp>
      <p:sp>
        <p:nvSpPr>
          <p:cNvPr id="5121" name="文本框 3"/>
          <p:cNvSpPr txBox="1"/>
          <p:nvPr/>
        </p:nvSpPr>
        <p:spPr>
          <a:xfrm>
            <a:off x="3086100" y="638810"/>
            <a:ext cx="4154170" cy="368300"/>
          </a:xfrm>
          <a:prstGeom prst="rect">
            <a:avLst/>
          </a:prstGeom>
          <a:noFill/>
          <a:ln w="9525">
            <a:noFill/>
          </a:ln>
        </p:spPr>
        <p:txBody>
          <a:bodyPr wrap="square" anchor="t">
            <a:spAutoFit/>
          </a:bodyPr>
          <a:p>
            <a:r>
              <a:rPr lang="zh-CN" altLang="en-US">
                <a:latin typeface="Arial" panose="020B0604020202020204" pitchFamily="34" charset="0"/>
                <a:ea typeface="宋体" panose="02010600030101010101" pitchFamily="2" charset="-122"/>
              </a:rPr>
              <a:t>《制作电子表格》教学设计</a:t>
            </a:r>
            <a:endParaRPr lang="zh-CN" altLang="en-US">
              <a:latin typeface="Arial" panose="020B0604020202020204" pitchFamily="34" charset="0"/>
              <a:ea typeface="宋体" panose="02010600030101010101" pitchFamily="2" charset="-122"/>
            </a:endParaRPr>
          </a:p>
        </p:txBody>
      </p:sp>
      <p:sp>
        <p:nvSpPr>
          <p:cNvPr id="100" name="文本框 99"/>
          <p:cNvSpPr txBox="1"/>
          <p:nvPr/>
        </p:nvSpPr>
        <p:spPr>
          <a:xfrm>
            <a:off x="1113790" y="1127760"/>
            <a:ext cx="5708650" cy="368300"/>
          </a:xfrm>
          <a:prstGeom prst="rect">
            <a:avLst/>
          </a:prstGeom>
          <a:noFill/>
          <a:ln w="9525">
            <a:noFill/>
          </a:ln>
        </p:spPr>
        <p:txBody>
          <a:bodyPr wrap="square">
            <a:spAutoFit/>
          </a:bodyPr>
          <a:p>
            <a:r>
              <a:rPr lang="zh-CN" sz="1800" b="1">
                <a:ea typeface="宋体" panose="02010600030101010101" pitchFamily="2" charset="-122"/>
              </a:rPr>
              <a:t>五、教学过程：</a:t>
            </a:r>
            <a:endParaRPr lang="zh-CN" altLang="en-US" sz="1800" b="1">
              <a:ea typeface="宋体" panose="02010600030101010101" pitchFamily="2" charset="-122"/>
            </a:endParaRPr>
          </a:p>
        </p:txBody>
      </p:sp>
      <p:graphicFrame>
        <p:nvGraphicFramePr>
          <p:cNvPr id="2" name="表格 1"/>
          <p:cNvGraphicFramePr/>
          <p:nvPr/>
        </p:nvGraphicFramePr>
        <p:xfrm>
          <a:off x="1113790" y="1465580"/>
          <a:ext cx="7499350" cy="4577715"/>
        </p:xfrm>
        <a:graphic>
          <a:graphicData uri="http://schemas.openxmlformats.org/drawingml/2006/table">
            <a:tbl>
              <a:tblPr firstRow="1" bandRow="1">
                <a:tableStyleId>{5940675A-B579-460E-94D1-54222C63F5DA}</a:tableStyleId>
              </a:tblPr>
              <a:tblGrid>
                <a:gridCol w="1071245"/>
                <a:gridCol w="4151630"/>
                <a:gridCol w="1205230"/>
                <a:gridCol w="1071245"/>
              </a:tblGrid>
              <a:tr h="241300">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教学过程</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教师活动</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学生活动</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设计意图</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36415">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1.导入与复习</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1. </a:t>
                      </a:r>
                      <a:r>
                        <a:rPr lang="en-US" sz="1600">
                          <a:latin typeface="宋体" panose="02010600030101010101" pitchFamily="2" charset="-122"/>
                          <a:ea typeface="宋体" panose="02010600030101010101" pitchFamily="2" charset="-122"/>
                          <a:cs typeface="宋体" panose="02010600030101010101" pitchFamily="2" charset="-122"/>
                        </a:rPr>
                        <a:t>今天老师不能上新课了，因为领导让老师统计并总结全年级的期中考试成绩，老师一个人完成不了这个任务，因此老师需要你们的帮助，你们愿不愿意帮老师的忙？那，同学们你们想想看，我们用什么方法来完成这项任务，又快又精准呢？如果我们用手，用计算器来完成这个速度慢而且不能保证精确率，这时候怎么办？</a:t>
                      </a:r>
                      <a:r>
                        <a:rPr lang="en-US" sz="1600" b="1">
                          <a:latin typeface="宋体" panose="02010600030101010101" pitchFamily="2" charset="-122"/>
                          <a:ea typeface="宋体" panose="02010600030101010101" pitchFamily="2" charset="-122"/>
                          <a:cs typeface="宋体" panose="02010600030101010101" pitchFamily="2" charset="-122"/>
                        </a:rPr>
                        <a:t>2. </a:t>
                      </a:r>
                      <a:r>
                        <a:rPr lang="en-US" sz="1600">
                          <a:latin typeface="宋体" panose="02010600030101010101" pitchFamily="2" charset="-122"/>
                          <a:ea typeface="宋体" panose="02010600030101010101" pitchFamily="2" charset="-122"/>
                          <a:cs typeface="宋体" panose="02010600030101010101" pitchFamily="2" charset="-122"/>
                        </a:rPr>
                        <a:t>前提选择一个合适的软件也是非常重要的，虽然我们在word中处理简单的表格，但是它是用来做什么的软件？</a:t>
                      </a:r>
                      <a:r>
                        <a:rPr lang="en-US" sz="1600" b="1">
                          <a:latin typeface="宋体" panose="02010600030101010101" pitchFamily="2" charset="-122"/>
                          <a:ea typeface="宋体" panose="02010600030101010101" pitchFamily="2" charset="-122"/>
                          <a:cs typeface="宋体" panose="02010600030101010101" pitchFamily="2" charset="-122"/>
                        </a:rPr>
                        <a:t>3.</a:t>
                      </a:r>
                      <a:r>
                        <a:rPr lang="en-US" sz="1600">
                          <a:latin typeface="宋体" panose="02010600030101010101" pitchFamily="2" charset="-122"/>
                          <a:ea typeface="宋体" panose="02010600030101010101" pitchFamily="2" charset="-122"/>
                          <a:cs typeface="宋体" panose="02010600030101010101" pitchFamily="2" charset="-122"/>
                        </a:rPr>
                        <a:t> word是文字处理软件，所以，它的功能并不齐全，不完善，而且简单，为了解决这个问题、microsoft公司提供了专门处理电子表格的软件：excel。这节课我们用这个软件来完成任务。所以我们首先来认识一下它好么？</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  </a:t>
                      </a:r>
                      <a:r>
                        <a:rPr lang="en-US" sz="1600">
                          <a:latin typeface="宋体" panose="02010600030101010101" pitchFamily="2" charset="-122"/>
                          <a:ea typeface="宋体" panose="02010600030101010101" pitchFamily="2" charset="-122"/>
                          <a:cs typeface="宋体" panose="02010600030101010101" pitchFamily="2" charset="-122"/>
                        </a:rPr>
                        <a:t>学生认真听课、学生回答学生回忆先前学习的知识、回答</a:t>
                      </a:r>
                      <a:r>
                        <a:rPr lang="en-US" sz="1600" b="1">
                          <a:latin typeface="宋体" panose="02010600030101010101" pitchFamily="2" charset="-122"/>
                          <a:ea typeface="宋体" panose="02010600030101010101" pitchFamily="2" charset="-122"/>
                          <a:cs typeface="宋体" panose="02010600030101010101" pitchFamily="2" charset="-122"/>
                        </a:rPr>
                        <a:t> </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a:latin typeface="宋体" panose="02010600030101010101" pitchFamily="2" charset="-122"/>
                          <a:ea typeface="宋体" panose="02010600030101010101" pitchFamily="2" charset="-122"/>
                          <a:cs typeface="宋体" panose="02010600030101010101" pitchFamily="2" charset="-122"/>
                        </a:rPr>
                        <a:t>  调动学生的情趣、进度，培养学生自主学习能力</a:t>
                      </a:r>
                      <a:r>
                        <a:rPr lang="en-US" sz="1600" b="1">
                          <a:latin typeface="宋体" panose="02010600030101010101" pitchFamily="2" charset="-122"/>
                          <a:ea typeface="宋体" panose="02010600030101010101" pitchFamily="2" charset="-122"/>
                          <a:cs typeface="宋体" panose="02010600030101010101" pitchFamily="2" charset="-122"/>
                        </a:rPr>
                        <a:t>  </a:t>
                      </a:r>
                      <a:endParaRPr lang="en-US" altLang="en-US" sz="16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文本框 4"/>
          <p:cNvSpPr txBox="1"/>
          <p:nvPr/>
        </p:nvSpPr>
        <p:spPr>
          <a:xfrm>
            <a:off x="-17462" y="15875"/>
            <a:ext cx="2293937" cy="430213"/>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一  培训成果展示</a:t>
            </a:r>
            <a:endParaRPr lang="zh-CN" altLang="en-US" sz="2200">
              <a:latin typeface="Arial" panose="020B0604020202020204" pitchFamily="34" charset="0"/>
              <a:ea typeface="宋体" panose="02010600030101010101" pitchFamily="2" charset="-122"/>
            </a:endParaRPr>
          </a:p>
        </p:txBody>
      </p:sp>
      <p:sp>
        <p:nvSpPr>
          <p:cNvPr id="5121" name="文本框 3"/>
          <p:cNvSpPr txBox="1"/>
          <p:nvPr/>
        </p:nvSpPr>
        <p:spPr>
          <a:xfrm>
            <a:off x="3086100" y="638810"/>
            <a:ext cx="4154170" cy="368300"/>
          </a:xfrm>
          <a:prstGeom prst="rect">
            <a:avLst/>
          </a:prstGeom>
          <a:noFill/>
          <a:ln w="9525">
            <a:noFill/>
          </a:ln>
        </p:spPr>
        <p:txBody>
          <a:bodyPr wrap="square" anchor="t">
            <a:spAutoFit/>
          </a:bodyPr>
          <a:p>
            <a:r>
              <a:rPr lang="zh-CN" altLang="en-US">
                <a:latin typeface="Arial" panose="020B0604020202020204" pitchFamily="34" charset="0"/>
                <a:ea typeface="宋体" panose="02010600030101010101" pitchFamily="2" charset="-122"/>
              </a:rPr>
              <a:t>《制作电子表格》教学设计</a:t>
            </a:r>
            <a:endParaRPr lang="zh-CN" altLang="en-US">
              <a:latin typeface="Arial" panose="020B0604020202020204" pitchFamily="34" charset="0"/>
              <a:ea typeface="宋体" panose="02010600030101010101" pitchFamily="2" charset="-122"/>
            </a:endParaRPr>
          </a:p>
        </p:txBody>
      </p:sp>
      <p:graphicFrame>
        <p:nvGraphicFramePr>
          <p:cNvPr id="2" name="表格 1"/>
          <p:cNvGraphicFramePr/>
          <p:nvPr/>
        </p:nvGraphicFramePr>
        <p:xfrm>
          <a:off x="669290" y="1271905"/>
          <a:ext cx="7513955" cy="5709285"/>
        </p:xfrm>
        <a:graphic>
          <a:graphicData uri="http://schemas.openxmlformats.org/drawingml/2006/table">
            <a:tbl>
              <a:tblPr firstRow="1" bandRow="1">
                <a:tableStyleId>{5940675A-B579-460E-94D1-54222C63F5DA}</a:tableStyleId>
              </a:tblPr>
              <a:tblGrid>
                <a:gridCol w="503555"/>
                <a:gridCol w="5505450"/>
                <a:gridCol w="738505"/>
                <a:gridCol w="766445"/>
              </a:tblGrid>
              <a:tr h="5709285">
                <a:tc>
                  <a:txBody>
                    <a:bodyPr/>
                    <a:p>
                      <a:pPr>
                        <a:buNone/>
                      </a:pPr>
                      <a:r>
                        <a:rPr lang="en-US" sz="1400" b="1">
                          <a:latin typeface="宋体" panose="02010600030101010101" pitchFamily="2" charset="-122"/>
                          <a:ea typeface="宋体" panose="02010600030101010101" pitchFamily="2" charset="-122"/>
                          <a:cs typeface="宋体" panose="02010600030101010101" pitchFamily="2" charset="-122"/>
                        </a:rPr>
                        <a:t>    2.讲授新课并操作演示</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a:latin typeface="宋体" panose="02010600030101010101" pitchFamily="2" charset="-122"/>
                          <a:ea typeface="宋体" panose="02010600030101010101" pitchFamily="2" charset="-122"/>
                          <a:cs typeface="宋体" panose="02010600030101010101" pitchFamily="2" charset="-122"/>
                        </a:rPr>
                        <a:t>Excel 2003的启动和退出接下来</a:t>
                      </a:r>
                      <a:r>
                        <a:rPr lang="en-US" sz="1400">
                          <a:latin typeface="Times New Roman" panose="02020603050405020304" charset="0"/>
                          <a:cs typeface="Times New Roman" panose="02020603050405020304" charset="0"/>
                        </a:rPr>
                        <a:t>，请大家帮老师找找Excel这款软件在哪里。</a:t>
                      </a:r>
                      <a:r>
                        <a:rPr lang="en-US" sz="1400">
                          <a:latin typeface="宋体" panose="02010600030101010101" pitchFamily="2" charset="-122"/>
                          <a:ea typeface="宋体" panose="02010600030101010101" pitchFamily="2" charset="-122"/>
                          <a:cs typeface="宋体" panose="02010600030101010101" pitchFamily="2" charset="-122"/>
                        </a:rPr>
                        <a:t>（让</a:t>
                      </a:r>
                      <a:r>
                        <a:rPr lang="en-US" sz="1400">
                          <a:latin typeface="Times New Roman" panose="02020603050405020304" charset="0"/>
                          <a:cs typeface="Times New Roman" panose="02020603050405020304" charset="0"/>
                        </a:rPr>
                        <a:t>一位同学上台演示</a:t>
                      </a:r>
                      <a:r>
                        <a:rPr lang="en-US" sz="1400">
                          <a:latin typeface="宋体" panose="02010600030101010101" pitchFamily="2" charset="-122"/>
                          <a:ea typeface="宋体" panose="02010600030101010101" pitchFamily="2" charset="-122"/>
                          <a:cs typeface="宋体" panose="02010600030101010101" pitchFamily="2" charset="-122"/>
                        </a:rPr>
                        <a:t>）提示</a:t>
                      </a:r>
                      <a:r>
                        <a:rPr lang="en-US" sz="1400">
                          <a:latin typeface="Times New Roman" panose="02020603050405020304" charset="0"/>
                          <a:cs typeface="Times New Roman" panose="02020603050405020304" charset="0"/>
                        </a:rPr>
                        <a:t>大家Excel是美国微软公司的office家族中的</a:t>
                      </a:r>
                      <a:r>
                        <a:rPr lang="en-US" sz="1400">
                          <a:latin typeface="宋体" panose="02010600030101010101" pitchFamily="2" charset="-122"/>
                          <a:ea typeface="宋体" panose="02010600030101010101" pitchFamily="2" charset="-122"/>
                          <a:cs typeface="宋体" panose="02010600030101010101" pitchFamily="2" charset="-122"/>
                        </a:rPr>
                        <a:t>一</a:t>
                      </a:r>
                      <a:r>
                        <a:rPr lang="en-US" sz="1400">
                          <a:latin typeface="Times New Roman" panose="02020603050405020304" charset="0"/>
                          <a:cs typeface="Times New Roman" panose="02020603050405020304" charset="0"/>
                        </a:rPr>
                        <a:t>员</a:t>
                      </a:r>
                      <a:r>
                        <a:rPr lang="en-US" sz="1400" b="1">
                          <a:latin typeface="宋体" panose="02010600030101010101" pitchFamily="2" charset="-122"/>
                          <a:ea typeface="宋体" panose="02010600030101010101" pitchFamily="2" charset="-122"/>
                          <a:cs typeface="宋体" panose="02010600030101010101" pitchFamily="2" charset="-122"/>
                        </a:rPr>
                        <a:t>2.</a:t>
                      </a:r>
                      <a:r>
                        <a:rPr lang="en-US" sz="1400">
                          <a:latin typeface="宋体" panose="02010600030101010101" pitchFamily="2" charset="-122"/>
                          <a:ea typeface="宋体" panose="02010600030101010101" pitchFamily="2" charset="-122"/>
                          <a:cs typeface="宋体" panose="02010600030101010101" pitchFamily="2" charset="-122"/>
                        </a:rPr>
                        <a:t> Excel  工作窗口   请</a:t>
                      </a:r>
                      <a:r>
                        <a:rPr lang="en-US" sz="1400">
                          <a:latin typeface="Times New Roman" panose="02020603050405020304" charset="0"/>
                          <a:cs typeface="Times New Roman" panose="02020603050405020304" charset="0"/>
                        </a:rPr>
                        <a:t>打开的同学描述一下，在Excel</a:t>
                      </a:r>
                      <a:r>
                        <a:rPr lang="en-US" sz="1400">
                          <a:latin typeface="宋体" panose="02010600030101010101" pitchFamily="2" charset="-122"/>
                          <a:ea typeface="宋体" panose="02010600030101010101" pitchFamily="2" charset="-122"/>
                          <a:cs typeface="宋体" panose="02010600030101010101" pitchFamily="2" charset="-122"/>
                        </a:rPr>
                        <a:t>初始</a:t>
                      </a:r>
                      <a:r>
                        <a:rPr lang="en-US" sz="1400">
                          <a:latin typeface="Times New Roman" panose="02020603050405020304" charset="0"/>
                          <a:cs typeface="Times New Roman" panose="02020603050405020304" charset="0"/>
                        </a:rPr>
                        <a:t>打开的界面中，你能看到什么？（</a:t>
                      </a:r>
                      <a:r>
                        <a:rPr lang="en-US" sz="1400">
                          <a:latin typeface="宋体" panose="02010600030101010101" pitchFamily="2" charset="-122"/>
                          <a:ea typeface="宋体" panose="02010600030101010101" pitchFamily="2" charset="-122"/>
                          <a:cs typeface="宋体" panose="02010600030101010101" pitchFamily="2" charset="-122"/>
                        </a:rPr>
                        <a:t>网格、</a:t>
                      </a:r>
                      <a:r>
                        <a:rPr lang="en-US" sz="1400">
                          <a:latin typeface="Times New Roman" panose="02020603050405020304" charset="0"/>
                          <a:cs typeface="Times New Roman" panose="02020603050405020304" charset="0"/>
                        </a:rPr>
                        <a:t>菜单栏、状态栏、工具栏、工作表标签等</a:t>
                      </a:r>
                      <a:r>
                        <a:rPr lang="en-US" sz="1400">
                          <a:latin typeface="Arial" panose="020B0604020202020204" pitchFamily="34" charset="0"/>
                          <a:ea typeface="Times New Roman" panose="02020603050405020304" charset="0"/>
                          <a:cs typeface="Times New Roman" panose="02020603050405020304" charset="0"/>
                        </a:rPr>
                        <a:t>…</a:t>
                      </a:r>
                      <a:r>
                        <a:rPr lang="en-US" sz="1400">
                          <a:latin typeface="Times New Roman" panose="02020603050405020304" charset="0"/>
                          <a:cs typeface="Times New Roman" panose="02020603050405020304" charset="0"/>
                        </a:rPr>
                        <a:t>）</a:t>
                      </a:r>
                      <a:r>
                        <a:rPr lang="en-US" sz="1400">
                          <a:latin typeface="宋体" panose="02010600030101010101" pitchFamily="2" charset="-122"/>
                          <a:ea typeface="宋体" panose="02010600030101010101" pitchFamily="2" charset="-122"/>
                          <a:cs typeface="宋体" panose="02010600030101010101" pitchFamily="2" charset="-122"/>
                        </a:rPr>
                        <a:t>试着</a:t>
                      </a:r>
                      <a:r>
                        <a:rPr lang="en-US" sz="1400">
                          <a:latin typeface="Times New Roman" panose="02020603050405020304" charset="0"/>
                          <a:cs typeface="Times New Roman" panose="02020603050405020304" charset="0"/>
                        </a:rPr>
                        <a:t>猜想一下这些东西的作用</a:t>
                      </a:r>
                      <a:r>
                        <a:rPr lang="en-US" sz="1400">
                          <a:latin typeface="宋体" panose="02010600030101010101" pitchFamily="2" charset="-122"/>
                          <a:ea typeface="宋体" panose="02010600030101010101" pitchFamily="2" charset="-122"/>
                          <a:cs typeface="宋体" panose="02010600030101010101" pitchFamily="2" charset="-122"/>
                        </a:rPr>
                        <a:t>（可以</a:t>
                      </a:r>
                      <a:r>
                        <a:rPr lang="en-US" sz="1400">
                          <a:latin typeface="Times New Roman" panose="02020603050405020304" charset="0"/>
                          <a:cs typeface="Times New Roman" panose="02020603050405020304" charset="0"/>
                        </a:rPr>
                        <a:t>试验</a:t>
                      </a:r>
                      <a:r>
                        <a:rPr lang="en-US" sz="1400">
                          <a:latin typeface="宋体" panose="02010600030101010101" pitchFamily="2" charset="-122"/>
                          <a:ea typeface="宋体" panose="02010600030101010101" pitchFamily="2" charset="-122"/>
                          <a:cs typeface="宋体" panose="02010600030101010101" pitchFamily="2" charset="-122"/>
                        </a:rPr>
                        <a:t>）</a:t>
                      </a:r>
                      <a:r>
                        <a:rPr lang="en-US" sz="1400" b="1">
                          <a:latin typeface="宋体" panose="02010600030101010101" pitchFamily="2" charset="-122"/>
                          <a:ea typeface="宋体" panose="02010600030101010101" pitchFamily="2" charset="-122"/>
                          <a:cs typeface="宋体" panose="02010600030101010101" pitchFamily="2" charset="-122"/>
                        </a:rPr>
                        <a:t>3.</a:t>
                      </a:r>
                      <a:r>
                        <a:rPr lang="en-US" sz="1400">
                          <a:latin typeface="宋体" panose="02010600030101010101" pitchFamily="2" charset="-122"/>
                          <a:ea typeface="宋体" panose="02010600030101010101" pitchFamily="2" charset="-122"/>
                          <a:cs typeface="宋体" panose="02010600030101010101" pitchFamily="2" charset="-122"/>
                        </a:rPr>
                        <a:t> 创建和保存工作薄一个excel文档就是一个工作薄，工作薄就像是们的本子一样，很多纸张组成。如果说一个本子是一个工作薄，那么它的每一张纸就是他的工作表工作薄默认情况下由三张工作表组成，工作表的认名字是sheet1，sheet,2，sheet,3。但是一个工作最多有255个工作表，所以我们需要的时候可以这里添加工作表，也可以删除工作表，也可以改名比如：我们把sheet1改成一年级一班的成绩，如我们不想要sheet2、那我们就删除掉。这个课后大再多练练好么？ 什么叫行、列、单元格、活动单元格？（请</a:t>
                      </a:r>
                      <a:r>
                        <a:rPr lang="en-US" sz="1400">
                          <a:latin typeface="Times New Roman" panose="02020603050405020304" charset="0"/>
                          <a:cs typeface="Times New Roman" panose="02020603050405020304" charset="0"/>
                        </a:rPr>
                        <a:t>学生根据自己看到的描述，对描述不对的地方</a:t>
                      </a:r>
                      <a:r>
                        <a:rPr lang="en-US" sz="1400">
                          <a:latin typeface="宋体" panose="02010600030101010101" pitchFamily="2" charset="-122"/>
                          <a:ea typeface="宋体" panose="02010600030101010101" pitchFamily="2" charset="-122"/>
                          <a:cs typeface="宋体" panose="02010600030101010101" pitchFamily="2" charset="-122"/>
                        </a:rPr>
                        <a:t>教师</a:t>
                      </a:r>
                      <a:r>
                        <a:rPr lang="en-US" sz="1400">
                          <a:latin typeface="Times New Roman" panose="02020603050405020304" charset="0"/>
                          <a:cs typeface="Times New Roman" panose="02020603050405020304" charset="0"/>
                        </a:rPr>
                        <a:t>进行纠正</a:t>
                      </a:r>
                      <a:r>
                        <a:rPr lang="en-US" sz="1400">
                          <a:latin typeface="宋体" panose="02010600030101010101" pitchFamily="2" charset="-122"/>
                          <a:ea typeface="宋体" panose="02010600030101010101" pitchFamily="2" charset="-122"/>
                          <a:cs typeface="宋体" panose="02010600030101010101" pitchFamily="2" charset="-122"/>
                        </a:rPr>
                        <a:t>）</a:t>
                      </a:r>
                      <a:r>
                        <a:rPr lang="en-US" sz="1400" b="1">
                          <a:latin typeface="宋体" panose="02010600030101010101" pitchFamily="2" charset="-122"/>
                          <a:ea typeface="宋体" panose="02010600030101010101" pitchFamily="2" charset="-122"/>
                          <a:cs typeface="宋体" panose="02010600030101010101" pitchFamily="2" charset="-122"/>
                        </a:rPr>
                        <a:t>4.</a:t>
                      </a:r>
                      <a:r>
                        <a:rPr lang="en-US" sz="1400">
                          <a:latin typeface="宋体" panose="02010600030101010101" pitchFamily="2" charset="-122"/>
                          <a:ea typeface="宋体" panose="02010600030101010101" pitchFamily="2" charset="-122"/>
                          <a:cs typeface="宋体" panose="02010600030101010101" pitchFamily="2" charset="-122"/>
                        </a:rPr>
                        <a:t> 建立电子表格和单元格与区域的选取、合并及插入。大家先用Excel尝试建立一张电子课程表。 </a:t>
                      </a:r>
                      <a:r>
                        <a:rPr lang="en-US" sz="1400" b="1">
                          <a:latin typeface="宋体" panose="02010600030101010101" pitchFamily="2" charset="-122"/>
                          <a:ea typeface="宋体" panose="02010600030101010101" pitchFamily="2" charset="-122"/>
                          <a:cs typeface="宋体" panose="02010600030101010101" pitchFamily="2" charset="-122"/>
                        </a:rPr>
                        <a:t>5</a:t>
                      </a:r>
                      <a:r>
                        <a:rPr lang="en-US" sz="1400">
                          <a:latin typeface="宋体" panose="02010600030101010101" pitchFamily="2" charset="-122"/>
                          <a:ea typeface="宋体" panose="02010600030101010101" pitchFamily="2" charset="-122"/>
                          <a:cs typeface="宋体" panose="02010600030101010101" pitchFamily="2" charset="-122"/>
                        </a:rPr>
                        <a:t>.分组，建立成绩表，并将工作表的格式化将学生分成三个小组，一个</a:t>
                      </a:r>
                      <a:r>
                        <a:rPr lang="en-US" sz="1400">
                          <a:latin typeface="Times New Roman" panose="02020603050405020304" charset="0"/>
                          <a:cs typeface="Times New Roman" panose="02020603050405020304" charset="0"/>
                        </a:rPr>
                        <a:t>人设计，一个人制作，一个人进行数据统计，将成绩表原稿发给每个小组，每个小组进行表格的制作与美化，</a:t>
                      </a:r>
                      <a:r>
                        <a:rPr lang="en-US" sz="1400">
                          <a:latin typeface="宋体" panose="02010600030101010101" pitchFamily="2" charset="-122"/>
                          <a:ea typeface="宋体" panose="02010600030101010101" pitchFamily="2" charset="-122"/>
                          <a:cs typeface="宋体" panose="02010600030101010101" pitchFamily="2" charset="-122"/>
                        </a:rPr>
                        <a:t>提示</a:t>
                      </a:r>
                      <a:r>
                        <a:rPr lang="en-US" sz="1400">
                          <a:latin typeface="Times New Roman" panose="02020603050405020304" charset="0"/>
                          <a:cs typeface="Times New Roman" panose="02020603050405020304" charset="0"/>
                        </a:rPr>
                        <a:t>学生，</a:t>
                      </a:r>
                      <a:r>
                        <a:rPr lang="en-US" sz="1400">
                          <a:latin typeface="宋体" panose="02010600030101010101" pitchFamily="2" charset="-122"/>
                          <a:ea typeface="宋体" panose="02010600030101010101" pitchFamily="2" charset="-122"/>
                          <a:cs typeface="宋体" panose="02010600030101010101" pitchFamily="2" charset="-122"/>
                        </a:rPr>
                        <a:t>美化</a:t>
                      </a:r>
                      <a:r>
                        <a:rPr lang="en-US" sz="1400">
                          <a:latin typeface="Times New Roman" panose="02020603050405020304" charset="0"/>
                          <a:cs typeface="Times New Roman" panose="02020603050405020304" charset="0"/>
                        </a:rPr>
                        <a:t>和统计的方法</a:t>
                      </a:r>
                      <a:r>
                        <a:rPr lang="en-US" sz="1400">
                          <a:latin typeface="宋体" panose="02010600030101010101" pitchFamily="2" charset="-122"/>
                          <a:ea typeface="宋体" panose="02010600030101010101" pitchFamily="2" charset="-122"/>
                          <a:cs typeface="宋体" panose="02010600030101010101" pitchFamily="2" charset="-122"/>
                        </a:rPr>
                        <a:t>（汇总</a:t>
                      </a:r>
                      <a:r>
                        <a:rPr lang="en-US" sz="1400">
                          <a:latin typeface="Times New Roman" panose="02020603050405020304" charset="0"/>
                          <a:cs typeface="Times New Roman" panose="02020603050405020304" charset="0"/>
                        </a:rPr>
                        <a:t>与平均值</a:t>
                      </a:r>
                      <a:r>
                        <a:rPr lang="en-US" sz="1400">
                          <a:latin typeface="宋体" panose="02010600030101010101" pitchFamily="2" charset="-122"/>
                          <a:ea typeface="宋体" panose="02010600030101010101" pitchFamily="2" charset="-122"/>
                          <a:cs typeface="宋体" panose="02010600030101010101" pitchFamily="2" charset="-122"/>
                        </a:rPr>
                        <a:t>）</a:t>
                      </a:r>
                      <a:r>
                        <a:rPr lang="en-US" sz="1400">
                          <a:latin typeface="Times New Roman" panose="02020603050405020304" charset="0"/>
                          <a:cs typeface="Times New Roman" panose="02020603050405020304" charset="0"/>
                        </a:rPr>
                        <a:t>，自己先进行探索，尽自己最大努力能探索出多少就探索出多少。</a:t>
                      </a:r>
                      <a:r>
                        <a:rPr lang="en-US" sz="1400" b="1">
                          <a:latin typeface="宋体" panose="02010600030101010101" pitchFamily="2" charset="-122"/>
                          <a:ea typeface="宋体" panose="02010600030101010101" pitchFamily="2" charset="-122"/>
                          <a:cs typeface="宋体" panose="02010600030101010101" pitchFamily="2" charset="-122"/>
                        </a:rPr>
                        <a:t>6</a:t>
                      </a:r>
                      <a:r>
                        <a:rPr lang="en-US" sz="1400">
                          <a:latin typeface="宋体" panose="02010600030101010101" pitchFamily="2" charset="-122"/>
                          <a:ea typeface="宋体" panose="02010600030101010101" pitchFamily="2" charset="-122"/>
                          <a:cs typeface="宋体" panose="02010600030101010101" pitchFamily="2" charset="-122"/>
                        </a:rPr>
                        <a:t>.将较好的组的作品，进行展示，并请学生上台讲解，使用了那些技术。</a:t>
                      </a:r>
                      <a:r>
                        <a:rPr lang="en-US" sz="1400" b="1">
                          <a:latin typeface="宋体" panose="02010600030101010101" pitchFamily="2" charset="-122"/>
                          <a:ea typeface="宋体" panose="02010600030101010101" pitchFamily="2" charset="-122"/>
                          <a:cs typeface="宋体" panose="02010600030101010101" pitchFamily="2" charset="-122"/>
                        </a:rPr>
                        <a:t>7.</a:t>
                      </a:r>
                      <a:r>
                        <a:rPr lang="en-US" sz="1400">
                          <a:latin typeface="宋体" panose="02010600030101010101" pitchFamily="2" charset="-122"/>
                          <a:ea typeface="宋体" panose="02010600030101010101" pitchFamily="2" charset="-122"/>
                          <a:cs typeface="宋体" panose="02010600030101010101" pitchFamily="2" charset="-122"/>
                        </a:rPr>
                        <a:t>讲述今天课程所用到的方法  （1）创建</a:t>
                      </a:r>
                      <a:r>
                        <a:rPr lang="en-US" sz="1400">
                          <a:latin typeface="Times New Roman" panose="02020603050405020304" charset="0"/>
                          <a:cs typeface="Times New Roman" panose="02020603050405020304" charset="0"/>
                        </a:rPr>
                        <a:t>工作表和删除工作表</a:t>
                      </a:r>
                      <a:r>
                        <a:rPr lang="en-US" sz="1400">
                          <a:latin typeface="宋体" panose="02010600030101010101" pitchFamily="2" charset="-122"/>
                          <a:ea typeface="宋体" panose="02010600030101010101" pitchFamily="2" charset="-122"/>
                          <a:cs typeface="宋体" panose="02010600030101010101" pitchFamily="2" charset="-122"/>
                        </a:rPr>
                        <a:t>（工作</a:t>
                      </a:r>
                      <a:r>
                        <a:rPr lang="en-US" sz="1400">
                          <a:latin typeface="Times New Roman" panose="02020603050405020304" charset="0"/>
                          <a:cs typeface="Times New Roman" panose="02020603050405020304" charset="0"/>
                        </a:rPr>
                        <a:t>表的作用，最大的作用可以用来分类</a:t>
                      </a:r>
                      <a:r>
                        <a:rPr lang="en-US" sz="1400">
                          <a:latin typeface="宋体" panose="02010600030101010101" pitchFamily="2" charset="-122"/>
                          <a:ea typeface="宋体" panose="02010600030101010101" pitchFamily="2" charset="-122"/>
                          <a:cs typeface="宋体" panose="02010600030101010101" pitchFamily="2" charset="-122"/>
                        </a:rPr>
                        <a:t>）</a:t>
                      </a:r>
                      <a:r>
                        <a:rPr lang="en-US" sz="1400">
                          <a:latin typeface="Times New Roman" panose="02020603050405020304" charset="0"/>
                          <a:cs typeface="Times New Roman" panose="02020603050405020304" charset="0"/>
                        </a:rPr>
                        <a:t>  </a:t>
                      </a:r>
                      <a:r>
                        <a:rPr lang="en-US" sz="1400">
                          <a:latin typeface="宋体" panose="02010600030101010101" pitchFamily="2" charset="-122"/>
                          <a:ea typeface="宋体" panose="02010600030101010101" pitchFamily="2" charset="-122"/>
                          <a:cs typeface="宋体" panose="02010600030101010101" pitchFamily="2" charset="-122"/>
                        </a:rPr>
                        <a:t>（2）数据</a:t>
                      </a:r>
                      <a:r>
                        <a:rPr lang="en-US" sz="1400">
                          <a:latin typeface="Times New Roman" panose="02020603050405020304" charset="0"/>
                          <a:cs typeface="Times New Roman" panose="02020603050405020304" charset="0"/>
                        </a:rPr>
                        <a:t>的录入，单元格的操作  </a:t>
                      </a:r>
                      <a:r>
                        <a:rPr lang="en-US" sz="1400">
                          <a:latin typeface="宋体" panose="02010600030101010101" pitchFamily="2" charset="-122"/>
                          <a:ea typeface="宋体" panose="02010600030101010101" pitchFamily="2" charset="-122"/>
                          <a:cs typeface="宋体" panose="02010600030101010101" pitchFamily="2" charset="-122"/>
                        </a:rPr>
                        <a:t>（3）单元</a:t>
                      </a:r>
                      <a:r>
                        <a:rPr lang="en-US" sz="1400">
                          <a:latin typeface="Times New Roman" panose="02020603050405020304" charset="0"/>
                          <a:cs typeface="Times New Roman" panose="02020603050405020304" charset="0"/>
                        </a:rPr>
                        <a:t>格美化方法</a:t>
                      </a:r>
                      <a:r>
                        <a:rPr lang="en-US" sz="1400">
                          <a:latin typeface="宋体" panose="02010600030101010101" pitchFamily="2" charset="-122"/>
                          <a:ea typeface="宋体" panose="02010600030101010101" pitchFamily="2" charset="-122"/>
                          <a:cs typeface="宋体" panose="02010600030101010101" pitchFamily="2" charset="-122"/>
                        </a:rPr>
                        <a:t>  （4）汇总</a:t>
                      </a:r>
                      <a:r>
                        <a:rPr lang="en-US" sz="1400">
                          <a:latin typeface="Times New Roman" panose="02020603050405020304" charset="0"/>
                          <a:cs typeface="Times New Roman" panose="02020603050405020304" charset="0"/>
                        </a:rPr>
                        <a:t>与求平均值的简单方法</a:t>
                      </a:r>
                      <a:r>
                        <a:rPr lang="en-US" sz="1400">
                          <a:latin typeface="宋体" panose="02010600030101010101" pitchFamily="2" charset="-122"/>
                          <a:ea typeface="宋体" panose="02010600030101010101" pitchFamily="2" charset="-122"/>
                          <a:cs typeface="宋体" panose="02010600030101010101" pitchFamily="2" charset="-122"/>
                        </a:rPr>
                        <a:t>8.总结今天的知识点，下课  </a:t>
                      </a:r>
                      <a:endParaRPr lang="en-US" altLang="en-US" sz="1400" b="1">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宋体" panose="02010600030101010101" pitchFamily="2" charset="-122"/>
                          <a:ea typeface="宋体" panose="02010600030101010101" pitchFamily="2" charset="-122"/>
                          <a:cs typeface="宋体" panose="02010600030101010101" pitchFamily="2" charset="-122"/>
                        </a:rPr>
                        <a:t> </a:t>
                      </a:r>
                      <a:r>
                        <a:rPr lang="en-US" sz="1400">
                          <a:latin typeface="宋体" panose="02010600030101010101" pitchFamily="2" charset="-122"/>
                          <a:ea typeface="宋体" panose="02010600030101010101" pitchFamily="2" charset="-122"/>
                          <a:cs typeface="宋体" panose="02010600030101010101" pitchFamily="2" charset="-122"/>
                        </a:rPr>
                        <a:t>学生</a:t>
                      </a:r>
                      <a:r>
                        <a:rPr lang="en-US" sz="1400">
                          <a:latin typeface="Times New Roman" panose="02020603050405020304" charset="0"/>
                          <a:cs typeface="Times New Roman" panose="02020603050405020304" charset="0"/>
                        </a:rPr>
                        <a:t>找启动Excel的入口</a:t>
                      </a:r>
                      <a:r>
                        <a:rPr lang="en-US" sz="1400" b="1">
                          <a:latin typeface="宋体" panose="02010600030101010101" pitchFamily="2" charset="-122"/>
                          <a:ea typeface="宋体" panose="02010600030101010101" pitchFamily="2" charset="-122"/>
                          <a:cs typeface="宋体" panose="02010600030101010101" pitchFamily="2" charset="-122"/>
                        </a:rPr>
                        <a:t>  </a:t>
                      </a:r>
                      <a:r>
                        <a:rPr lang="en-US" sz="1400">
                          <a:latin typeface="宋体" panose="02010600030101010101" pitchFamily="2" charset="-122"/>
                          <a:ea typeface="宋体" panose="02010600030101010101" pitchFamily="2" charset="-122"/>
                          <a:cs typeface="宋体" panose="02010600030101010101" pitchFamily="2" charset="-122"/>
                        </a:rPr>
                        <a:t>学生</a:t>
                      </a:r>
                      <a:r>
                        <a:rPr lang="en-US" sz="1400">
                          <a:latin typeface="Times New Roman" panose="02020603050405020304" charset="0"/>
                          <a:cs typeface="Times New Roman" panose="02020603050405020304" charset="0"/>
                        </a:rPr>
                        <a:t>在教师的提示下描述</a:t>
                      </a:r>
                      <a:r>
                        <a:rPr lang="en-US" sz="1400" b="1">
                          <a:latin typeface="宋体" panose="02010600030101010101" pitchFamily="2" charset="-122"/>
                          <a:ea typeface="宋体" panose="02010600030101010101" pitchFamily="2" charset="-122"/>
                          <a:cs typeface="宋体" panose="02010600030101010101" pitchFamily="2" charset="-122"/>
                        </a:rPr>
                        <a:t>   </a:t>
                      </a:r>
                      <a:r>
                        <a:rPr lang="en-US" sz="1400">
                          <a:latin typeface="宋体" panose="02010600030101010101" pitchFamily="2" charset="-122"/>
                          <a:ea typeface="宋体" panose="02010600030101010101" pitchFamily="2" charset="-122"/>
                          <a:cs typeface="宋体" panose="02010600030101010101" pitchFamily="2" charset="-122"/>
                        </a:rPr>
                        <a:t>描述</a:t>
                      </a:r>
                      <a:r>
                        <a:rPr lang="en-US" sz="1400">
                          <a:latin typeface="Times New Roman" panose="02020603050405020304" charset="0"/>
                          <a:cs typeface="Times New Roman" panose="02020603050405020304" charset="0"/>
                        </a:rPr>
                        <a:t>，试验，纠正</a:t>
                      </a:r>
                      <a:r>
                        <a:rPr lang="en-US" sz="1400" b="1">
                          <a:latin typeface="宋体" panose="02010600030101010101" pitchFamily="2" charset="-122"/>
                          <a:ea typeface="宋体" panose="02010600030101010101" pitchFamily="2" charset="-122"/>
                          <a:cs typeface="宋体" panose="02010600030101010101" pitchFamily="2" charset="-122"/>
                        </a:rPr>
                        <a:t> </a:t>
                      </a:r>
                      <a:r>
                        <a:rPr lang="en-US" sz="1400">
                          <a:latin typeface="宋体" panose="02010600030101010101" pitchFamily="2" charset="-122"/>
                          <a:ea typeface="宋体" panose="02010600030101010101" pitchFamily="2" charset="-122"/>
                          <a:cs typeface="宋体" panose="02010600030101010101" pitchFamily="2" charset="-122"/>
                        </a:rPr>
                        <a:t>        学生</a:t>
                      </a:r>
                      <a:r>
                        <a:rPr lang="en-US" sz="1400">
                          <a:latin typeface="Times New Roman" panose="02020603050405020304" charset="0"/>
                          <a:cs typeface="Times New Roman" panose="02020603050405020304" charset="0"/>
                        </a:rPr>
                        <a:t>动手</a:t>
                      </a:r>
                      <a:r>
                        <a:rPr lang="en-US" sz="1400">
                          <a:latin typeface="宋体" panose="02010600030101010101" pitchFamily="2" charset="-122"/>
                          <a:ea typeface="宋体" panose="02010600030101010101" pitchFamily="2" charset="-122"/>
                          <a:cs typeface="宋体" panose="02010600030101010101" pitchFamily="2" charset="-122"/>
                        </a:rPr>
                        <a:t>              学生合作完成作业</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400" b="1">
                          <a:latin typeface="宋体" panose="02010600030101010101" pitchFamily="2" charset="-122"/>
                          <a:ea typeface="宋体" panose="02010600030101010101" pitchFamily="2" charset="-122"/>
                          <a:cs typeface="宋体" panose="02010600030101010101" pitchFamily="2" charset="-122"/>
                        </a:rPr>
                        <a:t>   </a:t>
                      </a:r>
                      <a:r>
                        <a:rPr lang="en-US" sz="1400">
                          <a:latin typeface="宋体" panose="02010600030101010101" pitchFamily="2" charset="-122"/>
                          <a:ea typeface="宋体" panose="02010600030101010101" pitchFamily="2" charset="-122"/>
                          <a:cs typeface="宋体" panose="02010600030101010101" pitchFamily="2" charset="-122"/>
                        </a:rPr>
                        <a:t>让同学们认识电子表格的概念。</a:t>
                      </a:r>
                      <a:r>
                        <a:rPr lang="en-US" sz="1400" b="1">
                          <a:latin typeface="宋体" panose="02010600030101010101" pitchFamily="2" charset="-122"/>
                          <a:ea typeface="宋体" panose="02010600030101010101" pitchFamily="2" charset="-122"/>
                          <a:cs typeface="宋体" panose="02010600030101010101" pitchFamily="2" charset="-122"/>
                        </a:rPr>
                        <a:t>     </a:t>
                      </a:r>
                      <a:r>
                        <a:rPr lang="en-US" sz="1400">
                          <a:latin typeface="宋体" panose="02010600030101010101" pitchFamily="2" charset="-122"/>
                          <a:ea typeface="宋体" panose="02010600030101010101" pitchFamily="2" charset="-122"/>
                          <a:cs typeface="宋体" panose="02010600030101010101" pitchFamily="2" charset="-122"/>
                        </a:rPr>
                        <a:t>学生理解主要的概念</a:t>
                      </a:r>
                      <a:r>
                        <a:rPr lang="en-US" sz="1400" b="1">
                          <a:latin typeface="宋体" panose="02010600030101010101" pitchFamily="2" charset="-122"/>
                          <a:ea typeface="宋体" panose="02010600030101010101" pitchFamily="2" charset="-122"/>
                          <a:cs typeface="宋体" panose="02010600030101010101" pitchFamily="2" charset="-122"/>
                        </a:rPr>
                        <a:t>    </a:t>
                      </a:r>
                      <a:endParaRPr lang="en-US" altLang="en-US" sz="14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文本框 4"/>
          <p:cNvSpPr txBox="1"/>
          <p:nvPr/>
        </p:nvSpPr>
        <p:spPr>
          <a:xfrm>
            <a:off x="-17462" y="15875"/>
            <a:ext cx="2293937" cy="430213"/>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一  培训成果展示</a:t>
            </a:r>
            <a:endParaRPr lang="zh-CN" altLang="en-US" sz="2200">
              <a:latin typeface="Arial" panose="020B0604020202020204" pitchFamily="34" charset="0"/>
              <a:ea typeface="宋体" panose="02010600030101010101" pitchFamily="2" charset="-122"/>
            </a:endParaRPr>
          </a:p>
        </p:txBody>
      </p:sp>
      <p:sp>
        <p:nvSpPr>
          <p:cNvPr id="5121" name="文本框 3"/>
          <p:cNvSpPr txBox="1"/>
          <p:nvPr/>
        </p:nvSpPr>
        <p:spPr>
          <a:xfrm>
            <a:off x="3086100" y="638810"/>
            <a:ext cx="4154170" cy="368300"/>
          </a:xfrm>
          <a:prstGeom prst="rect">
            <a:avLst/>
          </a:prstGeom>
          <a:noFill/>
          <a:ln w="9525">
            <a:noFill/>
          </a:ln>
        </p:spPr>
        <p:txBody>
          <a:bodyPr wrap="square" anchor="t">
            <a:spAutoFit/>
          </a:bodyPr>
          <a:p>
            <a:r>
              <a:rPr lang="zh-CN" altLang="en-US">
                <a:latin typeface="Arial" panose="020B0604020202020204" pitchFamily="34" charset="0"/>
                <a:ea typeface="宋体" panose="02010600030101010101" pitchFamily="2" charset="-122"/>
              </a:rPr>
              <a:t>《制作电子表格》教学设计</a:t>
            </a:r>
            <a:endParaRPr lang="zh-CN" altLang="en-US">
              <a:latin typeface="Arial" panose="020B0604020202020204" pitchFamily="34" charset="0"/>
              <a:ea typeface="宋体" panose="02010600030101010101" pitchFamily="2" charset="-122"/>
            </a:endParaRPr>
          </a:p>
        </p:txBody>
      </p:sp>
      <p:graphicFrame>
        <p:nvGraphicFramePr>
          <p:cNvPr id="2" name="表格 1"/>
          <p:cNvGraphicFramePr/>
          <p:nvPr/>
        </p:nvGraphicFramePr>
        <p:xfrm>
          <a:off x="1084580" y="1441450"/>
          <a:ext cx="7364095" cy="2112010"/>
        </p:xfrm>
        <a:graphic>
          <a:graphicData uri="http://schemas.openxmlformats.org/drawingml/2006/table">
            <a:tbl>
              <a:tblPr firstRow="1" bandRow="1">
                <a:tableStyleId>{5940675A-B579-460E-94D1-54222C63F5DA}</a:tableStyleId>
              </a:tblPr>
              <a:tblGrid>
                <a:gridCol w="1052195"/>
                <a:gridCol w="4076065"/>
                <a:gridCol w="1183640"/>
                <a:gridCol w="1052195"/>
              </a:tblGrid>
              <a:tr h="1056005">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3.评价与总结</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a:latin typeface="宋体" panose="02010600030101010101" pitchFamily="2" charset="-122"/>
                          <a:ea typeface="宋体" panose="02010600030101010101" pitchFamily="2" charset="-122"/>
                          <a:cs typeface="宋体" panose="02010600030101010101" pitchFamily="2" charset="-122"/>
                        </a:rPr>
                        <a:t>评价：评价学生课堂表现以及课堂作业完成情况总结课堂内容：通过学习本节课我们学到了建立电子表格并对表格进行简单的操作。</a:t>
                      </a:r>
                      <a:endParaRPr lang="en-US" altLang="en-US" sz="16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 </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a:latin typeface="宋体" panose="02010600030101010101" pitchFamily="2" charset="-122"/>
                          <a:ea typeface="宋体" panose="02010600030101010101" pitchFamily="2" charset="-122"/>
                          <a:cs typeface="宋体" panose="02010600030101010101" pitchFamily="2" charset="-122"/>
                        </a:rPr>
                        <a:t>激发学生的学习热情 巩固所学知识</a:t>
                      </a:r>
                      <a:endParaRPr lang="en-US" altLang="en-US" sz="16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56005">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4.布置课后作业</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a:latin typeface="Times New Roman" panose="02020603050405020304" charset="0"/>
                          <a:cs typeface="Times New Roman" panose="02020603050405020304" charset="0"/>
                        </a:rPr>
                        <a:t> </a:t>
                      </a:r>
                      <a:r>
                        <a:rPr lang="en-US" sz="1600">
                          <a:latin typeface="宋体" panose="02010600030101010101" pitchFamily="2" charset="-122"/>
                          <a:ea typeface="宋体" panose="02010600030101010101" pitchFamily="2" charset="-122"/>
                          <a:cs typeface="宋体" panose="02010600030101010101" pitchFamily="2" charset="-122"/>
                        </a:rPr>
                        <a:t>为</a:t>
                      </a:r>
                      <a:r>
                        <a:rPr lang="en-US" sz="1600">
                          <a:latin typeface="Times New Roman" panose="02020603050405020304" charset="0"/>
                          <a:cs typeface="Times New Roman" panose="02020603050405020304" charset="0"/>
                        </a:rPr>
                        <a:t>今年</a:t>
                      </a:r>
                      <a:r>
                        <a:rPr lang="en-US" sz="1600">
                          <a:latin typeface="宋体" panose="02010600030101010101" pitchFamily="2" charset="-122"/>
                          <a:ea typeface="宋体" panose="02010600030101010101" pitchFamily="2" charset="-122"/>
                          <a:cs typeface="宋体" panose="02010600030101010101" pitchFamily="2" charset="-122"/>
                        </a:rPr>
                        <a:t>2019年</a:t>
                      </a:r>
                      <a:r>
                        <a:rPr lang="en-US" sz="1600">
                          <a:latin typeface="Times New Roman" panose="02020603050405020304" charset="0"/>
                          <a:cs typeface="Times New Roman" panose="02020603050405020304" charset="0"/>
                        </a:rPr>
                        <a:t>的</a:t>
                      </a:r>
                      <a:r>
                        <a:rPr lang="en-US" sz="1600">
                          <a:latin typeface="宋体" panose="02010600030101010101" pitchFamily="2" charset="-122"/>
                          <a:ea typeface="宋体" panose="02010600030101010101" pitchFamily="2" charset="-122"/>
                          <a:cs typeface="宋体" panose="02010600030101010101" pitchFamily="2" charset="-122"/>
                        </a:rPr>
                        <a:t>足球</a:t>
                      </a:r>
                      <a:r>
                        <a:rPr lang="en-US" sz="1600">
                          <a:latin typeface="Times New Roman" panose="02020603050405020304" charset="0"/>
                          <a:cs typeface="Times New Roman" panose="02020603050405020304" charset="0"/>
                        </a:rPr>
                        <a:t>欧洲冠军杯比赛建立一张</a:t>
                      </a:r>
                      <a:r>
                        <a:rPr lang="en-US" sz="1600">
                          <a:latin typeface="宋体" panose="02010600030101010101" pitchFamily="2" charset="-122"/>
                          <a:ea typeface="宋体" panose="02010600030101010101" pitchFamily="2" charset="-122"/>
                          <a:cs typeface="宋体" panose="02010600030101010101" pitchFamily="2" charset="-122"/>
                        </a:rPr>
                        <a:t>统计表</a:t>
                      </a:r>
                      <a:r>
                        <a:rPr lang="en-US" sz="1600">
                          <a:latin typeface="Times New Roman" panose="02020603050405020304" charset="0"/>
                          <a:cs typeface="Times New Roman" panose="02020603050405020304" charset="0"/>
                        </a:rPr>
                        <a:t>，数据可以去百度搜索。</a:t>
                      </a:r>
                      <a:endParaRPr lang="en-US" altLang="en-US" sz="1600">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b="1">
                          <a:latin typeface="宋体" panose="02010600030101010101" pitchFamily="2" charset="-122"/>
                          <a:ea typeface="宋体" panose="02010600030101010101" pitchFamily="2" charset="-122"/>
                          <a:cs typeface="宋体" panose="02010600030101010101" pitchFamily="2" charset="-122"/>
                        </a:rPr>
                        <a:t> </a:t>
                      </a:r>
                      <a:endParaRPr lang="en-US" altLang="en-US" sz="16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en-US" sz="1600">
                          <a:latin typeface="宋体" panose="02010600030101010101" pitchFamily="2" charset="-122"/>
                          <a:ea typeface="宋体" panose="02010600030101010101" pitchFamily="2" charset="-122"/>
                          <a:cs typeface="宋体" panose="02010600030101010101" pitchFamily="2" charset="-122"/>
                        </a:rPr>
                        <a:t> 巩固知识</a:t>
                      </a:r>
                      <a:endParaRPr lang="en-US" altLang="en-US" sz="160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0" name="文本框 99"/>
          <p:cNvSpPr txBox="1"/>
          <p:nvPr/>
        </p:nvSpPr>
        <p:spPr>
          <a:xfrm>
            <a:off x="1084580" y="3989705"/>
            <a:ext cx="7206615" cy="1814830"/>
          </a:xfrm>
          <a:prstGeom prst="rect">
            <a:avLst/>
          </a:prstGeom>
          <a:noFill/>
          <a:ln w="9525">
            <a:noFill/>
          </a:ln>
        </p:spPr>
        <p:txBody>
          <a:bodyPr wrap="square">
            <a:spAutoFit/>
          </a:bodyPr>
          <a:p>
            <a:r>
              <a:rPr lang="zh-CN" sz="1600" b="1">
                <a:ea typeface="宋体" panose="02010600030101010101" pitchFamily="2" charset="-122"/>
              </a:rPr>
              <a:t>六，教学反思</a:t>
            </a:r>
            <a:r>
              <a:rPr lang="en-US" sz="1600" b="1">
                <a:latin typeface="宋体" panose="02010600030101010101" pitchFamily="2" charset="-122"/>
              </a:rPr>
              <a:t> </a:t>
            </a:r>
            <a:r>
              <a:rPr lang="en-US" sz="1600">
                <a:latin typeface="宋体" panose="02010600030101010101" pitchFamily="2" charset="-122"/>
              </a:rPr>
              <a:t> </a:t>
            </a:r>
            <a:r>
              <a:rPr lang="en-US" sz="1600">
                <a:latin typeface="Times New Roman" panose="02020603050405020304" charset="0"/>
              </a:rPr>
              <a:t>  </a:t>
            </a:r>
            <a:r>
              <a:rPr lang="zh-CN" sz="1600">
                <a:ea typeface="宋体" panose="02010600030101010101" pitchFamily="2" charset="-122"/>
              </a:rPr>
              <a:t>任务驱动式的学习，旨在开发学生探究问题的能力，在整堂课中，教师只是起到辅助引导作用，全程的界面，功能，都让学生自行探究完成，这样一方面可以调动孩子的积极性，尽可能的使更多的人参与进来，另一方面可以锻炼孩子的自主学习与探究问题的能力，而不是被动的去接受知识，把“要我学”变成</a:t>
            </a:r>
            <a:r>
              <a:rPr lang="en-US" sz="1600">
                <a:latin typeface="Times New Roman" panose="02020603050405020304" charset="0"/>
              </a:rPr>
              <a:t>“</a:t>
            </a:r>
            <a:r>
              <a:rPr lang="zh-CN" sz="1600">
                <a:ea typeface="宋体" panose="02010600030101010101" pitchFamily="2" charset="-122"/>
              </a:rPr>
              <a:t>我要学</a:t>
            </a:r>
            <a:r>
              <a:rPr lang="en-US" sz="1600">
                <a:latin typeface="Times New Roman" panose="02020603050405020304" charset="0"/>
              </a:rPr>
              <a:t>”</a:t>
            </a:r>
            <a:r>
              <a:rPr lang="zh-CN" sz="1600">
                <a:ea typeface="宋体" panose="02010600030101010101" pitchFamily="2" charset="-122"/>
              </a:rPr>
              <a:t>，以便于应付今后人生中遇到的各种问题。同时也加深印象，让技术与知识更加牢固。</a:t>
            </a:r>
            <a:endParaRPr lang="zh-CN" altLang="en-US"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文本框 4"/>
          <p:cNvSpPr txBox="1"/>
          <p:nvPr/>
        </p:nvSpPr>
        <p:spPr>
          <a:xfrm>
            <a:off x="-17462" y="15875"/>
            <a:ext cx="2293937" cy="430213"/>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二  培训讨论主题</a:t>
            </a:r>
            <a:endParaRPr lang="zh-CN" altLang="en-US" sz="2200">
              <a:latin typeface="Arial" panose="020B0604020202020204" pitchFamily="34" charset="0"/>
              <a:ea typeface="宋体" panose="02010600030101010101" pitchFamily="2" charset="-122"/>
            </a:endParaRPr>
          </a:p>
        </p:txBody>
      </p:sp>
      <p:sp>
        <p:nvSpPr>
          <p:cNvPr id="13314" name="文本框 1"/>
          <p:cNvSpPr txBox="1"/>
          <p:nvPr/>
        </p:nvSpPr>
        <p:spPr>
          <a:xfrm>
            <a:off x="2225675" y="1455738"/>
            <a:ext cx="4227513" cy="368300"/>
          </a:xfrm>
          <a:prstGeom prst="rect">
            <a:avLst/>
          </a:prstGeom>
          <a:noFill/>
          <a:ln w="9525">
            <a:noFill/>
          </a:ln>
        </p:spPr>
        <p:txBody>
          <a:bodyPr wrap="square" anchor="t">
            <a:spAutoFit/>
          </a:bodyPr>
          <a:p>
            <a:r>
              <a:rPr lang="en-US" altLang="zh-CN">
                <a:latin typeface="Arial" panose="020B0604020202020204" pitchFamily="34" charset="0"/>
                <a:ea typeface="宋体" panose="02010600030101010101" pitchFamily="2" charset="-122"/>
              </a:rPr>
              <a:t>1</a:t>
            </a:r>
            <a:r>
              <a:rPr lang="zh-CN" altLang="en-US">
                <a:latin typeface="Arial" panose="020B0604020202020204" pitchFamily="34" charset="0"/>
                <a:ea typeface="宋体" panose="02010600030101010101" pitchFamily="2" charset="-122"/>
              </a:rPr>
              <a:t>、如何提高信息技术课堂效率？</a:t>
            </a:r>
            <a:endParaRPr lang="zh-CN" altLang="en-US">
              <a:latin typeface="Arial" panose="020B0604020202020204" pitchFamily="34" charset="0"/>
              <a:ea typeface="宋体" panose="02010600030101010101" pitchFamily="2" charset="-122"/>
            </a:endParaRPr>
          </a:p>
        </p:txBody>
      </p:sp>
      <p:sp>
        <p:nvSpPr>
          <p:cNvPr id="13315" name="文本框 2"/>
          <p:cNvSpPr txBox="1"/>
          <p:nvPr/>
        </p:nvSpPr>
        <p:spPr>
          <a:xfrm>
            <a:off x="2209800" y="1941513"/>
            <a:ext cx="4225925" cy="368300"/>
          </a:xfrm>
          <a:prstGeom prst="rect">
            <a:avLst/>
          </a:prstGeom>
          <a:noFill/>
          <a:ln w="9525">
            <a:noFill/>
          </a:ln>
        </p:spPr>
        <p:txBody>
          <a:bodyPr wrap="square" anchor="t">
            <a:spAutoFit/>
          </a:bodyPr>
          <a:p>
            <a:r>
              <a:rPr lang="en-US" altLang="zh-CN">
                <a:latin typeface="Arial" panose="020B0604020202020204" pitchFamily="34" charset="0"/>
                <a:ea typeface="宋体" panose="02010600030101010101" pitchFamily="2" charset="-122"/>
              </a:rPr>
              <a:t>2</a:t>
            </a:r>
            <a:r>
              <a:rPr lang="zh-CN" altLang="en-US">
                <a:latin typeface="Arial" panose="020B0604020202020204" pitchFamily="34" charset="0"/>
                <a:ea typeface="宋体" panose="02010600030101010101" pitchFamily="2" charset="-122"/>
              </a:rPr>
              <a:t>、初中生的认知发展特点</a:t>
            </a:r>
            <a:endParaRPr lang="zh-CN" altLang="en-US">
              <a:latin typeface="Arial" panose="020B0604020202020204" pitchFamily="34" charset="0"/>
              <a:ea typeface="宋体" panose="02010600030101010101" pitchFamily="2" charset="-122"/>
            </a:endParaRPr>
          </a:p>
        </p:txBody>
      </p:sp>
      <p:sp>
        <p:nvSpPr>
          <p:cNvPr id="13316" name="文本框 6"/>
          <p:cNvSpPr txBox="1"/>
          <p:nvPr/>
        </p:nvSpPr>
        <p:spPr>
          <a:xfrm>
            <a:off x="2209800" y="2444750"/>
            <a:ext cx="4225925" cy="368300"/>
          </a:xfrm>
          <a:prstGeom prst="rect">
            <a:avLst/>
          </a:prstGeom>
          <a:noFill/>
          <a:ln w="9525">
            <a:noFill/>
          </a:ln>
        </p:spPr>
        <p:txBody>
          <a:bodyPr wrap="square" anchor="t">
            <a:spAutoFit/>
          </a:bodyPr>
          <a:p>
            <a:r>
              <a:rPr lang="en-US" altLang="zh-CN">
                <a:latin typeface="Arial" panose="020B0604020202020204" pitchFamily="34" charset="0"/>
                <a:ea typeface="宋体" panose="02010600030101010101" pitchFamily="2" charset="-122"/>
              </a:rPr>
              <a:t>3</a:t>
            </a:r>
            <a:r>
              <a:rPr lang="zh-CN" altLang="en-US">
                <a:latin typeface="Arial" panose="020B0604020202020204" pitchFamily="34" charset="0"/>
                <a:ea typeface="宋体" panose="02010600030101010101" pitchFamily="2" charset="-122"/>
              </a:rPr>
              <a:t>、如何给中职学生带来自信？</a:t>
            </a:r>
            <a:endParaRPr lang="zh-CN" altLang="en-US">
              <a:latin typeface="Arial" panose="020B0604020202020204" pitchFamily="34" charset="0"/>
              <a:ea typeface="宋体" panose="02010600030101010101" pitchFamily="2" charset="-122"/>
            </a:endParaRPr>
          </a:p>
        </p:txBody>
      </p:sp>
      <p:sp>
        <p:nvSpPr>
          <p:cNvPr id="13317" name="文本框 7"/>
          <p:cNvSpPr txBox="1"/>
          <p:nvPr/>
        </p:nvSpPr>
        <p:spPr>
          <a:xfrm>
            <a:off x="2209800" y="2946400"/>
            <a:ext cx="5283200" cy="368300"/>
          </a:xfrm>
          <a:prstGeom prst="rect">
            <a:avLst/>
          </a:prstGeom>
          <a:noFill/>
          <a:ln w="9525">
            <a:noFill/>
          </a:ln>
        </p:spPr>
        <p:txBody>
          <a:bodyPr wrap="square" anchor="t">
            <a:spAutoFit/>
          </a:bodyPr>
          <a:p>
            <a:r>
              <a:rPr lang="en-US" altLang="zh-CN">
                <a:latin typeface="Arial" panose="020B0604020202020204" pitchFamily="34" charset="0"/>
                <a:ea typeface="宋体" panose="02010600030101010101" pitchFamily="2" charset="-122"/>
              </a:rPr>
              <a:t>4</a:t>
            </a:r>
            <a:r>
              <a:rPr lang="zh-CN" altLang="en-US">
                <a:latin typeface="Arial" panose="020B0604020202020204" pitchFamily="34" charset="0"/>
                <a:ea typeface="宋体" panose="02010600030101010101" pitchFamily="2" charset="-122"/>
              </a:rPr>
              <a:t>、如何培养学生的创作能力 </a:t>
            </a:r>
            <a:endParaRPr lang="zh-CN" altLang="en-US">
              <a:latin typeface="Arial" panose="020B0604020202020204" pitchFamily="34" charset="0"/>
              <a:ea typeface="宋体" panose="02010600030101010101" pitchFamily="2" charset="-122"/>
            </a:endParaRPr>
          </a:p>
        </p:txBody>
      </p:sp>
      <p:sp>
        <p:nvSpPr>
          <p:cNvPr id="13318" name="文本框 8"/>
          <p:cNvSpPr txBox="1"/>
          <p:nvPr/>
        </p:nvSpPr>
        <p:spPr>
          <a:xfrm>
            <a:off x="2209800" y="3448050"/>
            <a:ext cx="6047740" cy="368300"/>
          </a:xfrm>
          <a:prstGeom prst="rect">
            <a:avLst/>
          </a:prstGeom>
          <a:noFill/>
          <a:ln w="9525">
            <a:noFill/>
          </a:ln>
        </p:spPr>
        <p:txBody>
          <a:bodyPr wrap="square" anchor="t">
            <a:spAutoFit/>
          </a:bodyPr>
          <a:p>
            <a:r>
              <a:rPr lang="en-US" altLang="zh-CN">
                <a:latin typeface="Arial" panose="020B0604020202020204" pitchFamily="34" charset="0"/>
                <a:ea typeface="宋体" panose="02010600030101010101" pitchFamily="2" charset="-122"/>
              </a:rPr>
              <a:t>5</a:t>
            </a:r>
            <a:r>
              <a:rPr lang="zh-CN" altLang="en-US">
                <a:latin typeface="Arial" panose="020B0604020202020204" pitchFamily="34" charset="0"/>
                <a:ea typeface="宋体" panose="02010600030101010101" pitchFamily="2" charset="-122"/>
              </a:rPr>
              <a:t>、信息技术工具如此众多，我们又该如何取舍？</a:t>
            </a:r>
            <a:endParaRPr lang="zh-CN" altLang="en-US">
              <a:latin typeface="Arial" panose="020B0604020202020204" pitchFamily="34" charset="0"/>
              <a:ea typeface="宋体" panose="02010600030101010101" pitchFamily="2" charset="-122"/>
            </a:endParaRPr>
          </a:p>
        </p:txBody>
      </p:sp>
      <p:sp>
        <p:nvSpPr>
          <p:cNvPr id="13319" name="文本框 9"/>
          <p:cNvSpPr txBox="1"/>
          <p:nvPr/>
        </p:nvSpPr>
        <p:spPr>
          <a:xfrm>
            <a:off x="2209800" y="3951288"/>
            <a:ext cx="4225925" cy="368300"/>
          </a:xfrm>
          <a:prstGeom prst="rect">
            <a:avLst/>
          </a:prstGeom>
          <a:noFill/>
          <a:ln w="9525">
            <a:noFill/>
          </a:ln>
        </p:spPr>
        <p:txBody>
          <a:bodyPr wrap="square" anchor="t">
            <a:spAutoFit/>
          </a:bodyPr>
          <a:p>
            <a:r>
              <a:rPr lang="en-US" altLang="zh-CN">
                <a:latin typeface="Arial" panose="020B0604020202020204" pitchFamily="34" charset="0"/>
                <a:ea typeface="宋体" panose="02010600030101010101" pitchFamily="2" charset="-122"/>
              </a:rPr>
              <a:t>6</a:t>
            </a:r>
            <a:r>
              <a:rPr lang="zh-CN" altLang="en-US">
                <a:latin typeface="Arial" panose="020B0604020202020204" pitchFamily="34" charset="0"/>
                <a:ea typeface="宋体" panose="02010600030101010101" pitchFamily="2" charset="-122"/>
              </a:rPr>
              <a:t>、新时代下的四有教师怎样培养？ </a:t>
            </a: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文本框 4"/>
          <p:cNvSpPr txBox="1"/>
          <p:nvPr/>
        </p:nvSpPr>
        <p:spPr>
          <a:xfrm>
            <a:off x="-17462" y="15875"/>
            <a:ext cx="2293937" cy="430213"/>
          </a:xfrm>
          <a:prstGeom prst="rect">
            <a:avLst/>
          </a:prstGeom>
          <a:noFill/>
          <a:ln w="9525">
            <a:noFill/>
          </a:ln>
        </p:spPr>
        <p:txBody>
          <a:bodyPr wrap="none" anchor="t">
            <a:spAutoFit/>
          </a:bodyPr>
          <a:p>
            <a:r>
              <a:rPr lang="zh-CN" altLang="en-US" sz="2200">
                <a:latin typeface="Arial" panose="020B0604020202020204" pitchFamily="34" charset="0"/>
                <a:ea typeface="宋体" panose="02010600030101010101" pitchFamily="2" charset="-122"/>
              </a:rPr>
              <a:t>三  培训心得体会</a:t>
            </a:r>
            <a:endParaRPr lang="zh-CN" altLang="en-US" sz="2200">
              <a:latin typeface="Arial" panose="020B0604020202020204" pitchFamily="34" charset="0"/>
              <a:ea typeface="宋体" panose="02010600030101010101" pitchFamily="2" charset="-122"/>
            </a:endParaRPr>
          </a:p>
        </p:txBody>
      </p:sp>
      <p:sp>
        <p:nvSpPr>
          <p:cNvPr id="14338" name="文本框 5"/>
          <p:cNvSpPr txBox="1"/>
          <p:nvPr/>
        </p:nvSpPr>
        <p:spPr>
          <a:xfrm>
            <a:off x="713740" y="1022985"/>
            <a:ext cx="7566660" cy="5077460"/>
          </a:xfrm>
          <a:prstGeom prst="rect">
            <a:avLst/>
          </a:prstGeom>
          <a:noFill/>
          <a:ln w="9525">
            <a:noFill/>
          </a:ln>
        </p:spPr>
        <p:txBody>
          <a:bodyPr wrap="square" anchor="t">
            <a:spAutoFit/>
          </a:bodyPr>
          <a:p>
            <a:r>
              <a:rPr lang="zh-CN" altLang="en-US" sz="1800">
                <a:latin typeface="Arial" panose="020B0604020202020204" pitchFamily="34" charset="0"/>
                <a:ea typeface="宋体" panose="02010600030101010101" pitchFamily="2" charset="-122"/>
              </a:rPr>
              <a:t>平时面对着繁忙的工作，像这种系统性的学习机会可以说是很难得的。在这过程中遇到了很多的名师，感觉听完他们的课程讲解之后，平时一些在工作中遇到的问题一下就迎刃而解了。下边我就培训过程中的几点心得体会做一个分享:</a:t>
            </a:r>
            <a:endParaRPr lang="zh-CN" altLang="en-US" sz="1800">
              <a:latin typeface="Arial" panose="020B0604020202020204" pitchFamily="34" charset="0"/>
              <a:ea typeface="宋体" panose="02010600030101010101" pitchFamily="2" charset="-122"/>
            </a:endParaRPr>
          </a:p>
          <a:p>
            <a:endParaRPr lang="zh-CN" altLang="en-US" sz="1800">
              <a:latin typeface="Arial" panose="020B0604020202020204" pitchFamily="34" charset="0"/>
              <a:ea typeface="宋体" panose="02010600030101010101" pitchFamily="2" charset="-122"/>
            </a:endParaRPr>
          </a:p>
          <a:p>
            <a:r>
              <a:rPr lang="zh-CN" altLang="en-US" sz="1800">
                <a:latin typeface="Arial" panose="020B0604020202020204" pitchFamily="34" charset="0"/>
                <a:ea typeface="宋体" panose="02010600030101010101" pitchFamily="2" charset="-122"/>
              </a:rPr>
              <a:t>一、要有立德树人的教育目标</a:t>
            </a:r>
            <a:endParaRPr lang="zh-CN" altLang="en-US" sz="1800">
              <a:latin typeface="Arial" panose="020B0604020202020204" pitchFamily="34" charset="0"/>
              <a:ea typeface="宋体" panose="02010600030101010101" pitchFamily="2" charset="-122"/>
            </a:endParaRPr>
          </a:p>
          <a:p>
            <a:endParaRPr lang="zh-CN" altLang="en-US" sz="1800">
              <a:latin typeface="Arial" panose="020B0604020202020204" pitchFamily="34" charset="0"/>
              <a:ea typeface="宋体" panose="02010600030101010101" pitchFamily="2" charset="-122"/>
            </a:endParaRPr>
          </a:p>
          <a:p>
            <a:r>
              <a:rPr lang="zh-CN" altLang="en-US" sz="1800">
                <a:latin typeface="Arial" panose="020B0604020202020204" pitchFamily="34" charset="0"/>
                <a:ea typeface="宋体" panose="02010600030101010101" pitchFamily="2" charset="-122"/>
              </a:rPr>
              <a:t>    教师作为灵魂的工程师，除了要有较高的专业素养，更为重要的是怎么引导、引领学生成长，成为他们的表率，那么首先我们就需要拥有较高的"德"。不论怎样，我们在教师这个岗位上要做到无愧于心，对得起学生，对得起这份工作。</a:t>
            </a:r>
            <a:endParaRPr lang="zh-CN" altLang="en-US" sz="1800">
              <a:latin typeface="Arial" panose="020B0604020202020204" pitchFamily="34" charset="0"/>
              <a:ea typeface="宋体" panose="02010600030101010101" pitchFamily="2" charset="-122"/>
            </a:endParaRPr>
          </a:p>
          <a:p>
            <a:endParaRPr lang="zh-CN" altLang="en-US" sz="1800">
              <a:latin typeface="Arial" panose="020B0604020202020204" pitchFamily="34" charset="0"/>
              <a:ea typeface="宋体" panose="02010600030101010101" pitchFamily="2" charset="-122"/>
            </a:endParaRPr>
          </a:p>
          <a:p>
            <a:r>
              <a:rPr lang="zh-CN" altLang="en-US" sz="1800">
                <a:latin typeface="Arial" panose="020B0604020202020204" pitchFamily="34" charset="0"/>
                <a:ea typeface="宋体" panose="02010600030101010101" pitchFamily="2" charset="-122"/>
              </a:rPr>
              <a:t>二、要有不断探索的求知欲</a:t>
            </a:r>
            <a:endParaRPr lang="zh-CN" altLang="en-US" sz="1800">
              <a:latin typeface="Arial" panose="020B0604020202020204" pitchFamily="34" charset="0"/>
              <a:ea typeface="宋体" panose="02010600030101010101" pitchFamily="2" charset="-122"/>
            </a:endParaRPr>
          </a:p>
          <a:p>
            <a:endParaRPr lang="zh-CN" altLang="en-US" sz="1800">
              <a:latin typeface="Arial" panose="020B0604020202020204" pitchFamily="34" charset="0"/>
              <a:ea typeface="宋体" panose="02010600030101010101" pitchFamily="2" charset="-122"/>
            </a:endParaRPr>
          </a:p>
          <a:p>
            <a:r>
              <a:rPr lang="zh-CN" altLang="en-US" sz="1800">
                <a:latin typeface="Arial" panose="020B0604020202020204" pitchFamily="34" charset="0"/>
                <a:ea typeface="宋体" panose="02010600030101010101" pitchFamily="2" charset="-122"/>
              </a:rPr>
              <a:t>  我们要乐于接受这些变化，并且引入新的教学方法和媒体到我们的课堂中，来丰富我们的教学，比如说翻转课堂，微课，希沃白板，平板等等。社会在不断发展，新的媒体和方法也正如雨后春笋般涌现出来，我们要善用这些工具，让我们的课堂变得越来越生动，越来越有趣。</a:t>
            </a:r>
            <a:endParaRPr lang="zh-CN" altLang="en-US" sz="1800">
              <a:latin typeface="Arial" panose="020B0604020202020204" pitchFamily="34" charset="0"/>
              <a:ea typeface="宋体" panose="02010600030101010101" pitchFamily="2" charset="-122"/>
            </a:endParaRPr>
          </a:p>
        </p:txBody>
      </p:sp>
      <p:sp>
        <p:nvSpPr>
          <p:cNvPr id="14339" name="文本框 10"/>
          <p:cNvSpPr txBox="1"/>
          <p:nvPr/>
        </p:nvSpPr>
        <p:spPr>
          <a:xfrm>
            <a:off x="2843213" y="387350"/>
            <a:ext cx="3306762" cy="429895"/>
          </a:xfrm>
          <a:prstGeom prst="rect">
            <a:avLst/>
          </a:prstGeom>
          <a:noFill/>
          <a:ln w="9525">
            <a:noFill/>
          </a:ln>
        </p:spPr>
        <p:txBody>
          <a:bodyPr wrap="square" anchor="t">
            <a:spAutoFit/>
          </a:bodyPr>
          <a:p>
            <a:r>
              <a:rPr lang="zh-CN" altLang="en-US" sz="2200">
                <a:latin typeface="Arial" panose="020B0604020202020204" pitchFamily="34" charset="0"/>
                <a:ea typeface="宋体" panose="02010600030101010101" pitchFamily="2" charset="-122"/>
              </a:rPr>
              <a:t>我们该如何做到立德树人</a:t>
            </a:r>
            <a:endParaRPr lang="zh-CN" altLang="en-US" sz="2200">
              <a:latin typeface="Arial" panose="020B0604020202020204" pitchFamily="34"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3341</Words>
  <Application>WPS 演示</Application>
  <PresentationFormat/>
  <Paragraphs>146</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10</vt:i4>
      </vt:variant>
    </vt:vector>
  </HeadingPairs>
  <TitlesOfParts>
    <vt:vector size="20" baseType="lpstr">
      <vt:lpstr>Arial</vt:lpstr>
      <vt:lpstr>宋体</vt:lpstr>
      <vt:lpstr>Wingdings</vt:lpstr>
      <vt:lpstr>微软雅黑</vt:lpstr>
      <vt:lpstr>Arial Unicode MS</vt:lpstr>
      <vt:lpstr>Calibri</vt:lpstr>
      <vt:lpstr>Arial Unicode MS</vt:lpstr>
      <vt:lpstr>Times New Roman</vt:lpstr>
      <vt:lpstr>默认设计模板</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罗印</cp:lastModifiedBy>
  <cp:revision>6</cp:revision>
  <dcterms:created xsi:type="dcterms:W3CDTF">2019-07-06T05:16:26Z</dcterms:created>
  <dcterms:modified xsi:type="dcterms:W3CDTF">2019-07-07T14:27:21Z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2052-11.1.0.8642</vt:lpwstr>
  </property>
</Properties>
</file>