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81" r:id="rId6"/>
    <p:sldId id="282" r:id="rId7"/>
    <p:sldId id="275" r:id="rId8"/>
    <p:sldId id="280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94" y="-78"/>
      </p:cViewPr>
      <p:guideLst>
        <p:guide orient="horz" pos="21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任意多边形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任意多边形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138C88-23B0-4294-B209-86CE1360D017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71E4B6-FFEA-4F2D-BF20-FC98D59B1C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CFD55F-E861-4B57-8E4A-5295BB73E06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F493C-A81C-4132-961B-4FEFB1C870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54CD64-9577-4D04-AC93-3AB6F65219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C8EED-C6EA-49A2-9CE8-B4DEE76F8C8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2AFBDE-B756-49A2-8D94-49B9D58FC0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6A73F-B445-46F0-BAF9-A46647C567B5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A15AD-90BC-4AC8-9A2E-FFC6C50B849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7DF2E-7FE6-4421-9783-EB7584DFDF0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D57142-457C-4B03-9711-28DA35A6E7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5A807-CF4C-4C77-A7D3-932CAB816CD2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860B7-0F8D-4DD9-9723-3884F51390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6656C-D6D9-4303-AFE0-4539744A5381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A0DC03-339B-445F-88F2-691B2C7B4A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49127-06E0-4B63-A67A-92199EA88F3C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E58AB-68EC-46C8-8166-936F5BFCC8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A9744-7BAD-4E17-96AC-D8EC7B3F17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C9BC509B-5119-434A-A272-46EC42632E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99C21-0C47-4BC1-9553-6C476E68A19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AB87FBE-C3CA-4A38-B8F8-D85271128C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81CB741-E028-47E5-A69F-A0BCF82DFF6C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任意多边形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942C60C-31B1-4B13-BA57-06A7A899A7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2E2D4CB-73B0-42F2-855B-8E446303498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432753" y="278765"/>
            <a:ext cx="838835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66"/>
                </a:solidFill>
                <a:latin typeface="Calibri" panose="020F0502020204030204" pitchFamily="34" charset="0"/>
              </a:rPr>
              <a:t>研修是教师进步的阶梯</a:t>
            </a:r>
            <a:endParaRPr lang="zh-CN" altLang="en-US" sz="3600" b="1">
              <a:solidFill>
                <a:srgbClr val="FF0066"/>
              </a:solidFill>
              <a:latin typeface="Calibri" panose="020F0502020204030204" pitchFamily="34" charset="0"/>
            </a:endParaRPr>
          </a:p>
          <a:p>
            <a:r>
              <a:rPr lang="en-US" altLang="zh-CN" sz="3600" b="1">
                <a:solidFill>
                  <a:srgbClr val="FF0066"/>
                </a:solidFill>
                <a:latin typeface="Calibri" panose="020F0502020204030204" pitchFamily="34" charset="0"/>
              </a:rPr>
              <a:t>Research is the ladder of teachers' progress</a:t>
            </a:r>
            <a:endParaRPr lang="en-US" altLang="zh-CN" sz="3600" b="1">
              <a:solidFill>
                <a:srgbClr val="FF0066"/>
              </a:solidFill>
              <a:latin typeface="Calibri" panose="020F0502020204030204" pitchFamily="34" charset="0"/>
            </a:endParaRP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39750" y="2708275"/>
            <a:ext cx="843915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Calibri" panose="020F0502020204030204" pitchFamily="34" charset="0"/>
              </a:rPr>
              <a:t>        </a:t>
            </a:r>
            <a:r>
              <a:rPr lang="zh-CN" altLang="zh-CN" sz="3200" b="1" dirty="0" smtClean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湛江市</a:t>
            </a:r>
            <a:r>
              <a:rPr lang="en-US" sz="3200" b="1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2019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中学教师职务培训</a:t>
            </a:r>
            <a:endParaRPr lang="zh-CN" altLang="en-US" sz="3200" b="1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3200" b="1" dirty="0" smtClean="0">
                <a:latin typeface="宋体" panose="02010600030101010101" pitchFamily="2" charset="-122"/>
                <a:cs typeface="宋体" panose="02010600030101010101" pitchFamily="2" charset="-122"/>
              </a:rPr>
              <a:t>     —</a:t>
            </a:r>
            <a:r>
              <a:rPr lang="zh-CN" altLang="en-US" sz="3200" b="1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英语</a:t>
            </a:r>
            <a:r>
              <a:rPr lang="en-US" altLang="zh-CN" sz="3200" b="1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11</a:t>
            </a:r>
            <a:r>
              <a:rPr lang="zh-CN" altLang="en-US" sz="3200" b="1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班学情总结简报</a:t>
            </a:r>
            <a:endParaRPr lang="zh-CN" altLang="en-US" sz="3200" b="1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76620" y="443293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3"/>
                </a:solidFill>
              </a:rPr>
              <a:t>辅导老师：李海燕</a:t>
            </a:r>
            <a:endParaRPr lang="zh-CN" altLang="en-US" sz="2400" b="1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0865" y="1800860"/>
            <a:ext cx="753935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chemeClr val="accent2"/>
                </a:solidFill>
              </a:rPr>
              <a:t>英语11班的学员老师们:</a:t>
            </a:r>
            <a:endParaRPr lang="zh-CN" altLang="en-US" sz="2400" b="1">
              <a:solidFill>
                <a:schemeClr val="accent2"/>
              </a:solidFill>
            </a:endParaRPr>
          </a:p>
          <a:p>
            <a:r>
              <a:rPr lang="zh-CN" altLang="en-US" sz="2400" b="1">
                <a:solidFill>
                  <a:srgbClr val="0000FF"/>
                </a:solidFill>
              </a:rPr>
              <a:t>       我是英语11班的辅导员李海燕，很荣幸陪伴大家度过这为期一个月研修之旅，这一个月我们一起学习，一起收获，一起成长!本次培训2019年6月</a:t>
            </a:r>
            <a:r>
              <a:rPr lang="en-US" altLang="zh-CN" sz="2400" b="1">
                <a:solidFill>
                  <a:srgbClr val="0000FF"/>
                </a:solidFill>
              </a:rPr>
              <a:t>2</a:t>
            </a:r>
            <a:r>
              <a:rPr lang="zh-CN" altLang="en-US" sz="2400" b="1">
                <a:solidFill>
                  <a:srgbClr val="0000FF"/>
                </a:solidFill>
              </a:rPr>
              <a:t>日圆满结束，经过课程学习、主题研讨、资源分享以及研修作业等几个阶段的研修及综合考评，相信大家都或多或少地有了</a:t>
            </a:r>
            <a:endParaRPr lang="zh-CN" altLang="en-US" sz="2400" b="1">
              <a:solidFill>
                <a:srgbClr val="0000FF"/>
              </a:solidFill>
            </a:endParaRPr>
          </a:p>
          <a:p>
            <a:r>
              <a:rPr lang="zh-CN" altLang="en-US" sz="2400" b="1">
                <a:solidFill>
                  <a:srgbClr val="0000FF"/>
                </a:solidFill>
              </a:rPr>
              <a:t>收获与成长!祝福大家，也希望大家能学以致用，坚持学习，勇于实践，不断总结出新，提升我们专业能力!!</a:t>
            </a:r>
            <a:endParaRPr lang="zh-CN" altLang="en-US" sz="2400" b="1">
              <a:solidFill>
                <a:srgbClr val="0000FF"/>
              </a:solidFill>
            </a:endParaRPr>
          </a:p>
          <a:p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3045" y="394335"/>
            <a:ext cx="7877810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2019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湛江市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2019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中学教师职务培训圆满结束！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06665" y="5433060"/>
            <a:ext cx="1182370" cy="1072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-3810" y="-19050"/>
            <a:ext cx="9152255" cy="84626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4000" b="1">
                <a:solidFill>
                  <a:srgbClr val="C00000"/>
                </a:solidFill>
              </a:rPr>
              <a:t>                 </a:t>
            </a:r>
            <a:r>
              <a:rPr lang="zh-CN" altLang="en-US" sz="4000" b="1">
                <a:solidFill>
                  <a:srgbClr val="C00000"/>
                </a:solidFill>
              </a:rPr>
              <a:t>班级学习总体情况：</a:t>
            </a:r>
            <a:endParaRPr lang="zh-CN" altLang="en-US"/>
          </a:p>
          <a:p>
            <a:pPr algn="l"/>
            <a:r>
              <a:rPr lang="zh-CN" altLang="en-US"/>
              <a:t>           </a:t>
            </a:r>
            <a:r>
              <a:rPr lang="zh-CN" altLang="en-US" sz="2800" b="1"/>
              <a:t>全班</a:t>
            </a:r>
            <a:r>
              <a:rPr lang="en-US" altLang="zh-CN" sz="2800" b="1"/>
              <a:t>228</a:t>
            </a:r>
            <a:r>
              <a:rPr lang="zh-CN" altLang="en-US" sz="2800" b="1"/>
              <a:t>位老师，登录学习 </a:t>
            </a:r>
            <a:r>
              <a:rPr lang="en-US" altLang="zh-CN" sz="2800" b="1"/>
              <a:t>225</a:t>
            </a:r>
            <a:r>
              <a:rPr lang="zh-CN" altLang="en-US" sz="2800" b="1"/>
              <a:t> 人，登录率为</a:t>
            </a:r>
            <a:r>
              <a:rPr lang="en-US" altLang="zh-CN" sz="2800" b="1">
                <a:sym typeface="+mn-ea"/>
              </a:rPr>
              <a:t>99</a:t>
            </a:r>
            <a:r>
              <a:rPr lang="en-US" altLang="zh-CN" sz="2800" b="1">
                <a:sym typeface="+mn-ea"/>
              </a:rPr>
              <a:t>%</a:t>
            </a:r>
            <a:r>
              <a:rPr lang="zh-CN" altLang="en-US" sz="2800" b="1">
                <a:sym typeface="+mn-ea"/>
              </a:rPr>
              <a:t> 。</a:t>
            </a:r>
            <a:endParaRPr lang="zh-CN" altLang="en-US" sz="2800" b="1">
              <a:sym typeface="+mn-ea"/>
            </a:endParaRPr>
          </a:p>
          <a:p>
            <a:pPr algn="l"/>
            <a:r>
              <a:rPr lang="zh-CN" altLang="en-US" sz="2800" b="1"/>
              <a:t>合格人数</a:t>
            </a:r>
            <a:r>
              <a:rPr lang="en-US" altLang="zh-CN" sz="2800" b="1"/>
              <a:t>222</a:t>
            </a:r>
            <a:r>
              <a:rPr lang="zh-CN" altLang="en-US" sz="2800" b="1"/>
              <a:t>，占</a:t>
            </a:r>
            <a:r>
              <a:rPr lang="en-US" altLang="zh-CN" sz="2800" b="1"/>
              <a:t>98%</a:t>
            </a:r>
            <a:r>
              <a:rPr lang="zh-CN" altLang="en-US" sz="2800" b="1"/>
              <a:t> 。</a:t>
            </a:r>
            <a:endParaRPr lang="zh-CN" altLang="en-US" sz="2800" b="1"/>
          </a:p>
          <a:p>
            <a:pPr algn="l"/>
            <a:r>
              <a:rPr lang="zh-CN" altLang="en-US" sz="2800" b="1"/>
              <a:t>       </a:t>
            </a:r>
            <a:r>
              <a:rPr lang="zh-CN" altLang="en-US" sz="2800" b="1">
                <a:solidFill>
                  <a:srgbClr val="0000FF"/>
                </a:solidFill>
              </a:rPr>
              <a:t>课程学习</a:t>
            </a:r>
            <a:r>
              <a:rPr lang="zh-CN" altLang="en-US" sz="2800" b="1"/>
              <a:t>有效时间达</a:t>
            </a:r>
            <a:r>
              <a:rPr lang="en-US" altLang="zh-CN" sz="2800" b="1"/>
              <a:t>1000</a:t>
            </a:r>
            <a:r>
              <a:rPr lang="zh-CN" altLang="en-US" sz="2800" b="1"/>
              <a:t>分钟以上的有 </a:t>
            </a:r>
            <a:r>
              <a:rPr lang="en-US" altLang="zh-CN" sz="2800" b="1"/>
              <a:t>26</a:t>
            </a:r>
            <a:r>
              <a:rPr lang="zh-CN" altLang="en-US" sz="2800" b="1"/>
              <a:t>人，</a:t>
            </a:r>
            <a:endParaRPr lang="zh-CN" altLang="en-US" sz="2800" b="1"/>
          </a:p>
          <a:p>
            <a:pPr algn="l"/>
            <a:r>
              <a:rPr lang="zh-CN" altLang="en-US" sz="2800" b="1"/>
              <a:t>占</a:t>
            </a:r>
            <a:r>
              <a:rPr lang="en-US" altLang="zh-CN" sz="2800" b="1"/>
              <a:t>11.6%</a:t>
            </a:r>
            <a:r>
              <a:rPr lang="zh-CN" altLang="en-US" sz="2800" b="1"/>
              <a:t>，达</a:t>
            </a:r>
            <a:r>
              <a:rPr lang="en-US" altLang="zh-CN" sz="2800" b="1"/>
              <a:t>840</a:t>
            </a:r>
            <a:r>
              <a:rPr lang="zh-CN" altLang="en-US" sz="2800" b="1"/>
              <a:t>分钟的有</a:t>
            </a:r>
            <a:r>
              <a:rPr lang="en-US" altLang="zh-CN" sz="2800" b="1"/>
              <a:t>158</a:t>
            </a:r>
            <a:r>
              <a:rPr lang="zh-CN" altLang="en-US" sz="2800" b="1"/>
              <a:t>人，占</a:t>
            </a:r>
            <a:r>
              <a:rPr lang="en-US" altLang="zh-CN" sz="2800" b="1"/>
              <a:t>70</a:t>
            </a:r>
            <a:r>
              <a:rPr lang="en-US" altLang="zh-CN" sz="2800" b="1"/>
              <a:t>%</a:t>
            </a:r>
            <a:r>
              <a:rPr lang="zh-CN" altLang="en-US" sz="2800" b="1"/>
              <a:t>。</a:t>
            </a:r>
            <a:endParaRPr lang="zh-CN" altLang="en-US" sz="2800" b="1"/>
          </a:p>
          <a:p>
            <a:pPr algn="l"/>
            <a:r>
              <a:rPr lang="zh-CN" altLang="en-US" sz="2800" b="1"/>
              <a:t>       </a:t>
            </a:r>
            <a:r>
              <a:rPr lang="zh-CN" altLang="en-US" sz="2800" b="1">
                <a:solidFill>
                  <a:srgbClr val="0000FF"/>
                </a:solidFill>
              </a:rPr>
              <a:t>资源分享</a:t>
            </a:r>
            <a:r>
              <a:rPr lang="zh-CN" altLang="en-US" sz="2800" b="1"/>
              <a:t>获得满分</a:t>
            </a:r>
            <a:r>
              <a:rPr lang="en-US" altLang="zh-CN" sz="2800" b="1"/>
              <a:t>20</a:t>
            </a:r>
            <a:r>
              <a:rPr lang="zh-CN" altLang="en-US" sz="2800" b="1"/>
              <a:t>分的有</a:t>
            </a:r>
            <a:r>
              <a:rPr lang="en-US" altLang="zh-CN" sz="2800" b="1"/>
              <a:t>128</a:t>
            </a:r>
            <a:r>
              <a:rPr lang="zh-CN" altLang="en-US" sz="2800" b="1"/>
              <a:t>人，占</a:t>
            </a:r>
            <a:r>
              <a:rPr lang="en-US" altLang="zh-CN" sz="2800" b="1"/>
              <a:t>57%</a:t>
            </a:r>
            <a:r>
              <a:rPr lang="zh-CN" altLang="en-US" sz="2800" b="1"/>
              <a:t>。其中</a:t>
            </a:r>
            <a:endParaRPr lang="zh-CN" altLang="en-US" sz="2800" b="1"/>
          </a:p>
          <a:p>
            <a:pPr algn="l"/>
            <a:r>
              <a:rPr lang="zh-CN" altLang="en-US" sz="2800" b="1"/>
              <a:t>推荐了</a:t>
            </a:r>
            <a:r>
              <a:rPr lang="en-US" altLang="zh-CN" sz="2800" b="1"/>
              <a:t>30</a:t>
            </a:r>
            <a:r>
              <a:rPr lang="zh-CN" altLang="en-US" sz="2800" b="1"/>
              <a:t>份优秀资源。</a:t>
            </a:r>
            <a:endParaRPr lang="zh-CN" altLang="en-US" sz="2800" b="1"/>
          </a:p>
          <a:p>
            <a:pPr algn="l"/>
            <a:r>
              <a:rPr lang="zh-CN" altLang="en-US" sz="2800" b="1"/>
              <a:t>        </a:t>
            </a:r>
            <a:r>
              <a:rPr lang="zh-CN" altLang="en-US" sz="2800" b="1">
                <a:solidFill>
                  <a:srgbClr val="0000FF"/>
                </a:solidFill>
              </a:rPr>
              <a:t>在两次主题研讨中</a:t>
            </a:r>
            <a:r>
              <a:rPr lang="zh-CN" altLang="en-US" sz="2800" b="1"/>
              <a:t>，大部分学员老师积极回复并</a:t>
            </a:r>
            <a:endParaRPr lang="zh-CN" altLang="en-US" sz="2800" b="1"/>
          </a:p>
          <a:p>
            <a:pPr algn="l"/>
            <a:r>
              <a:rPr lang="zh-CN" altLang="en-US" sz="2800" b="1"/>
              <a:t>发表看法、提出建议，表现活跃，其中市六中叶子露</a:t>
            </a:r>
            <a:endParaRPr lang="zh-CN" altLang="en-US" sz="2800" b="1"/>
          </a:p>
          <a:p>
            <a:pPr algn="l"/>
            <a:r>
              <a:rPr lang="zh-CN" altLang="en-US" sz="2800" b="1"/>
              <a:t>老师和五中吴建春两位老师活动本期活跃之星，特此</a:t>
            </a:r>
            <a:endParaRPr lang="zh-CN" altLang="en-US" sz="2800" b="1"/>
          </a:p>
          <a:p>
            <a:pPr algn="l"/>
            <a:r>
              <a:rPr lang="zh-CN" altLang="en-US" sz="2800" b="1"/>
              <a:t>表扬！</a:t>
            </a:r>
            <a:endParaRPr lang="zh-CN" altLang="en-US" sz="2800" b="1"/>
          </a:p>
          <a:p>
            <a:pPr algn="l"/>
            <a:r>
              <a:rPr lang="zh-CN" altLang="en-US" sz="2800" b="1"/>
              <a:t>       </a:t>
            </a:r>
            <a:r>
              <a:rPr lang="zh-CN" altLang="en-US" sz="2800" b="1">
                <a:solidFill>
                  <a:srgbClr val="0000FF"/>
                </a:solidFill>
              </a:rPr>
              <a:t> 研修作业方面</a:t>
            </a:r>
            <a:r>
              <a:rPr lang="zh-CN" altLang="en-US" sz="2800" b="1"/>
              <a:t>，初中组</a:t>
            </a:r>
            <a:r>
              <a:rPr lang="en-US" altLang="zh-CN" sz="2800" b="1"/>
              <a:t>148</a:t>
            </a:r>
            <a:r>
              <a:rPr lang="zh-CN" altLang="en-US" sz="2800" b="1"/>
              <a:t>人，提交</a:t>
            </a:r>
            <a:r>
              <a:rPr lang="en-US" altLang="zh-CN" sz="2800" b="1"/>
              <a:t>143</a:t>
            </a:r>
            <a:r>
              <a:rPr lang="zh-CN" altLang="en-US" sz="2800" b="1"/>
              <a:t>人，批阅</a:t>
            </a:r>
            <a:endParaRPr lang="zh-CN" altLang="en-US" sz="2800" b="1"/>
          </a:p>
          <a:p>
            <a:pPr algn="l"/>
            <a:r>
              <a:rPr lang="en-US" altLang="zh-CN" sz="2800" b="1"/>
              <a:t>143</a:t>
            </a:r>
            <a:r>
              <a:rPr lang="zh-CN" altLang="en-US" sz="2800" b="1"/>
              <a:t>人，完成率</a:t>
            </a:r>
            <a:r>
              <a:rPr lang="en-US" altLang="zh-CN" sz="2800" b="1"/>
              <a:t>96%</a:t>
            </a:r>
            <a:r>
              <a:rPr lang="zh-CN" altLang="en-US" sz="2800" b="1"/>
              <a:t>，合格率</a:t>
            </a:r>
            <a:r>
              <a:rPr lang="en-US" altLang="zh-CN" sz="2800" b="1"/>
              <a:t>97%</a:t>
            </a:r>
            <a:r>
              <a:rPr lang="zh-CN" altLang="en-US" sz="2800" b="1"/>
              <a:t>。高</a:t>
            </a:r>
            <a:r>
              <a:rPr lang="zh-CN" altLang="en-US" sz="2800" b="1">
                <a:sym typeface="+mn-ea"/>
              </a:rPr>
              <a:t>中组</a:t>
            </a:r>
            <a:r>
              <a:rPr lang="en-US" altLang="zh-CN" sz="2800" b="1">
                <a:sym typeface="+mn-ea"/>
              </a:rPr>
              <a:t>80</a:t>
            </a:r>
            <a:r>
              <a:rPr lang="zh-CN" altLang="en-US" sz="2800" b="1">
                <a:sym typeface="+mn-ea"/>
              </a:rPr>
              <a:t>人，提交</a:t>
            </a:r>
            <a:endParaRPr lang="zh-CN" altLang="en-US" sz="2800" b="1">
              <a:sym typeface="+mn-ea"/>
            </a:endParaRPr>
          </a:p>
          <a:p>
            <a:pPr algn="l"/>
            <a:r>
              <a:rPr lang="zh-CN" altLang="en-US" sz="2800" b="1">
                <a:sym typeface="+mn-ea"/>
              </a:rPr>
              <a:t>                                   </a:t>
            </a:r>
            <a:r>
              <a:rPr lang="en-US" altLang="zh-CN" sz="2800" b="1">
                <a:sym typeface="+mn-ea"/>
              </a:rPr>
              <a:t>77</a:t>
            </a:r>
            <a:r>
              <a:rPr lang="zh-CN" altLang="en-US" sz="2800" b="1">
                <a:sym typeface="+mn-ea"/>
              </a:rPr>
              <a:t>人，批阅</a:t>
            </a:r>
            <a:r>
              <a:rPr lang="en-US" altLang="zh-CN" sz="2800" b="1">
                <a:sym typeface="+mn-ea"/>
              </a:rPr>
              <a:t>77</a:t>
            </a:r>
            <a:r>
              <a:rPr lang="zh-CN" altLang="en-US" sz="2800" b="1">
                <a:sym typeface="+mn-ea"/>
              </a:rPr>
              <a:t>人，完成率</a:t>
            </a:r>
            <a:r>
              <a:rPr lang="en-US" altLang="zh-CN" sz="2800" b="1">
                <a:sym typeface="+mn-ea"/>
              </a:rPr>
              <a:t>96%</a:t>
            </a:r>
            <a:r>
              <a:rPr lang="zh-CN" altLang="en-US" sz="2800" b="1">
                <a:sym typeface="+mn-ea"/>
              </a:rPr>
              <a:t>，</a:t>
            </a:r>
            <a:endParaRPr lang="zh-CN" altLang="en-US" sz="2800" b="1">
              <a:sym typeface="+mn-ea"/>
            </a:endParaRPr>
          </a:p>
          <a:p>
            <a:pPr algn="l"/>
            <a:r>
              <a:rPr lang="zh-CN" altLang="en-US" sz="2800" b="1">
                <a:sym typeface="+mn-ea"/>
              </a:rPr>
              <a:t>                                   合格率</a:t>
            </a:r>
            <a:r>
              <a:rPr lang="en-US" altLang="zh-CN" sz="2800" b="1">
                <a:sym typeface="+mn-ea"/>
              </a:rPr>
              <a:t>97%</a:t>
            </a:r>
            <a:r>
              <a:rPr lang="zh-CN" altLang="en-US" sz="2800" b="1">
                <a:sym typeface="+mn-ea"/>
              </a:rPr>
              <a:t>。总共推荐</a:t>
            </a:r>
            <a:r>
              <a:rPr lang="en-US" altLang="zh-CN" sz="2800" b="1">
                <a:sym typeface="+mn-ea"/>
              </a:rPr>
              <a:t>24</a:t>
            </a:r>
            <a:r>
              <a:rPr lang="zh-CN" altLang="en-US" sz="2800" b="1">
                <a:sym typeface="+mn-ea"/>
              </a:rPr>
              <a:t>份作业。</a:t>
            </a:r>
            <a:endParaRPr lang="zh-CN" altLang="en-US" sz="2800" b="1"/>
          </a:p>
          <a:p>
            <a:pPr algn="l"/>
            <a:r>
              <a:rPr lang="zh-CN" altLang="en-US" sz="2800" b="1"/>
              <a:t>      </a:t>
            </a:r>
            <a:endParaRPr lang="zh-CN" altLang="en-US" sz="2800" b="1"/>
          </a:p>
          <a:p>
            <a:pPr algn="l"/>
            <a:r>
              <a:rPr lang="zh-CN" altLang="en-US" sz="2800" b="1"/>
              <a:t>        </a:t>
            </a:r>
            <a:endParaRPr lang="zh-CN" altLang="en-US" sz="2800" b="1"/>
          </a:p>
          <a:p>
            <a:pPr algn="l"/>
            <a:r>
              <a:rPr lang="zh-CN" altLang="en-US" sz="2800" b="1"/>
              <a:t>       </a:t>
            </a:r>
            <a:endParaRPr lang="zh-CN" altLang="en-US" sz="2800" b="1"/>
          </a:p>
          <a:p>
            <a:pPr algn="l"/>
            <a:endParaRPr lang="zh-CN" altLang="en-US" sz="28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3395" y="944245"/>
            <a:ext cx="8362950" cy="3599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4000" b="1">
                <a:solidFill>
                  <a:srgbClr val="C00000"/>
                </a:solidFill>
              </a:rPr>
              <a:t>           </a:t>
            </a:r>
            <a:r>
              <a:rPr lang="zh-CN" altLang="en-US" sz="4000" b="1">
                <a:solidFill>
                  <a:srgbClr val="C00000"/>
                </a:solidFill>
              </a:rPr>
              <a:t>研修作业完成优秀名单</a:t>
            </a:r>
            <a:endParaRPr lang="zh-CN" altLang="en-US"/>
          </a:p>
          <a:p>
            <a:pPr algn="l"/>
            <a:r>
              <a:rPr lang="zh-CN" altLang="en-US"/>
              <a:t>           </a:t>
            </a:r>
            <a:endParaRPr lang="zh-CN" altLang="en-US" sz="2800" b="1"/>
          </a:p>
          <a:p>
            <a:pPr algn="l"/>
            <a:r>
              <a:rPr lang="zh-CN" altLang="en-US" sz="2800" b="1"/>
              <a:t>   </a:t>
            </a:r>
            <a:r>
              <a:rPr lang="zh-CN" altLang="en-US" sz="4000" b="1"/>
              <a:t>邹   欢、李治中、林彩英、</a:t>
            </a:r>
            <a:r>
              <a:rPr lang="zh-CN" altLang="en-US" sz="4000" b="1">
                <a:sym typeface="+mn-ea"/>
              </a:rPr>
              <a:t>朱泱 </a:t>
            </a:r>
            <a:endParaRPr lang="zh-CN" altLang="en-US" sz="4000" b="1"/>
          </a:p>
          <a:p>
            <a:pPr algn="l"/>
            <a:r>
              <a:rPr lang="zh-CN" altLang="en-US" sz="4000" b="1"/>
              <a:t>  黄绮欣、余小韵、欧文玲</a:t>
            </a:r>
            <a:endParaRPr lang="zh-CN" altLang="en-US" sz="4000" b="1"/>
          </a:p>
          <a:p>
            <a:pPr algn="l"/>
            <a:r>
              <a:rPr lang="zh-CN" altLang="en-US" sz="4000" b="1"/>
              <a:t>  </a:t>
            </a:r>
            <a:endParaRPr lang="zh-CN" altLang="en-US" sz="4000" b="1"/>
          </a:p>
          <a:p>
            <a:pPr algn="l"/>
            <a:endParaRPr lang="zh-CN" altLang="en-US" sz="4000" b="1"/>
          </a:p>
        </p:txBody>
      </p:sp>
      <p:pic>
        <p:nvPicPr>
          <p:cNvPr id="3" name="图片 2" descr="tru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35345" y="3694430"/>
            <a:ext cx="2616200" cy="28829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1295" y="57150"/>
            <a:ext cx="8362950" cy="60623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4000" b="1">
                <a:solidFill>
                  <a:srgbClr val="C00000"/>
                </a:solidFill>
              </a:rPr>
              <a:t>           </a:t>
            </a:r>
            <a:r>
              <a:rPr lang="zh-CN" altLang="en-US" sz="4000" b="1">
                <a:solidFill>
                  <a:srgbClr val="C00000"/>
                </a:solidFill>
              </a:rPr>
              <a:t>研修作业完成良好名单</a:t>
            </a:r>
            <a:endParaRPr lang="zh-CN" altLang="en-US"/>
          </a:p>
          <a:p>
            <a:pPr algn="l"/>
            <a:r>
              <a:rPr lang="zh-CN" altLang="en-US"/>
              <a:t>           </a:t>
            </a:r>
            <a:endParaRPr lang="zh-CN" altLang="en-US" sz="2800" b="1"/>
          </a:p>
          <a:p>
            <a:pPr algn="l"/>
            <a:r>
              <a:rPr lang="zh-CN" altLang="en-US" sz="4000" b="1"/>
              <a:t>郑柳霞、李海艳、张娟兰、蔡开勇</a:t>
            </a:r>
            <a:endParaRPr lang="zh-CN" altLang="en-US" sz="4000" b="1"/>
          </a:p>
          <a:p>
            <a:pPr algn="l"/>
            <a:r>
              <a:rPr lang="zh-CN" altLang="en-US" sz="4000" b="1"/>
              <a:t>罗伟仙、周莹莹、刘付熠、郭莉莉</a:t>
            </a:r>
            <a:endParaRPr lang="zh-CN" altLang="en-US" sz="4000" b="1"/>
          </a:p>
          <a:p>
            <a:pPr algn="l"/>
            <a:r>
              <a:rPr lang="zh-CN" altLang="en-US" sz="4000" b="1"/>
              <a:t>李辉妙、朱凌慧、吴杼铠、黄日养</a:t>
            </a:r>
            <a:endParaRPr lang="zh-CN" altLang="en-US" sz="4000" b="1"/>
          </a:p>
          <a:p>
            <a:pPr algn="l"/>
            <a:r>
              <a:rPr lang="zh-CN" altLang="en-US" sz="4000" b="1"/>
              <a:t>麦土娣、吴雪明、陈秋丽、</a:t>
            </a:r>
            <a:r>
              <a:rPr lang="zh-CN" altLang="en-US" sz="4000" b="1">
                <a:sym typeface="+mn-ea"/>
              </a:rPr>
              <a:t>孔丽丽</a:t>
            </a:r>
            <a:endParaRPr lang="zh-CN" altLang="en-US" sz="4000" b="1">
              <a:sym typeface="+mn-ea"/>
            </a:endParaRPr>
          </a:p>
          <a:p>
            <a:pPr algn="l"/>
            <a:r>
              <a:rPr lang="zh-CN" altLang="en-US" sz="4000" b="1"/>
              <a:t>凌    仙、朱俏慧、张琴荣</a:t>
            </a:r>
            <a:endParaRPr lang="zh-CN" altLang="en-US" sz="4000" b="1"/>
          </a:p>
          <a:p>
            <a:pPr algn="l"/>
            <a:r>
              <a:rPr lang="zh-CN" altLang="en-US" sz="4000" b="1"/>
              <a:t>陈小丹、李晓玲、钟桂琼</a:t>
            </a:r>
            <a:endParaRPr lang="zh-CN" altLang="en-US" sz="4000" b="1"/>
          </a:p>
          <a:p>
            <a:pPr algn="l"/>
            <a:r>
              <a:rPr lang="zh-CN" altLang="en-US" sz="4000" b="1"/>
              <a:t>陈丽卉、何桂清  </a:t>
            </a:r>
            <a:endParaRPr lang="zh-CN" altLang="en-US" sz="4000" b="1"/>
          </a:p>
          <a:p>
            <a:pPr algn="l"/>
            <a:endParaRPr lang="zh-CN" altLang="en-US" sz="4000" b="1"/>
          </a:p>
        </p:txBody>
      </p:sp>
      <p:pic>
        <p:nvPicPr>
          <p:cNvPr id="3" name="图片 2" descr="tru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40145" y="3873500"/>
            <a:ext cx="2616200" cy="28829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643174" y="1857364"/>
            <a:ext cx="646331" cy="6155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en-US" dirty="0"/>
          </a:p>
          <a:p>
            <a:r>
              <a:rPr lang="zh-CN" altLang="en-US" sz="1600" dirty="0" smtClean="0"/>
              <a:t>        </a:t>
            </a:r>
            <a:endParaRPr lang="zh-CN" altLang="en-US" sz="2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706120" y="360045"/>
            <a:ext cx="731901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b="1">
                <a:solidFill>
                  <a:srgbClr val="C00000"/>
                </a:solidFill>
                <a:sym typeface="+mn-ea"/>
              </a:rPr>
              <a:t>       </a:t>
            </a:r>
            <a:r>
              <a:rPr lang="zh-CN" altLang="en-US" sz="4000" b="1">
                <a:solidFill>
                  <a:srgbClr val="C00000"/>
                </a:solidFill>
                <a:sym typeface="+mn-ea"/>
              </a:rPr>
              <a:t>总成绩</a:t>
            </a:r>
            <a:r>
              <a:rPr lang="en-US" altLang="zh-CN" sz="4000" b="1">
                <a:solidFill>
                  <a:srgbClr val="C00000"/>
                </a:solidFill>
                <a:sym typeface="+mn-ea"/>
              </a:rPr>
              <a:t>90</a:t>
            </a:r>
            <a:r>
              <a:rPr lang="zh-CN" altLang="en-US" sz="4000" b="1">
                <a:solidFill>
                  <a:srgbClr val="C00000"/>
                </a:solidFill>
                <a:sym typeface="+mn-ea"/>
              </a:rPr>
              <a:t>分以上的优秀学员</a:t>
            </a:r>
            <a:endParaRPr lang="zh-CN" altLang="en-US" sz="4000" b="1">
              <a:solidFill>
                <a:srgbClr val="C00000"/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457200" y="1266698"/>
          <a:ext cx="8229600" cy="3783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810"/>
                <a:gridCol w="1346200"/>
                <a:gridCol w="906145"/>
                <a:gridCol w="708660"/>
                <a:gridCol w="1992630"/>
                <a:gridCol w="957580"/>
                <a:gridCol w="1806575"/>
              </a:tblGrid>
              <a:tr h="394970">
                <a:tc gridSpan="7"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                          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班级名称： 英语11班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            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辅导教师姓名： 李海燕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      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班级名称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学员姓名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区县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考核成绩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推荐理由（必填）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英语11班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朱泱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徐闻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    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徐闻一中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97.61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作业均为原创且质量高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英语11班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李治中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市区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湛江市第二中学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总成绩好，师德案例原创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英语11班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邹欢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市区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岭南师范学院附属中学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97.5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作业均为原创且质量好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英语11班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吴晓华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坡头区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湛江二中海东中学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93.75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态度认真，教学设计好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英语11班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钟桂琼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霞山区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湛江第四中学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作业均为原创且质量好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英语11班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麦土娣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吴川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吴川市第二中学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态度认真，作业完成出色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3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英语11班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李晓玲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开发区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湛江开发区一中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态度认真，作业完成出色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英语11班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朱俏慧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赤坎区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湛江市第七中学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成绩好，师德案例原创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英语11班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淩仙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霞山区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湛江市第十中学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积极活跃，作业质量好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英语11班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吴杼铠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霞山区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湛江二中港城中学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作业原创，态度认真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英语11班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周莹莹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遂溪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遂溪附城中学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92.14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作业均为原创且质量好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45990" y="5281295"/>
            <a:ext cx="2286000" cy="1485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643174" y="1857364"/>
            <a:ext cx="646331" cy="6155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en-US" dirty="0"/>
          </a:p>
          <a:p>
            <a:r>
              <a:rPr lang="zh-CN" altLang="en-US" sz="1600" dirty="0" smtClean="0"/>
              <a:t>        </a:t>
            </a:r>
            <a:endParaRPr lang="zh-CN" altLang="en-US" sz="2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958215" y="360045"/>
            <a:ext cx="7319010" cy="1999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b="1">
                <a:solidFill>
                  <a:srgbClr val="C00000"/>
                </a:solidFill>
                <a:sym typeface="+mn-ea"/>
              </a:rPr>
              <a:t>                              </a:t>
            </a:r>
            <a:endParaRPr lang="zh-CN" altLang="en-US" sz="3200" b="1">
              <a:solidFill>
                <a:srgbClr val="C00000"/>
              </a:solidFill>
              <a:sym typeface="+mn-ea"/>
            </a:endParaRPr>
          </a:p>
          <a:p>
            <a:endParaRPr lang="zh-CN" altLang="en-US" sz="3200"/>
          </a:p>
          <a:p>
            <a:endParaRPr lang="zh-CN" altLang="en-US" sz="3200"/>
          </a:p>
          <a:p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   </a:t>
            </a:r>
            <a:endParaRPr lang="zh-CN" altLang="en-US" sz="2800" b="1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432753" y="278765"/>
            <a:ext cx="838835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p>
            <a:r>
              <a:rPr lang="zh-CN" altLang="en-US" sz="3600" b="1">
                <a:solidFill>
                  <a:srgbClr val="FF0066"/>
                </a:solidFill>
                <a:latin typeface="Calibri" panose="020F0502020204030204" pitchFamily="34" charset="0"/>
              </a:rPr>
              <a:t>研修是教师进步的阶梯</a:t>
            </a:r>
            <a:endParaRPr lang="zh-CN" altLang="en-US" sz="3600" b="1">
              <a:solidFill>
                <a:srgbClr val="FF0066"/>
              </a:solidFill>
              <a:latin typeface="Calibri" panose="020F0502020204030204" pitchFamily="34" charset="0"/>
            </a:endParaRPr>
          </a:p>
          <a:p>
            <a:r>
              <a:rPr lang="en-US" altLang="zh-CN" sz="3600" b="1">
                <a:solidFill>
                  <a:srgbClr val="FF0066"/>
                </a:solidFill>
                <a:latin typeface="Calibri" panose="020F0502020204030204" pitchFamily="34" charset="0"/>
              </a:rPr>
              <a:t>Research is the ladder of teachers' progress</a:t>
            </a:r>
            <a:endParaRPr lang="en-US" altLang="zh-CN" sz="3600" b="1">
              <a:solidFill>
                <a:srgbClr val="FF0066"/>
              </a:solidFill>
              <a:latin typeface="Calibri" panose="020F0502020204030204" pitchFamily="34" charset="0"/>
            </a:endParaRP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229870" y="1626870"/>
            <a:ext cx="8439150" cy="4523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 b="1" dirty="0">
                <a:latin typeface="Calibri" panose="020F0502020204030204" pitchFamily="34" charset="0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结束语（写给英语</a:t>
            </a:r>
            <a:r>
              <a:rPr lang="en-US" altLang="zh-CN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11</a:t>
            </a:r>
            <a:r>
              <a:rPr lang="zh-CN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班的全体学员）</a:t>
            </a:r>
            <a:r>
              <a:rPr lang="zh-CN" altLang="en-US" sz="3200" b="1" dirty="0">
                <a:latin typeface="Calibri" panose="020F0502020204030204" pitchFamily="34" charset="0"/>
              </a:rPr>
              <a:t>：</a:t>
            </a:r>
            <a:endParaRPr lang="zh-CN" altLang="en-US" sz="3200" b="1" dirty="0">
              <a:latin typeface="Calibri" panose="020F0502020204030204" pitchFamily="34" charset="0"/>
            </a:endParaRPr>
          </a:p>
          <a:p>
            <a:r>
              <a:rPr lang="zh-CN" altLang="en-US" sz="3200" b="1" dirty="0">
                <a:latin typeface="Calibri" panose="020F0502020204030204" pitchFamily="34" charset="0"/>
              </a:rPr>
              <a:t>           </a:t>
            </a:r>
            <a:r>
              <a:rPr lang="zh-CN" alt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一个月，</a:t>
            </a:r>
            <a:r>
              <a:rPr lang="en-US" altLang="zh-CN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30</a:t>
            </a:r>
            <a:r>
              <a:rPr lang="zh-CN" alt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天，我们一起学习、研讨、分享、交流，虽然看不到彼此，但却已将彼此</a:t>
            </a:r>
            <a:endParaRPr lang="zh-CN" alt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zh-CN" alt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记心上，因为我们都是教育教学路上的追梦</a:t>
            </a:r>
            <a:endParaRPr lang="zh-CN" alt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zh-CN" alt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人，志同而道合，感谢相互的成全、感恩你我</a:t>
            </a:r>
            <a:endParaRPr lang="zh-CN" alt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zh-CN" alt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的遇见，真诚的希望我们每个人都能不忘那份</a:t>
            </a:r>
            <a:endParaRPr lang="zh-CN" alt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zh-CN" alt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追梦的初心，坚持学习，勇于实践，不断成长，</a:t>
            </a:r>
            <a:endParaRPr lang="zh-CN" alt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zh-CN" altLang="en-US" sz="3200" b="1" dirty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努力地提升自己，祝福大家！！</a:t>
            </a:r>
            <a:endParaRPr lang="zh-CN" altLang="en-US" sz="3200" b="1" dirty="0">
              <a:solidFill>
                <a:schemeClr val="tx1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3200" b="1" dirty="0" smtClean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</a:t>
            </a:r>
            <a:endParaRPr lang="en-US" altLang="zh-CN" sz="3200" b="1" dirty="0" smtClean="0">
              <a:solidFill>
                <a:schemeClr val="tx1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05045" y="5546090"/>
            <a:ext cx="4213225" cy="1250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MODEL_TYPE" val="numdgm"/>
</p:tagLst>
</file>

<file path=ppt/tags/tag2.xml><?xml version="1.0" encoding="utf-8"?>
<p:tagLst xmlns:p="http://schemas.openxmlformats.org/presentationml/2006/main">
  <p:tag name="KSO_WM_SLIDE_MODEL_TYPE" val="numdgm"/>
</p:tagLst>
</file>

<file path=ppt/tags/tag3.xml><?xml version="1.0" encoding="utf-8"?>
<p:tagLst xmlns:p="http://schemas.openxmlformats.org/presentationml/2006/main">
  <p:tag name="KSO_WM_SLIDE_MODEL_TYPE" val="numdgm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2345</Words>
  <Application>WPS 演示</Application>
  <PresentationFormat>全屏显示(4:3)</PresentationFormat>
  <Paragraphs>259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Wingdings 3</vt:lpstr>
      <vt:lpstr>Verdana</vt:lpstr>
      <vt:lpstr>Wingdings 2</vt:lpstr>
      <vt:lpstr>Calibri</vt:lpstr>
      <vt:lpstr>微软雅黑</vt:lpstr>
      <vt:lpstr>Lucida Sans Unicode</vt:lpstr>
      <vt:lpstr>Arial Unicode MS</vt:lpstr>
      <vt:lpstr>黑体</vt:lpstr>
      <vt:lpstr>聚合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</dc:creator>
  <cp:lastModifiedBy>海燕</cp:lastModifiedBy>
  <cp:revision>59</cp:revision>
  <dcterms:created xsi:type="dcterms:W3CDTF">2017-04-13T15:24:00Z</dcterms:created>
  <dcterms:modified xsi:type="dcterms:W3CDTF">2019-06-02T07:23:02Z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