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4" y="-1"/>
            <a:ext cx="9131825" cy="69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3" y="6391275"/>
            <a:ext cx="9161741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63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64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2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8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01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12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99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05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07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99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BCAA-2CEF-4369-AF3A-E48B6486787E}" type="datetimeFigureOut">
              <a:rPr lang="zh-CN" altLang="en-US" smtClean="0"/>
              <a:t>2019/6/3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38AF-2A11-45C7-B3A2-685E955BD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69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00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458145" y="838014"/>
            <a:ext cx="8227711" cy="1140760"/>
          </a:xfrm>
        </p:spPr>
        <p:txBody>
          <a:bodyPr lIns="84663" tIns="42332" rIns="84663" bIns="42332" anchor="ctr"/>
          <a:lstStyle/>
          <a:p>
            <a:r>
              <a:rPr lang="zh-CN" altLang="en-US" sz="4300" dirty="0">
                <a:solidFill>
                  <a:srgbClr val="009999"/>
                </a:solidFill>
              </a:rPr>
              <a:t>Unit 1 What’s the matter?</a:t>
            </a:r>
          </a:p>
        </p:txBody>
      </p:sp>
      <p:sp>
        <p:nvSpPr>
          <p:cNvPr id="7171" name="文本占位符 7170"/>
          <p:cNvSpPr>
            <a:spLocks noGrp="1"/>
          </p:cNvSpPr>
          <p:nvPr>
            <p:ph type="body" sz="half" idx="1"/>
          </p:nvPr>
        </p:nvSpPr>
        <p:spPr>
          <a:xfrm>
            <a:off x="680181" y="2514713"/>
            <a:ext cx="7664556" cy="3087948"/>
          </a:xfrm>
        </p:spPr>
        <p:txBody>
          <a:bodyPr lIns="84663" tIns="42332" rIns="84663" bIns="42332"/>
          <a:lstStyle/>
          <a:p>
            <a:pPr marL="0" indent="0">
              <a:buNone/>
            </a:pPr>
            <a:r>
              <a:rPr lang="zh-CN" altLang="en-US" sz="3900" dirty="0">
                <a:solidFill>
                  <a:srgbClr val="009999"/>
                </a:solidFill>
              </a:rPr>
              <a:t>一、询问某人的健康问题及遇到麻烦的表达方法 </a:t>
            </a:r>
          </a:p>
          <a:p>
            <a:pPr marL="0" indent="0">
              <a:buNone/>
            </a:pPr>
            <a:endParaRPr lang="zh-CN" altLang="en-US" sz="3900" dirty="0">
              <a:solidFill>
                <a:srgbClr val="009999"/>
              </a:solidFill>
            </a:endParaRPr>
          </a:p>
          <a:p>
            <a:pPr marL="0" indent="0">
              <a:buNone/>
            </a:pPr>
            <a:r>
              <a:rPr lang="zh-CN" altLang="en-US" sz="3900" dirty="0">
                <a:solidFill>
                  <a:srgbClr val="009999"/>
                </a:solidFill>
              </a:rPr>
              <a:t>二、情态动词should的用法 </a:t>
            </a:r>
          </a:p>
        </p:txBody>
      </p:sp>
    </p:spTree>
    <p:extLst>
      <p:ext uri="{BB962C8B-B14F-4D97-AF65-F5344CB8AC3E}">
        <p14:creationId xmlns:p14="http://schemas.microsoft.com/office/powerpoint/2010/main" val="20684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679838" y="2667262"/>
            <a:ext cx="7769568" cy="1118919"/>
          </a:xfrm>
        </p:spPr>
        <p:txBody>
          <a:bodyPr lIns="84663" tIns="42332" rIns="84663" bIns="42332" anchor="ctr"/>
          <a:lstStyle/>
          <a:p>
            <a:pPr defTabSz="846706"/>
            <a:r>
              <a:rPr lang="en-US" altLang="zh-CN" sz="5800" dirty="0">
                <a:latin typeface="Times New Roman" pitchFamily="2" charset="0"/>
                <a:ea typeface="微软雅黑" charset="0"/>
              </a:rPr>
              <a:t> </a:t>
            </a:r>
            <a:r>
              <a:rPr lang="en-US" altLang="zh-CN" sz="6400" dirty="0">
                <a:solidFill>
                  <a:srgbClr val="009999"/>
                </a:solidFill>
                <a:latin typeface="Times New Roman" pitchFamily="2" charset="0"/>
                <a:ea typeface="微软雅黑" charset="0"/>
              </a:rPr>
              <a:t>Review of Units </a:t>
            </a:r>
            <a:r>
              <a:rPr lang="en-US" altLang="zh-CN" sz="6400" dirty="0" smtClean="0">
                <a:solidFill>
                  <a:srgbClr val="009999"/>
                </a:solidFill>
                <a:latin typeface="Times New Roman" pitchFamily="2" charset="0"/>
                <a:ea typeface="微软雅黑" charset="0"/>
              </a:rPr>
              <a:t>1</a:t>
            </a:r>
            <a:endParaRPr lang="en-US" altLang="zh-CN" sz="6400" dirty="0">
              <a:solidFill>
                <a:srgbClr val="009999"/>
              </a:solidFill>
              <a:latin typeface="Times New Roman" pitchFamily="2" charset="0"/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2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1702" y="381037"/>
            <a:ext cx="8486126" cy="1585976"/>
          </a:xfrm>
        </p:spPr>
        <p:txBody>
          <a:bodyPr/>
          <a:lstStyle/>
          <a:p>
            <a:r>
              <a:rPr lang="zh-CN" altLang="en-US">
                <a:solidFill>
                  <a:srgbClr val="009999"/>
                </a:solidFill>
              </a:rPr>
              <a:t>一、  询问某人的健康问运及遭到麻烦的表达方法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73171" y="1676699"/>
            <a:ext cx="8473085" cy="115588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 </a:t>
            </a:r>
            <a:r>
              <a:rPr lang="zh-CN" altLang="en-US" sz="3000">
                <a:solidFill>
                  <a:srgbClr val="009999"/>
                </a:solidFill>
              </a:rPr>
              <a:t>(1)询问某人患了何种疾病或遇到了何种麻烦时，常用以下几种结构来表达：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4465" y="3048299"/>
            <a:ext cx="8343363" cy="4069774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What’s the matter </a:t>
            </a:r>
            <a:r>
              <a:rPr lang="zh-CN" altLang="en-US" sz="2600">
                <a:solidFill>
                  <a:srgbClr val="009999"/>
                </a:solidFill>
              </a:rPr>
              <a:t>(</a:t>
            </a:r>
            <a:r>
              <a:rPr lang="zh-CN" altLang="en-US" sz="2600">
                <a:solidFill>
                  <a:srgbClr val="FF0000"/>
                </a:solidFill>
              </a:rPr>
              <a:t>with</a:t>
            </a:r>
            <a:r>
              <a:rPr lang="zh-CN" altLang="en-US" sz="2600">
                <a:solidFill>
                  <a:srgbClr val="009999"/>
                </a:solidFill>
              </a:rPr>
              <a:t> sb．)?（某人）怎么了？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What’s wrong</a:t>
            </a:r>
            <a:r>
              <a:rPr lang="zh-CN" altLang="en-US" sz="2600">
                <a:solidFill>
                  <a:srgbClr val="009999"/>
                </a:solidFill>
              </a:rPr>
              <a:t> (</a:t>
            </a:r>
            <a:r>
              <a:rPr lang="zh-CN" altLang="en-US" sz="2600">
                <a:solidFill>
                  <a:srgbClr val="FF0000"/>
                </a:solidFill>
              </a:rPr>
              <a:t>with </a:t>
            </a:r>
            <a:r>
              <a:rPr lang="zh-CN" altLang="en-US" sz="2600">
                <a:solidFill>
                  <a:srgbClr val="009999"/>
                </a:solidFill>
              </a:rPr>
              <a:t>sb．)?（某人）怎么了？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What’s the trouble</a:t>
            </a:r>
            <a:r>
              <a:rPr lang="zh-CN" altLang="en-US" sz="2600">
                <a:solidFill>
                  <a:srgbClr val="009999"/>
                </a:solidFill>
              </a:rPr>
              <a:t> (</a:t>
            </a:r>
            <a:r>
              <a:rPr lang="zh-CN" altLang="en-US" sz="2600">
                <a:solidFill>
                  <a:srgbClr val="FF0000"/>
                </a:solidFill>
              </a:rPr>
              <a:t>with</a:t>
            </a:r>
            <a:r>
              <a:rPr lang="zh-CN" altLang="en-US" sz="2600">
                <a:solidFill>
                  <a:srgbClr val="009999"/>
                </a:solidFill>
              </a:rPr>
              <a:t> sb．)?（某人）出什么事了？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What happened (to</a:t>
            </a:r>
            <a:r>
              <a:rPr lang="zh-CN" altLang="en-US" sz="2600">
                <a:solidFill>
                  <a:srgbClr val="009999"/>
                </a:solidFill>
              </a:rPr>
              <a:t> sb．)?（某人）发生了什么事？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Are you OK</a:t>
            </a:r>
            <a:r>
              <a:rPr lang="zh-CN" altLang="en-US" sz="2600">
                <a:solidFill>
                  <a:srgbClr val="009999"/>
                </a:solidFill>
              </a:rPr>
              <a:t>?你没事吧？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FF0000"/>
                </a:solidFill>
              </a:rPr>
              <a:t>Is there anything wrong with</a:t>
            </a:r>
            <a:r>
              <a:rPr lang="zh-CN" altLang="en-US" sz="2600">
                <a:solidFill>
                  <a:srgbClr val="009999"/>
                </a:solidFill>
              </a:rPr>
              <a:t> sb.？某人有什么事吗？</a:t>
            </a:r>
          </a:p>
        </p:txBody>
      </p:sp>
    </p:spTree>
    <p:extLst>
      <p:ext uri="{BB962C8B-B14F-4D97-AF65-F5344CB8AC3E}">
        <p14:creationId xmlns:p14="http://schemas.microsoft.com/office/powerpoint/2010/main" val="242884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487" y="305099"/>
            <a:ext cx="8271982" cy="1336655"/>
          </a:xfrm>
        </p:spPr>
        <p:txBody>
          <a:bodyPr/>
          <a:lstStyle/>
          <a:p>
            <a:r>
              <a:rPr lang="zh-CN" altLang="en-US" sz="3000">
                <a:solidFill>
                  <a:srgbClr val="009999"/>
                </a:solidFill>
              </a:rPr>
              <a:t>(2)要表达身体疼痛或不舒服，可用以下结构：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2119" y="1641753"/>
            <a:ext cx="8238351" cy="29044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①某人+</a:t>
            </a:r>
            <a:r>
              <a:rPr lang="zh-CN" altLang="en-US" sz="2600">
                <a:solidFill>
                  <a:srgbClr val="FF0000"/>
                </a:solidFill>
              </a:rPr>
              <a:t>have/has+病症</a:t>
            </a:r>
            <a:r>
              <a:rPr lang="zh-CN" altLang="en-US" sz="2600">
                <a:solidFill>
                  <a:srgbClr val="009999"/>
                </a:solidFill>
              </a:rPr>
              <a:t>．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②某人+</a:t>
            </a:r>
            <a:r>
              <a:rPr lang="zh-CN" altLang="en-US" sz="2600">
                <a:solidFill>
                  <a:srgbClr val="FF0000"/>
                </a:solidFill>
              </a:rPr>
              <a:t>have/has+a+headache/toothache/stomachache/backache/earache</a:t>
            </a:r>
            <a:r>
              <a:rPr lang="zh-CN" altLang="en-US" sz="2600">
                <a:solidFill>
                  <a:srgbClr val="009999"/>
                </a:solidFill>
              </a:rPr>
              <a:t>.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③某人+</a:t>
            </a:r>
            <a:r>
              <a:rPr lang="zh-CN" altLang="en-US" sz="2600">
                <a:solidFill>
                  <a:srgbClr val="FF0000"/>
                </a:solidFill>
              </a:rPr>
              <a:t>have/has+a+sore</a:t>
            </a:r>
            <a:r>
              <a:rPr lang="zh-CN" altLang="en-US" sz="2600">
                <a:solidFill>
                  <a:srgbClr val="009999"/>
                </a:solidFill>
              </a:rPr>
              <a:t>+发病部位．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④某人+</a:t>
            </a:r>
            <a:r>
              <a:rPr lang="zh-CN" altLang="en-US" sz="2600">
                <a:solidFill>
                  <a:srgbClr val="FF0000"/>
                </a:solidFill>
              </a:rPr>
              <a:t>hurt(s)+身体部位或反身代词</a:t>
            </a:r>
            <a:r>
              <a:rPr lang="zh-CN" altLang="en-US" sz="2600">
                <a:solidFill>
                  <a:srgbClr val="009999"/>
                </a:solidFill>
              </a:rPr>
              <a:t>．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⑤某</a:t>
            </a:r>
            <a:r>
              <a:rPr lang="zh-CN" altLang="en-US" sz="2600">
                <a:solidFill>
                  <a:srgbClr val="FF0000"/>
                </a:solidFill>
              </a:rPr>
              <a:t>部位+hurt(s)</a:t>
            </a:r>
            <a:r>
              <a:rPr lang="zh-CN" altLang="en-US" sz="2600">
                <a:solidFill>
                  <a:srgbClr val="009999"/>
                </a:solidFill>
              </a:rPr>
              <a:t>.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⑥某人+</a:t>
            </a:r>
            <a:r>
              <a:rPr lang="zh-CN" altLang="en-US" sz="2600">
                <a:solidFill>
                  <a:srgbClr val="FF0000"/>
                </a:solidFill>
              </a:rPr>
              <a:t>have/has+a pain+in one’s+身体部位</a:t>
            </a:r>
            <a:r>
              <a:rPr lang="zh-CN" altLang="en-US" sz="2600">
                <a:solidFill>
                  <a:srgbClr val="009999"/>
                </a:solidFill>
              </a:rPr>
              <a:t>。 </a:t>
            </a:r>
          </a:p>
          <a:p>
            <a:pPr marL="0" indent="0">
              <a:buNone/>
            </a:pPr>
            <a:r>
              <a:rPr lang="zh-CN" altLang="en-US" sz="2600">
                <a:solidFill>
                  <a:srgbClr val="009999"/>
                </a:solidFill>
              </a:rPr>
              <a:t>⑦</a:t>
            </a:r>
            <a:r>
              <a:rPr lang="zh-CN" altLang="en-US" sz="2600">
                <a:solidFill>
                  <a:srgbClr val="FF0000"/>
                </a:solidFill>
              </a:rPr>
              <a:t>(There is)something wrong with </a:t>
            </a:r>
            <a:r>
              <a:rPr lang="zh-CN" altLang="en-US" sz="2600">
                <a:solidFill>
                  <a:srgbClr val="009999"/>
                </a:solidFill>
              </a:rPr>
              <a:t>one’s+身体部位． </a:t>
            </a:r>
          </a:p>
          <a:p>
            <a:pPr marL="0" indent="0">
              <a:buNone/>
            </a:pPr>
            <a:endParaRPr lang="zh-CN" altLang="en-US" sz="2600">
              <a:solidFill>
                <a:srgbClr val="009999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73457" y="5944049"/>
            <a:ext cx="4031578" cy="3087948"/>
          </a:xfrm>
        </p:spPr>
        <p:txBody>
          <a:bodyPr>
            <a:normAutofit fontScale="85000" lnSpcReduction="20000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3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9126" y="609526"/>
            <a:ext cx="8227711" cy="1140760"/>
          </a:xfrm>
        </p:spPr>
        <p:txBody>
          <a:bodyPr/>
          <a:lstStyle/>
          <a:p>
            <a:r>
              <a:rPr lang="zh-CN" altLang="en-US" sz="3400">
                <a:solidFill>
                  <a:srgbClr val="009999"/>
                </a:solidFill>
              </a:rPr>
              <a:t>二  情态动词should的用法</a:t>
            </a:r>
            <a:r>
              <a:rPr lang="zh-CN" altLang="en-US"/>
              <a:t>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9468" y="1924004"/>
            <a:ext cx="8240410" cy="219146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1．Should为情态动词，意为“应该；应当”，否定式为shouldn’t，其后接动词原形，无人称和数的变化。常用来表示征询意见、建议、劝告、要求或义务等。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450" y="4115473"/>
            <a:ext cx="8229428" cy="308794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2．Should用于主语为第一人称的疑问句，表示征询意见。</a:t>
            </a:r>
          </a:p>
        </p:txBody>
      </p:sp>
    </p:spTree>
    <p:extLst>
      <p:ext uri="{BB962C8B-B14F-4D97-AF65-F5344CB8AC3E}">
        <p14:creationId xmlns:p14="http://schemas.microsoft.com/office/powerpoint/2010/main" val="37185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145" y="461681"/>
            <a:ext cx="8227711" cy="1140760"/>
          </a:xfrm>
        </p:spPr>
        <p:txBody>
          <a:bodyPr/>
          <a:lstStyle/>
          <a:p>
            <a:r>
              <a:rPr lang="zh-CN" altLang="en-US" sz="3400">
                <a:solidFill>
                  <a:srgbClr val="009999"/>
                </a:solidFill>
              </a:rPr>
              <a:t>【拓展】在英语中，表示建议：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8973" y="1602777"/>
            <a:ext cx="8726351" cy="30879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①</a:t>
            </a:r>
            <a:r>
              <a:rPr lang="zh-CN" altLang="en-US" sz="3000">
                <a:solidFill>
                  <a:srgbClr val="FF0000"/>
                </a:solidFill>
              </a:rPr>
              <a:t>Would you like (to do)</a:t>
            </a:r>
            <a:r>
              <a:rPr lang="zh-CN" altLang="en-US" sz="3000">
                <a:solidFill>
                  <a:srgbClr val="009999"/>
                </a:solidFill>
              </a:rPr>
              <a:t> </a:t>
            </a:r>
            <a:r>
              <a:rPr lang="zh-CN" altLang="en-US" sz="3000">
                <a:solidFill>
                  <a:srgbClr val="FF0000"/>
                </a:solidFill>
              </a:rPr>
              <a:t>sth</a:t>
            </a:r>
            <a:r>
              <a:rPr lang="zh-CN" altLang="en-US" sz="3000">
                <a:solidFill>
                  <a:srgbClr val="009999"/>
                </a:solidFill>
              </a:rPr>
              <a:t>．？</a:t>
            </a:r>
          </a:p>
          <a:p>
            <a:pPr marL="0" indent="0">
              <a:buNone/>
            </a:pPr>
            <a:r>
              <a:rPr lang="en-US" altLang="zh-CN" sz="3000">
                <a:solidFill>
                  <a:srgbClr val="009999"/>
                </a:solidFill>
              </a:rPr>
              <a:t>= </a:t>
            </a:r>
            <a:r>
              <a:rPr lang="en-US" altLang="zh-CN" sz="3000">
                <a:solidFill>
                  <a:srgbClr val="FF0000"/>
                </a:solidFill>
              </a:rPr>
              <a:t>feel like doing  </a:t>
            </a:r>
            <a:r>
              <a:rPr lang="zh-CN" altLang="en-US" sz="3000">
                <a:solidFill>
                  <a:srgbClr val="009999"/>
                </a:solidFill>
              </a:rPr>
              <a:t>想要／愿意（做）某事吗？ </a:t>
            </a:r>
          </a:p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②</a:t>
            </a:r>
            <a:r>
              <a:rPr lang="zh-CN" altLang="en-US" sz="3000">
                <a:solidFill>
                  <a:srgbClr val="FF0000"/>
                </a:solidFill>
              </a:rPr>
              <a:t>Shall I/we do sth  </a:t>
            </a:r>
            <a:r>
              <a:rPr lang="zh-CN" altLang="en-US" sz="3000">
                <a:solidFill>
                  <a:srgbClr val="009999"/>
                </a:solidFill>
              </a:rPr>
              <a:t>?做</a:t>
            </a:r>
            <a:r>
              <a:rPr lang="en-US" altLang="zh-CN" sz="3000">
                <a:solidFill>
                  <a:srgbClr val="009999"/>
                </a:solidFill>
              </a:rPr>
              <a:t>…</a:t>
            </a:r>
            <a:r>
              <a:rPr lang="zh-CN" altLang="en-US" sz="3000">
                <a:solidFill>
                  <a:srgbClr val="009999"/>
                </a:solidFill>
              </a:rPr>
              <a:t>好吗？ </a:t>
            </a:r>
          </a:p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③</a:t>
            </a:r>
            <a:r>
              <a:rPr lang="zh-CN" altLang="en-US" sz="3000">
                <a:solidFill>
                  <a:srgbClr val="FF0000"/>
                </a:solidFill>
              </a:rPr>
              <a:t>Why not do</a:t>
            </a:r>
            <a:r>
              <a:rPr lang="zh-CN" altLang="en-US" sz="3000">
                <a:solidFill>
                  <a:srgbClr val="009999"/>
                </a:solidFill>
              </a:rPr>
              <a:t> </a:t>
            </a:r>
            <a:r>
              <a:rPr lang="zh-CN" altLang="en-US" sz="3000">
                <a:solidFill>
                  <a:srgbClr val="FF0000"/>
                </a:solidFill>
              </a:rPr>
              <a:t>sth</a:t>
            </a:r>
            <a:r>
              <a:rPr lang="zh-CN" altLang="en-US" sz="3000">
                <a:solidFill>
                  <a:srgbClr val="009999"/>
                </a:solidFill>
              </a:rPr>
              <a:t> ?</a:t>
            </a:r>
          </a:p>
          <a:p>
            <a:pPr marL="0" indent="0">
              <a:buNone/>
            </a:pPr>
            <a:r>
              <a:rPr lang="en-US" altLang="zh-CN" sz="3000">
                <a:solidFill>
                  <a:srgbClr val="009999"/>
                </a:solidFill>
              </a:rPr>
              <a:t>= </a:t>
            </a:r>
            <a:r>
              <a:rPr lang="en-US" altLang="zh-CN" sz="3000">
                <a:solidFill>
                  <a:srgbClr val="FF0000"/>
                </a:solidFill>
              </a:rPr>
              <a:t>why don't you do sth </a:t>
            </a:r>
            <a:r>
              <a:rPr lang="en-US" altLang="zh-CN" sz="3000">
                <a:solidFill>
                  <a:srgbClr val="009999"/>
                </a:solidFill>
              </a:rPr>
              <a:t>?</a:t>
            </a:r>
            <a:r>
              <a:rPr lang="zh-CN" altLang="en-US" sz="3000">
                <a:solidFill>
                  <a:srgbClr val="009999"/>
                </a:solidFill>
              </a:rPr>
              <a:t>为什么不</a:t>
            </a:r>
            <a:r>
              <a:rPr lang="en-US" altLang="zh-CN" sz="3000">
                <a:solidFill>
                  <a:srgbClr val="009999"/>
                </a:solidFill>
              </a:rPr>
              <a:t>…</a:t>
            </a:r>
            <a:r>
              <a:rPr lang="zh-CN" altLang="en-US" sz="3000">
                <a:solidFill>
                  <a:srgbClr val="009999"/>
                </a:solidFill>
              </a:rPr>
              <a:t>呢？ </a:t>
            </a:r>
          </a:p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④</a:t>
            </a:r>
            <a:r>
              <a:rPr lang="zh-CN" altLang="en-US" sz="3000">
                <a:solidFill>
                  <a:srgbClr val="FF0000"/>
                </a:solidFill>
              </a:rPr>
              <a:t>How/What about doing </a:t>
            </a:r>
            <a:r>
              <a:rPr lang="zh-CN" altLang="en-US" sz="3000">
                <a:solidFill>
                  <a:srgbClr val="009999"/>
                </a:solidFill>
              </a:rPr>
              <a:t>sth ?做某事怎么样？   </a:t>
            </a:r>
          </a:p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⑤</a:t>
            </a:r>
            <a:r>
              <a:rPr lang="zh-CN" altLang="en-US" sz="3000">
                <a:solidFill>
                  <a:srgbClr val="FF0000"/>
                </a:solidFill>
              </a:rPr>
              <a:t>Let’s do sth</a:t>
            </a:r>
            <a:r>
              <a:rPr lang="zh-CN" altLang="en-US" sz="3000">
                <a:solidFill>
                  <a:srgbClr val="009999"/>
                </a:solidFill>
              </a:rPr>
              <a:t>让我们做</a:t>
            </a:r>
            <a:r>
              <a:rPr lang="en-US" altLang="zh-CN" sz="3000">
                <a:solidFill>
                  <a:srgbClr val="009999"/>
                </a:solidFill>
              </a:rPr>
              <a:t>…</a:t>
            </a:r>
            <a:r>
              <a:rPr lang="zh-CN" altLang="en-US" sz="3000">
                <a:solidFill>
                  <a:srgbClr val="009999"/>
                </a:solidFill>
              </a:rPr>
              <a:t>吧。   。 </a:t>
            </a:r>
          </a:p>
          <a:p>
            <a:pPr marL="0" indent="0">
              <a:buNone/>
            </a:pPr>
            <a:r>
              <a:rPr lang="zh-CN" altLang="en-US" sz="3000">
                <a:solidFill>
                  <a:srgbClr val="009999"/>
                </a:solidFill>
              </a:rPr>
              <a:t>⑥</a:t>
            </a:r>
            <a:r>
              <a:rPr lang="en-US" altLang="zh-CN" sz="3000">
                <a:solidFill>
                  <a:srgbClr val="FF0000"/>
                </a:solidFill>
              </a:rPr>
              <a:t>had</a:t>
            </a:r>
            <a:r>
              <a:rPr lang="zh-CN" altLang="en-US" sz="3000">
                <a:solidFill>
                  <a:srgbClr val="FF0000"/>
                </a:solidFill>
              </a:rPr>
              <a:t> better (not) do </a:t>
            </a:r>
            <a:r>
              <a:rPr lang="zh-CN" altLang="en-US" sz="3000">
                <a:solidFill>
                  <a:srgbClr val="009999"/>
                </a:solidFill>
              </a:rPr>
              <a:t>sth最好（不）要做某事。 </a:t>
            </a:r>
          </a:p>
          <a:p>
            <a:pPr marL="0" indent="0">
              <a:buNone/>
            </a:pPr>
            <a:endParaRPr lang="zh-CN" altLang="en-US" sz="300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0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</Words>
  <Application>Microsoft Office PowerPoint</Application>
  <PresentationFormat>全屏显示(4:3)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Unit 1 What’s the matter?</vt:lpstr>
      <vt:lpstr> Review of Units 1</vt:lpstr>
      <vt:lpstr>一、  询问某人的健康问运及遭到麻烦的表达方法 </vt:lpstr>
      <vt:lpstr>(2)要表达身体疼痛或不舒服，可用以下结构：</vt:lpstr>
      <vt:lpstr>二  情态动词should的用法 </vt:lpstr>
      <vt:lpstr>【拓展】在英语中，表示建议：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2019-06-03T11:11:31Z</dcterms:created>
  <dcterms:modified xsi:type="dcterms:W3CDTF">2019-06-03T11:14:38Z</dcterms:modified>
</cp:coreProperties>
</file>