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0" r:id="rId2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1996C-A57C-41E2-AB51-342789346DBF}" type="datetimeFigureOut">
              <a:rPr lang="zh-CN" altLang="en-US" smtClean="0"/>
              <a:t>2018/6/24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D4BE-9F8A-4BEB-A02C-5E6A91C07989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32769" name="Picture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52418" y="0"/>
            <a:ext cx="2191582" cy="1547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1996C-A57C-41E2-AB51-342789346DBF}" type="datetimeFigureOut">
              <a:rPr lang="zh-CN" altLang="en-US" smtClean="0"/>
              <a:t>2018/6/24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D4BE-9F8A-4BEB-A02C-5E6A91C0798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1996C-A57C-41E2-AB51-342789346DBF}" type="datetimeFigureOut">
              <a:rPr lang="zh-CN" altLang="en-US" smtClean="0"/>
              <a:t>2018/6/24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D4BE-9F8A-4BEB-A02C-5E6A91C0798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1996C-A57C-41E2-AB51-342789346DBF}" type="datetimeFigureOut">
              <a:rPr lang="zh-CN" altLang="en-US" smtClean="0"/>
              <a:t>2018/6/24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D4BE-9F8A-4BEB-A02C-5E6A91C0798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1996C-A57C-41E2-AB51-342789346DBF}" type="datetimeFigureOut">
              <a:rPr lang="zh-CN" altLang="en-US" smtClean="0"/>
              <a:t>2018/6/24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D4BE-9F8A-4BEB-A02C-5E6A91C0798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1996C-A57C-41E2-AB51-342789346DBF}" type="datetimeFigureOut">
              <a:rPr lang="zh-CN" altLang="en-US" smtClean="0"/>
              <a:t>2018/6/24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D4BE-9F8A-4BEB-A02C-5E6A91C0798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1996C-A57C-41E2-AB51-342789346DBF}" type="datetimeFigureOut">
              <a:rPr lang="zh-CN" altLang="en-US" smtClean="0"/>
              <a:t>2018/6/24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D4BE-9F8A-4BEB-A02C-5E6A91C0798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1996C-A57C-41E2-AB51-342789346DBF}" type="datetimeFigureOut">
              <a:rPr lang="zh-CN" altLang="en-US" smtClean="0"/>
              <a:t>2018/6/24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D4BE-9F8A-4BEB-A02C-5E6A91C0798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1996C-A57C-41E2-AB51-342789346DBF}" type="datetimeFigureOut">
              <a:rPr lang="zh-CN" altLang="en-US" smtClean="0"/>
              <a:t>2018/6/24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D4BE-9F8A-4BEB-A02C-5E6A91C0798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1996C-A57C-41E2-AB51-342789346DBF}" type="datetimeFigureOut">
              <a:rPr lang="zh-CN" altLang="en-US" smtClean="0"/>
              <a:t>2018/6/24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D4BE-9F8A-4BEB-A02C-5E6A91C0798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1996C-A57C-41E2-AB51-342789346DBF}" type="datetimeFigureOut">
              <a:rPr lang="zh-CN" altLang="en-US" smtClean="0"/>
              <a:t>2018/6/24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7D4BE-9F8A-4BEB-A02C-5E6A91C0798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1996C-A57C-41E2-AB51-342789346DBF}" type="datetimeFigureOut">
              <a:rPr lang="zh-CN" altLang="en-US" smtClean="0"/>
              <a:t>2018/6/24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7D4BE-9F8A-4BEB-A02C-5E6A91C0798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859170" y="2132856"/>
            <a:ext cx="6177326" cy="1470025"/>
          </a:xfrm>
        </p:spPr>
        <p:txBody>
          <a:bodyPr>
            <a:normAutofit fontScale="90000"/>
          </a:bodyPr>
          <a:lstStyle/>
          <a:p>
            <a:r>
              <a:rPr lang="en-US" altLang="zh-CN" sz="6000" b="1" dirty="0" smtClean="0"/>
              <a:t/>
            </a:r>
            <a:br>
              <a:rPr lang="en-US" altLang="zh-CN" sz="6000" b="1" dirty="0" smtClean="0"/>
            </a:br>
            <a:r>
              <a:rPr lang="zh-CN" altLang="en-US" sz="6000" b="1" dirty="0" smtClean="0"/>
              <a:t>骆驼祥子展示课</a:t>
            </a:r>
            <a:r>
              <a:rPr lang="zh-CN" altLang="en-US" sz="6000" dirty="0" smtClean="0"/>
              <a:t/>
            </a:r>
            <a:br>
              <a:rPr lang="zh-CN" altLang="en-US" sz="6000" dirty="0" smtClean="0"/>
            </a:br>
            <a:r>
              <a:rPr lang="zh-CN" altLang="en-US" sz="6000" dirty="0" smtClean="0"/>
              <a:t/>
            </a:r>
            <a:br>
              <a:rPr lang="zh-CN" altLang="en-US" sz="6000" dirty="0" smtClean="0"/>
            </a:br>
            <a:endParaRPr lang="zh-CN" altLang="en-US" sz="60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699792" y="3886200"/>
            <a:ext cx="6264696" cy="1752600"/>
          </a:xfrm>
        </p:spPr>
        <p:txBody>
          <a:bodyPr/>
          <a:lstStyle/>
          <a:p>
            <a:r>
              <a:rPr lang="zh-CN" altLang="en-US" b="1" dirty="0" smtClean="0">
                <a:solidFill>
                  <a:schemeClr val="tx1"/>
                </a:solidFill>
                <a:latin typeface="+mj-ea"/>
                <a:ea typeface="+mj-ea"/>
              </a:rPr>
              <a:t>   昆明市罗浩宇名师工作室</a:t>
            </a:r>
            <a:endParaRPr lang="zh-CN" altLang="en-US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pic>
        <p:nvPicPr>
          <p:cNvPr id="4" name="Picture 5" descr="http://pic5.997788.com/pic_search/00/14/02/54/se140254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1576" y="836712"/>
            <a:ext cx="3061574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b="1" dirty="0" smtClean="0"/>
              <a:t>★三小组：演祥子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2471742"/>
          </a:xfrm>
        </p:spPr>
        <p:txBody>
          <a:bodyPr/>
          <a:lstStyle/>
          <a:p>
            <a:r>
              <a:rPr lang="zh-CN" altLang="en-US" b="1" dirty="0" smtClean="0"/>
              <a:t>形式</a:t>
            </a:r>
            <a:r>
              <a:rPr lang="zh-CN" altLang="en-US" b="1" dirty="0"/>
              <a:t>一：展示改编的小剧本</a:t>
            </a:r>
          </a:p>
          <a:p>
            <a:r>
              <a:rPr lang="zh-CN" altLang="en-US" b="1" dirty="0"/>
              <a:t>形式二：小剧本表演</a:t>
            </a:r>
          </a:p>
          <a:p>
            <a:pPr>
              <a:buNone/>
            </a:pPr>
            <a:r>
              <a:rPr lang="zh-CN" altLang="en-US" b="1" dirty="0" smtClean="0">
                <a:solidFill>
                  <a:srgbClr val="FF0000"/>
                </a:solidFill>
              </a:rPr>
              <a:t>    要求</a:t>
            </a:r>
            <a:r>
              <a:rPr lang="zh-CN" altLang="en-US" b="1" dirty="0">
                <a:solidFill>
                  <a:srgbClr val="FF0000"/>
                </a:solidFill>
              </a:rPr>
              <a:t>：演绎一个</a:t>
            </a:r>
            <a:r>
              <a:rPr lang="en-US" b="1" dirty="0">
                <a:solidFill>
                  <a:srgbClr val="FF0000"/>
                </a:solidFill>
              </a:rPr>
              <a:t>5</a:t>
            </a:r>
            <a:r>
              <a:rPr lang="zh-CN" altLang="en-US" b="1" dirty="0">
                <a:solidFill>
                  <a:srgbClr val="FF0000"/>
                </a:solidFill>
              </a:rPr>
              <a:t>分钟左右的精彩片段，体会人物内心，社会环境。</a:t>
            </a:r>
          </a:p>
        </p:txBody>
      </p:sp>
      <p:pic>
        <p:nvPicPr>
          <p:cNvPr id="13314" name="Picture 2" descr="http://p0.so.qhimgs1.com/bdr/_240_/t01d1402c2f282c84e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3643314"/>
            <a:ext cx="6572296" cy="30108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zh-CN" altLang="en-US" b="1" dirty="0" smtClean="0"/>
              <a:t>剧本</a:t>
            </a:r>
            <a:r>
              <a:rPr lang="en-US" altLang="zh-CN" b="1" dirty="0" smtClean="0"/>
              <a:t>——</a:t>
            </a:r>
            <a:r>
              <a:rPr lang="zh-CN" altLang="en-US" b="1" dirty="0" smtClean="0">
                <a:solidFill>
                  <a:srgbClr val="FF0000"/>
                </a:solidFill>
              </a:rPr>
              <a:t>舞台说明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altLang="zh-CN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CN" b="1" dirty="0"/>
              <a:t> </a:t>
            </a:r>
            <a:r>
              <a:rPr lang="en-US" altLang="zh-CN" b="1" dirty="0" smtClean="0"/>
              <a:t>           </a:t>
            </a:r>
            <a:r>
              <a:rPr lang="zh-CN" altLang="en-US" b="1" dirty="0" smtClean="0"/>
              <a:t>从</a:t>
            </a:r>
            <a:r>
              <a:rPr lang="zh-CN" altLang="en-US" b="1" dirty="0"/>
              <a:t>神情、态度、行为、性格等方面揭示了人物复杂的内心世界。在塑造人物形象，深化主题思想方面具有重要的作用。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5768997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zh-CN" altLang="en-US" b="1" dirty="0"/>
              <a:t>第一幕</a:t>
            </a:r>
            <a:r>
              <a:rPr lang="en-US" b="1" dirty="0"/>
              <a:t>   </a:t>
            </a:r>
            <a:r>
              <a:rPr lang="zh-CN" altLang="en-US" b="1" dirty="0"/>
              <a:t>跟踪</a:t>
            </a:r>
            <a:endParaRPr lang="zh-CN" altLang="en-US" dirty="0"/>
          </a:p>
          <a:p>
            <a:pPr>
              <a:buNone/>
            </a:pPr>
            <a:r>
              <a:rPr lang="zh-CN" altLang="en-US" b="1" dirty="0"/>
              <a:t>人物：祥子</a:t>
            </a:r>
            <a:r>
              <a:rPr lang="en-US" b="1" dirty="0"/>
              <a:t>  </a:t>
            </a:r>
            <a:r>
              <a:rPr lang="zh-CN" altLang="en-US" b="1" dirty="0"/>
              <a:t>曹先生</a:t>
            </a:r>
            <a:r>
              <a:rPr lang="en-US" b="1" dirty="0"/>
              <a:t>   </a:t>
            </a:r>
            <a:r>
              <a:rPr lang="zh-CN" altLang="en-US" b="1" dirty="0"/>
              <a:t>孙侦探</a:t>
            </a:r>
            <a:endParaRPr lang="zh-CN" altLang="en-US" dirty="0"/>
          </a:p>
          <a:p>
            <a:pPr>
              <a:buNone/>
            </a:pPr>
            <a:r>
              <a:rPr lang="zh-CN" altLang="en-US" b="1" dirty="0"/>
              <a:t>地点：长安街</a:t>
            </a:r>
            <a:endParaRPr lang="zh-CN" altLang="en-US" dirty="0"/>
          </a:p>
          <a:p>
            <a:pPr>
              <a:buNone/>
            </a:pPr>
            <a:r>
              <a:rPr lang="zh-CN" altLang="en-US" b="1" dirty="0"/>
              <a:t>（</a:t>
            </a:r>
            <a:r>
              <a:rPr lang="zh-CN" altLang="en-US" b="1" dirty="0">
                <a:solidFill>
                  <a:srgbClr val="FF0000"/>
                </a:solidFill>
              </a:rPr>
              <a:t>祭灶神那天下午，风里带来一些黑云，晚些时候，天上落着稀疏的雪花。街上步行的、坐车的都显出点惊急的的样子。远处的礼炮声继续不断，时时在黑暗中射起个双响，火花散落，空中越发显着黑。</a:t>
            </a:r>
            <a:r>
              <a:rPr lang="zh-CN" altLang="en-US" b="1" dirty="0"/>
              <a:t>）</a:t>
            </a:r>
          </a:p>
          <a:p>
            <a:pPr>
              <a:buNone/>
            </a:pPr>
            <a:r>
              <a:rPr lang="zh-CN" altLang="en-US" b="1" dirty="0"/>
              <a:t>祥子：讨厌！（那辆脚踏车还紧紧跟在后面，车上的人还回头看了看。）</a:t>
            </a:r>
          </a:p>
          <a:p>
            <a:pPr>
              <a:buNone/>
            </a:pPr>
            <a:r>
              <a:rPr lang="zh-CN" altLang="en-US" b="1" dirty="0"/>
              <a:t>曹先生：要是他老跟着，到家门口别停住，上左先生那去；别慌（</a:t>
            </a:r>
            <a:r>
              <a:rPr lang="zh-CN" altLang="en-US" b="1" dirty="0">
                <a:solidFill>
                  <a:srgbClr val="FF0000"/>
                </a:solidFill>
              </a:rPr>
              <a:t>压低声音说</a:t>
            </a:r>
            <a:r>
              <a:rPr lang="zh-CN" altLang="en-US" b="1" dirty="0"/>
              <a:t>）</a:t>
            </a:r>
          </a:p>
          <a:p>
            <a:pPr>
              <a:buNone/>
            </a:pPr>
            <a:r>
              <a:rPr lang="zh-CN" altLang="en-US" b="1" dirty="0"/>
              <a:t>祥子：（既然曹先生都不敢家去，这家伙一定来历不小！）</a:t>
            </a:r>
          </a:p>
          <a:p>
            <a:pPr>
              <a:buNone/>
            </a:pPr>
            <a:r>
              <a:rPr lang="en-US" b="1" dirty="0"/>
              <a:t>      </a:t>
            </a:r>
            <a:r>
              <a:rPr lang="zh-CN" altLang="en-US" b="1" dirty="0"/>
              <a:t>上哪儿，先生？那家伙还跟着咱们呢。</a:t>
            </a:r>
          </a:p>
          <a:p>
            <a:pPr>
              <a:buNone/>
            </a:pPr>
            <a:r>
              <a:rPr lang="zh-CN" altLang="en-US" b="1" dirty="0"/>
              <a:t>曹先生：还到左宅。有人跟你打听我，你说不认识！</a:t>
            </a:r>
          </a:p>
          <a:p>
            <a:pPr>
              <a:buNone/>
            </a:pPr>
            <a:r>
              <a:rPr lang="zh-CN" altLang="en-US" b="1" dirty="0"/>
              <a:t>祥子：是啦！（</a:t>
            </a:r>
            <a:r>
              <a:rPr lang="zh-CN" altLang="en-US" b="1" dirty="0">
                <a:solidFill>
                  <a:srgbClr val="FF0000"/>
                </a:solidFill>
              </a:rPr>
              <a:t>心中开始打鼓，但没有开口细问。</a:t>
            </a:r>
            <a:r>
              <a:rPr lang="zh-CN" altLang="en-US" b="1" dirty="0"/>
              <a:t>）</a:t>
            </a:r>
          </a:p>
          <a:p>
            <a:pPr>
              <a:buNone/>
            </a:pPr>
            <a:r>
              <a:rPr lang="zh-CN" altLang="en-US" b="1" dirty="0"/>
              <a:t>曹先生：你坐汽车回去。告诉太太我在这儿呢。教她们也来，坐汽车来，别叫一辆，不必教你坐去的这辆等着。明白</a:t>
            </a:r>
            <a:r>
              <a:rPr lang="en-US" b="1" dirty="0"/>
              <a:t>?</a:t>
            </a:r>
            <a:endParaRPr lang="zh-CN" altLang="en-US" b="1" dirty="0"/>
          </a:p>
          <a:p>
            <a:pPr>
              <a:buNone/>
            </a:pPr>
            <a:r>
              <a:rPr lang="zh-CN" altLang="en-US" b="1" dirty="0"/>
              <a:t>祥子：嗯（</a:t>
            </a:r>
            <a:r>
              <a:rPr lang="zh-CN" altLang="en-US" b="1" dirty="0">
                <a:solidFill>
                  <a:srgbClr val="FF0000"/>
                </a:solidFill>
              </a:rPr>
              <a:t>心里很乱，只顾记着曹先生的交代</a:t>
            </a:r>
            <a:r>
              <a:rPr lang="zh-CN" altLang="en-US" b="1" dirty="0"/>
              <a:t>）</a:t>
            </a:r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8596" y="2143116"/>
            <a:ext cx="8229600" cy="2614618"/>
          </a:xfrm>
        </p:spPr>
        <p:txBody>
          <a:bodyPr/>
          <a:lstStyle/>
          <a:p>
            <a:pPr>
              <a:buNone/>
            </a:pPr>
            <a:r>
              <a:rPr lang="zh-CN" altLang="en-US" dirty="0" smtClean="0">
                <a:latin typeface="隶书" pitchFamily="49" charset="-122"/>
                <a:ea typeface="隶书" pitchFamily="49" charset="-122"/>
              </a:rPr>
              <a:t>      每</a:t>
            </a:r>
            <a:r>
              <a:rPr lang="zh-CN" altLang="en-US" dirty="0">
                <a:latin typeface="隶书" pitchFamily="49" charset="-122"/>
                <a:ea typeface="隶书" pitchFamily="49" charset="-122"/>
              </a:rPr>
              <a:t>一个作家的语言，都打上了生活的烙印，鲁迅的作品语言富有绍兴特色，沈从文的作品语言富有湘西特色，赵树理的作品语言富有山西特色，老舍的作品语言特色是什么呢？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235743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b="1" dirty="0" smtClean="0"/>
              <a:t>★四小组：老舍的语言特色</a:t>
            </a:r>
            <a:endParaRPr lang="zh-CN" altLang="en-U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zh-CN" altLang="en-US" b="1" dirty="0">
                <a:latin typeface="楷体" pitchFamily="49" charset="-122"/>
                <a:ea typeface="楷体" pitchFamily="49" charset="-122"/>
              </a:rPr>
              <a:t>（</a:t>
            </a:r>
            <a:r>
              <a:rPr lang="en-US" b="1" dirty="0">
                <a:latin typeface="楷体" pitchFamily="49" charset="-122"/>
                <a:ea typeface="楷体" pitchFamily="49" charset="-122"/>
              </a:rPr>
              <a:t>1</a:t>
            </a:r>
            <a:r>
              <a:rPr lang="zh-CN" altLang="en-US" b="1" dirty="0">
                <a:latin typeface="楷体" pitchFamily="49" charset="-122"/>
                <a:ea typeface="楷体" pitchFamily="49" charset="-122"/>
              </a:rPr>
              <a:t>）高个子笑道：“得，我再奔一趟！按说可没这么办的！得了，回头多带回几个饼子去！</a:t>
            </a:r>
            <a:r>
              <a:rPr lang="zh-CN" altLang="en-US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回头见</a:t>
            </a:r>
            <a:r>
              <a:rPr lang="zh-CN" altLang="en-US" b="1" dirty="0">
                <a:latin typeface="楷体" pitchFamily="49" charset="-122"/>
                <a:ea typeface="楷体" pitchFamily="49" charset="-122"/>
              </a:rPr>
              <a:t>了，</a:t>
            </a:r>
            <a:r>
              <a:rPr lang="zh-CN" altLang="en-US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哥儿们</a:t>
            </a:r>
            <a:r>
              <a:rPr lang="zh-CN" altLang="en-US" b="1" dirty="0">
                <a:latin typeface="楷体" pitchFamily="49" charset="-122"/>
                <a:ea typeface="楷体" pitchFamily="49" charset="-122"/>
              </a:rPr>
              <a:t>！”</a:t>
            </a:r>
          </a:p>
          <a:p>
            <a:pPr>
              <a:buNone/>
            </a:pPr>
            <a:r>
              <a:rPr lang="zh-CN" altLang="en-US" b="1" dirty="0">
                <a:latin typeface="楷体" pitchFamily="49" charset="-122"/>
                <a:ea typeface="楷体" pitchFamily="49" charset="-122"/>
              </a:rPr>
              <a:t>（</a:t>
            </a:r>
            <a:r>
              <a:rPr lang="en-US" b="1" dirty="0">
                <a:latin typeface="楷体" pitchFamily="49" charset="-122"/>
                <a:ea typeface="楷体" pitchFamily="49" charset="-122"/>
              </a:rPr>
              <a:t>2</a:t>
            </a:r>
            <a:r>
              <a:rPr lang="zh-CN" altLang="en-US" b="1" dirty="0">
                <a:latin typeface="楷体" pitchFamily="49" charset="-122"/>
                <a:ea typeface="楷体" pitchFamily="49" charset="-122"/>
              </a:rPr>
              <a:t>）</a:t>
            </a:r>
            <a:r>
              <a:rPr lang="zh-CN" altLang="en-US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院子</a:t>
            </a:r>
            <a:r>
              <a:rPr lang="zh-CN" altLang="en-US" b="1" dirty="0">
                <a:latin typeface="楷体" pitchFamily="49" charset="-122"/>
                <a:ea typeface="楷体" pitchFamily="49" charset="-122"/>
              </a:rPr>
              <a:t>很小，靠着那墙根有棵半大的小</a:t>
            </a:r>
            <a:r>
              <a:rPr lang="zh-CN" altLang="en-US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枣树</a:t>
            </a:r>
            <a:r>
              <a:rPr lang="zh-CN" altLang="en-US" b="1" dirty="0">
                <a:latin typeface="楷体" pitchFamily="49" charset="-122"/>
                <a:ea typeface="楷体" pitchFamily="49" charset="-122"/>
              </a:rPr>
              <a:t>，树尖上挂着几十个半红的枣儿。</a:t>
            </a:r>
          </a:p>
          <a:p>
            <a:pPr>
              <a:buNone/>
            </a:pPr>
            <a:r>
              <a:rPr lang="zh-CN" altLang="en-US" b="1" dirty="0">
                <a:latin typeface="楷体" pitchFamily="49" charset="-122"/>
                <a:ea typeface="楷体" pitchFamily="49" charset="-122"/>
              </a:rPr>
              <a:t>（</a:t>
            </a:r>
            <a:r>
              <a:rPr lang="en-US" b="1" dirty="0">
                <a:latin typeface="楷体" pitchFamily="49" charset="-122"/>
                <a:ea typeface="楷体" pitchFamily="49" charset="-122"/>
              </a:rPr>
              <a:t>3</a:t>
            </a:r>
            <a:r>
              <a:rPr lang="zh-CN" altLang="en-US" b="1" dirty="0">
                <a:latin typeface="楷体" pitchFamily="49" charset="-122"/>
                <a:ea typeface="楷体" pitchFamily="49" charset="-122"/>
              </a:rPr>
              <a:t>）虎妞在毛家湾一个</a:t>
            </a:r>
            <a:r>
              <a:rPr lang="zh-CN" altLang="en-US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大杂院</a:t>
            </a:r>
            <a:r>
              <a:rPr lang="zh-CN" altLang="en-US" b="1" dirty="0">
                <a:latin typeface="楷体" pitchFamily="49" charset="-122"/>
                <a:ea typeface="楷体" pitchFamily="49" charset="-122"/>
              </a:rPr>
              <a:t>里租到两间小北房；马上找了裱糊匠糊得四白落地。</a:t>
            </a:r>
          </a:p>
          <a:p>
            <a:pPr>
              <a:buNone/>
            </a:pPr>
            <a:r>
              <a:rPr lang="zh-CN" altLang="en-US" b="1" dirty="0">
                <a:latin typeface="楷体" pitchFamily="49" charset="-122"/>
                <a:ea typeface="楷体" pitchFamily="49" charset="-122"/>
              </a:rPr>
              <a:t>（</a:t>
            </a:r>
            <a:r>
              <a:rPr lang="en-US" b="1" dirty="0">
                <a:latin typeface="楷体" pitchFamily="49" charset="-122"/>
                <a:ea typeface="楷体" pitchFamily="49" charset="-122"/>
              </a:rPr>
              <a:t>4</a:t>
            </a:r>
            <a:r>
              <a:rPr lang="zh-CN" altLang="en-US" b="1" dirty="0">
                <a:latin typeface="楷体" pitchFamily="49" charset="-122"/>
                <a:ea typeface="楷体" pitchFamily="49" charset="-122"/>
              </a:rPr>
              <a:t>）“我的车卖给了左先生，你要来的话，得赁一辆来；好不好？”“</a:t>
            </a:r>
            <a:r>
              <a:rPr lang="zh-CN" altLang="en-US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那感情好</a:t>
            </a:r>
            <a:r>
              <a:rPr lang="zh-CN" altLang="en-US" b="1" dirty="0">
                <a:latin typeface="楷体" pitchFamily="49" charset="-122"/>
                <a:ea typeface="楷体" pitchFamily="49" charset="-122"/>
              </a:rPr>
              <a:t>！”祥子立了起来。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235743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b="1" dirty="0"/>
              <a:t>老舍的语言</a:t>
            </a:r>
            <a:r>
              <a:rPr lang="zh-CN" altLang="en-US" b="1" dirty="0" smtClean="0"/>
              <a:t>特色之一：京腔</a:t>
            </a:r>
            <a:r>
              <a:rPr lang="zh-CN" altLang="en-US" b="1" dirty="0"/>
              <a:t>京韵</a:t>
            </a:r>
          </a:p>
        </p:txBody>
      </p:sp>
      <p:pic>
        <p:nvPicPr>
          <p:cNvPr id="5122" name="Picture 2" descr="http://p2.so.qhimgs1.com/bdr/_240_/t017d35defe679ba78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3571876"/>
            <a:ext cx="3286148" cy="30568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158" y="500018"/>
            <a:ext cx="8229600" cy="6357982"/>
          </a:xfrm>
        </p:spPr>
        <p:txBody>
          <a:bodyPr>
            <a:normAutofit fontScale="77500" lnSpcReduction="20000"/>
          </a:bodyPr>
          <a:lstStyle/>
          <a:p>
            <a:r>
              <a:rPr lang="zh-CN" altLang="en-US" b="1" dirty="0">
                <a:solidFill>
                  <a:srgbClr val="FF0000"/>
                </a:solidFill>
              </a:rPr>
              <a:t>比较下面两段描写雪的句子，概括老舍写景语言的特点：</a:t>
            </a:r>
          </a:p>
          <a:p>
            <a:r>
              <a:rPr lang="en-US" altLang="zh-CN" b="1" dirty="0"/>
              <a:t>【</a:t>
            </a:r>
            <a:r>
              <a:rPr lang="zh-CN" altLang="en-US" b="1" dirty="0"/>
              <a:t>甲</a:t>
            </a:r>
            <a:r>
              <a:rPr lang="en-US" altLang="zh-CN" b="1" dirty="0"/>
              <a:t>】</a:t>
            </a:r>
            <a:r>
              <a:rPr lang="zh-CN" altLang="en-US" b="1" dirty="0"/>
              <a:t>江南的雪，可是滋润美艳之至了；那是还在隐约</a:t>
            </a:r>
            <a:r>
              <a:rPr lang="zh-CN" altLang="en-US" b="1" dirty="0" smtClean="0"/>
              <a:t>着的青春的</a:t>
            </a:r>
            <a:r>
              <a:rPr lang="zh-CN" altLang="en-US" b="1" dirty="0"/>
              <a:t>消息，是极壮健的处子的皮肤。雪野中有血红的宝珠山茶 ，白中隐青的单瓣梅花，深黄</a:t>
            </a:r>
            <a:r>
              <a:rPr lang="zh-CN" altLang="en-US" b="1" dirty="0" smtClean="0"/>
              <a:t>的磬口的</a:t>
            </a:r>
            <a:r>
              <a:rPr lang="zh-CN" altLang="en-US" b="1" dirty="0"/>
              <a:t>蜡梅花 ；雪下面还有冷绿的杂草。胡蝶确乎没有；蜜蜂是否来</a:t>
            </a:r>
            <a:r>
              <a:rPr lang="zh-CN" altLang="en-US" b="1" dirty="0" smtClean="0"/>
              <a:t>采山茶花和腊梅的</a:t>
            </a:r>
            <a:r>
              <a:rPr lang="zh-CN" altLang="en-US" b="1" dirty="0"/>
              <a:t>蜜，我可记不真切了。但我的眼前仿佛看见冬花开在雪野中，有许多蜜蜂们忙碌地飞着，也听得他们嗡嗡地闹着。</a:t>
            </a:r>
            <a:r>
              <a:rPr lang="en-US" b="1" dirty="0"/>
              <a:t>             </a:t>
            </a:r>
            <a:r>
              <a:rPr lang="en-US" altLang="zh-CN" b="1" dirty="0"/>
              <a:t>——</a:t>
            </a:r>
            <a:r>
              <a:rPr lang="zh-CN" altLang="en-US" b="1" dirty="0"/>
              <a:t>鲁迅</a:t>
            </a:r>
            <a:r>
              <a:rPr lang="en-US" altLang="zh-CN" b="1" dirty="0"/>
              <a:t>《</a:t>
            </a:r>
            <a:r>
              <a:rPr lang="zh-CN" altLang="en-US" b="1" dirty="0"/>
              <a:t>雪</a:t>
            </a:r>
            <a:r>
              <a:rPr lang="en-US" altLang="zh-CN" b="1" dirty="0"/>
              <a:t>》</a:t>
            </a:r>
          </a:p>
          <a:p>
            <a:endParaRPr lang="zh-CN" altLang="en-US" b="1" dirty="0"/>
          </a:p>
          <a:p>
            <a:r>
              <a:rPr lang="en-US" altLang="zh-CN" b="1" dirty="0"/>
              <a:t>【</a:t>
            </a:r>
            <a:r>
              <a:rPr lang="zh-CN" altLang="en-US" b="1" dirty="0"/>
              <a:t>乙</a:t>
            </a:r>
            <a:r>
              <a:rPr lang="en-US" altLang="zh-CN" b="1" dirty="0"/>
              <a:t>】</a:t>
            </a:r>
            <a:r>
              <a:rPr lang="zh-CN" altLang="en-US" b="1" dirty="0"/>
              <a:t>祥子出了曹宅，大概十一点左右吧，正是冬季一天里最可爱的时候。这一天特别的晴美，蓝天上没有一点云，日光从干凉的空气中射下，使人感到一些爽快的暖气。鸡鸣犬吠，和小贩们的吆喝声，都能传达到很远，隔着街能听到些响亮清脆的声儿，像从天上落下的鹤唳。洋车都打开了布棚，车上的铜活闪着黄光。便道上骆驼缓慢稳当地走着，街心中汽车电车疾驰，地上来往着人马，天上飞着白鸽，整个老城处处动中有静，乱得痛快，一片声音，万种生活，都覆在清爽的蓝天下面，到处静静地立着树木</a:t>
            </a:r>
            <a:r>
              <a:rPr lang="zh-CN" altLang="en-US" b="1" dirty="0" smtClean="0"/>
              <a:t>。</a:t>
            </a:r>
            <a:endParaRPr lang="zh-CN" altLang="en-US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235743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b="1" dirty="0"/>
              <a:t>老舍的语言</a:t>
            </a:r>
            <a:r>
              <a:rPr lang="zh-CN" altLang="en-US" b="1" dirty="0" smtClean="0"/>
              <a:t>特色之二：</a:t>
            </a:r>
            <a:r>
              <a:rPr lang="zh-CN" altLang="en-US" b="1" dirty="0"/>
              <a:t>朴实俗白</a:t>
            </a:r>
          </a:p>
        </p:txBody>
      </p:sp>
      <p:sp>
        <p:nvSpPr>
          <p:cNvPr id="3" name="矩形 2"/>
          <p:cNvSpPr/>
          <p:nvPr/>
        </p:nvSpPr>
        <p:spPr>
          <a:xfrm>
            <a:off x="1214414" y="3786190"/>
            <a:ext cx="72866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朴实</a:t>
            </a:r>
            <a:r>
              <a:rPr lang="zh-CN" altLang="en-US" sz="3200" b="1" dirty="0">
                <a:latin typeface="楷体" pitchFamily="49" charset="-122"/>
                <a:ea typeface="楷体" pitchFamily="49" charset="-122"/>
              </a:rPr>
              <a:t>，几乎不使用修辞手法</a:t>
            </a:r>
            <a:r>
              <a:rPr lang="zh-CN" altLang="en-US" sz="3200" b="1" dirty="0" smtClean="0">
                <a:latin typeface="楷体" pitchFamily="49" charset="-122"/>
                <a:ea typeface="楷体" pitchFamily="49" charset="-122"/>
              </a:rPr>
              <a:t>；</a:t>
            </a:r>
            <a:endParaRPr lang="en-US" altLang="zh-CN" sz="3200" b="1" dirty="0" smtClean="0"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32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俗</a:t>
            </a:r>
            <a:r>
              <a:rPr lang="zh-CN" altLang="en-US" sz="32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白</a:t>
            </a:r>
            <a:r>
              <a:rPr lang="zh-CN" altLang="en-US" sz="3200" b="1" dirty="0">
                <a:latin typeface="楷体" pitchFamily="49" charset="-122"/>
                <a:ea typeface="楷体" pitchFamily="49" charset="-122"/>
              </a:rPr>
              <a:t>，通俗易懂，几乎是生活的写实；</a:t>
            </a:r>
            <a:r>
              <a:rPr lang="zh-CN" altLang="en-US" sz="32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深刻</a:t>
            </a:r>
            <a:r>
              <a:rPr lang="zh-CN" altLang="en-US" sz="3200" b="1" dirty="0">
                <a:latin typeface="楷体" pitchFamily="49" charset="-122"/>
                <a:ea typeface="楷体" pitchFamily="49" charset="-122"/>
              </a:rPr>
              <a:t>，尽显人物心理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zh-CN" altLang="en-US" b="1" dirty="0">
                <a:latin typeface="楷体" pitchFamily="49" charset="-122"/>
                <a:ea typeface="楷体" pitchFamily="49" charset="-122"/>
              </a:rPr>
              <a:t>①对于一个在北平住惯的人，像我，冬天要是不刮风，便觉得是奇迹</a:t>
            </a:r>
            <a:r>
              <a:rPr lang="en-US" b="1" dirty="0">
                <a:latin typeface="楷体" pitchFamily="49" charset="-122"/>
                <a:ea typeface="楷体" pitchFamily="49" charset="-122"/>
              </a:rPr>
              <a:t>;</a:t>
            </a:r>
            <a:r>
              <a:rPr lang="zh-CN" altLang="en-US" b="1" dirty="0">
                <a:latin typeface="楷体" pitchFamily="49" charset="-122"/>
                <a:ea typeface="楷体" pitchFamily="49" charset="-122"/>
              </a:rPr>
              <a:t>济南的冬天是没有风</a:t>
            </a:r>
            <a:r>
              <a:rPr lang="zh-CN" altLang="en-US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声</a:t>
            </a:r>
            <a:r>
              <a:rPr lang="zh-CN" altLang="en-US" b="1" dirty="0">
                <a:latin typeface="楷体" pitchFamily="49" charset="-122"/>
                <a:ea typeface="楷体" pitchFamily="49" charset="-122"/>
              </a:rPr>
              <a:t>的。</a:t>
            </a:r>
          </a:p>
          <a:p>
            <a:pPr>
              <a:buNone/>
            </a:pPr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②</a:t>
            </a:r>
            <a:r>
              <a:rPr lang="zh-CN" altLang="en-US" b="1" dirty="0">
                <a:latin typeface="楷体" pitchFamily="49" charset="-122"/>
                <a:ea typeface="楷体" pitchFamily="49" charset="-122"/>
              </a:rPr>
              <a:t>对于一个刚由伦敦回来的人，像我，冬天要能看得见日光，便觉得是怪事</a:t>
            </a:r>
            <a:r>
              <a:rPr lang="en-US" b="1" dirty="0">
                <a:latin typeface="楷体" pitchFamily="49" charset="-122"/>
                <a:ea typeface="楷体" pitchFamily="49" charset="-122"/>
              </a:rPr>
              <a:t>;</a:t>
            </a:r>
            <a:r>
              <a:rPr lang="zh-CN" altLang="en-US" b="1" dirty="0">
                <a:latin typeface="楷体" pitchFamily="49" charset="-122"/>
                <a:ea typeface="楷体" pitchFamily="49" charset="-122"/>
              </a:rPr>
              <a:t>济南的冬天是</a:t>
            </a:r>
            <a:r>
              <a:rPr lang="zh-CN" altLang="en-US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响</a:t>
            </a:r>
            <a:r>
              <a:rPr lang="zh-CN" altLang="en-US" b="1" dirty="0">
                <a:latin typeface="楷体" pitchFamily="49" charset="-122"/>
                <a:ea typeface="楷体" pitchFamily="49" charset="-122"/>
              </a:rPr>
              <a:t>晴的。</a:t>
            </a:r>
          </a:p>
          <a:p>
            <a:pPr>
              <a:buNone/>
            </a:pPr>
            <a:r>
              <a:rPr lang="en-US" b="1" dirty="0">
                <a:latin typeface="楷体" pitchFamily="49" charset="-122"/>
                <a:ea typeface="楷体" pitchFamily="49" charset="-122"/>
              </a:rPr>
              <a:t> </a:t>
            </a:r>
            <a:endParaRPr lang="zh-CN" altLang="en-US" b="1" dirty="0">
              <a:latin typeface="楷体" pitchFamily="49" charset="-122"/>
              <a:ea typeface="楷体" pitchFamily="49" charset="-122"/>
            </a:endParaRPr>
          </a:p>
          <a:p>
            <a:pPr>
              <a:buNone/>
            </a:pPr>
            <a:r>
              <a:rPr lang="zh-CN" altLang="en-US" b="1" dirty="0">
                <a:latin typeface="楷体" pitchFamily="49" charset="-122"/>
                <a:ea typeface="楷体" pitchFamily="49" charset="-122"/>
              </a:rPr>
              <a:t>③祥子的衣服早已湿透</a:t>
            </a:r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，全身没有</a:t>
            </a:r>
            <a:r>
              <a:rPr lang="zh-CN" altLang="en-US" b="1" dirty="0">
                <a:latin typeface="楷体" pitchFamily="49" charset="-122"/>
                <a:ea typeface="楷体" pitchFamily="49" charset="-122"/>
              </a:rPr>
              <a:t>一点干松的地方；隔着草帽，他的头发已经全湿。地上的水过了脚面，湿裤子</a:t>
            </a:r>
            <a:r>
              <a:rPr lang="zh-CN" altLang="en-US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裹</a:t>
            </a:r>
            <a:r>
              <a:rPr lang="zh-CN" altLang="en-US" b="1" dirty="0">
                <a:latin typeface="楷体" pitchFamily="49" charset="-122"/>
                <a:ea typeface="楷体" pitchFamily="49" charset="-122"/>
              </a:rPr>
              <a:t>住他的腿，上面的雨直砸着他的头和背，横扫着他的脸。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b="1" dirty="0" smtClean="0"/>
              <a:t>活动目标：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b="1" dirty="0" smtClean="0"/>
              <a:t>培养</a:t>
            </a:r>
            <a:r>
              <a:rPr lang="zh-CN" altLang="en-US" b="1" dirty="0"/>
              <a:t>学生收集整理</a:t>
            </a:r>
            <a:r>
              <a:rPr lang="en-US" altLang="zh-CN" b="1" dirty="0"/>
              <a:t>《</a:t>
            </a:r>
            <a:r>
              <a:rPr lang="zh-CN" altLang="en-US" b="1" dirty="0"/>
              <a:t>骆驼祥子</a:t>
            </a:r>
            <a:r>
              <a:rPr lang="en-US" altLang="zh-CN" b="1" dirty="0"/>
              <a:t>》</a:t>
            </a:r>
            <a:r>
              <a:rPr lang="zh-CN" altLang="en-US" b="1" dirty="0"/>
              <a:t>阅读成果的能力</a:t>
            </a:r>
          </a:p>
          <a:p>
            <a:pPr lvl="0"/>
            <a:r>
              <a:rPr lang="zh-CN" altLang="en-US" b="1" dirty="0"/>
              <a:t>培养学生合作交流的能力</a:t>
            </a:r>
          </a:p>
          <a:p>
            <a:pPr lvl="0"/>
            <a:r>
              <a:rPr lang="zh-CN" altLang="en-US" b="1" dirty="0"/>
              <a:t>通过形式多样的成果展示，加深对人物及主题的理解。</a:t>
            </a:r>
          </a:p>
          <a:p>
            <a:endParaRPr lang="zh-CN" altLang="en-US" dirty="0"/>
          </a:p>
        </p:txBody>
      </p:sp>
      <p:pic>
        <p:nvPicPr>
          <p:cNvPr id="4" name="Picture 21" descr="http://i2.sanwen.net/doc/1511/653-1511120Q93514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4469949"/>
            <a:ext cx="3714744" cy="23880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235743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b="1" dirty="0"/>
              <a:t>老舍的语言</a:t>
            </a:r>
            <a:r>
              <a:rPr lang="zh-CN" altLang="en-US" b="1" dirty="0" smtClean="0"/>
              <a:t>特色之三：一字传神</a:t>
            </a:r>
            <a:endParaRPr lang="zh-CN" altLang="en-US" b="1" dirty="0"/>
          </a:p>
        </p:txBody>
      </p:sp>
      <p:pic>
        <p:nvPicPr>
          <p:cNvPr id="1026" name="Picture 2" descr="http://p2.so.qhmsg.com/bdr/_240_/t01d3b6fea41d9a620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3786190"/>
            <a:ext cx="3143272" cy="24563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b="1" dirty="0" smtClean="0"/>
              <a:t>作业布置：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71472" y="2357430"/>
            <a:ext cx="8229600" cy="1543048"/>
          </a:xfrm>
        </p:spPr>
        <p:txBody>
          <a:bodyPr/>
          <a:lstStyle/>
          <a:p>
            <a:pPr>
              <a:buNone/>
            </a:pPr>
            <a:r>
              <a:rPr lang="zh-CN" altLang="en-US" b="1" dirty="0" smtClean="0"/>
              <a:t>          课外</a:t>
            </a:r>
            <a:r>
              <a:rPr lang="zh-CN" altLang="en-US" b="1" dirty="0"/>
              <a:t>阅读老舍的作品</a:t>
            </a:r>
            <a:r>
              <a:rPr lang="en-US" altLang="zh-CN" b="1" dirty="0"/>
              <a:t>《</a:t>
            </a:r>
            <a:r>
              <a:rPr lang="zh-CN" altLang="en-US" b="1" dirty="0"/>
              <a:t>四世同堂</a:t>
            </a:r>
            <a:r>
              <a:rPr lang="en-US" altLang="zh-CN" b="1" dirty="0"/>
              <a:t>》《</a:t>
            </a:r>
            <a:r>
              <a:rPr lang="zh-CN" altLang="en-US" b="1" dirty="0"/>
              <a:t>茶馆</a:t>
            </a:r>
            <a:r>
              <a:rPr lang="en-US" altLang="zh-CN" b="1" dirty="0"/>
              <a:t>》</a:t>
            </a:r>
            <a:r>
              <a:rPr lang="zh-CN" altLang="en-US" b="1" dirty="0"/>
              <a:t>，同类“京味文学”阅读</a:t>
            </a:r>
            <a:r>
              <a:rPr lang="en-US" altLang="zh-CN" b="1" dirty="0"/>
              <a:t>《</a:t>
            </a:r>
            <a:r>
              <a:rPr lang="zh-CN" altLang="en-US" b="1" dirty="0"/>
              <a:t>城南旧事</a:t>
            </a:r>
            <a:r>
              <a:rPr lang="en-US" altLang="zh-CN" b="1" dirty="0"/>
              <a:t>》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b="1" dirty="0" smtClean="0"/>
              <a:t>活动课前准备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zh-CN" altLang="en-US" b="1" dirty="0" smtClean="0"/>
              <a:t>分组：</a:t>
            </a:r>
            <a:endParaRPr lang="en-US" altLang="zh-CN" b="1" dirty="0" smtClean="0"/>
          </a:p>
          <a:p>
            <a:pPr>
              <a:buNone/>
            </a:pPr>
            <a:r>
              <a:rPr lang="zh-CN" altLang="en-US" b="1" dirty="0" smtClean="0"/>
              <a:t>①</a:t>
            </a:r>
            <a:r>
              <a:rPr lang="zh-CN" altLang="en-US" b="1" dirty="0">
                <a:solidFill>
                  <a:srgbClr val="FF0000"/>
                </a:solidFill>
              </a:rPr>
              <a:t>绘画</a:t>
            </a:r>
            <a:r>
              <a:rPr lang="zh-CN" altLang="en-US" b="1" dirty="0" smtClean="0">
                <a:solidFill>
                  <a:srgbClr val="FF0000"/>
                </a:solidFill>
              </a:rPr>
              <a:t>小组</a:t>
            </a:r>
            <a:r>
              <a:rPr lang="zh-CN" altLang="en-US" b="1" dirty="0" smtClean="0"/>
              <a:t>（</a:t>
            </a:r>
            <a:r>
              <a:rPr lang="zh-CN" altLang="en-US" b="1" dirty="0"/>
              <a:t>突破社会环境，图文并茂理解人物活动社会背景</a:t>
            </a:r>
            <a:r>
              <a:rPr lang="zh-CN" altLang="en-US" b="1" dirty="0" smtClean="0"/>
              <a:t>）</a:t>
            </a:r>
            <a:endParaRPr lang="en-US" altLang="zh-CN" b="1" dirty="0" smtClean="0"/>
          </a:p>
          <a:p>
            <a:pPr>
              <a:buNone/>
            </a:pPr>
            <a:r>
              <a:rPr lang="en-US" b="1" dirty="0" smtClean="0"/>
              <a:t> </a:t>
            </a:r>
            <a:r>
              <a:rPr lang="zh-CN" altLang="en-US" b="1" dirty="0"/>
              <a:t>②</a:t>
            </a:r>
            <a:r>
              <a:rPr lang="zh-CN" altLang="en-US" b="1" dirty="0">
                <a:solidFill>
                  <a:srgbClr val="FF0000"/>
                </a:solidFill>
              </a:rPr>
              <a:t>写作小组</a:t>
            </a:r>
            <a:r>
              <a:rPr lang="zh-CN" altLang="en-US" b="1" dirty="0"/>
              <a:t>（突破主题，通过批注、心得等加深对小说主题的理解）</a:t>
            </a:r>
          </a:p>
          <a:p>
            <a:pPr>
              <a:buNone/>
            </a:pPr>
            <a:r>
              <a:rPr lang="en-US" b="1" dirty="0" smtClean="0"/>
              <a:t> </a:t>
            </a:r>
            <a:r>
              <a:rPr lang="zh-CN" altLang="en-US" b="1" dirty="0"/>
              <a:t>③</a:t>
            </a:r>
            <a:r>
              <a:rPr lang="zh-CN" altLang="en-US" b="1" dirty="0">
                <a:solidFill>
                  <a:srgbClr val="FF0000"/>
                </a:solidFill>
              </a:rPr>
              <a:t>表演小组</a:t>
            </a:r>
            <a:r>
              <a:rPr lang="zh-CN" altLang="en-US" b="1" dirty="0"/>
              <a:t>（通过编剧本的方式解读人物心理描写）</a:t>
            </a:r>
          </a:p>
          <a:p>
            <a:pPr>
              <a:buNone/>
            </a:pPr>
            <a:r>
              <a:rPr lang="en-US" b="1" dirty="0" smtClean="0"/>
              <a:t> </a:t>
            </a:r>
            <a:r>
              <a:rPr lang="zh-CN" altLang="en-US" b="1" dirty="0"/>
              <a:t>④</a:t>
            </a:r>
            <a:r>
              <a:rPr lang="zh-CN" altLang="en-US" b="1" dirty="0">
                <a:solidFill>
                  <a:srgbClr val="FF0000"/>
                </a:solidFill>
              </a:rPr>
              <a:t>探究小组</a:t>
            </a:r>
            <a:r>
              <a:rPr lang="zh-CN" altLang="en-US" b="1" dirty="0"/>
              <a:t>（老舍语言小专题探究，概括老舍语言特点）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14348" y="2357430"/>
            <a:ext cx="8229600" cy="3114684"/>
          </a:xfrm>
        </p:spPr>
        <p:txBody>
          <a:bodyPr/>
          <a:lstStyle/>
          <a:p>
            <a:pPr>
              <a:buNone/>
            </a:pPr>
            <a:r>
              <a:rPr lang="zh-CN" altLang="en-US" dirty="0" smtClean="0">
                <a:latin typeface="隶书" pitchFamily="49" charset="-122"/>
                <a:ea typeface="隶书" pitchFamily="49" charset="-122"/>
              </a:rPr>
              <a:t>     一</a:t>
            </a:r>
            <a:r>
              <a:rPr lang="zh-CN" altLang="en-US" dirty="0">
                <a:latin typeface="隶书" pitchFamily="49" charset="-122"/>
                <a:ea typeface="隶书" pitchFamily="49" charset="-122"/>
              </a:rPr>
              <a:t>个体面的，要强的，有梦想的，健康的，伟大的祥子是挣脱不了命运对他的束缚的，不是祥子不努力不勤苦，而是祥子生活的那个社会不让好人活，不让祥子好好活</a:t>
            </a:r>
            <a:r>
              <a:rPr lang="zh-CN" altLang="en-US" dirty="0" smtClean="0">
                <a:latin typeface="隶书" pitchFamily="49" charset="-122"/>
                <a:ea typeface="隶书" pitchFamily="49" charset="-122"/>
              </a:rPr>
              <a:t>。</a:t>
            </a:r>
            <a:endParaRPr lang="zh-CN" altLang="en-US" dirty="0">
              <a:latin typeface="隶书" pitchFamily="49" charset="-122"/>
              <a:ea typeface="隶书" pitchFamily="49" charset="-122"/>
            </a:endParaRPr>
          </a:p>
          <a:p>
            <a:endParaRPr lang="zh-CN" altLang="en-US" dirty="0"/>
          </a:p>
        </p:txBody>
      </p:sp>
      <p:pic>
        <p:nvPicPr>
          <p:cNvPr id="5" name="Picture 2" descr="http://p2.so.qhimgs1.com/bdr/_240_/t01468b501eb226ac5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28604"/>
            <a:ext cx="1695450" cy="2286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b="1" dirty="0" smtClean="0"/>
              <a:t>★一小组：绘祥子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b="1" dirty="0" smtClean="0">
                <a:solidFill>
                  <a:srgbClr val="FF0000"/>
                </a:solidFill>
              </a:rPr>
              <a:t>要求</a:t>
            </a:r>
            <a:r>
              <a:rPr lang="zh-CN" altLang="en-US" b="1" dirty="0">
                <a:solidFill>
                  <a:srgbClr val="FF0000"/>
                </a:solidFill>
              </a:rPr>
              <a:t>：图画形式不限，画作中有主要人物祥子，有祥子活动的社会背景（通过景物表现）；并用图画配文字的方式解读相关的社会背景</a:t>
            </a:r>
          </a:p>
          <a:p>
            <a:r>
              <a:rPr lang="zh-CN" altLang="en-US" b="1" dirty="0"/>
              <a:t>各小组派</a:t>
            </a:r>
            <a:r>
              <a:rPr lang="en-US" b="1" dirty="0"/>
              <a:t>1~2</a:t>
            </a:r>
            <a:r>
              <a:rPr lang="zh-CN" altLang="en-US" b="1" dirty="0"/>
              <a:t>名同学交流</a:t>
            </a:r>
          </a:p>
          <a:p>
            <a:r>
              <a:rPr lang="zh-CN" altLang="en-US" b="1" dirty="0"/>
              <a:t>学生评委</a:t>
            </a:r>
            <a:r>
              <a:rPr lang="en-US" b="1" dirty="0"/>
              <a:t>1</a:t>
            </a:r>
            <a:r>
              <a:rPr lang="zh-CN" altLang="en-US" b="1" dirty="0"/>
              <a:t>点评：画作要紧扣小说内容，人物形象生动，社会背景鲜明</a:t>
            </a:r>
          </a:p>
          <a:p>
            <a:r>
              <a:rPr lang="zh-CN" altLang="en-US" b="1" dirty="0"/>
              <a:t>学生评委</a:t>
            </a:r>
            <a:r>
              <a:rPr lang="en-US" b="1" dirty="0"/>
              <a:t>2</a:t>
            </a:r>
            <a:r>
              <a:rPr lang="zh-CN" altLang="en-US" b="1" dirty="0"/>
              <a:t>点评：可以通过人物关系折射社会背景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5720" y="128586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dirty="0" smtClean="0">
                <a:latin typeface="楷体" pitchFamily="49" charset="-122"/>
                <a:ea typeface="楷体" pitchFamily="49" charset="-122"/>
              </a:rPr>
              <a:t>     </a:t>
            </a:r>
            <a:r>
              <a:rPr lang="zh-CN" altLang="en-US" b="1" dirty="0" smtClean="0">
                <a:latin typeface="隶书" pitchFamily="49" charset="-122"/>
                <a:ea typeface="隶书" pitchFamily="49" charset="-122"/>
              </a:rPr>
              <a:t>祥</a:t>
            </a:r>
            <a:r>
              <a:rPr lang="zh-CN" altLang="en-US" b="1" dirty="0">
                <a:latin typeface="隶书" pitchFamily="49" charset="-122"/>
                <a:ea typeface="隶书" pitchFamily="49" charset="-122"/>
              </a:rPr>
              <a:t>子奔命三年才买下的第一辆车，在枪炮声中，被残兵流寇无情的夺走了</a:t>
            </a:r>
            <a:r>
              <a:rPr lang="zh-CN" altLang="en-US" b="1" dirty="0" smtClean="0">
                <a:latin typeface="隶书" pitchFamily="49" charset="-122"/>
                <a:ea typeface="隶书" pitchFamily="49" charset="-122"/>
              </a:rPr>
              <a:t>；</a:t>
            </a:r>
            <a:endParaRPr lang="en-US" altLang="zh-CN" b="1" dirty="0" smtClean="0">
              <a:latin typeface="隶书" pitchFamily="49" charset="-122"/>
              <a:ea typeface="隶书" pitchFamily="49" charset="-122"/>
            </a:endParaRPr>
          </a:p>
          <a:p>
            <a:pPr>
              <a:buNone/>
            </a:pPr>
            <a:r>
              <a:rPr lang="zh-CN" altLang="en-US" b="1" dirty="0" smtClean="0">
                <a:latin typeface="隶书" pitchFamily="49" charset="-122"/>
                <a:ea typeface="隶书" pitchFamily="49" charset="-122"/>
              </a:rPr>
              <a:t>     祥</a:t>
            </a:r>
            <a:r>
              <a:rPr lang="zh-CN" altLang="en-US" b="1" dirty="0">
                <a:latin typeface="隶书" pitchFamily="49" charset="-122"/>
                <a:ea typeface="隶书" pitchFamily="49" charset="-122"/>
              </a:rPr>
              <a:t>子咬着牙含着泪积攒下来的准备买第二辆车的钱，又被孙侦探无耻地敲诈走</a:t>
            </a:r>
            <a:r>
              <a:rPr lang="zh-CN" altLang="en-US" b="1" dirty="0" smtClean="0">
                <a:latin typeface="隶书" pitchFamily="49" charset="-122"/>
                <a:ea typeface="隶书" pitchFamily="49" charset="-122"/>
              </a:rPr>
              <a:t>了。 </a:t>
            </a:r>
            <a:endParaRPr lang="en-US" altLang="zh-CN" b="1" dirty="0" smtClean="0">
              <a:latin typeface="隶书" pitchFamily="49" charset="-122"/>
              <a:ea typeface="隶书" pitchFamily="49" charset="-122"/>
            </a:endParaRPr>
          </a:p>
          <a:p>
            <a:pPr>
              <a:buNone/>
            </a:pPr>
            <a:r>
              <a:rPr lang="zh-CN" altLang="en-US" b="1" dirty="0" smtClean="0">
                <a:latin typeface="隶书" pitchFamily="49" charset="-122"/>
                <a:ea typeface="隶书" pitchFamily="49" charset="-122"/>
              </a:rPr>
              <a:t>     生命</a:t>
            </a:r>
            <a:r>
              <a:rPr lang="zh-CN" altLang="en-US" b="1" dirty="0">
                <a:latin typeface="隶书" pitchFamily="49" charset="-122"/>
                <a:ea typeface="隶书" pitchFamily="49" charset="-122"/>
              </a:rPr>
              <a:t>中的最后的一朵希望的火花小福子也被逼上吊死了</a:t>
            </a:r>
            <a:r>
              <a:rPr lang="zh-CN" altLang="en-US" b="1" dirty="0" smtClean="0">
                <a:latin typeface="隶书" pitchFamily="49" charset="-122"/>
                <a:ea typeface="隶书" pitchFamily="49" charset="-122"/>
              </a:rPr>
              <a:t>。</a:t>
            </a:r>
            <a:endParaRPr lang="zh-CN" altLang="en-US" b="1" dirty="0">
              <a:solidFill>
                <a:srgbClr val="FF0000"/>
              </a:solidFill>
              <a:latin typeface="隶书" pitchFamily="49" charset="-122"/>
              <a:ea typeface="隶书" pitchFamily="49" charset="-122"/>
            </a:endParaRPr>
          </a:p>
          <a:p>
            <a:pPr>
              <a:buNone/>
            </a:pPr>
            <a:endParaRPr lang="zh-CN" altLang="en-US" dirty="0"/>
          </a:p>
        </p:txBody>
      </p:sp>
      <p:pic>
        <p:nvPicPr>
          <p:cNvPr id="5" name="Picture 4" descr="http://img55.ddimg.cn/999999900004561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4212520"/>
            <a:ext cx="3414732" cy="264548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8596" y="2428868"/>
            <a:ext cx="8229600" cy="21431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      </a:t>
            </a:r>
            <a:r>
              <a:rPr lang="zh-CN" altLang="en-US" b="1" dirty="0" smtClean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祥子只是社会最底层的人力车夫众多悲剧中的一个，这样悲剧命运的人何止祥子，是一组社会群像。他们悲剧命运的根源是什么呢？</a:t>
            </a:r>
            <a:endParaRPr lang="zh-CN" altLang="en-US" b="1" dirty="0">
              <a:solidFill>
                <a:srgbClr val="FF0000"/>
              </a:solidFill>
              <a:latin typeface="隶书" pitchFamily="49" charset="-122"/>
              <a:ea typeface="隶书" pitchFamily="49" charset="-122"/>
            </a:endParaRPr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b="1" dirty="0" smtClean="0"/>
              <a:t>★二小组：读祥子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1</a:t>
            </a:r>
            <a:r>
              <a:rPr lang="en-US" b="1" dirty="0"/>
              <a:t>.</a:t>
            </a:r>
            <a:r>
              <a:rPr lang="zh-CN" altLang="en-US" b="1" dirty="0"/>
              <a:t>经典批注展示</a:t>
            </a:r>
          </a:p>
          <a:p>
            <a:r>
              <a:rPr lang="zh-CN" altLang="en-US" b="1" dirty="0">
                <a:solidFill>
                  <a:srgbClr val="FF0000"/>
                </a:solidFill>
              </a:rPr>
              <a:t>要求：选择能够揭示下层人物悲剧命运的深刻语句语段进行批注，揭示小说主题</a:t>
            </a:r>
            <a:r>
              <a:rPr lang="zh-CN" altLang="en-US" b="1" dirty="0" smtClean="0">
                <a:solidFill>
                  <a:srgbClr val="FF0000"/>
                </a:solidFill>
              </a:rPr>
              <a:t>。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endParaRPr lang="en-US" altLang="zh-CN" b="1" dirty="0"/>
          </a:p>
          <a:p>
            <a:r>
              <a:rPr lang="en-US" b="1" dirty="0"/>
              <a:t>2.</a:t>
            </a:r>
            <a:r>
              <a:rPr lang="zh-CN" altLang="en-US" b="1" dirty="0"/>
              <a:t>优秀读书心得展示</a:t>
            </a:r>
            <a:r>
              <a:rPr lang="en-US" altLang="zh-CN" b="1" dirty="0" smtClean="0"/>
              <a:t>——</a:t>
            </a:r>
          </a:p>
          <a:p>
            <a:pPr>
              <a:buNone/>
            </a:pPr>
            <a:r>
              <a:rPr lang="en-US" altLang="zh-CN" b="1" dirty="0"/>
              <a:t> </a:t>
            </a:r>
            <a:r>
              <a:rPr lang="en-US" altLang="zh-CN" b="1" dirty="0" smtClean="0"/>
              <a:t>                          《</a:t>
            </a:r>
            <a:r>
              <a:rPr lang="zh-CN" altLang="en-US" b="1" dirty="0" smtClean="0"/>
              <a:t>小</a:t>
            </a:r>
            <a:r>
              <a:rPr lang="zh-CN" altLang="en-US" b="1" dirty="0"/>
              <a:t>议祥子悲剧的根源</a:t>
            </a:r>
            <a:r>
              <a:rPr lang="en-US" altLang="zh-CN" b="1" dirty="0"/>
              <a:t>》</a:t>
            </a:r>
          </a:p>
          <a:p>
            <a:endParaRPr lang="zh-CN" altLang="en-US" b="1" dirty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祥子悲剧命运的原因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186254"/>
          </a:xfrm>
        </p:spPr>
        <p:txBody>
          <a:bodyPr>
            <a:normAutofit/>
          </a:bodyPr>
          <a:lstStyle/>
          <a:p>
            <a:r>
              <a:rPr lang="zh-CN" altLang="en-US" b="1" dirty="0" smtClean="0">
                <a:solidFill>
                  <a:srgbClr val="FF0000"/>
                </a:solidFill>
              </a:rPr>
              <a:t>社会层面：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CN" b="1" dirty="0"/>
              <a:t> </a:t>
            </a:r>
            <a:r>
              <a:rPr lang="en-US" altLang="zh-CN" b="1" dirty="0" smtClean="0"/>
              <a:t> 1.</a:t>
            </a:r>
            <a:r>
              <a:rPr lang="zh-CN" altLang="en-US" b="1" dirty="0" smtClean="0"/>
              <a:t>大背景：</a:t>
            </a:r>
            <a:endParaRPr lang="en-US" altLang="zh-CN" b="1" dirty="0" smtClean="0"/>
          </a:p>
          <a:p>
            <a:pPr>
              <a:buNone/>
            </a:pPr>
            <a:r>
              <a:rPr lang="zh-CN" altLang="en-US" sz="2800" b="1" dirty="0" smtClean="0"/>
              <a:t>        二十世纪二十年代</a:t>
            </a:r>
            <a:r>
              <a:rPr lang="zh-CN" altLang="en-US" sz="2800" b="1" dirty="0"/>
              <a:t>的北京黑暗动荡的社会</a:t>
            </a:r>
            <a:r>
              <a:rPr lang="zh-CN" altLang="en-US" sz="2800" b="1" dirty="0" smtClean="0"/>
              <a:t>时局</a:t>
            </a:r>
            <a:endParaRPr lang="en-US" altLang="zh-CN" sz="2800" b="1" dirty="0" smtClean="0"/>
          </a:p>
          <a:p>
            <a:pPr>
              <a:buNone/>
            </a:pPr>
            <a:r>
              <a:rPr lang="en-US" altLang="zh-CN" b="1" dirty="0" smtClean="0"/>
              <a:t>2.</a:t>
            </a:r>
            <a:r>
              <a:rPr lang="zh-CN" altLang="en-US" b="1" dirty="0" smtClean="0"/>
              <a:t>小社会：</a:t>
            </a:r>
            <a:endParaRPr lang="en-US" altLang="zh-CN" b="1" dirty="0" smtClean="0"/>
          </a:p>
          <a:p>
            <a:pPr>
              <a:buNone/>
            </a:pPr>
            <a:r>
              <a:rPr lang="zh-CN" altLang="en-US" b="1" dirty="0" smtClean="0"/>
              <a:t>    刘</a:t>
            </a:r>
            <a:r>
              <a:rPr lang="zh-CN" altLang="en-US" b="1" dirty="0"/>
              <a:t>四爷、杨先生、孙侦探等</a:t>
            </a:r>
            <a:r>
              <a:rPr lang="zh-CN" altLang="en-US" b="1" dirty="0" smtClean="0"/>
              <a:t>剥削阶层</a:t>
            </a:r>
            <a:r>
              <a:rPr lang="en-US" altLang="zh-CN" b="1" dirty="0" smtClean="0"/>
              <a:t>3</a:t>
            </a:r>
          </a:p>
          <a:p>
            <a:r>
              <a:rPr lang="zh-CN" altLang="en-US" b="1" dirty="0" smtClean="0">
                <a:solidFill>
                  <a:srgbClr val="FF0000"/>
                </a:solidFill>
              </a:rPr>
              <a:t>个人层面：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CN" altLang="en-US" b="1" dirty="0" smtClean="0"/>
              <a:t>祥</a:t>
            </a:r>
            <a:r>
              <a:rPr lang="zh-CN" altLang="en-US" b="1" dirty="0"/>
              <a:t>子贫苦懦弱忍让的“小人物”奴性</a:t>
            </a:r>
            <a:r>
              <a:rPr lang="zh-CN" altLang="en-US" b="1" dirty="0" smtClean="0"/>
              <a:t>性格</a:t>
            </a:r>
            <a:endParaRPr lang="en-US" altLang="zh-CN" b="1" dirty="0" smtClean="0"/>
          </a:p>
          <a:p>
            <a:pPr>
              <a:buNone/>
            </a:pPr>
            <a:endParaRPr lang="en-US" altLang="zh-CN" b="1" dirty="0" smtClean="0">
              <a:solidFill>
                <a:srgbClr val="FF0000"/>
              </a:solidFill>
              <a:latin typeface="隶书" pitchFamily="49" charset="-122"/>
              <a:ea typeface="隶书" pitchFamily="49" charset="-122"/>
            </a:endParaRPr>
          </a:p>
          <a:p>
            <a:pPr>
              <a:buNone/>
            </a:pPr>
            <a:endParaRPr lang="zh-CN" altLang="en-US" b="1" dirty="0">
              <a:solidFill>
                <a:srgbClr val="FF0000"/>
              </a:solidFill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500166" y="5643578"/>
            <a:ext cx="55721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旧社会活生生把人“变”成鬼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1503</Words>
  <Application>Microsoft Office PowerPoint</Application>
  <PresentationFormat>全屏显示(4:3)</PresentationFormat>
  <Paragraphs>77</Paragraphs>
  <Slides>21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2" baseType="lpstr">
      <vt:lpstr>Office 主题</vt:lpstr>
      <vt:lpstr> 骆驼祥子展示课  </vt:lpstr>
      <vt:lpstr>活动目标：</vt:lpstr>
      <vt:lpstr>活动课前准备</vt:lpstr>
      <vt:lpstr>PowerPoint 演示文稿</vt:lpstr>
      <vt:lpstr>★一小组：绘祥子</vt:lpstr>
      <vt:lpstr>PowerPoint 演示文稿</vt:lpstr>
      <vt:lpstr>PowerPoint 演示文稿</vt:lpstr>
      <vt:lpstr>★二小组：读祥子</vt:lpstr>
      <vt:lpstr>祥子悲剧命运的原因</vt:lpstr>
      <vt:lpstr>★三小组：演祥子</vt:lpstr>
      <vt:lpstr>PowerPoint 演示文稿</vt:lpstr>
      <vt:lpstr>PowerPoint 演示文稿</vt:lpstr>
      <vt:lpstr>PowerPoint 演示文稿</vt:lpstr>
      <vt:lpstr>★四小组：老舍的语言特色</vt:lpstr>
      <vt:lpstr>PowerPoint 演示文稿</vt:lpstr>
      <vt:lpstr>老舍的语言特色之一：京腔京韵</vt:lpstr>
      <vt:lpstr>PowerPoint 演示文稿</vt:lpstr>
      <vt:lpstr>老舍的语言特色之二：朴实俗白</vt:lpstr>
      <vt:lpstr>PowerPoint 演示文稿</vt:lpstr>
      <vt:lpstr>老舍的语言特色之三：一字传神</vt:lpstr>
      <vt:lpstr>作业布置：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骆驼祥子</dc:title>
  <dc:creator>Microsoft</dc:creator>
  <cp:lastModifiedBy>dell</cp:lastModifiedBy>
  <cp:revision>12</cp:revision>
  <dcterms:created xsi:type="dcterms:W3CDTF">2017-12-30T14:17:18Z</dcterms:created>
  <dcterms:modified xsi:type="dcterms:W3CDTF">2018-06-24T10:09:28Z</dcterms:modified>
</cp:coreProperties>
</file>