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8" r:id="rId3"/>
  </p:sldMasterIdLst>
  <p:sldIdLst>
    <p:sldId id="256" r:id="rId4"/>
    <p:sldId id="257" r:id="rId5"/>
    <p:sldId id="259" r:id="rId6"/>
    <p:sldId id="263" r:id="rId7"/>
    <p:sldId id="283" r:id="rId8"/>
    <p:sldId id="279" r:id="rId9"/>
    <p:sldId id="280" r:id="rId10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614" autoAdjust="0"/>
    <p:restoredTop sz="93692"/>
  </p:normalViewPr>
  <p:slideViewPr>
    <p:cSldViewPr snapToGrid="0" snapToObjects="1">
      <p:cViewPr>
        <p:scale>
          <a:sx n="66" d="100"/>
          <a:sy n="66" d="100"/>
        </p:scale>
        <p:origin x="-1158" y="-90"/>
      </p:cViewPr>
      <p:guideLst>
        <p:guide orient="horz" pos="2160"/>
        <p:guide pos="3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officeplus.cn/Template/Home.shtml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emf"/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emf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976385">
            <a:off x="4795646" y="480193"/>
            <a:ext cx="5442619" cy="5834488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3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3894418" y="3081777"/>
            <a:ext cx="5957887" cy="175432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altLang="zh-CN" dirty="0"/>
              <a:t>POWERPOINT</a:t>
            </a:r>
            <a:endParaRPr lang="en-US" altLang="zh-CN" dirty="0"/>
          </a:p>
          <a:p>
            <a:pPr lvl="0"/>
            <a:r>
              <a:rPr lang="en-US" altLang="zh-CN" dirty="0"/>
              <a:t>TEMPLATE</a:t>
            </a:r>
            <a:endParaRPr lang="en-US" altLang="zh-CN" dirty="0"/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894417" y="2542907"/>
            <a:ext cx="5957887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/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注页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标注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字体使用 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行距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背景图片出处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声明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3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英文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cs typeface="Segoe UI Light" panose="020B0502040204020203"/>
              </a:rPr>
              <a:t>Calibri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中文 微软雅黑 宋体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正文 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1.3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cn.bing.com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  <a:p>
            <a:pPr marL="0" marR="0" lvl="0" indent="0" algn="l" defTabSz="6089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本网站所提供的任何信息内容（包括但不限于 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PPT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Word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文档、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Excel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 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图表、图片素材等）均受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中华人民共和国著作权法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、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信息网络传播权保护条例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(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包括图片或图表</a:t>
            </a:r>
            <a:r>
              <a:rPr kumimoji="0" lang="en-US" altLang="zh-CN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)</a:t>
            </a:r>
            <a:r>
              <a:rPr kumimoji="0" lang="zh-CN" altLang="en-US" sz="133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  <a:cs typeface="+mn-cs"/>
              </a:rPr>
              <a:t>不得被全部或部分的复制、传播、销售，否则将承担法律责任。</a:t>
            </a:r>
            <a:endParaRPr kumimoji="0" lang="zh-CN" altLang="en-US" sz="133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背景图片素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背景图片素材</a:t>
            </a:r>
            <a:endParaRPr lang="zh-CN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8965"/>
            <a:r>
              <a:rPr kumimoji="1"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pitchFamily="3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pitchFamily="34" charset="-122"/>
              <a:cs typeface="Segoe UI Light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P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447955" y="4458724"/>
            <a:ext cx="329609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点击</a:t>
            </a:r>
            <a:r>
              <a:rPr kumimoji="1" lang="en-US" altLang="zh-CN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 panose="020B0502040204020203" charset="0"/>
                <a:ea typeface="Segoe UI Light" panose="020B0502040204020203" charset="0"/>
                <a:cs typeface="Segoe UI Light" panose="020B0502040204020203" charset="0"/>
              </a:rPr>
              <a:t>Logo</a:t>
            </a:r>
            <a:r>
              <a:rPr kumimoji="1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pitchFamily="34" charset="-122"/>
              </a:rPr>
              <a:t>获取更多优质模板（放映模式）</a:t>
            </a:r>
            <a:endParaRPr kumimoji="1" lang="zh-CN" altLang="en-US" sz="1335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7832"/>
            <a:ext cx="3048000" cy="402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2413523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3488521"/>
            <a:ext cx="1608750" cy="38250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4642684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3804185" y="190249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012180" y="211333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6012180" y="248133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3804185" y="296733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4" name="文本占位符 3"/>
          <p:cNvSpPr>
            <a:spLocks noGrp="1"/>
          </p:cNvSpPr>
          <p:nvPr>
            <p:ph type="body" sz="quarter" idx="17" hasCustomPrompt="1"/>
          </p:nvPr>
        </p:nvSpPr>
        <p:spPr>
          <a:xfrm>
            <a:off x="3804185" y="40321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6012180" y="316370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6012180" y="353169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7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6012180" y="42498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8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6012180" y="46178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16199" y="5680991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3804185" y="50704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6012180" y="528815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6012180" y="565615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五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1628959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2600453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111793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132877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69676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207926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2275634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2643630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3564168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304298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323934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360734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4508559"/>
            <a:ext cx="1608750" cy="382500"/>
          </a:xfrm>
          <a:prstGeom prst="rect">
            <a:avLst/>
          </a:prstGeom>
        </p:spPr>
      </p:pic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987373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4183740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4551736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5466966"/>
            <a:ext cx="1608750" cy="382500"/>
          </a:xfrm>
          <a:prstGeom prst="rect">
            <a:avLst/>
          </a:prstGeom>
        </p:spPr>
      </p:pic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945780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5142147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5510143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六项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976385">
            <a:off x="1602087" y="367532"/>
            <a:ext cx="2001899" cy="21460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935211"/>
            <a:ext cx="1608750" cy="38250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1906705"/>
            <a:ext cx="1608750" cy="382500"/>
          </a:xfrm>
          <a:prstGeom prst="rect">
            <a:avLst/>
          </a:prstGeom>
        </p:spPr>
      </p:pic>
      <p:sp>
        <p:nvSpPr>
          <p:cNvPr id="48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5071912" y="42418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9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7279907" y="635023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0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7279907" y="1003019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sp>
        <p:nvSpPr>
          <p:cNvPr id="51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-616193" y="760796"/>
            <a:ext cx="3506203" cy="76944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400" b="1" i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52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-616193" y="1347515"/>
            <a:ext cx="3506203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3200" b="1" i="0">
                <a:latin typeface="+mn-ea"/>
                <a:ea typeface="+mn-ea"/>
              </a:defRPr>
            </a:lvl1pPr>
          </a:lstStyle>
          <a:p>
            <a:pPr lvl="0"/>
            <a:r>
              <a:rPr lang="en-US" altLang="zh-CN" dirty="0"/>
              <a:t>CONTENTS</a:t>
            </a:r>
            <a:endParaRPr lang="en-US" altLang="zh-CN" dirty="0"/>
          </a:p>
        </p:txBody>
      </p:sp>
      <p:sp>
        <p:nvSpPr>
          <p:cNvPr id="53" name="文本占位符 3"/>
          <p:cNvSpPr>
            <a:spLocks noGrp="1"/>
          </p:cNvSpPr>
          <p:nvPr>
            <p:ph type="body" sz="quarter" idx="16" hasCustomPrompt="1"/>
          </p:nvPr>
        </p:nvSpPr>
        <p:spPr>
          <a:xfrm>
            <a:off x="5071912" y="1385519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55" name="文本占位符 3"/>
          <p:cNvSpPr>
            <a:spLocks noGrp="1"/>
          </p:cNvSpPr>
          <p:nvPr>
            <p:ph type="body" sz="quarter" idx="18" hasCustomPrompt="1"/>
          </p:nvPr>
        </p:nvSpPr>
        <p:spPr>
          <a:xfrm>
            <a:off x="7279907" y="1581886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56" name="文本占位符 3"/>
          <p:cNvSpPr>
            <a:spLocks noGrp="1"/>
          </p:cNvSpPr>
          <p:nvPr>
            <p:ph type="body" sz="quarter" idx="19" hasCustomPrompt="1"/>
          </p:nvPr>
        </p:nvSpPr>
        <p:spPr>
          <a:xfrm>
            <a:off x="7279907" y="1949882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2870420"/>
            <a:ext cx="1608750" cy="382500"/>
          </a:xfrm>
          <a:prstGeom prst="rect">
            <a:avLst/>
          </a:prstGeom>
        </p:spPr>
      </p:pic>
      <p:sp>
        <p:nvSpPr>
          <p:cNvPr id="30" name="文本占位符 3"/>
          <p:cNvSpPr>
            <a:spLocks noGrp="1"/>
          </p:cNvSpPr>
          <p:nvPr>
            <p:ph type="body" sz="quarter" idx="20" hasCustomPrompt="1"/>
          </p:nvPr>
        </p:nvSpPr>
        <p:spPr>
          <a:xfrm>
            <a:off x="5071912" y="2349234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21" hasCustomPrompt="1"/>
          </p:nvPr>
        </p:nvSpPr>
        <p:spPr>
          <a:xfrm>
            <a:off x="7279907" y="2545601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2" name="文本占位符 3"/>
          <p:cNvSpPr>
            <a:spLocks noGrp="1"/>
          </p:cNvSpPr>
          <p:nvPr>
            <p:ph type="body" sz="quarter" idx="22" hasCustomPrompt="1"/>
          </p:nvPr>
        </p:nvSpPr>
        <p:spPr>
          <a:xfrm>
            <a:off x="7279907" y="2913597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3814811"/>
            <a:ext cx="1608750" cy="382500"/>
          </a:xfrm>
          <a:prstGeom prst="rect">
            <a:avLst/>
          </a:prstGeom>
        </p:spPr>
      </p:pic>
      <p:sp>
        <p:nvSpPr>
          <p:cNvPr id="34" name="文本占位符 3"/>
          <p:cNvSpPr>
            <a:spLocks noGrp="1"/>
          </p:cNvSpPr>
          <p:nvPr>
            <p:ph type="body" sz="quarter" idx="23" hasCustomPrompt="1"/>
          </p:nvPr>
        </p:nvSpPr>
        <p:spPr>
          <a:xfrm>
            <a:off x="5071912" y="3293625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35" name="文本占位符 3"/>
          <p:cNvSpPr>
            <a:spLocks noGrp="1"/>
          </p:cNvSpPr>
          <p:nvPr>
            <p:ph type="body" sz="quarter" idx="24" hasCustomPrompt="1"/>
          </p:nvPr>
        </p:nvSpPr>
        <p:spPr>
          <a:xfrm>
            <a:off x="7279907" y="3489992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37" name="文本占位符 3"/>
          <p:cNvSpPr>
            <a:spLocks noGrp="1"/>
          </p:cNvSpPr>
          <p:nvPr>
            <p:ph type="body" sz="quarter" idx="25" hasCustomPrompt="1"/>
          </p:nvPr>
        </p:nvSpPr>
        <p:spPr>
          <a:xfrm>
            <a:off x="7279907" y="3857988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44" name="图片 4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4773218"/>
            <a:ext cx="1608750" cy="382500"/>
          </a:xfrm>
          <a:prstGeom prst="rect">
            <a:avLst/>
          </a:prstGeom>
        </p:spPr>
      </p:pic>
      <p:sp>
        <p:nvSpPr>
          <p:cNvPr id="45" name="文本占位符 3"/>
          <p:cNvSpPr>
            <a:spLocks noGrp="1"/>
          </p:cNvSpPr>
          <p:nvPr>
            <p:ph type="body" sz="quarter" idx="26" hasCustomPrompt="1"/>
          </p:nvPr>
        </p:nvSpPr>
        <p:spPr>
          <a:xfrm>
            <a:off x="5071912" y="4252032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6" name="文本占位符 3"/>
          <p:cNvSpPr>
            <a:spLocks noGrp="1"/>
          </p:cNvSpPr>
          <p:nvPr>
            <p:ph type="body" sz="quarter" idx="27" hasCustomPrompt="1"/>
          </p:nvPr>
        </p:nvSpPr>
        <p:spPr>
          <a:xfrm>
            <a:off x="7279907" y="44483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47" name="文本占位符 3"/>
          <p:cNvSpPr>
            <a:spLocks noGrp="1"/>
          </p:cNvSpPr>
          <p:nvPr>
            <p:ph type="body" sz="quarter" idx="28" hasCustomPrompt="1"/>
          </p:nvPr>
        </p:nvSpPr>
        <p:spPr>
          <a:xfrm>
            <a:off x="7279907" y="48163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3926" y="5716124"/>
            <a:ext cx="1608750" cy="382500"/>
          </a:xfrm>
          <a:prstGeom prst="rect">
            <a:avLst/>
          </a:prstGeom>
        </p:spPr>
      </p:pic>
      <p:sp>
        <p:nvSpPr>
          <p:cNvPr id="40" name="文本占位符 3"/>
          <p:cNvSpPr>
            <a:spLocks noGrp="1"/>
          </p:cNvSpPr>
          <p:nvPr>
            <p:ph type="body" sz="quarter" idx="29" hasCustomPrompt="1"/>
          </p:nvPr>
        </p:nvSpPr>
        <p:spPr>
          <a:xfrm>
            <a:off x="5071912" y="5194938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41" name="文本占位符 3"/>
          <p:cNvSpPr>
            <a:spLocks noGrp="1"/>
          </p:cNvSpPr>
          <p:nvPr>
            <p:ph type="body" sz="quarter" idx="30" hasCustomPrompt="1"/>
          </p:nvPr>
        </p:nvSpPr>
        <p:spPr>
          <a:xfrm>
            <a:off x="7279907" y="5391305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42" name="文本占位符 3"/>
          <p:cNvSpPr>
            <a:spLocks noGrp="1"/>
          </p:cNvSpPr>
          <p:nvPr>
            <p:ph type="body" sz="quarter" idx="31" hasCustomPrompt="1"/>
          </p:nvPr>
        </p:nvSpPr>
        <p:spPr>
          <a:xfrm>
            <a:off x="7279907" y="5759301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副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5131" y="827927"/>
            <a:ext cx="4717349" cy="44552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9172835">
            <a:off x="5104910" y="3139255"/>
            <a:ext cx="3312355" cy="187013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020" y="4193919"/>
            <a:ext cx="567780" cy="1205395"/>
          </a:xfrm>
          <a:prstGeom prst="rect">
            <a:avLst/>
          </a:prstGeom>
        </p:spPr>
      </p:pic>
      <p:sp>
        <p:nvSpPr>
          <p:cNvPr id="24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4894143" y="1947568"/>
            <a:ext cx="1007845" cy="221599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505990-BC52-416E-9197-CC5295CD08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64D650-7DD2-4B22-AAA8-AD86E4A3299A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4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25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2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8914"/>
            <a:ext cx="3894418" cy="320112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4">
            <a:lum bright="20000"/>
          </a:blip>
          <a:stretch>
            <a:fillRect/>
          </a:stretch>
        </p:blipFill>
        <p:spPr>
          <a:xfrm>
            <a:off x="934278" y="706605"/>
            <a:ext cx="2171446" cy="638661"/>
          </a:xfrm>
          <a:prstGeom prst="rect">
            <a:avLst/>
          </a:prstGeom>
        </p:spPr>
      </p:pic>
      <p:sp>
        <p:nvSpPr>
          <p:cNvPr id="25" name="文本占位符 3"/>
          <p:cNvSpPr>
            <a:spLocks noGrp="1"/>
          </p:cNvSpPr>
          <p:nvPr>
            <p:ph type="body" sz="quarter" idx="13" hasCustomPrompt="1"/>
          </p:nvPr>
        </p:nvSpPr>
        <p:spPr>
          <a:xfrm>
            <a:off x="334277" y="395287"/>
            <a:ext cx="1007845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540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壹</a:t>
            </a:r>
            <a:endParaRPr lang="zh-CN" altLang="en-US" dirty="0"/>
          </a:p>
        </p:txBody>
      </p:sp>
      <p:sp>
        <p:nvSpPr>
          <p:cNvPr id="26" name="文本占位符 3"/>
          <p:cNvSpPr>
            <a:spLocks noGrp="1"/>
          </p:cNvSpPr>
          <p:nvPr>
            <p:ph type="body" sz="quarter" idx="14" hasCustomPrompt="1"/>
          </p:nvPr>
        </p:nvSpPr>
        <p:spPr>
          <a:xfrm>
            <a:off x="1352622" y="606999"/>
            <a:ext cx="3506203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点击此处添加标题</a:t>
            </a:r>
            <a:endParaRPr lang="zh-CN" altLang="en-US" dirty="0"/>
          </a:p>
        </p:txBody>
      </p:sp>
      <p:sp>
        <p:nvSpPr>
          <p:cNvPr id="27" name="文本占位符 3"/>
          <p:cNvSpPr>
            <a:spLocks noGrp="1"/>
          </p:cNvSpPr>
          <p:nvPr>
            <p:ph type="body" sz="quarter" idx="15" hasCustomPrompt="1"/>
          </p:nvPr>
        </p:nvSpPr>
        <p:spPr>
          <a:xfrm>
            <a:off x="1352622" y="974995"/>
            <a:ext cx="3506203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+mj-lt"/>
                <a:ea typeface="+mn-ea"/>
              </a:defRPr>
            </a:lvl1pPr>
          </a:lstStyle>
          <a:p>
            <a:pPr lvl="0"/>
            <a:r>
              <a:rPr lang="en-US" altLang="zh-CN" dirty="0"/>
              <a:t>ADD YOUR TITLE HERE</a:t>
            </a:r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1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/>
        </p:nvSpPr>
        <p:spPr>
          <a:xfrm>
            <a:off x="3325495" y="2148840"/>
            <a:ext cx="5041900" cy="2347913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/>
            <a:r>
              <a:rPr lang="zh-CN" altLang="en-US" sz="4000" b="1" strike="noStrike" kern="120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梓潼县小学语文二班</a:t>
            </a:r>
            <a:br>
              <a:rPr lang="en-US" altLang="zh-CN" sz="4000" kern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</a:br>
            <a:r>
              <a:rPr lang="en-US" altLang="zh-CN" sz="4000" b="1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班</a:t>
            </a:r>
            <a:r>
              <a:rPr lang="zh-CN" altLang="en-US" sz="4000" b="1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级简报</a:t>
            </a:r>
            <a:r>
              <a:rPr lang="en-US" altLang="zh-CN" sz="4000" b="1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</a:t>
            </a:r>
            <a:r>
              <a:rPr lang="zh-CN" altLang="en-US" sz="4000" b="1" strike="noStrike" kern="120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第二期</a:t>
            </a:r>
            <a:r>
              <a:rPr lang="en-US" altLang="zh-CN" sz="4000" b="1" strike="noStrike" kern="1200" noProof="1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)</a:t>
            </a:r>
            <a:endParaRPr lang="zh-CN" altLang="en-US" sz="4000" b="1" strike="noStrike" kern="1200" noProof="0" dirty="0" smtClean="0">
              <a:ln>
                <a:noFill/>
              </a:ln>
              <a:solidFill>
                <a:srgbClr val="09532A"/>
              </a:solidFill>
              <a:effectLst/>
              <a:uLnTx/>
              <a:uFillTx/>
              <a:latin typeface="+mn-lt"/>
              <a:ea typeface="+mn-ea"/>
              <a:cs typeface="+mn-cs"/>
              <a:sym typeface="+mn-ea"/>
            </a:endParaRPr>
          </a:p>
        </p:txBody>
      </p:sp>
      <p:sp>
        <p:nvSpPr>
          <p:cNvPr id="4100" name="文本框 3"/>
          <p:cNvSpPr txBox="1"/>
          <p:nvPr/>
        </p:nvSpPr>
        <p:spPr>
          <a:xfrm>
            <a:off x="8767665" y="6060497"/>
            <a:ext cx="326644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b="1" dirty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主编</a:t>
            </a:r>
            <a:r>
              <a:rPr lang="zh-CN" altLang="en-US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：龚水英    </a:t>
            </a:r>
            <a:r>
              <a:rPr lang="en-US" altLang="zh-CN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2019</a:t>
            </a:r>
            <a:r>
              <a:rPr lang="zh-CN" altLang="en-US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年</a:t>
            </a:r>
            <a:r>
              <a:rPr lang="en-US" altLang="zh-CN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6</a:t>
            </a:r>
            <a:r>
              <a:rPr lang="zh-CN" altLang="en-US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月</a:t>
            </a:r>
            <a:r>
              <a:rPr lang="en-US" altLang="zh-CN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28</a:t>
            </a:r>
            <a:r>
              <a:rPr lang="zh-CN" altLang="en-US" b="1" dirty="0" smtClean="0">
                <a:solidFill>
                  <a:schemeClr val="tx2"/>
                </a:solidFill>
                <a:latin typeface="Calibri" panose="020F0502020204030204" charset="0"/>
                <a:ea typeface="宋体" panose="02010600030101010101" pitchFamily="2" charset="-122"/>
                <a:sym typeface="宋体" panose="02010600030101010101" pitchFamily="2" charset="-122"/>
              </a:rPr>
              <a:t>日</a:t>
            </a:r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占位符 15"/>
          <p:cNvSpPr>
            <a:spLocks noGrp="1"/>
          </p:cNvSpPr>
          <p:nvPr>
            <p:ph type="body" sz="quarter" idx="11"/>
          </p:nvPr>
        </p:nvSpPr>
        <p:spPr>
          <a:xfrm>
            <a:off x="5937785" y="2102522"/>
            <a:ext cx="1007845" cy="922020"/>
          </a:xfrm>
        </p:spPr>
        <p:txBody>
          <a:bodyPr/>
          <a:lstStyle/>
          <a:p>
            <a:r>
              <a:rPr lang="zh-CN" altLang="zh-CN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一</a:t>
            </a:r>
            <a:endParaRPr lang="zh-CN" altLang="zh-CN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2"/>
          </p:nvPr>
        </p:nvSpPr>
        <p:spPr>
          <a:xfrm>
            <a:off x="7038975" y="2379980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卷首寄语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 dirty="0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/>
              <a:t>CONTENTS</a:t>
            </a:r>
            <a:endParaRPr lang="en-US" altLang="zh-CN" dirty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5937785" y="3207365"/>
            <a:ext cx="1007845" cy="922020"/>
          </a:xfrm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二</a:t>
            </a:r>
            <a:endParaRPr lang="zh-CN" altLang="en-US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7"/>
          </p:nvPr>
        </p:nvSpPr>
        <p:spPr>
          <a:xfrm>
            <a:off x="5937785" y="4338878"/>
            <a:ext cx="1007845" cy="922020"/>
          </a:xfrm>
        </p:spPr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三</a:t>
            </a:r>
            <a:endParaRPr lang="zh-CN" altLang="en-US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8"/>
          </p:nvPr>
        </p:nvSpPr>
        <p:spPr>
          <a:xfrm>
            <a:off x="7038975" y="3430270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班级之星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20"/>
          </p:nvPr>
        </p:nvSpPr>
        <p:spPr>
          <a:xfrm>
            <a:off x="7038975" y="4516755"/>
            <a:ext cx="1762760" cy="460375"/>
          </a:xfrm>
        </p:spPr>
        <p:txBody>
          <a:bodyPr wrap="square"/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学情通报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占位符 15"/>
          <p:cNvSpPr>
            <a:spLocks noGrp="1"/>
          </p:cNvSpPr>
          <p:nvPr/>
        </p:nvSpPr>
        <p:spPr>
          <a:xfrm>
            <a:off x="8681620" y="2129192"/>
            <a:ext cx="1007845" cy="922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四</a:t>
            </a:r>
            <a:endParaRPr lang="zh-CN" altLang="en-US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0" name="文本占位符 16"/>
          <p:cNvSpPr>
            <a:spLocks noGrp="1"/>
          </p:cNvSpPr>
          <p:nvPr/>
        </p:nvSpPr>
        <p:spPr>
          <a:xfrm>
            <a:off x="9689465" y="2379980"/>
            <a:ext cx="1519555" cy="460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温馨提示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占位符 15"/>
          <p:cNvSpPr>
            <a:spLocks noGrp="1"/>
          </p:cNvSpPr>
          <p:nvPr/>
        </p:nvSpPr>
        <p:spPr>
          <a:xfrm>
            <a:off x="8681620" y="3199167"/>
            <a:ext cx="1007845" cy="9220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kern="1200">
                <a:solidFill>
                  <a:schemeClr val="accent1"/>
                </a:solidFill>
                <a:latin typeface="+mj-ea"/>
                <a:ea typeface="+mj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五</a:t>
            </a:r>
            <a:endParaRPr lang="zh-CN" altLang="en-US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" name="文本占位符 16"/>
          <p:cNvSpPr>
            <a:spLocks noGrp="1"/>
          </p:cNvSpPr>
          <p:nvPr/>
        </p:nvSpPr>
        <p:spPr>
          <a:xfrm>
            <a:off x="9689465" y="3429635"/>
            <a:ext cx="1519555" cy="4603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卷尾寄语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95275" y="478155"/>
            <a:ext cx="5194300" cy="922020"/>
          </a:xfrm>
        </p:spPr>
        <p:txBody>
          <a:bodyPr wrap="square"/>
          <a:lstStyle/>
          <a:p>
            <a:pPr algn="l"/>
            <a:r>
              <a:rPr lang="zh-CN" altLang="en-US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一 卷首寄语</a:t>
            </a:r>
            <a:endParaRPr lang="zh-CN" altLang="en-US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7177" name="Rectangle 22"/>
          <p:cNvSpPr/>
          <p:nvPr/>
        </p:nvSpPr>
        <p:spPr>
          <a:xfrm>
            <a:off x="2400300" y="2053908"/>
            <a:ext cx="806069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教育是一条智慧的长河，它承载着知识、文明，</a:t>
            </a: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它既是智慧的产物，又是智慧的载体与推进器。</a:t>
            </a: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教育从来就是一个智慧的职业，教育需要智慧。</a:t>
            </a: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dirty="0">
                <a:latin typeface="华文行楷" panose="02010800040101010101" charset="-122"/>
                <a:ea typeface="华文行楷" panose="02010800040101010101" charset="-122"/>
              </a:rPr>
              <a:t>智慧需要教育的传承，教育离不开智慧的滋养。</a:t>
            </a:r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  <a:p>
            <a:pPr eaLnBrk="0" hangingPunct="0"/>
            <a:endParaRPr lang="zh-CN" altLang="en-US" sz="2800" dirty="0">
              <a:latin typeface="华文行楷" panose="02010800040101010101" charset="-122"/>
              <a:ea typeface="华文行楷" panose="02010800040101010101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60114" y="4006729"/>
            <a:ext cx="2931886" cy="2409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20" y="1630680"/>
            <a:ext cx="1165225" cy="1100455"/>
          </a:xfrm>
          <a:prstGeom prst="rect">
            <a:avLst/>
          </a:prstGeom>
        </p:spPr>
      </p:pic>
      <p:sp>
        <p:nvSpPr>
          <p:cNvPr id="21" name="空心弧 20"/>
          <p:cNvSpPr/>
          <p:nvPr/>
        </p:nvSpPr>
        <p:spPr>
          <a:xfrm rot="10965428">
            <a:off x="2731024" y="161218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310238" y="2812410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空心弧 26"/>
          <p:cNvSpPr/>
          <p:nvPr/>
        </p:nvSpPr>
        <p:spPr>
          <a:xfrm rot="10965428">
            <a:off x="6941092" y="172267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519671" y="284352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空心弧 34"/>
          <p:cNvSpPr/>
          <p:nvPr/>
        </p:nvSpPr>
        <p:spPr>
          <a:xfrm rot="10965428">
            <a:off x="9792259" y="1657904"/>
            <a:ext cx="1158429" cy="1158429"/>
          </a:xfrm>
          <a:prstGeom prst="blockArc">
            <a:avLst>
              <a:gd name="adj1" fmla="val 10800000"/>
              <a:gd name="adj2" fmla="val 21105702"/>
              <a:gd name="adj3" fmla="val 2125"/>
            </a:avLst>
          </a:prstGeom>
          <a:solidFill>
            <a:srgbClr val="14A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10371473" y="2797805"/>
            <a:ext cx="0" cy="757376"/>
          </a:xfrm>
          <a:prstGeom prst="line">
            <a:avLst/>
          </a:prstGeom>
          <a:ln w="28575">
            <a:solidFill>
              <a:srgbClr val="14A5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84175" y="294640"/>
            <a:ext cx="5117465" cy="922020"/>
          </a:xfrm>
        </p:spPr>
        <p:txBody>
          <a:bodyPr wrap="square"/>
          <a:lstStyle/>
          <a:p>
            <a:pPr algn="l"/>
            <a:r>
              <a:rPr lang="zh-CN" altLang="en-US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</a:rPr>
              <a:t>二  班级之星  </a:t>
            </a:r>
            <a:endParaRPr lang="zh-CN" altLang="en-US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63190" y="1447165"/>
            <a:ext cx="1294765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40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满分学员</a:t>
            </a:r>
            <a:endParaRPr lang="zh-CN" altLang="en-US" sz="40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375" y="1743075"/>
            <a:ext cx="1165225" cy="110045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6937375" y="1228725"/>
            <a:ext cx="125730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40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论坛探讨</a:t>
            </a:r>
            <a:endParaRPr lang="zh-CN" altLang="en-US" sz="40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2655" y="1673225"/>
            <a:ext cx="1165225" cy="110045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9767570" y="1216660"/>
            <a:ext cx="1210310" cy="1691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4000" b="1" kern="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学习时间</a:t>
            </a:r>
            <a:endParaRPr lang="zh-CN" altLang="en-US" sz="4000" b="1" kern="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214110" y="3601085"/>
            <a:ext cx="2599055" cy="1914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074785" y="3555365"/>
            <a:ext cx="2593975" cy="1914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/>
        </p:nvGraphicFramePr>
        <p:xfrm>
          <a:off x="384175" y="3603625"/>
          <a:ext cx="5186045" cy="1911985"/>
        </p:xfrm>
        <a:graphic>
          <a:graphicData uri="http://schemas.openxmlformats.org/drawingml/2006/table">
            <a:tbl>
              <a:tblPr/>
              <a:tblGrid>
                <a:gridCol w="689610"/>
                <a:gridCol w="729615"/>
                <a:gridCol w="743585"/>
                <a:gridCol w="681355"/>
                <a:gridCol w="678180"/>
                <a:gridCol w="758825"/>
                <a:gridCol w="904875"/>
              </a:tblGrid>
              <a:tr h="33528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廖    敏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李芙蓉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戴佩君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吴勇先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余诗棋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张彩云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左文宏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3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赵    月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魏发菊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董亚琳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周继生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彭麟茜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zh-CN" sz="1600" b="1" i="0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蒲  昉  </a:t>
                      </a:r>
                      <a:endParaRPr lang="zh-CN" altLang="zh-CN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zh-CN" sz="1600" b="1" i="0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石金勇</a:t>
                      </a:r>
                      <a:endParaRPr lang="zh-CN" altLang="zh-CN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6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杨成芬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刘松林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张    志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冉永翠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张志会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i="0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龚水英</a:t>
                      </a:r>
                      <a:endParaRPr lang="zh-CN" altLang="en-US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1600" b="1" i="0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李  娟</a:t>
                      </a:r>
                      <a:endParaRPr lang="zh-CN" altLang="en-US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罗   琼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魏   红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王勇全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陈   玲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黄   芳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1600" b="1" i="0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王  馨</a:t>
                      </a:r>
                      <a:endParaRPr lang="zh-CN" altLang="en-US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zh-CN" altLang="en-US" sz="1600" b="1" i="0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巩佳佳</a:t>
                      </a:r>
                      <a:endParaRPr lang="zh-CN" altLang="en-US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王宇诗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蒲显兰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石春梅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赵春蓉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梁   青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i="0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赵  月</a:t>
                      </a:r>
                      <a:endParaRPr lang="zh-CN" altLang="en-US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2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蒲   莉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王   琳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龚万香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周永金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6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李君隆</a:t>
                      </a:r>
                      <a:endParaRPr lang="zh-CN" altLang="en-US" sz="16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1" i="0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方庭颖</a:t>
                      </a:r>
                      <a:endParaRPr lang="zh-CN" altLang="en-US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16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表格 36"/>
          <p:cNvGraphicFramePr>
            <a:graphicFrameLocks noGrp="1"/>
          </p:cNvGraphicFramePr>
          <p:nvPr/>
        </p:nvGraphicFramePr>
        <p:xfrm>
          <a:off x="6202680" y="3615690"/>
          <a:ext cx="2610485" cy="1899920"/>
        </p:xfrm>
        <a:graphic>
          <a:graphicData uri="http://schemas.openxmlformats.org/drawingml/2006/table">
            <a:tbl>
              <a:tblPr/>
              <a:tblGrid>
                <a:gridCol w="1286510"/>
                <a:gridCol w="1323975"/>
              </a:tblGrid>
              <a:tr h="52006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400" b="1" i="0" u="none" strike="noStrike" dirty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姓 名</a:t>
                      </a:r>
                      <a:endParaRPr lang="zh-CN" altLang="en-US" sz="2400" b="1" i="0" u="none" strike="noStrike" dirty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论坛回帖数</a:t>
                      </a:r>
                      <a:endParaRPr lang="zh-CN" altLang="en-US" sz="1800" b="1" i="0" u="none" strike="noStrike" dirty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2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24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陈   玲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26</a:t>
                      </a:r>
                      <a:endParaRPr lang="en-US" altLang="zh-CN" sz="2400" b="1" i="0" u="none" strike="noStrike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5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24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赵春蓉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26</a:t>
                      </a:r>
                      <a:endParaRPr lang="en-US" altLang="zh-CN" sz="2400" b="1" i="0" u="none" strike="noStrike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lang="zh-CN" sz="2400" b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李   娟</a:t>
                      </a:r>
                      <a:endParaRPr lang="zh-CN" altLang="en-US" sz="2400" b="1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b="1" i="0" u="none" strike="noStrike" dirty="0" smtClean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</a:rPr>
                        <a:t>26</a:t>
                      </a:r>
                      <a:endParaRPr lang="en-US" altLang="zh-CN" sz="2400" b="1" i="0" u="none" strike="noStrike" dirty="0" smtClean="0">
                        <a:solidFill>
                          <a:srgbClr val="FF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表格 39"/>
          <p:cNvGraphicFramePr>
            <a:graphicFrameLocks noGrp="1"/>
          </p:cNvGraphicFramePr>
          <p:nvPr/>
        </p:nvGraphicFramePr>
        <p:xfrm>
          <a:off x="9098915" y="3538220"/>
          <a:ext cx="2593340" cy="1947545"/>
        </p:xfrm>
        <a:graphic>
          <a:graphicData uri="http://schemas.openxmlformats.org/drawingml/2006/table">
            <a:tbl>
              <a:tblPr/>
              <a:tblGrid>
                <a:gridCol w="1313180"/>
                <a:gridCol w="1280160"/>
              </a:tblGrid>
              <a:tr h="28384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 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周永金</a:t>
                      </a:r>
                      <a:endParaRPr lang="zh-CN" altLang="en-US" sz="18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  <a:sym typeface="+mn-ea"/>
                        </a:rPr>
                        <a:t>1512</a:t>
                      </a:r>
                      <a:endParaRPr lang="en-US" altLang="zh-CN" sz="1800" b="1" i="0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张  祎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1240</a:t>
                      </a:r>
                      <a:endParaRPr lang="en-US" altLang="zh-CN" sz="18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王  琳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1110</a:t>
                      </a:r>
                      <a:endParaRPr lang="en-US" altLang="zh-CN" sz="18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巩佳佳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1097</a:t>
                      </a:r>
                      <a:endParaRPr lang="en-US" altLang="zh-CN" sz="18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赵春蓉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1017</a:t>
                      </a:r>
                      <a:endParaRPr lang="en-US" altLang="zh-CN" sz="18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74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  </a:t>
                      </a:r>
                      <a:r>
                        <a:rPr lang="zh-CN" altLang="en-US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吴勇先</a:t>
                      </a:r>
                      <a:endParaRPr lang="zh-CN" altLang="en-US" sz="18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800" b="1" dirty="0" smtClean="0">
                          <a:solidFill>
                            <a:srgbClr val="FF0000"/>
                          </a:solidFill>
                          <a:uFillTx/>
                          <a:latin typeface="宋体" panose="02010600030101010101" pitchFamily="2" charset="-122"/>
                        </a:rPr>
                        <a:t>1009</a:t>
                      </a:r>
                      <a:endParaRPr lang="en-US" altLang="zh-CN" sz="1800" b="1" dirty="0" smtClean="0">
                        <a:solidFill>
                          <a:srgbClr val="FF0000"/>
                        </a:solidFill>
                        <a:uFillTx/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384175" y="3601085"/>
            <a:ext cx="5186680" cy="19145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endParaRPr lang="zh-CN" altLang="en-US" sz="12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52425" y="561340"/>
            <a:ext cx="4459605" cy="922020"/>
          </a:xfrm>
        </p:spPr>
        <p:txBody>
          <a:bodyPr wrap="square"/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三  学情通报</a:t>
            </a:r>
            <a:endParaRPr lang="zh-CN" altLang="en-US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6386" name="TextBox 7"/>
          <p:cNvSpPr txBox="1"/>
          <p:nvPr/>
        </p:nvSpPr>
        <p:spPr>
          <a:xfrm>
            <a:off x="1351915" y="2029460"/>
            <a:ext cx="10031095" cy="316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伙伴们，经过大家辛勤的努力，我们坊的学习活动取得了非常优异的成绩，目前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人中达到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100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分的有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40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人，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人已经达到了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90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分以上，有望在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月底全部达到</a:t>
            </a:r>
            <a:r>
              <a:rPr lang="en-US" altLang="zh-CN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90</a:t>
            </a:r>
            <a:r>
              <a:rPr lang="zh-CN" altLang="en-US" sz="4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分以上。为我们的精彩表现点个赞吧！</a:t>
            </a:r>
            <a:endParaRPr lang="zh-CN" altLang="en-US" sz="4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352425" y="561340"/>
            <a:ext cx="4459605" cy="922020"/>
          </a:xfrm>
        </p:spPr>
        <p:txBody>
          <a:bodyPr wrap="square"/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0030101010101" charset="-122"/>
                <a:ea typeface="黑体" panose="02010600030101010101" charset="-122"/>
                <a:cs typeface="黑体" panose="02010600030101010101" charset="-122"/>
              </a:rPr>
              <a:t>四  温馨提示</a:t>
            </a:r>
            <a:endParaRPr lang="zh-CN" altLang="en-US" b="1" dirty="0">
              <a:solidFill>
                <a:srgbClr val="FF0000"/>
              </a:solidFill>
              <a:latin typeface="黑体" panose="02010600030101010101" charset="-122"/>
              <a:ea typeface="黑体" panose="02010600030101010101" charset="-122"/>
              <a:cs typeface="黑体" panose="0201060003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6386" name="TextBox 7"/>
          <p:cNvSpPr txBox="1"/>
          <p:nvPr/>
        </p:nvSpPr>
        <p:spPr>
          <a:xfrm>
            <a:off x="1435735" y="1483360"/>
            <a:ext cx="10231120" cy="4615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学习任务虽然已经完成，但知识的获取永无止境。在学习过程中有哪些东西令你颇有收获？可以利用漫长的假期温故知新哦！坊主向你推荐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北京教育学院讲师马蔷的《小学语文教学评价指要之课堂教学评价》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，定会让你受益匪浅哦！</a:t>
            </a:r>
            <a:endParaRPr lang="zh-CN" altLang="en-US" sz="2800" b="1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前段时间也许太忙，大家的研修日志及作业还有一些瑕疵，如果不满意，可以修改并重新提交，也许就是一篇非常棒的论文或优课哟！</a:t>
            </a:r>
            <a:endParaRPr lang="zh-CN" altLang="zh-CN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6437630"/>
            <a:ext cx="12192000" cy="426720"/>
            <a:chOff x="0" y="6437630"/>
            <a:chExt cx="12192000" cy="42672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6437630"/>
              <a:ext cx="1219200" cy="42672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00150" y="6437630"/>
              <a:ext cx="1219200" cy="42672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400300" y="6437630"/>
              <a:ext cx="1219200" cy="42672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92830" y="6437630"/>
              <a:ext cx="1219200" cy="42672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92980" y="6437630"/>
              <a:ext cx="1219200" cy="42672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993130" y="6437630"/>
              <a:ext cx="1219200" cy="42672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193280" y="6437630"/>
              <a:ext cx="1219200" cy="42672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3430" y="6437630"/>
              <a:ext cx="1219200" cy="4267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593580" y="6437630"/>
              <a:ext cx="1219200" cy="42672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786110" y="6437630"/>
              <a:ext cx="1219200" cy="42672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 r="83125"/>
            <a:stretch>
              <a:fillRect/>
            </a:stretch>
          </p:blipFill>
          <p:spPr>
            <a:xfrm>
              <a:off x="11986260" y="6437630"/>
              <a:ext cx="205740" cy="426720"/>
            </a:xfrm>
            <a:prstGeom prst="rect">
              <a:avLst/>
            </a:prstGeom>
          </p:spPr>
        </p:pic>
      </p:grpSp>
      <p:sp>
        <p:nvSpPr>
          <p:cNvPr id="30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618490" y="561340"/>
            <a:ext cx="4782820" cy="922020"/>
          </a:xfrm>
        </p:spPr>
        <p:txBody>
          <a:bodyPr wrap="square"/>
          <a:lstStyle/>
          <a:p>
            <a:pPr algn="l"/>
            <a:r>
              <a:rPr lang="zh-CN" altLang="en-US" b="1" dirty="0">
                <a:solidFill>
                  <a:srgbClr val="FF0000"/>
                </a:solidFill>
              </a:rPr>
              <a:t>五  卷尾语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15" y="191298"/>
            <a:ext cx="2737485" cy="1291993"/>
          </a:xfrm>
          <a:prstGeom prst="rect">
            <a:avLst/>
          </a:prstGeom>
        </p:spPr>
      </p:pic>
      <p:sp>
        <p:nvSpPr>
          <p:cNvPr id="17410" name="矩形 5"/>
          <p:cNvSpPr/>
          <p:nvPr/>
        </p:nvSpPr>
        <p:spPr>
          <a:xfrm>
            <a:off x="2783840" y="1864360"/>
            <a:ext cx="87820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我们大家都在前面等着你，为你加油哦！</a:t>
            </a: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流程图: 终止 15"/>
          <p:cNvSpPr/>
          <p:nvPr/>
        </p:nvSpPr>
        <p:spPr>
          <a:xfrm>
            <a:off x="618490" y="1864360"/>
            <a:ext cx="2047240" cy="1256030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寄语不合格学员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流程图: 终止 16"/>
          <p:cNvSpPr/>
          <p:nvPr/>
        </p:nvSpPr>
        <p:spPr>
          <a:xfrm>
            <a:off x="617855" y="4149725"/>
            <a:ext cx="2047240" cy="1259205"/>
          </a:xfrm>
          <a:prstGeom prst="flowChartTerminator">
            <a:avLst/>
          </a:prstGeom>
          <a:solidFill>
            <a:srgbClr val="0953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寄语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已</a:t>
            </a:r>
            <a:r>
              <a:rPr kumimoji="0" lang="zh-C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合格学员</a:t>
            </a: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413" name="矩形 10"/>
          <p:cNvSpPr/>
          <p:nvPr/>
        </p:nvSpPr>
        <p:spPr>
          <a:xfrm>
            <a:off x="2766060" y="4149725"/>
            <a:ext cx="881824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重新学习了一次大家的作业，推荐了一些优秀作业，大家共同学习一下下！</a:t>
            </a:r>
            <a:endParaRPr lang="zh-CN" altLang="zh-CN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CFE2"/>
      </a:accent1>
      <a:accent2>
        <a:srgbClr val="C0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61">
      <a:majorFont>
        <a:latin typeface="Calibri"/>
        <a:ea typeface="宋体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spcBef>
            <a:spcPts val="600"/>
          </a:spcBef>
          <a:defRPr sz="1200" kern="0" dirty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776</Words>
  <Application>WPS 演示</Application>
  <PresentationFormat>自定义</PresentationFormat>
  <Paragraphs>201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Segoe UI Light</vt:lpstr>
      <vt:lpstr>Lucida Sans Unicode</vt:lpstr>
      <vt:lpstr>Century Gothic</vt:lpstr>
      <vt:lpstr>Segoe UI Light</vt:lpstr>
      <vt:lpstr>Trebuchet MS</vt:lpstr>
      <vt:lpstr>Calibri</vt:lpstr>
      <vt:lpstr>黑体</vt:lpstr>
      <vt:lpstr>华文行楷</vt:lpstr>
      <vt:lpstr>Arial Unicode MS</vt:lpstr>
      <vt:lpstr>微软雅黑</vt:lpstr>
      <vt:lpstr>Office 主题</vt:lpstr>
      <vt:lpstr>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OfficePLUS</dc:creator>
  <cp:keywords>ppt</cp:keywords>
  <cp:lastModifiedBy>岱宗霓云</cp:lastModifiedBy>
  <cp:revision>64</cp:revision>
  <dcterms:created xsi:type="dcterms:W3CDTF">2015-08-18T02:51:00Z</dcterms:created>
  <dcterms:modified xsi:type="dcterms:W3CDTF">2019-06-28T05:20:24Z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