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81" r:id="rId12"/>
    <p:sldId id="267" r:id="rId13"/>
    <p:sldId id="268" r:id="rId14"/>
    <p:sldId id="273" r:id="rId15"/>
    <p:sldId id="282" r:id="rId16"/>
    <p:sldId id="276" r:id="rId17"/>
    <p:sldId id="274" r:id="rId18"/>
    <p:sldId id="275" r:id="rId19"/>
    <p:sldId id="269" r:id="rId20"/>
    <p:sldId id="270" r:id="rId21"/>
    <p:sldId id="28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3" autoAdjust="0"/>
    <p:restoredTop sz="94660"/>
  </p:normalViewPr>
  <p:slideViewPr>
    <p:cSldViewPr>
      <p:cViewPr varScale="1">
        <p:scale>
          <a:sx n="84" d="100"/>
          <a:sy n="84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A30ADD-E789-4126-8511-161EA2B498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ABFC2E-CD50-4054-BACD-C9795A173D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6F3CC-68D8-4005-9D67-529EE2E2D6F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E5A1F4-DC99-4F6D-B833-1792AFE6FE2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B7AEC-9ACD-4DA4-8D46-9A07E517829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3C1E8-4DAF-4512-B13D-F251BBECA98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8845F2-4268-4DA1-A63A-B8CD1430BC2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BE80C9-FC72-4C6F-899C-C688C6F9FA4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935E9-48E9-4501-B8F0-4CCC88080F5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651A6-3826-4123-9EBD-0BB53D9E1E9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E29D08-C1FD-4EFE-9D5C-8160F9D2452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FAD2A8A-3D76-481F-B9EE-91757BC3E70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z="4800" b="1" smtClean="0">
                <a:solidFill>
                  <a:srgbClr val="CC0000"/>
                </a:solidFill>
              </a:rPr>
              <a:t>中国少数民族的美术文化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=194987077,259555470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508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620713"/>
            <a:ext cx="37433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dirty="0">
                <a:solidFill>
                  <a:srgbClr val="FF0000"/>
                </a:solidFill>
                <a:ea typeface="楷体" pitchFamily="49" charset="-122"/>
              </a:rPr>
              <a:t>高山族木雕简介：</a:t>
            </a:r>
          </a:p>
          <a:p>
            <a:pPr>
              <a:spcBef>
                <a:spcPct val="50000"/>
              </a:spcBef>
              <a:defRPr/>
            </a:pPr>
            <a:endParaRPr lang="zh-CN" altLang="en-US" sz="2400" dirty="0">
              <a:solidFill>
                <a:srgbClr val="FF0000"/>
              </a:solidFill>
            </a:endParaRPr>
          </a:p>
          <a:p>
            <a:pPr indent="720000">
              <a:spcBef>
                <a:spcPts val="0"/>
              </a:spcBef>
              <a:defRPr/>
            </a:pPr>
            <a:r>
              <a:rPr lang="zh-CN" altLang="en-US" sz="2000" dirty="0"/>
              <a:t>高山族主要居住在中国台湾省。他们的木雕艺术具有太平洋地区原始艺术的独特风格，无论住宅、武器与生活器皿均有雕饰，刀法粗犷，造型古朴。图饰以人像为主题，还有图腾特征的人头、蛇、鹿及几何形纹的组合，追求强烈的色彩对比和夸张的写实手法，其艺术境界为世人称赞叫绝。 </a:t>
            </a:r>
          </a:p>
          <a:p>
            <a:pPr indent="720000">
              <a:spcBef>
                <a:spcPts val="0"/>
              </a:spcBef>
              <a:defRPr/>
            </a:pPr>
            <a:r>
              <a:rPr lang="zh-CN" altLang="en-US" sz="20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少数民族美术文化  </a:t>
            </a:r>
            <a:r>
              <a:rPr lang="en-US" altLang="zh-CN" sz="40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  </a:t>
            </a:r>
            <a:r>
              <a:rPr lang="zh-CN" altLang="en-US" sz="40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民间工艺</a:t>
            </a:r>
          </a:p>
        </p:txBody>
      </p:sp>
      <p:pic>
        <p:nvPicPr>
          <p:cNvPr id="12291" name="Picture 6" descr="7763461_14270721619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257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5736781_22025809132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96975"/>
            <a:ext cx="34671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100513" y="1654175"/>
            <a:ext cx="671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zh-CN" altLang="en-US" sz="3200" b="1"/>
              <a:t>蒙古族工艺    马头琴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6925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0000"/>
                </a:solidFill>
                <a:ea typeface="楷体" pitchFamily="49" charset="-122"/>
              </a:rPr>
              <a:t>蒙古族民间工艺</a:t>
            </a:r>
          </a:p>
        </p:txBody>
      </p:sp>
      <p:pic>
        <p:nvPicPr>
          <p:cNvPr id="13315" name="Picture 4" descr="448_2012052814222929114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620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0921817554390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66579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40063" y="6099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876925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FF0000"/>
                </a:solidFill>
                <a:ea typeface="楷体" pitchFamily="49" charset="-122"/>
              </a:rPr>
              <a:t>蒙古族民间工艺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少数民族美术文化 </a:t>
            </a:r>
            <a:r>
              <a:rPr lang="en-US" altLang="zh-CN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 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民族服饰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ea typeface="楷体" pitchFamily="49" charset="-122"/>
              </a:rPr>
              <a:t>       </a:t>
            </a:r>
            <a:r>
              <a:rPr lang="zh-CN" altLang="en-US" sz="2800" smtClean="0">
                <a:ea typeface="楷体" pitchFamily="49" charset="-122"/>
              </a:rPr>
              <a:t>中国的少数民族文化服饰以其工艺精巧、风格独特而著称于世。</a:t>
            </a:r>
          </a:p>
          <a:p>
            <a:pPr eaLnBrk="1" hangingPunct="1"/>
            <a:r>
              <a:rPr lang="zh-CN" altLang="en-US" sz="2800" smtClean="0">
                <a:ea typeface="楷体" pitchFamily="49" charset="-122"/>
              </a:rPr>
              <a:t>       不同的服饰风格，反映了各民族在一定时期的工艺水平、审美情趣和审美追求。</a:t>
            </a:r>
          </a:p>
        </p:txBody>
      </p:sp>
      <p:pic>
        <p:nvPicPr>
          <p:cNvPr id="15364" name="Picture 4" descr="5119391_20364118419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3644900"/>
            <a:ext cx="55054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0000"/>
                </a:solidFill>
                <a:ea typeface="楷体" pitchFamily="49" charset="-122"/>
              </a:rPr>
              <a:t>民族服饰简介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楷体" pitchFamily="49" charset="-122"/>
              </a:rPr>
              <a:t>        </a:t>
            </a:r>
            <a:r>
              <a:rPr lang="zh-CN" altLang="en-US" smtClean="0">
                <a:ea typeface="楷体" pitchFamily="49" charset="-122"/>
              </a:rPr>
              <a:t>服饰是一个民族的标志，也代表了一个地区的形象。它的功能一是遮风祛寒，二是装饰美观。但是，由于受到地理环境的影响，服饰的类型千变万化。它的每一次变化都是跟这个民族的地理位置和历史息息相关。因此，从某种意义上讲，是地理环境和文化历史造就了我国绚丽多彩的民族服饰文化。</a:t>
            </a:r>
            <a:r>
              <a:rPr lang="zh-CN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ea typeface="楷体" pitchFamily="49" charset="-122"/>
              </a:rPr>
              <a:t>少数民族服饰特点赏析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165600"/>
            <a:ext cx="8229600" cy="2692400"/>
          </a:xfrm>
        </p:spPr>
        <p:txBody>
          <a:bodyPr/>
          <a:lstStyle/>
          <a:p>
            <a:pPr marL="0" indent="719138" eaLnBrk="1" hangingPunct="1">
              <a:spcBef>
                <a:spcPct val="0"/>
              </a:spcBef>
              <a:buFontTx/>
              <a:buNone/>
            </a:pPr>
            <a:r>
              <a:rPr lang="zh-CN" altLang="en-US" smtClean="0"/>
              <a:t>请同学们注意观察少数民族服饰的特点，从色彩、花纹、寓意方面去分析。</a:t>
            </a:r>
          </a:p>
        </p:txBody>
      </p:sp>
      <p:pic>
        <p:nvPicPr>
          <p:cNvPr id="17412" name="Picture 12" descr="民族服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568996_082432945283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33375"/>
            <a:ext cx="37719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2568996_09084373745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90525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635375" y="633888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朝鲜族服饰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010101710142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36830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4599526_21342001729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8913"/>
            <a:ext cx="400526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419475" y="616585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楷体" pitchFamily="49" charset="-122"/>
              </a:rPr>
              <a:t>维吾尔族服饰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829864_17535807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9592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2007122117505044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188913"/>
            <a:ext cx="27193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643438" y="765175"/>
            <a:ext cx="7334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壮  族  盛  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黑体" pitchFamily="49" charset="-122"/>
              </a:rPr>
              <a:t>问题一：</a:t>
            </a:r>
            <a:br>
              <a:rPr lang="zh-CN" altLang="en-US" sz="2800" b="1" smtClean="0">
                <a:ea typeface="黑体" pitchFamily="49" charset="-122"/>
              </a:rPr>
            </a:br>
            <a:r>
              <a:rPr lang="zh-CN" altLang="en-US" sz="2800" b="1" smtClean="0">
                <a:ea typeface="黑体" pitchFamily="49" charset="-122"/>
              </a:rPr>
              <a:t>我们中国有多少个民族？有多少个少数民族？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8229600" cy="1871663"/>
          </a:xfrm>
        </p:spPr>
        <p:txBody>
          <a:bodyPr/>
          <a:lstStyle/>
          <a:p>
            <a:pPr marL="0" indent="719138"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我国是一个幅员辽阔的多民族国家，除汉族以外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有五十五个少数民族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分布于全国各地。不同的民族由于各民族、各区域的人们在风俗文化心态上有不同于其它民族、其它区域的特点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因而审美观念、审美风尚、审美情趣方面相互也有差异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这就导致了少数民族美术文化具有了非常多样的变化。</a:t>
            </a:r>
          </a:p>
        </p:txBody>
      </p:sp>
      <p:pic>
        <p:nvPicPr>
          <p:cNvPr id="3076" name="Picture 4" descr="民族服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05263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壮族绣花鞋垫</a:t>
            </a:r>
          </a:p>
        </p:txBody>
      </p:sp>
      <p:pic>
        <p:nvPicPr>
          <p:cNvPr id="21507" name="Picture 5" descr="6794930_12544921211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77565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0000"/>
                </a:solidFill>
                <a:ea typeface="楷体" pitchFamily="49" charset="-122"/>
              </a:rPr>
              <a:t>民族服饰简介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中国各民族服饰装饰图案的设计，受历史与环境的影响，各民族的传统文化存在一定差异，但在服饰的装饰图案设计上，却表现出一种共同的方向，即</a:t>
            </a:r>
            <a:r>
              <a:rPr lang="en-US" altLang="zh-CN" sz="280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取材于大自然。 </a:t>
            </a:r>
            <a:br>
              <a:rPr lang="zh-CN" altLang="en-US" sz="280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280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800" smtClean="0">
                <a:latin typeface="楷体" pitchFamily="49" charset="-122"/>
                <a:ea typeface="楷体" pitchFamily="49" charset="-122"/>
              </a:rPr>
              <a:t>    所以我们可以发现少数民族服饰色调层次十分明显，服饰色彩虽鲜艳明丽，却不繁杂纷乱。视觉冲击力十分强烈</a:t>
            </a:r>
            <a:r>
              <a:rPr lang="zh-CN" altLang="en-US" smtClean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F0000"/>
                </a:solidFill>
                <a:ea typeface="楷体" pitchFamily="49" charset="-122"/>
              </a:rPr>
              <a:t>服饰花边</a:t>
            </a:r>
          </a:p>
        </p:txBody>
      </p:sp>
      <p:pic>
        <p:nvPicPr>
          <p:cNvPr id="23556" name="Picture 6" descr="11125768_082515297141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636838"/>
            <a:ext cx="6480175" cy="1616075"/>
          </a:xfrm>
          <a:noFill/>
        </p:spPr>
      </p:pic>
      <p:pic>
        <p:nvPicPr>
          <p:cNvPr id="23555" name="Picture 4" descr="11125768_15263471715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66788"/>
            <a:ext cx="69135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611188" y="4724400"/>
            <a:ext cx="8048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6666FF"/>
                </a:solidFill>
                <a:ea typeface="楷体" pitchFamily="49" charset="-122"/>
              </a:rPr>
              <a:t>少数民族服饰特点特点一：色彩明快醒目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  <a:solidFill>
            <a:srgbClr val="969696"/>
          </a:solidFill>
        </p:spPr>
        <p:txBody>
          <a:bodyPr/>
          <a:lstStyle/>
          <a:p>
            <a:pPr eaLnBrk="1" hangingPunct="1"/>
            <a:r>
              <a:rPr lang="zh-CN" altLang="en-US" sz="3200" b="1" smtClean="0">
                <a:solidFill>
                  <a:srgbClr val="CC0000"/>
                </a:solidFill>
                <a:ea typeface="楷体" pitchFamily="49" charset="-122"/>
              </a:rPr>
              <a:t>少数民族服饰特点特点二：</a:t>
            </a:r>
            <a:br>
              <a:rPr lang="zh-CN" altLang="en-US" sz="3200" b="1" smtClean="0">
                <a:solidFill>
                  <a:srgbClr val="CC0000"/>
                </a:solidFill>
                <a:ea typeface="楷体" pitchFamily="49" charset="-122"/>
              </a:rPr>
            </a:br>
            <a:r>
              <a:rPr lang="zh-CN" altLang="en-US" sz="3200" b="1" smtClean="0">
                <a:solidFill>
                  <a:srgbClr val="CC0000"/>
                </a:solidFill>
                <a:ea typeface="楷体" pitchFamily="49" charset="-122"/>
              </a:rPr>
              <a:t>花纹种类繁多，取材于大自然。</a:t>
            </a:r>
          </a:p>
        </p:txBody>
      </p:sp>
      <p:pic>
        <p:nvPicPr>
          <p:cNvPr id="24579" name="Picture 4" descr="11125768_08260469614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554513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1125768_15283639118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5463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11125768_152546385153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412875"/>
            <a:ext cx="2754313" cy="2719388"/>
          </a:xfrm>
          <a:noFill/>
        </p:spPr>
      </p:pic>
      <p:pic>
        <p:nvPicPr>
          <p:cNvPr id="25604" name="Picture 6" descr="11125768_110504191189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403350"/>
            <a:ext cx="26622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92275" y="4389438"/>
            <a:ext cx="5895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6666FF"/>
                </a:solidFill>
              </a:rPr>
              <a:t>    </a:t>
            </a:r>
            <a:r>
              <a:rPr lang="zh-CN" altLang="en-US" sz="3200" b="1">
                <a:solidFill>
                  <a:srgbClr val="6666FF"/>
                </a:solidFill>
              </a:rPr>
              <a:t>少数民族服饰特点特点三：</a:t>
            </a:r>
          </a:p>
          <a:p>
            <a:r>
              <a:rPr lang="zh-CN" altLang="en-US" sz="3200" b="1">
                <a:solidFill>
                  <a:srgbClr val="6666FF"/>
                </a:solidFill>
              </a:rPr>
              <a:t>装饰图案设计巧妙，风格清新。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1125768_124656441113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3213100" cy="4106862"/>
          </a:xfrm>
          <a:noFill/>
        </p:spPr>
      </p:pic>
      <p:pic>
        <p:nvPicPr>
          <p:cNvPr id="26627" name="Picture 5" descr="11125768_082654731145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76250"/>
            <a:ext cx="45370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b="1" smtClean="0">
                <a:ea typeface="黑体" pitchFamily="49" charset="-122"/>
              </a:rPr>
              <a:t>问题二：我们中国拥有多少年文化历史？</a:t>
            </a:r>
            <a:r>
              <a:rPr lang="zh-CN" alt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229600" cy="2333625"/>
          </a:xfrm>
        </p:spPr>
        <p:txBody>
          <a:bodyPr/>
          <a:lstStyle/>
          <a:p>
            <a:pPr marL="0" indent="719138" eaLnBrk="1" hangingPunct="1">
              <a:spcBef>
                <a:spcPct val="0"/>
              </a:spcBef>
              <a:buFontTx/>
              <a:buNone/>
            </a:pP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我们中国拥有五千多年的悠久文化历史，各个民族在历史发展的长河中不断的发展壮大，为我们留下了丰富、宏伟的宝贵遗产。各民族的富有创造力的艺术品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更是灿烂多姿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像一颗颗瑰丽的珍珠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镶嵌的历史的长廊中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成为我们民族文化艺术的宝贵财富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并以其独特的面貌成为世界文化艺术的重要组成部分。</a:t>
            </a:r>
          </a:p>
        </p:txBody>
      </p:sp>
      <p:pic>
        <p:nvPicPr>
          <p:cNvPr id="4100" name="Picture 4" descr="11125768_15263471715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81525"/>
            <a:ext cx="3649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smtClean="0">
                <a:solidFill>
                  <a:srgbClr val="6666FF"/>
                </a:solidFill>
                <a:ea typeface="黑体" pitchFamily="49" charset="-122"/>
              </a:rPr>
              <a:t>知识点：</a:t>
            </a:r>
            <a:r>
              <a:rPr lang="zh-CN" altLang="en-US" sz="3200" smtClean="0">
                <a:solidFill>
                  <a:srgbClr val="CC0000"/>
                </a:solidFill>
                <a:ea typeface="黑体" pitchFamily="49" charset="-122"/>
              </a:rPr>
              <a:t>少数民族美术的分类</a:t>
            </a:r>
            <a:r>
              <a:rPr lang="en-US" altLang="zh-CN" sz="3200" smtClean="0">
                <a:solidFill>
                  <a:srgbClr val="CC0000"/>
                </a:solidFill>
                <a:ea typeface="黑体" pitchFamily="49" charset="-122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713788" cy="1252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、建筑      </a:t>
            </a:r>
            <a:r>
              <a:rPr lang="en-US" altLang="zh-CN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、雕塑      </a:t>
            </a:r>
            <a:r>
              <a:rPr lang="en-US" altLang="zh-CN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、绘画       </a:t>
            </a:r>
            <a:r>
              <a:rPr lang="en-US" altLang="zh-CN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、民间工艺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zh-CN" altLang="en-US" sz="24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zh-CN" altLang="en-US" sz="24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4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4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120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4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、服饰</a:t>
            </a:r>
          </a:p>
        </p:txBody>
      </p:sp>
      <p:pic>
        <p:nvPicPr>
          <p:cNvPr id="5125" name="Picture 5" descr="56500_2013011115245170020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13795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u=194987077,2595554709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44675"/>
            <a:ext cx="14255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sbCAAHS1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844675"/>
            <a:ext cx="1439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2009218175543902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844675"/>
            <a:ext cx="13684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res10_attpic_bri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581525"/>
            <a:ext cx="13350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少数民族美术</a:t>
            </a:r>
            <a:r>
              <a:rPr lang="en-US" altLang="zh-CN" sz="28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建筑艺术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924300" y="623728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66FF"/>
                </a:solidFill>
                <a:ea typeface="楷体" pitchFamily="49" charset="-122"/>
              </a:rPr>
              <a:t>侗族风雨桥</a:t>
            </a:r>
          </a:p>
        </p:txBody>
      </p:sp>
      <p:pic>
        <p:nvPicPr>
          <p:cNvPr id="6149" name="Picture 5" descr="12637652_120919542150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666038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10501084_091412213102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527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FF0000"/>
                </a:solidFill>
                <a:ea typeface="黑体" pitchFamily="49" charset="-122"/>
              </a:rPr>
              <a:t>少数民族美术</a:t>
            </a:r>
            <a:r>
              <a:rPr lang="en-US" altLang="zh-CN" sz="28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b="1" smtClean="0">
                <a:solidFill>
                  <a:srgbClr val="FF0000"/>
                </a:solidFill>
                <a:ea typeface="黑体" pitchFamily="49" charset="-122"/>
              </a:rPr>
              <a:t>建筑艺术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4356100" y="1196975"/>
            <a:ext cx="47879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</a:rPr>
              <a:t>侗族风雨桥，在中外建筑史上独具风韵．风雨桥集桥、廊、亭三者为一体，全部为木结构，不用一钉一铆；上部为亭廊，亭子坐在墩台之上，有几个桥墩就有几个亭子，桥廊走道两边均设有栏杆坐凳：风雨桥一般都架设在村寨下方的溪河上，既作交通之用，又具有宗教方面的含义，风雨桥象征着飞龙绕寨，以保年年风调雨顺、五谷丰登、吉祥平安。</a:t>
            </a:r>
            <a:r>
              <a:rPr lang="zh-CN" altLang="en-US" sz="2400" smtClean="0"/>
              <a:t> 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3924300" y="623728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66FF"/>
                </a:solidFill>
                <a:ea typeface="楷体" pitchFamily="49" charset="-122"/>
              </a:rPr>
              <a:t>侗族风雨桥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少数民族美术</a:t>
            </a:r>
            <a:r>
              <a:rPr lang="en-US" altLang="zh-CN" sz="28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smtClean="0">
                <a:solidFill>
                  <a:srgbClr val="FF0000"/>
                </a:solidFill>
                <a:ea typeface="黑体" pitchFamily="49" charset="-122"/>
              </a:rPr>
              <a:t>建筑艺术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3024187" cy="4525962"/>
          </a:xfrm>
        </p:spPr>
        <p:txBody>
          <a:bodyPr/>
          <a:lstStyle/>
          <a:p>
            <a:pPr eaLnBrk="1" hangingPunct="1"/>
            <a:r>
              <a:rPr lang="zh-CN" altLang="en-US" smtClean="0"/>
              <a:t>曼飞龙塔建于</a:t>
            </a:r>
            <a:r>
              <a:rPr lang="en-US" altLang="zh-CN" smtClean="0"/>
              <a:t>1204</a:t>
            </a:r>
            <a:r>
              <a:rPr lang="zh-CN" altLang="en-US" smtClean="0"/>
              <a:t>年，傣族的能工巧匠们结合侗族的工艺建造。</a:t>
            </a:r>
          </a:p>
        </p:txBody>
      </p:sp>
      <p:pic>
        <p:nvPicPr>
          <p:cNvPr id="8196" name="Picture 4" descr="56500_2013011115245170020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92150"/>
            <a:ext cx="3771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635375" y="6237288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6666FF"/>
                </a:solidFill>
                <a:ea typeface="楷体" pitchFamily="49" charset="-122"/>
              </a:rPr>
              <a:t>傣族</a:t>
            </a:r>
            <a:r>
              <a:rPr lang="en-US" altLang="zh-CN" sz="2400">
                <a:solidFill>
                  <a:srgbClr val="6666FF"/>
                </a:solidFill>
                <a:ea typeface="楷体" pitchFamily="49" charset="-122"/>
              </a:rPr>
              <a:t>--</a:t>
            </a:r>
            <a:r>
              <a:rPr lang="zh-CN" altLang="en-US" sz="2400">
                <a:solidFill>
                  <a:srgbClr val="6666FF"/>
                </a:solidFill>
                <a:ea typeface="楷体" pitchFamily="49" charset="-122"/>
              </a:rPr>
              <a:t>曼飞龙塔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250"/>
            <a:ext cx="6923088" cy="941388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FF0000"/>
                </a:solidFill>
                <a:ea typeface="楷体" pitchFamily="49" charset="-122"/>
              </a:rPr>
              <a:t>少数民族美术文化之</a:t>
            </a:r>
            <a:r>
              <a:rPr lang="en-US" altLang="zh-CN" sz="400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4000" smtClean="0">
                <a:solidFill>
                  <a:srgbClr val="FF0000"/>
                </a:solidFill>
                <a:ea typeface="楷体" pitchFamily="49" charset="-122"/>
              </a:rPr>
              <a:t> </a:t>
            </a:r>
            <a:r>
              <a:rPr lang="zh-CN" altLang="en-US" sz="4000" smtClean="0">
                <a:solidFill>
                  <a:srgbClr val="FF0000"/>
                </a:solidFill>
                <a:ea typeface="楷体" pitchFamily="49" charset="-122"/>
              </a:rPr>
              <a:t>雕塑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    </a:t>
            </a:r>
            <a:r>
              <a:rPr lang="zh-CN" altLang="en-US" smtClean="0"/>
              <a:t>我国各个少数民族居住在不同的地区，由于地理条件的不同，他们的雕塑艺术选用的材料也有着不同。一般采用</a:t>
            </a:r>
            <a:r>
              <a:rPr lang="en-US" altLang="zh-CN" smtClean="0"/>
              <a:t>--</a:t>
            </a:r>
            <a:r>
              <a:rPr lang="zh-CN" altLang="en-US" smtClean="0"/>
              <a:t>木、石、泥等取自大自然的原材料进行创作。也有加入金银等贵重材料进行复杂工艺精加工的方式。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9122312323699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8913"/>
            <a:ext cx="37353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2009122312300392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475"/>
            <a:ext cx="48244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00113" y="765175"/>
            <a:ext cx="323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ea typeface="黑体" pitchFamily="49" charset="-122"/>
              </a:rPr>
              <a:t>高山族木雕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580</TotalTime>
  <Words>776</Words>
  <Application>Microsoft Office PowerPoint</Application>
  <PresentationFormat>全屏显示(4:3)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主题1</vt:lpstr>
      <vt:lpstr>中国少数民族的美术文化</vt:lpstr>
      <vt:lpstr>问题一： 我们中国有多少个民族？有多少个少数民族？</vt:lpstr>
      <vt:lpstr>问题二：我们中国拥有多少年文化历史？ </vt:lpstr>
      <vt:lpstr>知识点：少数民族美术的分类:</vt:lpstr>
      <vt:lpstr>少数民族美术——建筑艺术</vt:lpstr>
      <vt:lpstr>少数民族美术——建筑艺术</vt:lpstr>
      <vt:lpstr>少数民族美术——建筑艺术</vt:lpstr>
      <vt:lpstr>少数民族美术文化之— 雕塑</vt:lpstr>
      <vt:lpstr>幻灯片 9</vt:lpstr>
      <vt:lpstr>幻灯片 10</vt:lpstr>
      <vt:lpstr>少数民族美术文化  —  民间工艺</vt:lpstr>
      <vt:lpstr>蒙古族民间工艺</vt:lpstr>
      <vt:lpstr>蒙古族民间工艺</vt:lpstr>
      <vt:lpstr>少数民族美术文化 — 民族服饰</vt:lpstr>
      <vt:lpstr>民族服饰简介</vt:lpstr>
      <vt:lpstr>少数民族服饰特点赏析</vt:lpstr>
      <vt:lpstr>幻灯片 17</vt:lpstr>
      <vt:lpstr>幻灯片 18</vt:lpstr>
      <vt:lpstr>幻灯片 19</vt:lpstr>
      <vt:lpstr>壮族绣花鞋垫</vt:lpstr>
      <vt:lpstr>民族服饰简介</vt:lpstr>
      <vt:lpstr>服饰花边</vt:lpstr>
      <vt:lpstr>少数民族服饰特点特点二： 花纹种类繁多，取材于大自然。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2013-09-25T02:43:31Z</dcterms:created>
  <dcterms:modified xsi:type="dcterms:W3CDTF">2018-12-25T03:19:01Z</dcterms:modified>
</cp:coreProperties>
</file>