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2" r:id="rId2"/>
    <p:sldId id="290" r:id="rId3"/>
    <p:sldId id="291" r:id="rId4"/>
    <p:sldId id="293" r:id="rId5"/>
    <p:sldId id="288" r:id="rId6"/>
    <p:sldId id="283" r:id="rId7"/>
    <p:sldId id="281" r:id="rId8"/>
    <p:sldId id="282" r:id="rId9"/>
    <p:sldId id="280" r:id="rId10"/>
    <p:sldId id="286" r:id="rId11"/>
    <p:sldId id="285" r:id="rId12"/>
    <p:sldId id="284" r:id="rId13"/>
    <p:sldId id="287" r:id="rId14"/>
    <p:sldId id="294" r:id="rId15"/>
    <p:sldId id="289"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80808"/>
    <a:srgbClr val="FF0066"/>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32" y="7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B3CDCB-F7F8-4D49-8FB1-5C50C444DA79}" type="datetimeFigureOut">
              <a:rPr lang="zh-CN" altLang="en-US" smtClean="0"/>
              <a:pPr/>
              <a:t>19-4-29 Mon</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5D17D8-956A-4F03-87B0-F1F6619EC570}" type="slidenum">
              <a:rPr lang="zh-CN" altLang="en-US" smtClean="0"/>
              <a:pPr/>
              <a:t>‹#›</a:t>
            </a:fld>
            <a:endParaRPr lang="zh-CN" altLang="en-US"/>
          </a:p>
        </p:txBody>
      </p:sp>
    </p:spTree>
    <p:extLst>
      <p:ext uri="{BB962C8B-B14F-4D97-AF65-F5344CB8AC3E}">
        <p14:creationId xmlns:p14="http://schemas.microsoft.com/office/powerpoint/2010/main" val="1762663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19-4-29 Mon</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19-4-29 Mon</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9336" y="332656"/>
            <a:ext cx="11953328" cy="62478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1.an </a:t>
            </a: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elephant </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一</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只大象</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2.an animal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一</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只动</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物</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3.a kind of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一</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种的；某种</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的</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4.all kinds of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各</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种各样的 </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5.kind of / a little cute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有</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点可</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爱</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6.be friendly/kind/nice/good to sb.   </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对</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友</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好</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7.be from=come from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来</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自</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8.walk on two legs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用</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两条腿走路</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9.sleep all day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睡</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一整天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10.really scary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真</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地很吓</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人</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811297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6646" y="0"/>
            <a:ext cx="12025354" cy="3785652"/>
          </a:xfrm>
          <a:prstGeom prst="rect">
            <a:avLst/>
          </a:prstGeom>
          <a:noFill/>
        </p:spPr>
        <p:txBody>
          <a:bodyPr wrap="square" rtlCol="0">
            <a:spAutoFit/>
          </a:bodyPr>
          <a:lstStyle/>
          <a:p>
            <a:r>
              <a:rPr lang="zh-CN" altLang="en-US" sz="4000" b="1" dirty="0" smtClean="0">
                <a:latin typeface="Times New Roman" pitchFamily="18" charset="0"/>
                <a:cs typeface="Times New Roman" pitchFamily="18" charset="0"/>
              </a:rPr>
              <a:t>产地及居住地</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(1)</a:t>
            </a:r>
            <a:r>
              <a:rPr lang="zh-CN" altLang="en-US" sz="4000" b="1" dirty="0" smtClean="0">
                <a:latin typeface="Times New Roman" pitchFamily="18" charset="0"/>
                <a:cs typeface="Times New Roman" pitchFamily="18" charset="0"/>
              </a:rPr>
              <a:t>这是贝贝。它是一只大熊猫。它来自中国四川。</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This is </a:t>
            </a:r>
            <a:r>
              <a:rPr lang="en-US" sz="4000" b="1" dirty="0" err="1" smtClean="0">
                <a:latin typeface="Times New Roman" pitchFamily="18" charset="0"/>
                <a:cs typeface="Times New Roman" pitchFamily="18" charset="0"/>
              </a:rPr>
              <a:t>Beibei</a:t>
            </a:r>
            <a:r>
              <a:rPr lang="en-US" altLang="zh-CN" sz="4000" b="1"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 It is a panda. It</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Sichuan,</a:t>
            </a:r>
          </a:p>
          <a:p>
            <a:r>
              <a:rPr lang="en-US" sz="4000" b="1" dirty="0" smtClean="0">
                <a:latin typeface="Times New Roman" pitchFamily="18" charset="0"/>
                <a:cs typeface="Times New Roman" pitchFamily="18" charset="0"/>
              </a:rPr>
              <a:t> China.</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(2)</a:t>
            </a:r>
            <a:r>
              <a:rPr lang="zh-CN" altLang="en-US" sz="4000" b="1" dirty="0" smtClean="0">
                <a:latin typeface="Times New Roman" pitchFamily="18" charset="0"/>
                <a:cs typeface="Times New Roman" pitchFamily="18" charset="0"/>
              </a:rPr>
              <a:t>它目前在湛江动物园生活</a:t>
            </a:r>
            <a:br>
              <a:rPr lang="zh-CN" alt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Now it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Zhanjiang Zoo</a:t>
            </a:r>
            <a:endParaRPr lang="en-US" altLang="zh-CN" sz="4000" b="1" dirty="0" smtClean="0">
              <a:latin typeface="Times New Roman" pitchFamily="18" charset="0"/>
              <a:cs typeface="Times New Roman" pitchFamily="18" charset="0"/>
            </a:endParaRPr>
          </a:p>
        </p:txBody>
      </p:sp>
      <p:sp>
        <p:nvSpPr>
          <p:cNvPr id="3" name="Text Box 12"/>
          <p:cNvSpPr txBox="1">
            <a:spLocks noChangeArrowheads="1"/>
          </p:cNvSpPr>
          <p:nvPr/>
        </p:nvSpPr>
        <p:spPr bwMode="auto">
          <a:xfrm>
            <a:off x="6738942" y="1142984"/>
            <a:ext cx="3929090"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comes    from</a:t>
            </a:r>
            <a:endParaRPr lang="en-US" altLang="zh-CN" sz="4400" b="1" dirty="0">
              <a:solidFill>
                <a:srgbClr val="FF0000"/>
              </a:solidFill>
              <a:latin typeface="Times New Roman" pitchFamily="18" charset="0"/>
              <a:cs typeface="Times New Roman" pitchFamily="18" charset="0"/>
            </a:endParaRPr>
          </a:p>
        </p:txBody>
      </p:sp>
      <p:sp>
        <p:nvSpPr>
          <p:cNvPr id="4" name="Text Box 12"/>
          <p:cNvSpPr txBox="1">
            <a:spLocks noChangeArrowheads="1"/>
          </p:cNvSpPr>
          <p:nvPr/>
        </p:nvSpPr>
        <p:spPr bwMode="auto">
          <a:xfrm>
            <a:off x="1881158" y="3000372"/>
            <a:ext cx="3929090"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lives           in</a:t>
            </a:r>
            <a:endParaRPr lang="en-US" altLang="zh-CN"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50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6646" y="214290"/>
            <a:ext cx="11787270" cy="8710077"/>
          </a:xfrm>
          <a:prstGeom prst="rect">
            <a:avLst/>
          </a:prstGeom>
          <a:noFill/>
        </p:spPr>
        <p:txBody>
          <a:bodyPr wrap="square" rtlCol="0">
            <a:spAutoFit/>
          </a:bodyPr>
          <a:lstStyle/>
          <a:p>
            <a:r>
              <a:rPr lang="zh-CN" altLang="en-US" sz="4000" b="1" dirty="0" smtClean="0">
                <a:latin typeface="Times New Roman" pitchFamily="18" charset="0"/>
                <a:cs typeface="Times New Roman" pitchFamily="18" charset="0"/>
              </a:rPr>
              <a:t>年龄、外貌、</a:t>
            </a:r>
            <a:endParaRPr lang="en-US" altLang="zh-CN" sz="40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(3)</a:t>
            </a:r>
            <a:r>
              <a:rPr lang="zh-CN" altLang="en-US" sz="4000" b="1" dirty="0" smtClean="0">
                <a:latin typeface="Times New Roman" pitchFamily="18" charset="0"/>
                <a:cs typeface="Times New Roman" pitchFamily="18" charset="0"/>
              </a:rPr>
              <a:t>贝贝五岁了。</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 </a:t>
            </a:r>
            <a:r>
              <a:rPr lang="en-US" altLang="zh-CN" sz="4000" b="1" dirty="0" err="1" smtClean="0">
                <a:latin typeface="Times New Roman" pitchFamily="18" charset="0"/>
                <a:cs typeface="Times New Roman" pitchFamily="18" charset="0"/>
              </a:rPr>
              <a:t>Beibei</a:t>
            </a:r>
            <a:r>
              <a:rPr lang="en-US" altLang="zh-CN" sz="4000" b="1" dirty="0" smtClean="0">
                <a:latin typeface="Times New Roman" pitchFamily="18" charset="0"/>
                <a:cs typeface="Times New Roman" pitchFamily="18" charset="0"/>
              </a:rPr>
              <a:t> is</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     </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(4)</a:t>
            </a:r>
            <a:r>
              <a:rPr lang="zh-CN" altLang="en-US" sz="4000" b="1" dirty="0" smtClean="0">
                <a:latin typeface="Times New Roman" pitchFamily="18" charset="0"/>
                <a:cs typeface="Times New Roman" pitchFamily="18" charset="0"/>
              </a:rPr>
              <a:t>它黑白相间</a:t>
            </a: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并且有一双大眼睛</a:t>
            </a:r>
            <a:endParaRPr lang="en-US" altLang="zh-CN" sz="4000" b="1" dirty="0" smtClean="0">
              <a:latin typeface="Times New Roman" pitchFamily="18" charset="0"/>
              <a:cs typeface="Times New Roman" pitchFamily="18" charset="0"/>
            </a:endParaRPr>
          </a:p>
          <a:p>
            <a:r>
              <a:rPr lang="en-US" sz="4000" b="1" dirty="0" err="1" smtClean="0">
                <a:latin typeface="Times New Roman" pitchFamily="18" charset="0"/>
                <a:cs typeface="Times New Roman" pitchFamily="18" charset="0"/>
              </a:rPr>
              <a:t>Beibei</a:t>
            </a:r>
            <a:r>
              <a:rPr lang="en-US" sz="4000" b="1" dirty="0" smtClean="0">
                <a:latin typeface="Times New Roman" pitchFamily="18" charset="0"/>
                <a:cs typeface="Times New Roman" pitchFamily="18" charset="0"/>
              </a:rPr>
              <a:t> is</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with two big eyes</a:t>
            </a:r>
            <a:r>
              <a:rPr lang="en-US" altLang="zh-CN" sz="4000" b="1" dirty="0" smtClean="0">
                <a:latin typeface="Times New Roman" pitchFamily="18" charset="0"/>
                <a:cs typeface="Times New Roman" pitchFamily="18" charset="0"/>
              </a:rPr>
              <a:t>.</a:t>
            </a:r>
          </a:p>
          <a:p>
            <a:r>
              <a:rPr lang="zh-CN" altLang="en-US" sz="4000" b="1" dirty="0" smtClean="0">
                <a:latin typeface="Times New Roman" pitchFamily="18" charset="0"/>
                <a:cs typeface="Times New Roman" pitchFamily="18" charset="0"/>
              </a:rPr>
              <a:t>性情</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(5)</a:t>
            </a:r>
            <a:r>
              <a:rPr lang="zh-CN" altLang="en-US" sz="4000" b="1" dirty="0" smtClean="0">
                <a:latin typeface="Times New Roman" pitchFamily="18" charset="0"/>
                <a:cs typeface="Times New Roman" pitchFamily="18" charset="0"/>
              </a:rPr>
              <a:t>它看起来很漂亮也很可爱</a:t>
            </a: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但有时它有点害羞</a:t>
            </a:r>
            <a:br>
              <a:rPr lang="zh-CN" alt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It</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and cute.  </a:t>
            </a:r>
          </a:p>
          <a:p>
            <a:r>
              <a:rPr lang="en-US" sz="4000" b="1" dirty="0" smtClean="0">
                <a:latin typeface="Times New Roman" pitchFamily="18" charset="0"/>
                <a:cs typeface="Times New Roman" pitchFamily="18" charset="0"/>
              </a:rPr>
              <a:t>But sometimes it's</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 </a:t>
            </a:r>
            <a:endParaRPr lang="en-US" altLang="zh-CN" sz="4000" b="1" dirty="0" smtClean="0">
              <a:latin typeface="Times New Roman" pitchFamily="18" charset="0"/>
              <a:cs typeface="Times New Roman" pitchFamily="18" charset="0"/>
            </a:endParaRPr>
          </a:p>
          <a:p>
            <a:endParaRPr lang="en-US" altLang="zh-CN" sz="4000" b="1" dirty="0" smtClean="0">
              <a:latin typeface="Times New Roman" pitchFamily="18" charset="0"/>
              <a:cs typeface="Times New Roman" pitchFamily="18" charset="0"/>
            </a:endParaRPr>
          </a:p>
          <a:p>
            <a:endParaRPr lang="en-US" altLang="zh-CN" sz="4000" b="1" dirty="0" smtClean="0">
              <a:latin typeface="Times New Roman" pitchFamily="18" charset="0"/>
              <a:cs typeface="Times New Roman" pitchFamily="18" charset="0"/>
            </a:endParaRPr>
          </a:p>
          <a:p>
            <a:endParaRPr lang="en-US" altLang="zh-CN" sz="4000" b="1" dirty="0" smtClean="0">
              <a:latin typeface="Times New Roman" pitchFamily="18" charset="0"/>
              <a:cs typeface="Times New Roman" pitchFamily="18" charset="0"/>
            </a:endParaRPr>
          </a:p>
          <a:p>
            <a:endParaRPr lang="en-US" altLang="zh-CN" sz="4000" b="1" dirty="0" smtClean="0">
              <a:latin typeface="Times New Roman" pitchFamily="18" charset="0"/>
              <a:cs typeface="Times New Roman" pitchFamily="18" charset="0"/>
            </a:endParaRPr>
          </a:p>
          <a:p>
            <a:endParaRPr lang="en-US" altLang="zh-CN" sz="4000" b="1" dirty="0" smtClean="0">
              <a:latin typeface="Times New Roman" pitchFamily="18" charset="0"/>
              <a:cs typeface="Times New Roman" pitchFamily="18" charset="0"/>
            </a:endParaRPr>
          </a:p>
        </p:txBody>
      </p:sp>
      <p:sp>
        <p:nvSpPr>
          <p:cNvPr id="3" name="Text Box 12"/>
          <p:cNvSpPr txBox="1">
            <a:spLocks noChangeArrowheads="1"/>
          </p:cNvSpPr>
          <p:nvPr/>
        </p:nvSpPr>
        <p:spPr bwMode="auto">
          <a:xfrm>
            <a:off x="2381224" y="1428736"/>
            <a:ext cx="5643602"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5           years          old</a:t>
            </a:r>
            <a:endParaRPr lang="en-US" altLang="zh-CN" sz="4400" b="1" dirty="0">
              <a:solidFill>
                <a:srgbClr val="FF0000"/>
              </a:solidFill>
              <a:latin typeface="Times New Roman" pitchFamily="18" charset="0"/>
              <a:cs typeface="Times New Roman" pitchFamily="18" charset="0"/>
            </a:endParaRPr>
          </a:p>
        </p:txBody>
      </p:sp>
      <p:sp>
        <p:nvSpPr>
          <p:cNvPr id="4" name="Text Box 12"/>
          <p:cNvSpPr txBox="1">
            <a:spLocks noChangeArrowheads="1"/>
          </p:cNvSpPr>
          <p:nvPr/>
        </p:nvSpPr>
        <p:spPr bwMode="auto">
          <a:xfrm>
            <a:off x="2166910" y="2571744"/>
            <a:ext cx="5643602"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black    and     white</a:t>
            </a:r>
            <a:endParaRPr lang="en-US" altLang="zh-CN" sz="4400" b="1" dirty="0">
              <a:solidFill>
                <a:srgbClr val="FF0000"/>
              </a:solidFill>
              <a:latin typeface="Times New Roman" pitchFamily="18" charset="0"/>
              <a:cs typeface="Times New Roman" pitchFamily="18" charset="0"/>
            </a:endParaRPr>
          </a:p>
        </p:txBody>
      </p:sp>
      <p:sp>
        <p:nvSpPr>
          <p:cNvPr id="5" name="Text Box 12"/>
          <p:cNvSpPr txBox="1">
            <a:spLocks noChangeArrowheads="1"/>
          </p:cNvSpPr>
          <p:nvPr/>
        </p:nvSpPr>
        <p:spPr bwMode="auto">
          <a:xfrm>
            <a:off x="666712" y="4429132"/>
            <a:ext cx="5643602"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looks   beautiful</a:t>
            </a:r>
            <a:endParaRPr lang="en-US" altLang="zh-CN" sz="4400" b="1" dirty="0">
              <a:solidFill>
                <a:srgbClr val="FF0000"/>
              </a:solidFill>
              <a:latin typeface="Times New Roman" pitchFamily="18" charset="0"/>
              <a:cs typeface="Times New Roman" pitchFamily="18" charset="0"/>
            </a:endParaRPr>
          </a:p>
        </p:txBody>
      </p:sp>
      <p:sp>
        <p:nvSpPr>
          <p:cNvPr id="6" name="Text Box 12"/>
          <p:cNvSpPr txBox="1">
            <a:spLocks noChangeArrowheads="1"/>
          </p:cNvSpPr>
          <p:nvPr/>
        </p:nvSpPr>
        <p:spPr bwMode="auto">
          <a:xfrm>
            <a:off x="4310050" y="5072074"/>
            <a:ext cx="5643602"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kind     of             shy</a:t>
            </a:r>
            <a:endParaRPr lang="en-US" altLang="zh-CN"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50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Bottom)">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6646" y="0"/>
            <a:ext cx="12025354" cy="4401205"/>
          </a:xfrm>
          <a:prstGeom prst="rect">
            <a:avLst/>
          </a:prstGeom>
          <a:noFill/>
        </p:spPr>
        <p:txBody>
          <a:bodyPr wrap="square" rtlCol="0">
            <a:spAutoFit/>
          </a:bodyPr>
          <a:lstStyle/>
          <a:p>
            <a:r>
              <a:rPr lang="zh-CN" altLang="en-US" sz="4000" b="1" dirty="0" smtClean="0">
                <a:latin typeface="Times New Roman" pitchFamily="18" charset="0"/>
                <a:cs typeface="Times New Roman" pitchFamily="18" charset="0"/>
              </a:rPr>
              <a:t>习性爱好</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(6)</a:t>
            </a:r>
            <a:r>
              <a:rPr lang="zh-CN" altLang="en-US" sz="4000" b="1" dirty="0" smtClean="0">
                <a:latin typeface="Times New Roman" pitchFamily="18" charset="0"/>
                <a:cs typeface="Times New Roman" pitchFamily="18" charset="0"/>
              </a:rPr>
              <a:t>它喜欢吃竹子。</a:t>
            </a:r>
            <a:br>
              <a:rPr lang="zh-CN" altLang="en-US" sz="4000" b="1" dirty="0" smtClean="0">
                <a:latin typeface="Times New Roman" pitchFamily="18" charset="0"/>
                <a:cs typeface="Times New Roman" pitchFamily="18" charset="0"/>
              </a:rPr>
            </a:br>
            <a:r>
              <a:rPr lang="en-US" altLang="zh-CN" sz="4000" b="1" dirty="0" smtClean="0">
                <a:latin typeface="Times New Roman" pitchFamily="18" charset="0"/>
                <a:cs typeface="Times New Roman" pitchFamily="18" charset="0"/>
              </a:rPr>
              <a:t>It</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bamboo</a:t>
            </a:r>
            <a:r>
              <a:rPr lang="en-US" altLang="zh-CN" sz="4000" b="1"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zh-CN" altLang="en-US" sz="4000" b="1" dirty="0" smtClean="0">
                <a:latin typeface="Times New Roman" pitchFamily="18" charset="0"/>
                <a:cs typeface="Times New Roman" pitchFamily="18" charset="0"/>
              </a:rPr>
              <a:t/>
            </a:r>
            <a:br>
              <a:rPr lang="zh-CN" altLang="en-US" sz="4000" b="1" dirty="0" smtClean="0">
                <a:latin typeface="Times New Roman" pitchFamily="18" charset="0"/>
                <a:cs typeface="Times New Roman" pitchFamily="18" charset="0"/>
              </a:rPr>
            </a:br>
            <a:r>
              <a:rPr lang="en-US" altLang="zh-CN" sz="4000" b="1" dirty="0" smtClean="0">
                <a:latin typeface="Times New Roman" pitchFamily="18" charset="0"/>
                <a:cs typeface="Times New Roman" pitchFamily="18" charset="0"/>
              </a:rPr>
              <a:t>(7)</a:t>
            </a:r>
            <a:r>
              <a:rPr lang="zh-CN" altLang="en-US" sz="4000" b="1" dirty="0" smtClean="0">
                <a:latin typeface="Times New Roman" pitchFamily="18" charset="0"/>
                <a:cs typeface="Times New Roman" pitchFamily="18" charset="0"/>
              </a:rPr>
              <a:t>它整天都喜欢睡觉</a:t>
            </a:r>
            <a:br>
              <a:rPr lang="zh-CN" alt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It</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a:t>
            </a:r>
            <a:r>
              <a:rPr lang="en-US" altLang="zh-CN" sz="4000" b="1" dirty="0" smtClean="0">
                <a:latin typeface="Times New Roman" pitchFamily="18" charset="0"/>
                <a:cs typeface="Times New Roman" pitchFamily="18" charset="0"/>
              </a:rPr>
              <a:t> </a:t>
            </a:r>
            <a:r>
              <a:rPr lang="en-US" altLang="zh-CN"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br>
              <a:rPr lang="en-US" sz="4000" b="1" dirty="0" smtClean="0">
                <a:latin typeface="Times New Roman" pitchFamily="18" charset="0"/>
                <a:cs typeface="Times New Roman" pitchFamily="18" charset="0"/>
              </a:rPr>
            </a:br>
            <a:endParaRPr lang="en-US" altLang="zh-CN" sz="4000" b="1" dirty="0">
              <a:latin typeface="Times New Roman" pitchFamily="18" charset="0"/>
              <a:cs typeface="Times New Roman" pitchFamily="18" charset="0"/>
            </a:endParaRPr>
          </a:p>
        </p:txBody>
      </p:sp>
      <p:sp>
        <p:nvSpPr>
          <p:cNvPr id="3" name="Text Box 12"/>
          <p:cNvSpPr txBox="1">
            <a:spLocks noChangeArrowheads="1"/>
          </p:cNvSpPr>
          <p:nvPr/>
        </p:nvSpPr>
        <p:spPr bwMode="auto">
          <a:xfrm>
            <a:off x="666712" y="1214422"/>
            <a:ext cx="5643602"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likes    eating</a:t>
            </a:r>
            <a:endParaRPr lang="en-US" altLang="zh-CN" sz="4400" b="1" dirty="0">
              <a:solidFill>
                <a:srgbClr val="FF0000"/>
              </a:solidFill>
              <a:latin typeface="Times New Roman" pitchFamily="18" charset="0"/>
              <a:cs typeface="Times New Roman" pitchFamily="18" charset="0"/>
            </a:endParaRPr>
          </a:p>
        </p:txBody>
      </p:sp>
      <p:sp>
        <p:nvSpPr>
          <p:cNvPr id="4" name="Text Box 12"/>
          <p:cNvSpPr txBox="1">
            <a:spLocks noChangeArrowheads="1"/>
          </p:cNvSpPr>
          <p:nvPr/>
        </p:nvSpPr>
        <p:spPr bwMode="auto">
          <a:xfrm>
            <a:off x="666712" y="3000372"/>
            <a:ext cx="7286676"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likes    sleeping     all         day  </a:t>
            </a:r>
            <a:endParaRPr lang="en-US" altLang="zh-CN"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50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6646" y="0"/>
            <a:ext cx="12025354" cy="7478970"/>
          </a:xfrm>
          <a:prstGeom prst="rect">
            <a:avLst/>
          </a:prstGeom>
          <a:noFill/>
        </p:spPr>
        <p:txBody>
          <a:bodyPr wrap="square" rtlCol="0">
            <a:spAutoFit/>
          </a:bodyPr>
          <a:lstStyle/>
          <a:p>
            <a:pPr marL="742950" indent="-742950">
              <a:defRPr/>
            </a:pP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zh-CN" altLang="en-US" sz="4000" b="1" dirty="0" smtClean="0">
                <a:solidFill>
                  <a:srgbClr val="FF0066"/>
                </a:solidFill>
                <a:latin typeface="Times New Roman" panose="02020603050405020304" pitchFamily="18" charset="0"/>
                <a:cs typeface="Times New Roman" panose="02020603050405020304" pitchFamily="18" charset="0"/>
              </a:rPr>
              <a:t>第三段：</a:t>
            </a:r>
            <a:r>
              <a:rPr lang="en-US" altLang="zh-CN" sz="4000" b="1" dirty="0" smtClean="0">
                <a:solidFill>
                  <a:srgbClr val="FF0066"/>
                </a:solidFill>
                <a:latin typeface="Times New Roman" panose="02020603050405020304" pitchFamily="18" charset="0"/>
                <a:cs typeface="Times New Roman" panose="02020603050405020304" pitchFamily="18" charset="0"/>
              </a:rPr>
              <a:t>(</a:t>
            </a:r>
            <a:r>
              <a:rPr lang="zh-CN" altLang="en-US" sz="4000" b="1" dirty="0" smtClean="0">
                <a:solidFill>
                  <a:srgbClr val="FF0066"/>
                </a:solidFill>
                <a:latin typeface="Times New Roman" panose="02020603050405020304" pitchFamily="18" charset="0"/>
                <a:cs typeface="Times New Roman" panose="02020603050405020304" pitchFamily="18" charset="0"/>
              </a:rPr>
              <a:t>结尾</a:t>
            </a:r>
            <a:r>
              <a:rPr lang="en-US" altLang="zh-CN" sz="4000" b="1" dirty="0" smtClean="0">
                <a:solidFill>
                  <a:srgbClr val="FF0066"/>
                </a:solidFill>
                <a:latin typeface="Times New Roman" panose="02020603050405020304" pitchFamily="18" charset="0"/>
                <a:cs typeface="Times New Roman" panose="02020603050405020304" pitchFamily="18" charset="0"/>
              </a:rPr>
              <a:t>)</a:t>
            </a:r>
            <a:r>
              <a:rPr lang="zh-CN" altLang="en-US" sz="4000" b="1" dirty="0" smtClean="0">
                <a:solidFill>
                  <a:srgbClr val="FF0066"/>
                </a:solidFill>
                <a:latin typeface="Times New Roman" panose="02020603050405020304" pitchFamily="18" charset="0"/>
                <a:cs typeface="Times New Roman" panose="02020603050405020304" pitchFamily="18" charset="0"/>
              </a:rPr>
              <a:t> </a:t>
            </a: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pPr marL="742950" indent="-742950">
              <a:defRPr/>
            </a:pPr>
            <a:r>
              <a:rPr lang="en-US" altLang="zh-CN" sz="4000" b="1" dirty="0" smtClean="0">
                <a:solidFill>
                  <a:srgbClr val="FF0066"/>
                </a:solidFill>
                <a:latin typeface="Times New Roman" panose="02020603050405020304" pitchFamily="18" charset="0"/>
                <a:cs typeface="Times New Roman" panose="02020603050405020304" pitchFamily="18" charset="0"/>
              </a:rPr>
              <a:t>Pandas(</a:t>
            </a:r>
            <a:r>
              <a:rPr lang="en-US" altLang="zh-CN" sz="4000" b="1" dirty="0" err="1" smtClean="0">
                <a:solidFill>
                  <a:srgbClr val="FF0066"/>
                </a:solidFill>
                <a:latin typeface="Times New Roman" panose="02020603050405020304" pitchFamily="18" charset="0"/>
                <a:cs typeface="Times New Roman" panose="02020603050405020304" pitchFamily="18" charset="0"/>
              </a:rPr>
              <a:t>Amimals</a:t>
            </a:r>
            <a:r>
              <a:rPr lang="en-US" altLang="zh-CN" sz="4000" b="1" dirty="0" smtClean="0">
                <a:solidFill>
                  <a:srgbClr val="FF0066"/>
                </a:solidFill>
                <a:latin typeface="Times New Roman" panose="02020603050405020304" pitchFamily="18" charset="0"/>
                <a:cs typeface="Times New Roman" panose="02020603050405020304" pitchFamily="18" charset="0"/>
              </a:rPr>
              <a:t>) are our friends. </a:t>
            </a:r>
          </a:p>
          <a:p>
            <a:pPr marL="742950" indent="-742950">
              <a:defRPr/>
            </a:pPr>
            <a:r>
              <a:rPr lang="en-US" altLang="zh-CN" sz="4000" b="1" dirty="0" smtClean="0">
                <a:solidFill>
                  <a:srgbClr val="FF0066"/>
                </a:solidFill>
                <a:latin typeface="Times New Roman" panose="02020603050405020304" pitchFamily="18" charset="0"/>
                <a:cs typeface="Times New Roman" panose="02020603050405020304" pitchFamily="18" charset="0"/>
              </a:rPr>
              <a:t>We must be friendly to them.</a:t>
            </a:r>
          </a:p>
          <a:p>
            <a:pPr marL="742950" indent="-742950">
              <a:defRPr/>
            </a:pPr>
            <a:r>
              <a:rPr lang="zh-CN" altLang="en-US" sz="4000" b="1" dirty="0" smtClean="0"/>
              <a:t>大熊猫是我们的朋友</a:t>
            </a:r>
            <a:r>
              <a:rPr lang="en-US" altLang="zh-CN" sz="4000" b="1" dirty="0" smtClean="0"/>
              <a:t>.</a:t>
            </a:r>
            <a:r>
              <a:rPr lang="zh-CN" altLang="en-US" sz="4000" b="1" dirty="0" smtClean="0"/>
              <a:t> 我们必须对它们友好。</a:t>
            </a: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endParaRPr lang="en-US" sz="4000" b="1" dirty="0" smtClean="0">
              <a:latin typeface="Times New Roman" pitchFamily="18" charset="0"/>
              <a:cs typeface="Times New Roman" pitchFamily="18" charset="0"/>
            </a:endParaRPr>
          </a:p>
          <a:p>
            <a:r>
              <a:rPr lang="zh-CN" altLang="en-US" sz="4000" b="1" dirty="0" smtClean="0">
                <a:latin typeface="Times New Roman" pitchFamily="18" charset="0"/>
                <a:cs typeface="Times New Roman" pitchFamily="18" charset="0"/>
              </a:rPr>
              <a:t/>
            </a:r>
            <a:br>
              <a:rPr lang="zh-CN" altLang="en-US" sz="4000" b="1" dirty="0" smtClean="0">
                <a:latin typeface="Times New Roman" pitchFamily="18" charset="0"/>
                <a:cs typeface="Times New Roman" pitchFamily="18" charset="0"/>
              </a:rPr>
            </a:b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在介绍某种动物时</a:t>
            </a: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应重点写它的产地、外貌、性情、习性等方面。</a:t>
            </a: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
            </a:r>
            <a:br>
              <a:rPr lang="zh-CN" altLang="en-US" sz="4000" b="1" dirty="0" smtClean="0">
                <a:latin typeface="Times New Roman" pitchFamily="18" charset="0"/>
                <a:cs typeface="Times New Roman" pitchFamily="18" charset="0"/>
              </a:rPr>
            </a:br>
            <a:endParaRPr lang="zh-CN" altLang="en-US" sz="4000" b="1" dirty="0" smtClean="0">
              <a:latin typeface="Times New Roman" pitchFamily="18" charset="0"/>
              <a:cs typeface="Times New Roman" pitchFamily="18" charset="0"/>
            </a:endParaRPr>
          </a:p>
          <a:p>
            <a:pPr algn="ctr"/>
            <a:endParaRPr lang="en-US" altLang="zh-CN" sz="4000" b="1" dirty="0">
              <a:latin typeface="Times New Roman" pitchFamily="18" charset="0"/>
              <a:cs typeface="Times New Roman" pitchFamily="18" charset="0"/>
            </a:endParaRPr>
          </a:p>
          <a:p>
            <a:endParaRPr lang="en-US" altLang="zh-CN"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265508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
          <p:cNvSpPr>
            <a:spLocks noChangeArrowheads="1"/>
          </p:cNvSpPr>
          <p:nvPr/>
        </p:nvSpPr>
        <p:spPr bwMode="auto">
          <a:xfrm>
            <a:off x="166646" y="-642966"/>
            <a:ext cx="12192000" cy="8402300"/>
          </a:xfrm>
          <a:prstGeom prst="rect">
            <a:avLst/>
          </a:prstGeom>
          <a:noFill/>
          <a:ln w="9525">
            <a:noFill/>
            <a:miter lim="800000"/>
            <a:headEnd/>
            <a:tailEnd/>
          </a:ln>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My favorite animal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smtClean="0">
                <a:ln>
                  <a:noFill/>
                </a:ln>
                <a:solidFill>
                  <a:srgbClr val="0000FF"/>
                </a:solidFill>
                <a:effectLst/>
                <a:uLnTx/>
                <a:uFillTx/>
                <a:latin typeface="Times New Roman" pitchFamily="18" charset="0"/>
                <a:ea typeface="宋体" panose="02010600030101010101" pitchFamily="2" charset="-122"/>
                <a:cs typeface="Times New Roman" pitchFamily="18" charset="0"/>
              </a:rPr>
              <a:t>    I like animals and dogs </a:t>
            </a:r>
            <a:r>
              <a:rPr kumimoji="0" lang="en-US" altLang="zh-CN" sz="4000" b="1" i="0" u="none" strike="noStrike" kern="1200" cap="none" spc="0" normalizeH="0" baseline="0" noProof="0" dirty="0">
                <a:ln>
                  <a:noFill/>
                </a:ln>
                <a:solidFill>
                  <a:srgbClr val="0000FF"/>
                </a:solidFill>
                <a:effectLst/>
                <a:uLnTx/>
                <a:uFillTx/>
                <a:latin typeface="Times New Roman" pitchFamily="18" charset="0"/>
                <a:ea typeface="宋体" panose="02010600030101010101" pitchFamily="2" charset="-122"/>
                <a:cs typeface="Times New Roman" pitchFamily="18" charset="0"/>
              </a:rPr>
              <a:t>are my favorite animals.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    </a:t>
            </a:r>
            <a:r>
              <a:rPr kumimoji="0" lang="en-US" altLang="zh-CN" sz="4000" b="1" i="0" u="none" strike="noStrike" kern="1200" cap="none" spc="0" normalizeH="0" baseline="0" noProof="0" dirty="0" smtClean="0">
                <a:ln>
                  <a:noFill/>
                </a:ln>
                <a:solidFill>
                  <a:srgbClr val="FF0000"/>
                </a:solidFill>
                <a:effectLst/>
                <a:uLnTx/>
                <a:uFillTx/>
                <a:latin typeface="Times New Roman" pitchFamily="18" charset="0"/>
                <a:ea typeface="宋体" panose="02010600030101010101" pitchFamily="2" charset="-122"/>
                <a:cs typeface="Times New Roman" pitchFamily="18" charset="0"/>
              </a:rPr>
              <a:t>I have a pet dog </a:t>
            </a: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(from my parents). His name is Peter. </a:t>
            </a:r>
            <a:r>
              <a:rPr kumimoji="0" lang="en-US" altLang="zh-CN" sz="4000" b="1" i="0" u="none" strike="noStrike" kern="1200" cap="none" spc="0" normalizeH="0" baseline="0" noProof="0" dirty="0" smtClean="0">
                <a:ln>
                  <a:noFill/>
                </a:ln>
                <a:solidFill>
                  <a:srgbClr val="FF0000"/>
                </a:solidFill>
                <a:effectLst/>
                <a:uLnTx/>
                <a:uFillTx/>
                <a:latin typeface="Times New Roman" pitchFamily="18" charset="0"/>
                <a:ea typeface="宋体" panose="02010600030101010101" pitchFamily="2" charset="-122"/>
                <a:cs typeface="Times New Roman" pitchFamily="18" charset="0"/>
              </a:rPr>
              <a:t>He is really beautiful</a:t>
            </a: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 He is brown and white with blue eyes. </a:t>
            </a:r>
            <a:r>
              <a:rPr kumimoji="0" lang="en-US" altLang="zh-CN" sz="4000" b="1" i="0" u="none" strike="noStrike" kern="1200" cap="none" spc="0" normalizeH="0" baseline="0" noProof="0" dirty="0" smtClean="0">
                <a:ln>
                  <a:noFill/>
                </a:ln>
                <a:solidFill>
                  <a:srgbClr val="FF0000"/>
                </a:solidFill>
                <a:effectLst/>
                <a:uLnTx/>
                <a:uFillTx/>
                <a:latin typeface="Times New Roman" pitchFamily="18" charset="0"/>
                <a:ea typeface="宋体" panose="02010600030101010101" pitchFamily="2" charset="-122"/>
                <a:cs typeface="Times New Roman" pitchFamily="18" charset="0"/>
              </a:rPr>
              <a:t>He is kind of shy.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smtClean="0">
                <a:ln>
                  <a:noFill/>
                </a:ln>
                <a:solidFill>
                  <a:srgbClr val="080808"/>
                </a:solidFill>
                <a:effectLst/>
                <a:uLnTx/>
                <a:uFillTx/>
                <a:latin typeface="Times New Roman" pitchFamily="18" charset="0"/>
                <a:ea typeface="宋体" panose="02010600030101010101" pitchFamily="2" charset="-122"/>
                <a:cs typeface="Times New Roman" pitchFamily="18" charset="0"/>
              </a:rPr>
              <a:t>   </a:t>
            </a:r>
            <a:r>
              <a:rPr kumimoji="0" lang="en-US" altLang="zh-CN" sz="4000" b="1" i="0" u="none" strike="noStrike" kern="1200" cap="none" spc="0" normalizeH="0" baseline="0" noProof="0" dirty="0" smtClean="0">
                <a:ln>
                  <a:noFill/>
                </a:ln>
                <a:solidFill>
                  <a:srgbClr val="FF0000"/>
                </a:solidFill>
                <a:effectLst/>
                <a:uLnTx/>
                <a:uFillTx/>
                <a:latin typeface="Times New Roman" pitchFamily="18" charset="0"/>
                <a:ea typeface="宋体" panose="02010600030101010101" pitchFamily="2" charset="-122"/>
                <a:cs typeface="Times New Roman" pitchFamily="18" charset="0"/>
              </a:rPr>
              <a:t>He </a:t>
            </a:r>
            <a:r>
              <a:rPr kumimoji="0" lang="en-US" altLang="zh-CN" sz="4000" b="1" i="0" u="none" strike="noStrike" kern="1200" cap="none" spc="0" normalizeH="0" baseline="0" noProof="0" dirty="0">
                <a:ln>
                  <a:noFill/>
                </a:ln>
                <a:solidFill>
                  <a:srgbClr val="FF0000"/>
                </a:solidFill>
                <a:effectLst/>
                <a:uLnTx/>
                <a:uFillTx/>
                <a:latin typeface="Times New Roman" pitchFamily="18" charset="0"/>
                <a:ea typeface="宋体" panose="02010600030101010101" pitchFamily="2" charset="-122"/>
                <a:cs typeface="Times New Roman" pitchFamily="18" charset="0"/>
              </a:rPr>
              <a:t>can walk on two legs</a:t>
            </a: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 He likes to play </a:t>
            </a:r>
            <a:r>
              <a:rPr kumimoji="0" lang="en-US" altLang="zh-CN" sz="4000" b="1" i="0" u="none" strike="noStrike" kern="1200" cap="none" spc="0" normalizeH="0" baseline="0" noProof="0" dirty="0" smtClean="0">
                <a:ln>
                  <a:noFill/>
                </a:ln>
                <a:solidFill>
                  <a:srgbClr val="080808"/>
                </a:solidFill>
                <a:effectLst/>
                <a:uLnTx/>
                <a:uFillTx/>
                <a:latin typeface="Times New Roman" pitchFamily="18" charset="0"/>
                <a:ea typeface="宋体" panose="02010600030101010101" pitchFamily="2" charset="-122"/>
                <a:cs typeface="Times New Roman" pitchFamily="18" charset="0"/>
              </a:rPr>
              <a:t>balls </a:t>
            </a: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and he sleeps all  day. He also likes taking a walk with me. </a:t>
            </a:r>
            <a:r>
              <a:rPr kumimoji="0" lang="en-US" altLang="zh-CN" sz="4000" b="1" i="0" u="none" strike="noStrike" kern="1200" cap="none" spc="0" normalizeH="0" baseline="0" noProof="0" dirty="0" smtClean="0">
                <a:ln>
                  <a:noFill/>
                </a:ln>
                <a:solidFill>
                  <a:srgbClr val="FF0000"/>
                </a:solidFill>
                <a:effectLst/>
                <a:uLnTx/>
                <a:uFillTx/>
                <a:latin typeface="Times New Roman" pitchFamily="18" charset="0"/>
                <a:ea typeface="宋体" panose="02010600030101010101" pitchFamily="2" charset="-122"/>
                <a:cs typeface="Times New Roman" pitchFamily="18" charset="0"/>
              </a:rPr>
              <a:t>I think he is my best friend.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rPr>
              <a:t>  </a:t>
            </a:r>
            <a:r>
              <a:rPr kumimoji="0" lang="en-US" altLang="zh-CN" sz="4000" b="1" i="0" u="none" strike="noStrike" kern="1200" cap="none" spc="0" normalizeH="0" baseline="0" noProof="0" dirty="0">
                <a:ln>
                  <a:noFill/>
                </a:ln>
                <a:solidFill>
                  <a:srgbClr val="0000FF"/>
                </a:solidFill>
                <a:effectLst/>
                <a:uLnTx/>
                <a:uFillTx/>
                <a:latin typeface="Times New Roman" pitchFamily="18" charset="0"/>
                <a:ea typeface="宋体" panose="02010600030101010101" pitchFamily="2" charset="-122"/>
                <a:cs typeface="Times New Roman" pitchFamily="18" charset="0"/>
              </a:rPr>
              <a:t>Animals are our friends. We </a:t>
            </a:r>
            <a:r>
              <a:rPr kumimoji="0" lang="en-US" altLang="zh-CN" sz="4000" b="1" i="0" u="none" strike="noStrike" kern="1200" cap="none" spc="0" normalizeH="0" baseline="0" noProof="0" dirty="0" smtClean="0">
                <a:ln>
                  <a:noFill/>
                </a:ln>
                <a:solidFill>
                  <a:srgbClr val="0000FF"/>
                </a:solidFill>
                <a:effectLst/>
                <a:uLnTx/>
                <a:uFillTx/>
                <a:latin typeface="Times New Roman" pitchFamily="18" charset="0"/>
                <a:ea typeface="宋体" panose="02010600030101010101" pitchFamily="2" charset="-122"/>
                <a:cs typeface="Times New Roman" pitchFamily="18" charset="0"/>
              </a:rPr>
              <a:t>must </a:t>
            </a:r>
            <a:r>
              <a:rPr kumimoji="0" lang="en-US" altLang="zh-CN" sz="4000" b="1" i="0" u="none" strike="noStrike" kern="1200" cap="none" spc="0" normalizeH="0" baseline="0" noProof="0" dirty="0">
                <a:ln>
                  <a:noFill/>
                </a:ln>
                <a:solidFill>
                  <a:srgbClr val="0000FF"/>
                </a:solidFill>
                <a:effectLst/>
                <a:uLnTx/>
                <a:uFillTx/>
                <a:latin typeface="Times New Roman" pitchFamily="18" charset="0"/>
                <a:ea typeface="宋体" panose="02010600030101010101" pitchFamily="2" charset="-122"/>
                <a:cs typeface="Times New Roman" pitchFamily="18" charset="0"/>
              </a:rPr>
              <a:t>be friendly to </a:t>
            </a:r>
            <a:r>
              <a:rPr kumimoji="0" lang="en-US" altLang="zh-CN" sz="4000" b="1" i="0" u="none" strike="noStrike" kern="1200" cap="none" spc="0" normalizeH="0" baseline="0" noProof="0" dirty="0" smtClean="0">
                <a:ln>
                  <a:noFill/>
                </a:ln>
                <a:solidFill>
                  <a:srgbClr val="0000FF"/>
                </a:solidFill>
                <a:effectLst/>
                <a:uLnTx/>
                <a:uFillTx/>
                <a:latin typeface="Times New Roman" pitchFamily="18" charset="0"/>
                <a:ea typeface="宋体" panose="02010600030101010101" pitchFamily="2" charset="-122"/>
                <a:cs typeface="Times New Roman" pitchFamily="18" charset="0"/>
              </a:rPr>
              <a:t>them.</a:t>
            </a:r>
            <a:endParaRPr kumimoji="0" lang="en-US" altLang="zh-CN" sz="4000" b="1" i="0" u="none" strike="noStrike" kern="1200" cap="none" spc="0" normalizeH="0" baseline="0" noProof="0" dirty="0">
              <a:ln>
                <a:noFill/>
              </a:ln>
              <a:solidFill>
                <a:srgbClr val="0000FF"/>
              </a:solidFill>
              <a:effectLst/>
              <a:uLnTx/>
              <a:uFillTx/>
              <a:latin typeface="Times New Roman" pitchFamily="18" charset="0"/>
              <a:ea typeface="宋体" panose="02010600030101010101" pitchFamily="2" charset="-122"/>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6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6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36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600" b="1" i="0" u="none" strike="noStrike" kern="1200" cap="none" spc="0" normalizeH="0" baseline="0" noProof="0" dirty="0">
              <a:ln>
                <a:noFill/>
              </a:ln>
              <a:solidFill>
                <a:srgbClr val="080808"/>
              </a:solidFill>
              <a:effectLst/>
              <a:uLnTx/>
              <a:uFillTx/>
              <a:latin typeface="Times New Roman" pitchFamily="18" charset="0"/>
              <a:ea typeface="宋体" panose="02010600030101010101" pitchFamily="2" charset="-122"/>
              <a:cs typeface="Times New Roman" pitchFamily="18" charset="0"/>
            </a:endParaRPr>
          </a:p>
        </p:txBody>
      </p:sp>
    </p:spTree>
    <p:extLst>
      <p:ext uri="{BB962C8B-B14F-4D97-AF65-F5344CB8AC3E}">
        <p14:creationId xmlns:p14="http://schemas.microsoft.com/office/powerpoint/2010/main" val="3779475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2398" y="0"/>
            <a:ext cx="11072890" cy="8094524"/>
          </a:xfrm>
          <a:prstGeom prst="rect">
            <a:avLst/>
          </a:prstGeom>
          <a:noFill/>
        </p:spPr>
        <p:txBody>
          <a:bodyPr wrap="square" rtlCol="0">
            <a:spAutoFit/>
          </a:bodyPr>
          <a:lstStyle/>
          <a:p>
            <a:pPr algn="ctr"/>
            <a:r>
              <a:rPr lang="en-US" altLang="zh-CN" sz="4000" b="1" dirty="0" smtClean="0">
                <a:solidFill>
                  <a:srgbClr val="9933FF"/>
                </a:solidFill>
                <a:latin typeface="Times New Roman" panose="02020603050405020304" pitchFamily="18" charset="0"/>
                <a:cs typeface="Times New Roman" panose="02020603050405020304" pitchFamily="18" charset="0"/>
              </a:rPr>
              <a:t>     </a:t>
            </a:r>
            <a:r>
              <a:rPr lang="en-US" altLang="zh-CN" sz="4000" b="1" dirty="0" smtClean="0">
                <a:solidFill>
                  <a:srgbClr val="0000FF"/>
                </a:solidFill>
                <a:latin typeface="Times New Roman" panose="02020603050405020304" pitchFamily="18" charset="0"/>
                <a:cs typeface="Times New Roman" panose="02020603050405020304" pitchFamily="18" charset="0"/>
              </a:rPr>
              <a:t>My Favorite Animal</a:t>
            </a:r>
          </a:p>
          <a:p>
            <a:r>
              <a:rPr lang="en-US" altLang="zh-CN" sz="4000" b="1" dirty="0" smtClean="0">
                <a:solidFill>
                  <a:srgbClr val="9933FF"/>
                </a:solidFill>
                <a:latin typeface="Times New Roman" panose="02020603050405020304" pitchFamily="18" charset="0"/>
                <a:cs typeface="Times New Roman" panose="02020603050405020304" pitchFamily="18" charset="0"/>
              </a:rPr>
              <a:t>    Do you like </a:t>
            </a:r>
            <a:r>
              <a:rPr lang="en-US" altLang="zh-CN" sz="4000" b="1" dirty="0" err="1" smtClean="0">
                <a:solidFill>
                  <a:srgbClr val="9933FF"/>
                </a:solidFill>
                <a:latin typeface="Times New Roman" panose="02020603050405020304" pitchFamily="18" charset="0"/>
                <a:cs typeface="Times New Roman" panose="02020603050405020304" pitchFamily="18" charset="0"/>
              </a:rPr>
              <a:t>animals?I</a:t>
            </a:r>
            <a:r>
              <a:rPr lang="en-US" altLang="zh-CN" sz="4000" b="1" dirty="0" smtClean="0">
                <a:solidFill>
                  <a:srgbClr val="9933FF"/>
                </a:solidFill>
                <a:latin typeface="Times New Roman" panose="02020603050405020304" pitchFamily="18" charset="0"/>
                <a:cs typeface="Times New Roman" panose="02020603050405020304" pitchFamily="18" charset="0"/>
              </a:rPr>
              <a:t> like animals . My favorite animals are pandas.</a:t>
            </a:r>
            <a:endParaRPr lang="en-US" altLang="zh-CN" sz="4000" b="1" dirty="0" smtClean="0">
              <a:solidFill>
                <a:srgbClr val="0070C0"/>
              </a:solidFill>
              <a:latin typeface="Times New Roman" panose="02020603050405020304" pitchFamily="18" charset="0"/>
              <a:cs typeface="Times New Roman" panose="02020603050405020304" pitchFamily="18" charset="0"/>
            </a:endParaRPr>
          </a:p>
          <a:p>
            <a:r>
              <a:rPr lang="en-US" sz="4000" b="1" dirty="0" smtClean="0">
                <a:latin typeface="Times New Roman" pitchFamily="18" charset="0"/>
                <a:cs typeface="Times New Roman" pitchFamily="18" charset="0"/>
              </a:rPr>
              <a:t>     This is </a:t>
            </a:r>
            <a:r>
              <a:rPr lang="en-US" sz="4000" b="1" dirty="0" err="1" smtClean="0">
                <a:latin typeface="Times New Roman" pitchFamily="18" charset="0"/>
                <a:cs typeface="Times New Roman" pitchFamily="18" charset="0"/>
              </a:rPr>
              <a:t>Beibei</a:t>
            </a:r>
            <a:r>
              <a:rPr lang="en-US" sz="4000" b="1" dirty="0" smtClean="0">
                <a:latin typeface="Times New Roman" pitchFamily="18" charset="0"/>
                <a:cs typeface="Times New Roman" pitchFamily="18" charset="0"/>
              </a:rPr>
              <a:t>. It is a panda. It comes from Sichuan, China. Now it lives in </a:t>
            </a:r>
            <a:r>
              <a:rPr lang="en-US" sz="4000" b="1" dirty="0" err="1" smtClean="0">
                <a:latin typeface="Times New Roman" pitchFamily="18" charset="0"/>
                <a:cs typeface="Times New Roman" pitchFamily="18" charset="0"/>
              </a:rPr>
              <a:t>Zhanjing</a:t>
            </a:r>
            <a:r>
              <a:rPr lang="en-US" sz="4000" b="1" dirty="0" smtClean="0">
                <a:latin typeface="Times New Roman" pitchFamily="18" charset="0"/>
                <a:cs typeface="Times New Roman" pitchFamily="18" charset="0"/>
              </a:rPr>
              <a:t> Zoo. It is five years old. It's black and white with two big eyes. It looks beautiful and cute. But sometimes it's kind of shy. It likes eating bamboo. It likes sleeping all day. </a:t>
            </a:r>
          </a:p>
          <a:p>
            <a:r>
              <a:rPr lang="en-US" sz="4000" b="1" dirty="0" smtClean="0">
                <a:latin typeface="Times New Roman" pitchFamily="18" charset="0"/>
                <a:cs typeface="Times New Roman" pitchFamily="18" charset="0"/>
              </a:rPr>
              <a:t>     </a:t>
            </a:r>
            <a:r>
              <a:rPr lang="en-US" sz="4000" b="1" dirty="0" smtClean="0">
                <a:solidFill>
                  <a:srgbClr val="0000FF"/>
                </a:solidFill>
                <a:latin typeface="Times New Roman" pitchFamily="18" charset="0"/>
                <a:cs typeface="Times New Roman" pitchFamily="18" charset="0"/>
              </a:rPr>
              <a:t>Pandas are our friends. </a:t>
            </a:r>
            <a:r>
              <a:rPr lang="en-US" altLang="zh-CN" sz="4000" b="1" dirty="0" smtClean="0">
                <a:solidFill>
                  <a:srgbClr val="FF0066"/>
                </a:solidFill>
                <a:latin typeface="Times New Roman" panose="02020603050405020304" pitchFamily="18" charset="0"/>
                <a:cs typeface="Times New Roman" panose="02020603050405020304" pitchFamily="18" charset="0"/>
              </a:rPr>
              <a:t>We must be friendly to them.</a:t>
            </a:r>
          </a:p>
          <a:p>
            <a:endParaRPr lang="zh-CN" altLang="en-US" sz="4000" b="1" dirty="0" smtClean="0">
              <a:latin typeface="Times New Roman" pitchFamily="18" charset="0"/>
              <a:cs typeface="Times New Roman" pitchFamily="18" charset="0"/>
            </a:endParaRPr>
          </a:p>
          <a:p>
            <a:endParaRPr lang="zh-CN" altLang="en-US" sz="4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9336" y="332656"/>
            <a:ext cx="11953328" cy="6247864"/>
          </a:xfrm>
          <a:prstGeom prst="rect">
            <a:avLst/>
          </a:prstGeom>
          <a:noFill/>
        </p:spPr>
        <p:txBody>
          <a:bodyPr wrap="square" rtlCol="0">
            <a:spAutoFit/>
          </a:bodyPr>
          <a:lstStyle/>
          <a:p>
            <a:pPr lvl="0"/>
            <a:r>
              <a:rPr lang="en-US" altLang="zh-CN" sz="4000" b="1" smtClean="0">
                <a:solidFill>
                  <a:srgbClr val="0000FF"/>
                </a:solidFill>
                <a:latin typeface="Times New Roman" panose="02020603050405020304" pitchFamily="18" charset="0"/>
                <a:cs typeface="Times New Roman" panose="02020603050405020304" pitchFamily="18" charset="0"/>
              </a:rPr>
              <a:t>1.an </a:t>
            </a:r>
            <a:r>
              <a:rPr lang="en-US" altLang="zh-CN" sz="4000" b="1">
                <a:solidFill>
                  <a:srgbClr val="0000FF"/>
                </a:solidFill>
                <a:latin typeface="Times New Roman" panose="02020603050405020304" pitchFamily="18" charset="0"/>
                <a:cs typeface="Times New Roman" panose="02020603050405020304" pitchFamily="18" charset="0"/>
              </a:rPr>
              <a:t>elephant </a:t>
            </a:r>
            <a:r>
              <a:rPr lang="en-US" altLang="zh-CN" sz="4000" b="1" smtClean="0">
                <a:solidFill>
                  <a:srgbClr val="0000FF"/>
                </a:solidFill>
                <a:latin typeface="Times New Roman" panose="02020603050405020304" pitchFamily="18" charset="0"/>
                <a:cs typeface="Times New Roman" panose="02020603050405020304" pitchFamily="18" charset="0"/>
              </a:rPr>
              <a:t>   </a:t>
            </a:r>
            <a:r>
              <a:rPr lang="zh-CN" altLang="zh-CN" sz="4000" b="1" smtClean="0">
                <a:latin typeface="Times New Roman" panose="02020603050405020304" pitchFamily="18" charset="0"/>
                <a:cs typeface="Times New Roman" panose="02020603050405020304" pitchFamily="18" charset="0"/>
              </a:rPr>
              <a:t>一</a:t>
            </a:r>
            <a:r>
              <a:rPr lang="zh-CN" altLang="zh-CN" sz="4000" b="1">
                <a:latin typeface="Times New Roman" panose="02020603050405020304" pitchFamily="18" charset="0"/>
                <a:cs typeface="Times New Roman" panose="02020603050405020304" pitchFamily="18" charset="0"/>
              </a:rPr>
              <a:t>只大象</a:t>
            </a:r>
            <a:r>
              <a:rPr lang="en-US" altLang="zh-CN" sz="4000" b="1">
                <a:latin typeface="Times New Roman" panose="02020603050405020304" pitchFamily="18" charset="0"/>
                <a:cs typeface="Times New Roman" panose="02020603050405020304" pitchFamily="18" charset="0"/>
              </a:rPr>
              <a:t>        </a:t>
            </a:r>
            <a:endParaRPr lang="en-US" altLang="zh-CN" sz="4000" b="1" smtClean="0">
              <a:latin typeface="Times New Roman" panose="02020603050405020304" pitchFamily="18" charset="0"/>
              <a:cs typeface="Times New Roman" panose="02020603050405020304" pitchFamily="18" charset="0"/>
            </a:endParaRPr>
          </a:p>
          <a:p>
            <a:pPr lvl="0"/>
            <a:r>
              <a:rPr lang="en-US" altLang="zh-CN" sz="4000" b="1" smtClean="0">
                <a:solidFill>
                  <a:srgbClr val="0000FF"/>
                </a:solidFill>
                <a:latin typeface="Times New Roman" panose="02020603050405020304" pitchFamily="18" charset="0"/>
                <a:cs typeface="Times New Roman" panose="02020603050405020304" pitchFamily="18" charset="0"/>
              </a:rPr>
              <a:t>2.an animal       </a:t>
            </a:r>
            <a:r>
              <a:rPr lang="zh-CN" altLang="zh-CN" sz="4000" b="1" smtClean="0">
                <a:latin typeface="Times New Roman" panose="02020603050405020304" pitchFamily="18" charset="0"/>
                <a:cs typeface="Times New Roman" panose="02020603050405020304" pitchFamily="18" charset="0"/>
              </a:rPr>
              <a:t>一</a:t>
            </a:r>
            <a:r>
              <a:rPr lang="zh-CN" altLang="zh-CN" sz="4000" b="1">
                <a:latin typeface="Times New Roman" panose="02020603050405020304" pitchFamily="18" charset="0"/>
                <a:cs typeface="Times New Roman" panose="02020603050405020304" pitchFamily="18" charset="0"/>
              </a:rPr>
              <a:t>只动</a:t>
            </a:r>
            <a:r>
              <a:rPr lang="zh-CN" altLang="zh-CN" sz="4000" b="1" smtClean="0">
                <a:latin typeface="Times New Roman" panose="02020603050405020304" pitchFamily="18" charset="0"/>
                <a:cs typeface="Times New Roman" panose="02020603050405020304" pitchFamily="18" charset="0"/>
              </a:rPr>
              <a:t>物</a:t>
            </a:r>
            <a:endParaRPr lang="zh-CN" altLang="zh-CN" sz="4000" b="1">
              <a:latin typeface="Times New Roman" panose="02020603050405020304" pitchFamily="18" charset="0"/>
              <a:cs typeface="Times New Roman" panose="02020603050405020304" pitchFamily="18" charset="0"/>
            </a:endParaRPr>
          </a:p>
          <a:p>
            <a:r>
              <a:rPr lang="en-US" altLang="zh-CN" sz="4000" b="1">
                <a:solidFill>
                  <a:srgbClr val="0000FF"/>
                </a:solidFill>
                <a:latin typeface="Times New Roman" panose="02020603050405020304" pitchFamily="18" charset="0"/>
                <a:cs typeface="Times New Roman" panose="02020603050405020304" pitchFamily="18" charset="0"/>
              </a:rPr>
              <a:t>3.a kind of         </a:t>
            </a:r>
            <a:r>
              <a:rPr lang="zh-CN" altLang="zh-CN" sz="4000" b="1" smtClean="0">
                <a:latin typeface="Times New Roman" panose="02020603050405020304" pitchFamily="18" charset="0"/>
                <a:cs typeface="Times New Roman" panose="02020603050405020304" pitchFamily="18" charset="0"/>
              </a:rPr>
              <a:t>一</a:t>
            </a:r>
            <a:r>
              <a:rPr lang="zh-CN" altLang="zh-CN" sz="4000" b="1">
                <a:latin typeface="Times New Roman" panose="02020603050405020304" pitchFamily="18" charset="0"/>
                <a:cs typeface="Times New Roman" panose="02020603050405020304" pitchFamily="18" charset="0"/>
              </a:rPr>
              <a:t>种的；某种</a:t>
            </a:r>
            <a:r>
              <a:rPr lang="zh-CN" altLang="zh-CN" sz="4000" b="1" smtClean="0">
                <a:latin typeface="Times New Roman" panose="02020603050405020304" pitchFamily="18" charset="0"/>
                <a:cs typeface="Times New Roman" panose="02020603050405020304" pitchFamily="18" charset="0"/>
              </a:rPr>
              <a:t>的</a:t>
            </a:r>
            <a:endParaRPr lang="zh-CN" altLang="zh-CN" sz="4000" b="1">
              <a:latin typeface="Times New Roman" panose="02020603050405020304" pitchFamily="18" charset="0"/>
              <a:cs typeface="Times New Roman" panose="02020603050405020304" pitchFamily="18" charset="0"/>
            </a:endParaRPr>
          </a:p>
          <a:p>
            <a:r>
              <a:rPr lang="en-US" altLang="zh-CN" sz="4000" b="1">
                <a:solidFill>
                  <a:srgbClr val="0000FF"/>
                </a:solidFill>
                <a:latin typeface="Times New Roman" panose="02020603050405020304" pitchFamily="18" charset="0"/>
                <a:cs typeface="Times New Roman" panose="02020603050405020304" pitchFamily="18" charset="0"/>
              </a:rPr>
              <a:t>4.all kinds of    </a:t>
            </a:r>
            <a:r>
              <a:rPr lang="zh-CN" altLang="zh-CN" sz="4000" b="1" smtClean="0">
                <a:latin typeface="Times New Roman" panose="02020603050405020304" pitchFamily="18" charset="0"/>
                <a:cs typeface="Times New Roman" panose="02020603050405020304" pitchFamily="18" charset="0"/>
              </a:rPr>
              <a:t>各</a:t>
            </a:r>
            <a:r>
              <a:rPr lang="zh-CN" altLang="zh-CN" sz="4000" b="1">
                <a:latin typeface="Times New Roman" panose="02020603050405020304" pitchFamily="18" charset="0"/>
                <a:cs typeface="Times New Roman" panose="02020603050405020304" pitchFamily="18" charset="0"/>
              </a:rPr>
              <a:t>种各样的 </a:t>
            </a:r>
            <a:r>
              <a:rPr lang="en-US" altLang="zh-CN" sz="4000" b="1">
                <a:latin typeface="Times New Roman" panose="02020603050405020304" pitchFamily="18" charset="0"/>
                <a:cs typeface="Times New Roman" panose="02020603050405020304" pitchFamily="18" charset="0"/>
              </a:rPr>
              <a:t>     </a:t>
            </a:r>
            <a:endParaRPr lang="en-US" altLang="zh-CN" sz="4000" b="1" smtClean="0">
              <a:latin typeface="Times New Roman" panose="02020603050405020304" pitchFamily="18" charset="0"/>
              <a:cs typeface="Times New Roman" panose="02020603050405020304" pitchFamily="18" charset="0"/>
            </a:endParaRPr>
          </a:p>
          <a:p>
            <a:r>
              <a:rPr lang="en-US" altLang="zh-CN" sz="4000" b="1">
                <a:solidFill>
                  <a:srgbClr val="0000FF"/>
                </a:solidFill>
                <a:latin typeface="Times New Roman" panose="02020603050405020304" pitchFamily="18" charset="0"/>
                <a:cs typeface="Times New Roman" panose="02020603050405020304" pitchFamily="18" charset="0"/>
              </a:rPr>
              <a:t>5.kind of / a little cute                       </a:t>
            </a:r>
            <a:r>
              <a:rPr lang="zh-CN" altLang="zh-CN" sz="4000" b="1" smtClean="0">
                <a:latin typeface="Times New Roman" panose="02020603050405020304" pitchFamily="18" charset="0"/>
                <a:cs typeface="Times New Roman" panose="02020603050405020304" pitchFamily="18" charset="0"/>
              </a:rPr>
              <a:t>有</a:t>
            </a:r>
            <a:r>
              <a:rPr lang="zh-CN" altLang="zh-CN" sz="4000" b="1">
                <a:latin typeface="Times New Roman" panose="02020603050405020304" pitchFamily="18" charset="0"/>
                <a:cs typeface="Times New Roman" panose="02020603050405020304" pitchFamily="18" charset="0"/>
              </a:rPr>
              <a:t>点可</a:t>
            </a:r>
            <a:r>
              <a:rPr lang="zh-CN" altLang="zh-CN" sz="4000" b="1" smtClean="0">
                <a:latin typeface="Times New Roman" panose="02020603050405020304" pitchFamily="18" charset="0"/>
                <a:cs typeface="Times New Roman" panose="02020603050405020304" pitchFamily="18" charset="0"/>
              </a:rPr>
              <a:t>爱</a:t>
            </a:r>
            <a:endParaRPr lang="en-US" altLang="zh-CN" sz="4000" b="1" smtClean="0">
              <a:latin typeface="Times New Roman" panose="02020603050405020304" pitchFamily="18" charset="0"/>
              <a:cs typeface="Times New Roman" panose="02020603050405020304" pitchFamily="18" charset="0"/>
            </a:endParaRPr>
          </a:p>
          <a:p>
            <a:r>
              <a:rPr lang="en-US" altLang="zh-CN" sz="4000" b="1">
                <a:solidFill>
                  <a:srgbClr val="0000FF"/>
                </a:solidFill>
                <a:latin typeface="Times New Roman" panose="02020603050405020304" pitchFamily="18" charset="0"/>
                <a:cs typeface="Times New Roman" panose="02020603050405020304" pitchFamily="18" charset="0"/>
              </a:rPr>
              <a:t>6.be friendly/kind/nice/good to sb.   </a:t>
            </a:r>
            <a:r>
              <a:rPr lang="zh-CN" altLang="zh-CN" sz="4000" b="1">
                <a:latin typeface="Times New Roman" panose="02020603050405020304" pitchFamily="18" charset="0"/>
                <a:cs typeface="Times New Roman" panose="02020603050405020304" pitchFamily="18" charset="0"/>
              </a:rPr>
              <a:t>对</a:t>
            </a:r>
            <a:r>
              <a:rPr lang="en-US" altLang="zh-CN" sz="4000" b="1">
                <a:latin typeface="Times New Roman" panose="02020603050405020304" pitchFamily="18" charset="0"/>
                <a:cs typeface="Times New Roman" panose="02020603050405020304" pitchFamily="18" charset="0"/>
              </a:rPr>
              <a:t>…</a:t>
            </a:r>
            <a:r>
              <a:rPr lang="zh-CN" altLang="zh-CN" sz="4000" b="1">
                <a:latin typeface="Times New Roman" panose="02020603050405020304" pitchFamily="18" charset="0"/>
                <a:cs typeface="Times New Roman" panose="02020603050405020304" pitchFamily="18" charset="0"/>
              </a:rPr>
              <a:t>友</a:t>
            </a:r>
            <a:r>
              <a:rPr lang="zh-CN" altLang="zh-CN" sz="4000" b="1" smtClean="0">
                <a:latin typeface="Times New Roman" panose="02020603050405020304" pitchFamily="18" charset="0"/>
                <a:cs typeface="Times New Roman" panose="02020603050405020304" pitchFamily="18" charset="0"/>
              </a:rPr>
              <a:t>好</a:t>
            </a:r>
            <a:endParaRPr lang="zh-CN" altLang="zh-CN" sz="4000" b="1">
              <a:latin typeface="Times New Roman" panose="02020603050405020304" pitchFamily="18" charset="0"/>
              <a:cs typeface="Times New Roman" panose="02020603050405020304" pitchFamily="18" charset="0"/>
            </a:endParaRPr>
          </a:p>
          <a:p>
            <a:pPr lvl="0"/>
            <a:r>
              <a:rPr lang="en-US" altLang="zh-CN" sz="4000" b="1">
                <a:solidFill>
                  <a:srgbClr val="0000FF"/>
                </a:solidFill>
                <a:latin typeface="Times New Roman" panose="02020603050405020304" pitchFamily="18" charset="0"/>
                <a:cs typeface="Times New Roman" panose="02020603050405020304" pitchFamily="18" charset="0"/>
              </a:rPr>
              <a:t>7.be from=come from              </a:t>
            </a:r>
            <a:r>
              <a:rPr lang="zh-CN" altLang="zh-CN" sz="4000" b="1" smtClean="0">
                <a:latin typeface="Times New Roman" panose="02020603050405020304" pitchFamily="18" charset="0"/>
                <a:cs typeface="Times New Roman" panose="02020603050405020304" pitchFamily="18" charset="0"/>
              </a:rPr>
              <a:t>来</a:t>
            </a:r>
            <a:r>
              <a:rPr lang="zh-CN" altLang="zh-CN" sz="4000" b="1">
                <a:latin typeface="Times New Roman" panose="02020603050405020304" pitchFamily="18" charset="0"/>
                <a:cs typeface="Times New Roman" panose="02020603050405020304" pitchFamily="18" charset="0"/>
              </a:rPr>
              <a:t>自</a:t>
            </a:r>
            <a:r>
              <a:rPr lang="en-US" altLang="zh-CN" sz="4000" b="1">
                <a:latin typeface="Times New Roman" panose="02020603050405020304" pitchFamily="18" charset="0"/>
                <a:cs typeface="Times New Roman" panose="02020603050405020304" pitchFamily="18" charset="0"/>
              </a:rPr>
              <a:t>…</a:t>
            </a:r>
            <a:endParaRPr lang="zh-CN" altLang="zh-CN" sz="4000" b="1">
              <a:latin typeface="Times New Roman" panose="02020603050405020304" pitchFamily="18" charset="0"/>
              <a:cs typeface="Times New Roman" panose="02020603050405020304" pitchFamily="18" charset="0"/>
            </a:endParaRPr>
          </a:p>
          <a:p>
            <a:pPr lvl="0"/>
            <a:r>
              <a:rPr lang="en-US" altLang="zh-CN" sz="4000" b="1">
                <a:solidFill>
                  <a:srgbClr val="0000FF"/>
                </a:solidFill>
                <a:latin typeface="Times New Roman" panose="02020603050405020304" pitchFamily="18" charset="0"/>
                <a:cs typeface="Times New Roman" panose="02020603050405020304" pitchFamily="18" charset="0"/>
              </a:rPr>
              <a:t>8.walk on two legs                   </a:t>
            </a:r>
            <a:r>
              <a:rPr lang="zh-CN" altLang="zh-CN" sz="4000" b="1" smtClean="0">
                <a:latin typeface="Times New Roman" panose="02020603050405020304" pitchFamily="18" charset="0"/>
                <a:cs typeface="Times New Roman" panose="02020603050405020304" pitchFamily="18" charset="0"/>
              </a:rPr>
              <a:t>用</a:t>
            </a:r>
            <a:r>
              <a:rPr lang="zh-CN" altLang="zh-CN" sz="4000" b="1">
                <a:latin typeface="Times New Roman" panose="02020603050405020304" pitchFamily="18" charset="0"/>
                <a:cs typeface="Times New Roman" panose="02020603050405020304" pitchFamily="18" charset="0"/>
              </a:rPr>
              <a:t>两条腿走路</a:t>
            </a:r>
          </a:p>
          <a:p>
            <a:pPr lvl="0"/>
            <a:r>
              <a:rPr lang="en-US" altLang="zh-CN" sz="4000" b="1">
                <a:solidFill>
                  <a:srgbClr val="0000FF"/>
                </a:solidFill>
                <a:latin typeface="Times New Roman" panose="02020603050405020304" pitchFamily="18" charset="0"/>
                <a:cs typeface="Times New Roman" panose="02020603050405020304" pitchFamily="18" charset="0"/>
              </a:rPr>
              <a:t>9.sleep all day                           </a:t>
            </a:r>
            <a:r>
              <a:rPr lang="zh-CN" altLang="zh-CN" sz="4000" b="1" smtClean="0">
                <a:latin typeface="Times New Roman" panose="02020603050405020304" pitchFamily="18" charset="0"/>
                <a:cs typeface="Times New Roman" panose="02020603050405020304" pitchFamily="18" charset="0"/>
              </a:rPr>
              <a:t>睡</a:t>
            </a:r>
            <a:r>
              <a:rPr lang="zh-CN" altLang="zh-CN" sz="4000" b="1">
                <a:latin typeface="Times New Roman" panose="02020603050405020304" pitchFamily="18" charset="0"/>
                <a:cs typeface="Times New Roman" panose="02020603050405020304" pitchFamily="18" charset="0"/>
              </a:rPr>
              <a:t>一整天</a:t>
            </a:r>
          </a:p>
          <a:p>
            <a:pPr lvl="0"/>
            <a:r>
              <a:rPr lang="en-US" altLang="zh-CN" sz="4000" b="1">
                <a:solidFill>
                  <a:srgbClr val="0000FF"/>
                </a:solidFill>
                <a:latin typeface="Times New Roman" panose="02020603050405020304" pitchFamily="18" charset="0"/>
                <a:cs typeface="Times New Roman" panose="02020603050405020304" pitchFamily="18" charset="0"/>
              </a:rPr>
              <a:t>10.really scary                          </a:t>
            </a:r>
            <a:r>
              <a:rPr lang="zh-CN" altLang="zh-CN" sz="4000" b="1" smtClean="0">
                <a:latin typeface="Times New Roman" panose="02020603050405020304" pitchFamily="18" charset="0"/>
                <a:cs typeface="Times New Roman" panose="02020603050405020304" pitchFamily="18" charset="0"/>
              </a:rPr>
              <a:t>真</a:t>
            </a:r>
            <a:r>
              <a:rPr lang="zh-CN" altLang="zh-CN" sz="4000" b="1">
                <a:latin typeface="Times New Roman" panose="02020603050405020304" pitchFamily="18" charset="0"/>
                <a:cs typeface="Times New Roman" panose="02020603050405020304" pitchFamily="18" charset="0"/>
              </a:rPr>
              <a:t>地很吓</a:t>
            </a:r>
            <a:r>
              <a:rPr lang="zh-CN" altLang="zh-CN" sz="4000" b="1" smtClean="0">
                <a:latin typeface="Times New Roman" panose="02020603050405020304" pitchFamily="18" charset="0"/>
                <a:cs typeface="Times New Roman" panose="02020603050405020304" pitchFamily="18" charset="0"/>
              </a:rPr>
              <a:t>人</a:t>
            </a:r>
            <a:endParaRPr lang="zh-CN" altLang="zh-CN" sz="4000" b="1">
              <a:latin typeface="Times New Roman" panose="02020603050405020304" pitchFamily="18" charset="0"/>
              <a:cs typeface="Times New Roman" panose="02020603050405020304" pitchFamily="18" charset="0"/>
            </a:endParaRPr>
          </a:p>
        </p:txBody>
      </p:sp>
      <p:sp>
        <p:nvSpPr>
          <p:cNvPr id="3" name="文本框 2"/>
          <p:cNvSpPr txBox="1"/>
          <p:nvPr/>
        </p:nvSpPr>
        <p:spPr>
          <a:xfrm>
            <a:off x="623392" y="476672"/>
            <a:ext cx="2592288" cy="513348"/>
          </a:xfrm>
          <a:prstGeom prst="rect">
            <a:avLst/>
          </a:prstGeom>
          <a:solidFill>
            <a:schemeClr val="accent1"/>
          </a:solidFill>
        </p:spPr>
        <p:txBody>
          <a:bodyPr wrap="square" rtlCol="0">
            <a:spAutoFit/>
          </a:bodyPr>
          <a:lstStyle/>
          <a:p>
            <a:endParaRPr lang="zh-CN" altLang="en-US"/>
          </a:p>
        </p:txBody>
      </p:sp>
      <p:sp>
        <p:nvSpPr>
          <p:cNvPr id="4" name="文本框 3"/>
          <p:cNvSpPr txBox="1"/>
          <p:nvPr/>
        </p:nvSpPr>
        <p:spPr>
          <a:xfrm>
            <a:off x="623392" y="1019851"/>
            <a:ext cx="2592288" cy="513348"/>
          </a:xfrm>
          <a:prstGeom prst="rect">
            <a:avLst/>
          </a:prstGeom>
          <a:solidFill>
            <a:schemeClr val="accent1"/>
          </a:solidFill>
        </p:spPr>
        <p:txBody>
          <a:bodyPr wrap="square" rtlCol="0">
            <a:spAutoFit/>
          </a:bodyPr>
          <a:lstStyle/>
          <a:p>
            <a:endParaRPr lang="zh-CN" altLang="en-US"/>
          </a:p>
        </p:txBody>
      </p:sp>
      <p:sp>
        <p:nvSpPr>
          <p:cNvPr id="5" name="文本框 4"/>
          <p:cNvSpPr txBox="1"/>
          <p:nvPr/>
        </p:nvSpPr>
        <p:spPr>
          <a:xfrm>
            <a:off x="610556" y="1628800"/>
            <a:ext cx="2592288" cy="513348"/>
          </a:xfrm>
          <a:prstGeom prst="rect">
            <a:avLst/>
          </a:prstGeom>
          <a:solidFill>
            <a:schemeClr val="accent1"/>
          </a:solidFill>
        </p:spPr>
        <p:txBody>
          <a:bodyPr wrap="square" rtlCol="0">
            <a:spAutoFit/>
          </a:bodyPr>
          <a:lstStyle/>
          <a:p>
            <a:endParaRPr lang="zh-CN" altLang="en-US"/>
          </a:p>
        </p:txBody>
      </p:sp>
      <p:sp>
        <p:nvSpPr>
          <p:cNvPr id="6" name="文本框 5"/>
          <p:cNvSpPr txBox="1"/>
          <p:nvPr/>
        </p:nvSpPr>
        <p:spPr>
          <a:xfrm>
            <a:off x="610556" y="2267580"/>
            <a:ext cx="2592288" cy="513348"/>
          </a:xfrm>
          <a:prstGeom prst="rect">
            <a:avLst/>
          </a:prstGeom>
          <a:solidFill>
            <a:schemeClr val="accent1"/>
          </a:solidFill>
        </p:spPr>
        <p:txBody>
          <a:bodyPr wrap="square" rtlCol="0">
            <a:spAutoFit/>
          </a:bodyPr>
          <a:lstStyle/>
          <a:p>
            <a:endParaRPr lang="zh-CN" altLang="en-US"/>
          </a:p>
        </p:txBody>
      </p:sp>
      <p:sp>
        <p:nvSpPr>
          <p:cNvPr id="7" name="文本框 6"/>
          <p:cNvSpPr txBox="1"/>
          <p:nvPr/>
        </p:nvSpPr>
        <p:spPr>
          <a:xfrm>
            <a:off x="623392" y="2886505"/>
            <a:ext cx="4320480" cy="513348"/>
          </a:xfrm>
          <a:prstGeom prst="rect">
            <a:avLst/>
          </a:prstGeom>
          <a:solidFill>
            <a:schemeClr val="accent1"/>
          </a:solidFill>
        </p:spPr>
        <p:txBody>
          <a:bodyPr wrap="square" rtlCol="0">
            <a:spAutoFit/>
          </a:bodyPr>
          <a:lstStyle/>
          <a:p>
            <a:endParaRPr lang="zh-CN" altLang="en-US"/>
          </a:p>
        </p:txBody>
      </p:sp>
      <p:sp>
        <p:nvSpPr>
          <p:cNvPr id="8" name="文本框 7"/>
          <p:cNvSpPr txBox="1"/>
          <p:nvPr/>
        </p:nvSpPr>
        <p:spPr>
          <a:xfrm>
            <a:off x="623392" y="3475807"/>
            <a:ext cx="6984776" cy="513348"/>
          </a:xfrm>
          <a:prstGeom prst="rect">
            <a:avLst/>
          </a:prstGeom>
          <a:solidFill>
            <a:schemeClr val="accent1"/>
          </a:solidFill>
        </p:spPr>
        <p:txBody>
          <a:bodyPr wrap="square" rtlCol="0">
            <a:spAutoFit/>
          </a:bodyPr>
          <a:lstStyle/>
          <a:p>
            <a:endParaRPr lang="zh-CN" altLang="en-US"/>
          </a:p>
        </p:txBody>
      </p:sp>
      <p:sp>
        <p:nvSpPr>
          <p:cNvPr id="9" name="文本框 8"/>
          <p:cNvSpPr txBox="1"/>
          <p:nvPr/>
        </p:nvSpPr>
        <p:spPr>
          <a:xfrm>
            <a:off x="623392" y="4078742"/>
            <a:ext cx="4392488" cy="513348"/>
          </a:xfrm>
          <a:prstGeom prst="rect">
            <a:avLst/>
          </a:prstGeom>
          <a:solidFill>
            <a:schemeClr val="accent1"/>
          </a:solidFill>
        </p:spPr>
        <p:txBody>
          <a:bodyPr wrap="square" rtlCol="0">
            <a:spAutoFit/>
          </a:bodyPr>
          <a:lstStyle/>
          <a:p>
            <a:endParaRPr lang="zh-CN" altLang="en-US"/>
          </a:p>
        </p:txBody>
      </p:sp>
      <p:sp>
        <p:nvSpPr>
          <p:cNvPr id="10" name="文本框 9"/>
          <p:cNvSpPr txBox="1"/>
          <p:nvPr/>
        </p:nvSpPr>
        <p:spPr>
          <a:xfrm>
            <a:off x="610556" y="4726696"/>
            <a:ext cx="3685244" cy="513348"/>
          </a:xfrm>
          <a:prstGeom prst="rect">
            <a:avLst/>
          </a:prstGeom>
          <a:solidFill>
            <a:schemeClr val="accent1"/>
          </a:solidFill>
        </p:spPr>
        <p:txBody>
          <a:bodyPr wrap="square" rtlCol="0">
            <a:spAutoFit/>
          </a:bodyPr>
          <a:lstStyle/>
          <a:p>
            <a:endParaRPr lang="zh-CN" altLang="en-US"/>
          </a:p>
        </p:txBody>
      </p:sp>
      <p:sp>
        <p:nvSpPr>
          <p:cNvPr id="11" name="文本框 10"/>
          <p:cNvSpPr txBox="1"/>
          <p:nvPr/>
        </p:nvSpPr>
        <p:spPr>
          <a:xfrm>
            <a:off x="610556" y="5369740"/>
            <a:ext cx="2749140" cy="513348"/>
          </a:xfrm>
          <a:prstGeom prst="rect">
            <a:avLst/>
          </a:prstGeom>
          <a:solidFill>
            <a:schemeClr val="accent1"/>
          </a:solidFill>
        </p:spPr>
        <p:txBody>
          <a:bodyPr wrap="square" rtlCol="0">
            <a:spAutoFit/>
          </a:bodyPr>
          <a:lstStyle/>
          <a:p>
            <a:endParaRPr lang="zh-CN" altLang="en-US"/>
          </a:p>
        </p:txBody>
      </p:sp>
      <p:sp>
        <p:nvSpPr>
          <p:cNvPr id="12" name="文本框 11"/>
          <p:cNvSpPr txBox="1"/>
          <p:nvPr/>
        </p:nvSpPr>
        <p:spPr>
          <a:xfrm>
            <a:off x="839416" y="5969450"/>
            <a:ext cx="2808312" cy="513348"/>
          </a:xfrm>
          <a:prstGeom prst="rect">
            <a:avLst/>
          </a:prstGeom>
          <a:solidFill>
            <a:schemeClr val="accent1"/>
          </a:solidFill>
        </p:spPr>
        <p:txBody>
          <a:bodyPr wrap="square" rtlCol="0">
            <a:spAutoFit/>
          </a:bodyPr>
          <a:lstStyle/>
          <a:p>
            <a:endParaRPr lang="zh-CN" altLang="en-US"/>
          </a:p>
        </p:txBody>
      </p:sp>
    </p:spTree>
    <p:extLst>
      <p:ext uri="{BB962C8B-B14F-4D97-AF65-F5344CB8AC3E}">
        <p14:creationId xmlns:p14="http://schemas.microsoft.com/office/powerpoint/2010/main" val="104814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0"/>
                                        <p:tgtEl>
                                          <p:spTgt spid="3"/>
                                        </p:tgtEl>
                                        <p:attrNameLst>
                                          <p:attrName>ppt_x</p:attrName>
                                        </p:attrNameLst>
                                      </p:cBhvr>
                                      <p:tavLst>
                                        <p:tav tm="0">
                                          <p:val>
                                            <p:strVal val="ppt_x"/>
                                          </p:val>
                                        </p:tav>
                                        <p:tav tm="100000">
                                          <p:val>
                                            <p:strVal val="ppt_x"/>
                                          </p:val>
                                        </p:tav>
                                      </p:tavLst>
                                    </p:anim>
                                    <p:anim calcmode="lin" valueType="num">
                                      <p:cBhvr additive="base">
                                        <p:cTn id="7" dur="10"/>
                                        <p:tgtEl>
                                          <p:spTgt spid="3"/>
                                        </p:tgtEl>
                                        <p:attrNameLst>
                                          <p:attrName>ppt_y</p:attrName>
                                        </p:attrNameLst>
                                      </p:cBhvr>
                                      <p:tavLst>
                                        <p:tav tm="0">
                                          <p:val>
                                            <p:strVal val="ppt_y"/>
                                          </p:val>
                                        </p:tav>
                                        <p:tav tm="100000">
                                          <p:val>
                                            <p:strVal val="1+ppt_h/2"/>
                                          </p:val>
                                        </p:tav>
                                      </p:tavLst>
                                    </p:anim>
                                    <p:set>
                                      <p:cBhvr>
                                        <p:cTn id="8" dur="1" fill="hold">
                                          <p:stCondLst>
                                            <p:cond delay="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
                                        <p:tgtEl>
                                          <p:spTgt spid="4"/>
                                        </p:tgtEl>
                                        <p:attrNameLst>
                                          <p:attrName>ppt_x</p:attrName>
                                        </p:attrNameLst>
                                      </p:cBhvr>
                                      <p:tavLst>
                                        <p:tav tm="0">
                                          <p:val>
                                            <p:strVal val="ppt_x"/>
                                          </p:val>
                                        </p:tav>
                                        <p:tav tm="100000">
                                          <p:val>
                                            <p:strVal val="ppt_x"/>
                                          </p:val>
                                        </p:tav>
                                      </p:tavLst>
                                    </p:anim>
                                    <p:anim calcmode="lin" valueType="num">
                                      <p:cBhvr additive="base">
                                        <p:cTn id="13" dur="10"/>
                                        <p:tgtEl>
                                          <p:spTgt spid="4"/>
                                        </p:tgtEl>
                                        <p:attrNameLst>
                                          <p:attrName>ppt_y</p:attrName>
                                        </p:attrNameLst>
                                      </p:cBhvr>
                                      <p:tavLst>
                                        <p:tav tm="0">
                                          <p:val>
                                            <p:strVal val="ppt_y"/>
                                          </p:val>
                                        </p:tav>
                                        <p:tav tm="100000">
                                          <p:val>
                                            <p:strVal val="1+ppt_h/2"/>
                                          </p:val>
                                        </p:tav>
                                      </p:tavLst>
                                    </p:anim>
                                    <p:set>
                                      <p:cBhvr>
                                        <p:cTn id="14" dur="1" fill="hold">
                                          <p:stCondLst>
                                            <p:cond delay="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10"/>
                                        <p:tgtEl>
                                          <p:spTgt spid="5"/>
                                        </p:tgtEl>
                                        <p:attrNameLst>
                                          <p:attrName>ppt_x</p:attrName>
                                        </p:attrNameLst>
                                      </p:cBhvr>
                                      <p:tavLst>
                                        <p:tav tm="0">
                                          <p:val>
                                            <p:strVal val="ppt_x"/>
                                          </p:val>
                                        </p:tav>
                                        <p:tav tm="100000">
                                          <p:val>
                                            <p:strVal val="ppt_x"/>
                                          </p:val>
                                        </p:tav>
                                      </p:tavLst>
                                    </p:anim>
                                    <p:anim calcmode="lin" valueType="num">
                                      <p:cBhvr additive="base">
                                        <p:cTn id="19" dur="10"/>
                                        <p:tgtEl>
                                          <p:spTgt spid="5"/>
                                        </p:tgtEl>
                                        <p:attrNameLst>
                                          <p:attrName>ppt_y</p:attrName>
                                        </p:attrNameLst>
                                      </p:cBhvr>
                                      <p:tavLst>
                                        <p:tav tm="0">
                                          <p:val>
                                            <p:strVal val="ppt_y"/>
                                          </p:val>
                                        </p:tav>
                                        <p:tav tm="100000">
                                          <p:val>
                                            <p:strVal val="1+ppt_h/2"/>
                                          </p:val>
                                        </p:tav>
                                      </p:tavLst>
                                    </p:anim>
                                    <p:set>
                                      <p:cBhvr>
                                        <p:cTn id="20" dur="1" fill="hold">
                                          <p:stCondLst>
                                            <p:cond delay="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10"/>
                                        <p:tgtEl>
                                          <p:spTgt spid="6"/>
                                        </p:tgtEl>
                                        <p:attrNameLst>
                                          <p:attrName>ppt_x</p:attrName>
                                        </p:attrNameLst>
                                      </p:cBhvr>
                                      <p:tavLst>
                                        <p:tav tm="0">
                                          <p:val>
                                            <p:strVal val="ppt_x"/>
                                          </p:val>
                                        </p:tav>
                                        <p:tav tm="100000">
                                          <p:val>
                                            <p:strVal val="ppt_x"/>
                                          </p:val>
                                        </p:tav>
                                      </p:tavLst>
                                    </p:anim>
                                    <p:anim calcmode="lin" valueType="num">
                                      <p:cBhvr additive="base">
                                        <p:cTn id="25" dur="10"/>
                                        <p:tgtEl>
                                          <p:spTgt spid="6"/>
                                        </p:tgtEl>
                                        <p:attrNameLst>
                                          <p:attrName>ppt_y</p:attrName>
                                        </p:attrNameLst>
                                      </p:cBhvr>
                                      <p:tavLst>
                                        <p:tav tm="0">
                                          <p:val>
                                            <p:strVal val="ppt_y"/>
                                          </p:val>
                                        </p:tav>
                                        <p:tav tm="100000">
                                          <p:val>
                                            <p:strVal val="1+ppt_h/2"/>
                                          </p:val>
                                        </p:tav>
                                      </p:tavLst>
                                    </p:anim>
                                    <p:set>
                                      <p:cBhvr>
                                        <p:cTn id="26" dur="1" fill="hold">
                                          <p:stCondLst>
                                            <p:cond delay="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10"/>
                                        <p:tgtEl>
                                          <p:spTgt spid="7"/>
                                        </p:tgtEl>
                                        <p:attrNameLst>
                                          <p:attrName>ppt_x</p:attrName>
                                        </p:attrNameLst>
                                      </p:cBhvr>
                                      <p:tavLst>
                                        <p:tav tm="0">
                                          <p:val>
                                            <p:strVal val="ppt_x"/>
                                          </p:val>
                                        </p:tav>
                                        <p:tav tm="100000">
                                          <p:val>
                                            <p:strVal val="ppt_x"/>
                                          </p:val>
                                        </p:tav>
                                      </p:tavLst>
                                    </p:anim>
                                    <p:anim calcmode="lin" valueType="num">
                                      <p:cBhvr additive="base">
                                        <p:cTn id="31" dur="10"/>
                                        <p:tgtEl>
                                          <p:spTgt spid="7"/>
                                        </p:tgtEl>
                                        <p:attrNameLst>
                                          <p:attrName>ppt_y</p:attrName>
                                        </p:attrNameLst>
                                      </p:cBhvr>
                                      <p:tavLst>
                                        <p:tav tm="0">
                                          <p:val>
                                            <p:strVal val="ppt_y"/>
                                          </p:val>
                                        </p:tav>
                                        <p:tav tm="100000">
                                          <p:val>
                                            <p:strVal val="1+ppt_h/2"/>
                                          </p:val>
                                        </p:tav>
                                      </p:tavLst>
                                    </p:anim>
                                    <p:set>
                                      <p:cBhvr>
                                        <p:cTn id="32" dur="1" fill="hold">
                                          <p:stCondLst>
                                            <p:cond delay="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10"/>
                                        <p:tgtEl>
                                          <p:spTgt spid="8"/>
                                        </p:tgtEl>
                                        <p:attrNameLst>
                                          <p:attrName>ppt_x</p:attrName>
                                        </p:attrNameLst>
                                      </p:cBhvr>
                                      <p:tavLst>
                                        <p:tav tm="0">
                                          <p:val>
                                            <p:strVal val="ppt_x"/>
                                          </p:val>
                                        </p:tav>
                                        <p:tav tm="100000">
                                          <p:val>
                                            <p:strVal val="ppt_x"/>
                                          </p:val>
                                        </p:tav>
                                      </p:tavLst>
                                    </p:anim>
                                    <p:anim calcmode="lin" valueType="num">
                                      <p:cBhvr additive="base">
                                        <p:cTn id="37" dur="10"/>
                                        <p:tgtEl>
                                          <p:spTgt spid="8"/>
                                        </p:tgtEl>
                                        <p:attrNameLst>
                                          <p:attrName>ppt_y</p:attrName>
                                        </p:attrNameLst>
                                      </p:cBhvr>
                                      <p:tavLst>
                                        <p:tav tm="0">
                                          <p:val>
                                            <p:strVal val="ppt_y"/>
                                          </p:val>
                                        </p:tav>
                                        <p:tav tm="100000">
                                          <p:val>
                                            <p:strVal val="1+ppt_h/2"/>
                                          </p:val>
                                        </p:tav>
                                      </p:tavLst>
                                    </p:anim>
                                    <p:set>
                                      <p:cBhvr>
                                        <p:cTn id="38" dur="1" fill="hold">
                                          <p:stCondLst>
                                            <p:cond delay="9"/>
                                          </p:stCondLst>
                                        </p:cTn>
                                        <p:tgtEl>
                                          <p:spTgt spid="8"/>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0" nodeType="clickEffect">
                                  <p:stCondLst>
                                    <p:cond delay="0"/>
                                  </p:stCondLst>
                                  <p:childTnLst>
                                    <p:anim calcmode="lin" valueType="num">
                                      <p:cBhvr additive="base">
                                        <p:cTn id="42" dur="10"/>
                                        <p:tgtEl>
                                          <p:spTgt spid="9"/>
                                        </p:tgtEl>
                                        <p:attrNameLst>
                                          <p:attrName>ppt_x</p:attrName>
                                        </p:attrNameLst>
                                      </p:cBhvr>
                                      <p:tavLst>
                                        <p:tav tm="0">
                                          <p:val>
                                            <p:strVal val="ppt_x"/>
                                          </p:val>
                                        </p:tav>
                                        <p:tav tm="100000">
                                          <p:val>
                                            <p:strVal val="ppt_x"/>
                                          </p:val>
                                        </p:tav>
                                      </p:tavLst>
                                    </p:anim>
                                    <p:anim calcmode="lin" valueType="num">
                                      <p:cBhvr additive="base">
                                        <p:cTn id="43" dur="10"/>
                                        <p:tgtEl>
                                          <p:spTgt spid="9"/>
                                        </p:tgtEl>
                                        <p:attrNameLst>
                                          <p:attrName>ppt_y</p:attrName>
                                        </p:attrNameLst>
                                      </p:cBhvr>
                                      <p:tavLst>
                                        <p:tav tm="0">
                                          <p:val>
                                            <p:strVal val="ppt_y"/>
                                          </p:val>
                                        </p:tav>
                                        <p:tav tm="100000">
                                          <p:val>
                                            <p:strVal val="1+ppt_h/2"/>
                                          </p:val>
                                        </p:tav>
                                      </p:tavLst>
                                    </p:anim>
                                    <p:set>
                                      <p:cBhvr>
                                        <p:cTn id="44" dur="1" fill="hold">
                                          <p:stCondLst>
                                            <p:cond delay="9"/>
                                          </p:stCondLst>
                                        </p:cTn>
                                        <p:tgtEl>
                                          <p:spTgt spid="9"/>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0" nodeType="clickEffect">
                                  <p:stCondLst>
                                    <p:cond delay="0"/>
                                  </p:stCondLst>
                                  <p:childTnLst>
                                    <p:anim calcmode="lin" valueType="num">
                                      <p:cBhvr additive="base">
                                        <p:cTn id="48" dur="10"/>
                                        <p:tgtEl>
                                          <p:spTgt spid="10"/>
                                        </p:tgtEl>
                                        <p:attrNameLst>
                                          <p:attrName>ppt_x</p:attrName>
                                        </p:attrNameLst>
                                      </p:cBhvr>
                                      <p:tavLst>
                                        <p:tav tm="0">
                                          <p:val>
                                            <p:strVal val="ppt_x"/>
                                          </p:val>
                                        </p:tav>
                                        <p:tav tm="100000">
                                          <p:val>
                                            <p:strVal val="ppt_x"/>
                                          </p:val>
                                        </p:tav>
                                      </p:tavLst>
                                    </p:anim>
                                    <p:anim calcmode="lin" valueType="num">
                                      <p:cBhvr additive="base">
                                        <p:cTn id="49" dur="10"/>
                                        <p:tgtEl>
                                          <p:spTgt spid="10"/>
                                        </p:tgtEl>
                                        <p:attrNameLst>
                                          <p:attrName>ppt_y</p:attrName>
                                        </p:attrNameLst>
                                      </p:cBhvr>
                                      <p:tavLst>
                                        <p:tav tm="0">
                                          <p:val>
                                            <p:strVal val="ppt_y"/>
                                          </p:val>
                                        </p:tav>
                                        <p:tav tm="100000">
                                          <p:val>
                                            <p:strVal val="1+ppt_h/2"/>
                                          </p:val>
                                        </p:tav>
                                      </p:tavLst>
                                    </p:anim>
                                    <p:set>
                                      <p:cBhvr>
                                        <p:cTn id="50" dur="1" fill="hold">
                                          <p:stCondLst>
                                            <p:cond delay="9"/>
                                          </p:stCondLst>
                                        </p:cTn>
                                        <p:tgtEl>
                                          <p:spTgt spid="10"/>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0" nodeType="clickEffect">
                                  <p:stCondLst>
                                    <p:cond delay="0"/>
                                  </p:stCondLst>
                                  <p:childTnLst>
                                    <p:anim calcmode="lin" valueType="num">
                                      <p:cBhvr additive="base">
                                        <p:cTn id="54" dur="10"/>
                                        <p:tgtEl>
                                          <p:spTgt spid="11"/>
                                        </p:tgtEl>
                                        <p:attrNameLst>
                                          <p:attrName>ppt_x</p:attrName>
                                        </p:attrNameLst>
                                      </p:cBhvr>
                                      <p:tavLst>
                                        <p:tav tm="0">
                                          <p:val>
                                            <p:strVal val="ppt_x"/>
                                          </p:val>
                                        </p:tav>
                                        <p:tav tm="100000">
                                          <p:val>
                                            <p:strVal val="ppt_x"/>
                                          </p:val>
                                        </p:tav>
                                      </p:tavLst>
                                    </p:anim>
                                    <p:anim calcmode="lin" valueType="num">
                                      <p:cBhvr additive="base">
                                        <p:cTn id="55" dur="10"/>
                                        <p:tgtEl>
                                          <p:spTgt spid="11"/>
                                        </p:tgtEl>
                                        <p:attrNameLst>
                                          <p:attrName>ppt_y</p:attrName>
                                        </p:attrNameLst>
                                      </p:cBhvr>
                                      <p:tavLst>
                                        <p:tav tm="0">
                                          <p:val>
                                            <p:strVal val="ppt_y"/>
                                          </p:val>
                                        </p:tav>
                                        <p:tav tm="100000">
                                          <p:val>
                                            <p:strVal val="1+ppt_h/2"/>
                                          </p:val>
                                        </p:tav>
                                      </p:tavLst>
                                    </p:anim>
                                    <p:set>
                                      <p:cBhvr>
                                        <p:cTn id="56" dur="1" fill="hold">
                                          <p:stCondLst>
                                            <p:cond delay="9"/>
                                          </p:stCondLst>
                                        </p:cTn>
                                        <p:tgtEl>
                                          <p:spTgt spid="1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0" nodeType="clickEffect">
                                  <p:stCondLst>
                                    <p:cond delay="0"/>
                                  </p:stCondLst>
                                  <p:childTnLst>
                                    <p:anim calcmode="lin" valueType="num">
                                      <p:cBhvr additive="base">
                                        <p:cTn id="60" dur="10"/>
                                        <p:tgtEl>
                                          <p:spTgt spid="12"/>
                                        </p:tgtEl>
                                        <p:attrNameLst>
                                          <p:attrName>ppt_x</p:attrName>
                                        </p:attrNameLst>
                                      </p:cBhvr>
                                      <p:tavLst>
                                        <p:tav tm="0">
                                          <p:val>
                                            <p:strVal val="ppt_x"/>
                                          </p:val>
                                        </p:tav>
                                        <p:tav tm="100000">
                                          <p:val>
                                            <p:strVal val="ppt_x"/>
                                          </p:val>
                                        </p:tav>
                                      </p:tavLst>
                                    </p:anim>
                                    <p:anim calcmode="lin" valueType="num">
                                      <p:cBhvr additive="base">
                                        <p:cTn id="61" dur="10"/>
                                        <p:tgtEl>
                                          <p:spTgt spid="12"/>
                                        </p:tgtEl>
                                        <p:attrNameLst>
                                          <p:attrName>ppt_y</p:attrName>
                                        </p:attrNameLst>
                                      </p:cBhvr>
                                      <p:tavLst>
                                        <p:tav tm="0">
                                          <p:val>
                                            <p:strVal val="ppt_y"/>
                                          </p:val>
                                        </p:tav>
                                        <p:tav tm="100000">
                                          <p:val>
                                            <p:strVal val="1+ppt_h/2"/>
                                          </p:val>
                                        </p:tav>
                                      </p:tavLst>
                                    </p:anim>
                                    <p:set>
                                      <p:cBhvr>
                                        <p:cTn id="62" dur="1" fill="hold">
                                          <p:stCondLst>
                                            <p:cond delay="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1344" y="332656"/>
            <a:ext cx="12385376" cy="49552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11.That’s </a:t>
            </a: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a good name for her.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对</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她来说，是个好名</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字</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12. like…a lot = like…very much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很</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喜欢</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13. be in great danger       </a:t>
            </a:r>
            <a:r>
              <a:rPr lang="en-US" altLang="zh-CN" sz="4000" b="1"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处</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于极大危险之中</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14. save animals  </a:t>
            </a:r>
            <a:r>
              <a:rPr lang="en-US" altLang="zh-CN" sz="4000" b="1"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救</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助动物</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40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16. cut down many trees  </a:t>
            </a:r>
            <a:r>
              <a:rPr lang="en-US" altLang="zh-CN" sz="4000" b="1"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砍</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倒很多</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树</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lvl="0"/>
            <a:r>
              <a:rPr lang="en-US" altLang="zh-CN" sz="4000" b="1">
                <a:solidFill>
                  <a:srgbClr val="0000FF"/>
                </a:solidFill>
                <a:latin typeface="Times New Roman" panose="02020603050405020304" pitchFamily="18" charset="0"/>
                <a:ea typeface="宋体" panose="02010600030101010101" pitchFamily="2" charset="-122"/>
                <a:cs typeface="Times New Roman" panose="02020603050405020304" pitchFamily="18" charset="0"/>
              </a:rPr>
              <a:t>17. cut them down      </a:t>
            </a:r>
            <a:r>
              <a:rPr lang="en-US" altLang="zh-CN" sz="4000" b="1" smtClean="0">
                <a:solidFill>
                  <a:srgbClr val="0000FF"/>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sz="4000" b="1" smtClean="0">
                <a:solidFill>
                  <a:prstClr val="black"/>
                </a:solidFill>
                <a:latin typeface="Times New Roman" panose="02020603050405020304" pitchFamily="18" charset="0"/>
                <a:ea typeface="宋体" panose="02010600030101010101" pitchFamily="2" charset="-122"/>
                <a:cs typeface="Times New Roman" panose="02020603050405020304" pitchFamily="18" charset="0"/>
              </a:rPr>
              <a:t>砍</a:t>
            </a:r>
            <a:r>
              <a:rPr lang="zh-CN" altLang="zh-CN" sz="4000" b="1">
                <a:solidFill>
                  <a:prstClr val="black"/>
                </a:solidFill>
                <a:latin typeface="Times New Roman" panose="02020603050405020304" pitchFamily="18" charset="0"/>
                <a:ea typeface="宋体" panose="02010600030101010101" pitchFamily="2" charset="-122"/>
                <a:cs typeface="Times New Roman" panose="02020603050405020304" pitchFamily="18" charset="0"/>
              </a:rPr>
              <a:t>倒它们</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6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0583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91344" y="332656"/>
            <a:ext cx="12673408" cy="48936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11.That’s </a:t>
            </a: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a good name for her</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对</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她来说，是个好名</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字</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12. like…a lot = like…very much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很</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喜欢</a:t>
            </a:r>
            <a:r>
              <a:rPr kumimoji="0" lang="en-US"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a:t>
            </a:r>
            <a:endPar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13. be in great danger       </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处</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于极大危险之中</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14. save animals  </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救</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助动物</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16. cut down many trees  </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砍</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倒很多</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树</a:t>
            </a:r>
            <a:endParaRPr kumimoji="0" lang="en-US"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000" b="1" i="0" u="none" strike="noStrike" kern="1200" cap="none" spc="0" normalizeH="0" baseline="0" noProof="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17. cut them down      </a:t>
            </a:r>
            <a:r>
              <a:rPr kumimoji="0" lang="en-US" altLang="zh-CN" sz="4000" b="1" i="0" u="none" strike="noStrike" kern="1200" cap="none" spc="0" normalizeH="0" baseline="0" noProof="0" smtClean="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r>
              <a:rPr kumimoji="0" lang="zh-CN" altLang="zh-CN" sz="4000" b="1" i="0" u="none" strike="noStrike" kern="1200" cap="none" spc="0" normalizeH="0" baseline="0" noProof="0" smtClean="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砍</a:t>
            </a:r>
            <a:r>
              <a:rPr kumimoji="0" lang="zh-CN" altLang="zh-CN" sz="40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倒它们</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zh-CN" sz="3600" b="1" i="0" u="none" strike="noStrike" kern="1200" cap="none" spc="0" normalizeH="0" baseline="0" noProof="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36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
        <p:nvSpPr>
          <p:cNvPr id="3" name="文本框 2"/>
          <p:cNvSpPr txBox="1"/>
          <p:nvPr/>
        </p:nvSpPr>
        <p:spPr>
          <a:xfrm>
            <a:off x="911424" y="401239"/>
            <a:ext cx="5904656" cy="513348"/>
          </a:xfrm>
          <a:prstGeom prst="rect">
            <a:avLst/>
          </a:prstGeom>
          <a:solidFill>
            <a:schemeClr val="accent1"/>
          </a:solidFill>
        </p:spPr>
        <p:txBody>
          <a:bodyPr wrap="square" rtlCol="0">
            <a:spAutoFit/>
          </a:bodyPr>
          <a:lstStyle/>
          <a:p>
            <a:endParaRPr lang="zh-CN" altLang="en-US"/>
          </a:p>
        </p:txBody>
      </p:sp>
      <p:sp>
        <p:nvSpPr>
          <p:cNvPr id="4" name="文本框 3"/>
          <p:cNvSpPr txBox="1"/>
          <p:nvPr/>
        </p:nvSpPr>
        <p:spPr>
          <a:xfrm>
            <a:off x="1055440" y="1052736"/>
            <a:ext cx="6336704" cy="513348"/>
          </a:xfrm>
          <a:prstGeom prst="rect">
            <a:avLst/>
          </a:prstGeom>
          <a:solidFill>
            <a:schemeClr val="accent1"/>
          </a:solidFill>
        </p:spPr>
        <p:txBody>
          <a:bodyPr wrap="square" rtlCol="0">
            <a:spAutoFit/>
          </a:bodyPr>
          <a:lstStyle/>
          <a:p>
            <a:endParaRPr lang="zh-CN" altLang="en-US"/>
          </a:p>
        </p:txBody>
      </p:sp>
      <p:sp>
        <p:nvSpPr>
          <p:cNvPr id="5" name="文本框 4"/>
          <p:cNvSpPr txBox="1"/>
          <p:nvPr/>
        </p:nvSpPr>
        <p:spPr>
          <a:xfrm>
            <a:off x="1055440" y="1745434"/>
            <a:ext cx="3960440" cy="513348"/>
          </a:xfrm>
          <a:prstGeom prst="rect">
            <a:avLst/>
          </a:prstGeom>
          <a:solidFill>
            <a:schemeClr val="accent1"/>
          </a:solidFill>
        </p:spPr>
        <p:txBody>
          <a:bodyPr wrap="square" rtlCol="0">
            <a:spAutoFit/>
          </a:bodyPr>
          <a:lstStyle/>
          <a:p>
            <a:endParaRPr lang="zh-CN" altLang="en-US"/>
          </a:p>
        </p:txBody>
      </p:sp>
      <p:sp>
        <p:nvSpPr>
          <p:cNvPr id="6" name="文本框 5"/>
          <p:cNvSpPr txBox="1"/>
          <p:nvPr/>
        </p:nvSpPr>
        <p:spPr>
          <a:xfrm>
            <a:off x="1055440" y="2348880"/>
            <a:ext cx="2952328" cy="513348"/>
          </a:xfrm>
          <a:prstGeom prst="rect">
            <a:avLst/>
          </a:prstGeom>
          <a:solidFill>
            <a:schemeClr val="accent1"/>
          </a:solidFill>
        </p:spPr>
        <p:txBody>
          <a:bodyPr wrap="square" rtlCol="0">
            <a:spAutoFit/>
          </a:bodyPr>
          <a:lstStyle/>
          <a:p>
            <a:endParaRPr lang="zh-CN" altLang="en-US"/>
          </a:p>
        </p:txBody>
      </p:sp>
      <p:sp>
        <p:nvSpPr>
          <p:cNvPr id="7" name="文本框 6"/>
          <p:cNvSpPr txBox="1"/>
          <p:nvPr/>
        </p:nvSpPr>
        <p:spPr>
          <a:xfrm>
            <a:off x="1055440" y="2952326"/>
            <a:ext cx="4536504" cy="513348"/>
          </a:xfrm>
          <a:prstGeom prst="rect">
            <a:avLst/>
          </a:prstGeom>
          <a:solidFill>
            <a:schemeClr val="accent1"/>
          </a:solidFill>
        </p:spPr>
        <p:txBody>
          <a:bodyPr wrap="square" rtlCol="0">
            <a:spAutoFit/>
          </a:bodyPr>
          <a:lstStyle/>
          <a:p>
            <a:endParaRPr lang="zh-CN" altLang="en-US"/>
          </a:p>
        </p:txBody>
      </p:sp>
      <p:sp>
        <p:nvSpPr>
          <p:cNvPr id="8" name="文本框 7"/>
          <p:cNvSpPr txBox="1"/>
          <p:nvPr/>
        </p:nvSpPr>
        <p:spPr>
          <a:xfrm>
            <a:off x="1055440" y="3603823"/>
            <a:ext cx="3312368" cy="513348"/>
          </a:xfrm>
          <a:prstGeom prst="rect">
            <a:avLst/>
          </a:prstGeom>
          <a:solidFill>
            <a:schemeClr val="accent1"/>
          </a:solidFill>
        </p:spPr>
        <p:txBody>
          <a:bodyPr wrap="square" rtlCol="0">
            <a:spAutoFit/>
          </a:bodyPr>
          <a:lstStyle/>
          <a:p>
            <a:endParaRPr lang="zh-CN" altLang="en-US"/>
          </a:p>
        </p:txBody>
      </p:sp>
    </p:spTree>
    <p:extLst>
      <p:ext uri="{BB962C8B-B14F-4D97-AF65-F5344CB8AC3E}">
        <p14:creationId xmlns:p14="http://schemas.microsoft.com/office/powerpoint/2010/main" val="360871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10"/>
                                        <p:tgtEl>
                                          <p:spTgt spid="3"/>
                                        </p:tgtEl>
                                        <p:attrNameLst>
                                          <p:attrName>ppt_x</p:attrName>
                                        </p:attrNameLst>
                                      </p:cBhvr>
                                      <p:tavLst>
                                        <p:tav tm="0">
                                          <p:val>
                                            <p:strVal val="ppt_x"/>
                                          </p:val>
                                        </p:tav>
                                        <p:tav tm="100000">
                                          <p:val>
                                            <p:strVal val="ppt_x"/>
                                          </p:val>
                                        </p:tav>
                                      </p:tavLst>
                                    </p:anim>
                                    <p:anim calcmode="lin" valueType="num">
                                      <p:cBhvr additive="base">
                                        <p:cTn id="7" dur="10"/>
                                        <p:tgtEl>
                                          <p:spTgt spid="3"/>
                                        </p:tgtEl>
                                        <p:attrNameLst>
                                          <p:attrName>ppt_y</p:attrName>
                                        </p:attrNameLst>
                                      </p:cBhvr>
                                      <p:tavLst>
                                        <p:tav tm="0">
                                          <p:val>
                                            <p:strVal val="ppt_y"/>
                                          </p:val>
                                        </p:tav>
                                        <p:tav tm="100000">
                                          <p:val>
                                            <p:strVal val="1+ppt_h/2"/>
                                          </p:val>
                                        </p:tav>
                                      </p:tavLst>
                                    </p:anim>
                                    <p:set>
                                      <p:cBhvr>
                                        <p:cTn id="8" dur="1" fill="hold">
                                          <p:stCondLst>
                                            <p:cond delay="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10"/>
                                        <p:tgtEl>
                                          <p:spTgt spid="4"/>
                                        </p:tgtEl>
                                        <p:attrNameLst>
                                          <p:attrName>ppt_x</p:attrName>
                                        </p:attrNameLst>
                                      </p:cBhvr>
                                      <p:tavLst>
                                        <p:tav tm="0">
                                          <p:val>
                                            <p:strVal val="ppt_x"/>
                                          </p:val>
                                        </p:tav>
                                        <p:tav tm="100000">
                                          <p:val>
                                            <p:strVal val="ppt_x"/>
                                          </p:val>
                                        </p:tav>
                                      </p:tavLst>
                                    </p:anim>
                                    <p:anim calcmode="lin" valueType="num">
                                      <p:cBhvr additive="base">
                                        <p:cTn id="13" dur="10"/>
                                        <p:tgtEl>
                                          <p:spTgt spid="4"/>
                                        </p:tgtEl>
                                        <p:attrNameLst>
                                          <p:attrName>ppt_y</p:attrName>
                                        </p:attrNameLst>
                                      </p:cBhvr>
                                      <p:tavLst>
                                        <p:tav tm="0">
                                          <p:val>
                                            <p:strVal val="ppt_y"/>
                                          </p:val>
                                        </p:tav>
                                        <p:tav tm="100000">
                                          <p:val>
                                            <p:strVal val="1+ppt_h/2"/>
                                          </p:val>
                                        </p:tav>
                                      </p:tavLst>
                                    </p:anim>
                                    <p:set>
                                      <p:cBhvr>
                                        <p:cTn id="14" dur="1" fill="hold">
                                          <p:stCondLst>
                                            <p:cond delay="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10"/>
                                        <p:tgtEl>
                                          <p:spTgt spid="5"/>
                                        </p:tgtEl>
                                        <p:attrNameLst>
                                          <p:attrName>ppt_x</p:attrName>
                                        </p:attrNameLst>
                                      </p:cBhvr>
                                      <p:tavLst>
                                        <p:tav tm="0">
                                          <p:val>
                                            <p:strVal val="ppt_x"/>
                                          </p:val>
                                        </p:tav>
                                        <p:tav tm="100000">
                                          <p:val>
                                            <p:strVal val="ppt_x"/>
                                          </p:val>
                                        </p:tav>
                                      </p:tavLst>
                                    </p:anim>
                                    <p:anim calcmode="lin" valueType="num">
                                      <p:cBhvr additive="base">
                                        <p:cTn id="19" dur="10"/>
                                        <p:tgtEl>
                                          <p:spTgt spid="5"/>
                                        </p:tgtEl>
                                        <p:attrNameLst>
                                          <p:attrName>ppt_y</p:attrName>
                                        </p:attrNameLst>
                                      </p:cBhvr>
                                      <p:tavLst>
                                        <p:tav tm="0">
                                          <p:val>
                                            <p:strVal val="ppt_y"/>
                                          </p:val>
                                        </p:tav>
                                        <p:tav tm="100000">
                                          <p:val>
                                            <p:strVal val="1+ppt_h/2"/>
                                          </p:val>
                                        </p:tav>
                                      </p:tavLst>
                                    </p:anim>
                                    <p:set>
                                      <p:cBhvr>
                                        <p:cTn id="20" dur="1" fill="hold">
                                          <p:stCondLst>
                                            <p:cond delay="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10"/>
                                        <p:tgtEl>
                                          <p:spTgt spid="6"/>
                                        </p:tgtEl>
                                        <p:attrNameLst>
                                          <p:attrName>ppt_x</p:attrName>
                                        </p:attrNameLst>
                                      </p:cBhvr>
                                      <p:tavLst>
                                        <p:tav tm="0">
                                          <p:val>
                                            <p:strVal val="ppt_x"/>
                                          </p:val>
                                        </p:tav>
                                        <p:tav tm="100000">
                                          <p:val>
                                            <p:strVal val="ppt_x"/>
                                          </p:val>
                                        </p:tav>
                                      </p:tavLst>
                                    </p:anim>
                                    <p:anim calcmode="lin" valueType="num">
                                      <p:cBhvr additive="base">
                                        <p:cTn id="25" dur="10"/>
                                        <p:tgtEl>
                                          <p:spTgt spid="6"/>
                                        </p:tgtEl>
                                        <p:attrNameLst>
                                          <p:attrName>ppt_y</p:attrName>
                                        </p:attrNameLst>
                                      </p:cBhvr>
                                      <p:tavLst>
                                        <p:tav tm="0">
                                          <p:val>
                                            <p:strVal val="ppt_y"/>
                                          </p:val>
                                        </p:tav>
                                        <p:tav tm="100000">
                                          <p:val>
                                            <p:strVal val="1+ppt_h/2"/>
                                          </p:val>
                                        </p:tav>
                                      </p:tavLst>
                                    </p:anim>
                                    <p:set>
                                      <p:cBhvr>
                                        <p:cTn id="26" dur="1" fill="hold">
                                          <p:stCondLst>
                                            <p:cond delay="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10"/>
                                        <p:tgtEl>
                                          <p:spTgt spid="7"/>
                                        </p:tgtEl>
                                        <p:attrNameLst>
                                          <p:attrName>ppt_x</p:attrName>
                                        </p:attrNameLst>
                                      </p:cBhvr>
                                      <p:tavLst>
                                        <p:tav tm="0">
                                          <p:val>
                                            <p:strVal val="ppt_x"/>
                                          </p:val>
                                        </p:tav>
                                        <p:tav tm="100000">
                                          <p:val>
                                            <p:strVal val="ppt_x"/>
                                          </p:val>
                                        </p:tav>
                                      </p:tavLst>
                                    </p:anim>
                                    <p:anim calcmode="lin" valueType="num">
                                      <p:cBhvr additive="base">
                                        <p:cTn id="31" dur="10"/>
                                        <p:tgtEl>
                                          <p:spTgt spid="7"/>
                                        </p:tgtEl>
                                        <p:attrNameLst>
                                          <p:attrName>ppt_y</p:attrName>
                                        </p:attrNameLst>
                                      </p:cBhvr>
                                      <p:tavLst>
                                        <p:tav tm="0">
                                          <p:val>
                                            <p:strVal val="ppt_y"/>
                                          </p:val>
                                        </p:tav>
                                        <p:tav tm="100000">
                                          <p:val>
                                            <p:strVal val="1+ppt_h/2"/>
                                          </p:val>
                                        </p:tav>
                                      </p:tavLst>
                                    </p:anim>
                                    <p:set>
                                      <p:cBhvr>
                                        <p:cTn id="32" dur="1" fill="hold">
                                          <p:stCondLst>
                                            <p:cond delay="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10"/>
                                        <p:tgtEl>
                                          <p:spTgt spid="8"/>
                                        </p:tgtEl>
                                        <p:attrNameLst>
                                          <p:attrName>ppt_x</p:attrName>
                                        </p:attrNameLst>
                                      </p:cBhvr>
                                      <p:tavLst>
                                        <p:tav tm="0">
                                          <p:val>
                                            <p:strVal val="ppt_x"/>
                                          </p:val>
                                        </p:tav>
                                        <p:tav tm="100000">
                                          <p:val>
                                            <p:strVal val="ppt_x"/>
                                          </p:val>
                                        </p:tav>
                                      </p:tavLst>
                                    </p:anim>
                                    <p:anim calcmode="lin" valueType="num">
                                      <p:cBhvr additive="base">
                                        <p:cTn id="37" dur="10"/>
                                        <p:tgtEl>
                                          <p:spTgt spid="8"/>
                                        </p:tgtEl>
                                        <p:attrNameLst>
                                          <p:attrName>ppt_y</p:attrName>
                                        </p:attrNameLst>
                                      </p:cBhvr>
                                      <p:tavLst>
                                        <p:tav tm="0">
                                          <p:val>
                                            <p:strVal val="ppt_y"/>
                                          </p:val>
                                        </p:tav>
                                        <p:tav tm="100000">
                                          <p:val>
                                            <p:strVal val="1+ppt_h/2"/>
                                          </p:val>
                                        </p:tav>
                                      </p:tavLst>
                                    </p:anim>
                                    <p:set>
                                      <p:cBhvr>
                                        <p:cTn id="38" dur="1" fill="hold">
                                          <p:stCondLst>
                                            <p:cond delay="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1"/>
          <p:cNvSpPr>
            <a:spLocks noChangeArrowheads="1"/>
          </p:cNvSpPr>
          <p:nvPr/>
        </p:nvSpPr>
        <p:spPr bwMode="auto">
          <a:xfrm>
            <a:off x="166646" y="-642966"/>
            <a:ext cx="12192000" cy="8402300"/>
          </a:xfrm>
          <a:prstGeom prst="rect">
            <a:avLst/>
          </a:prstGeom>
          <a:noFill/>
          <a:ln w="9525">
            <a:noFill/>
            <a:miter lim="800000"/>
            <a:headEnd/>
            <a:tailEnd/>
          </a:ln>
        </p:spPr>
        <p:txBody>
          <a:bodyPr>
            <a:spAutoFit/>
          </a:bodyPr>
          <a:lstStyle/>
          <a:p>
            <a:r>
              <a:rPr lang="en-US" altLang="zh-CN" sz="3600" b="1" dirty="0">
                <a:solidFill>
                  <a:srgbClr val="080808"/>
                </a:solidFill>
                <a:latin typeface="Times New Roman" pitchFamily="18" charset="0"/>
                <a:cs typeface="Times New Roman" pitchFamily="18" charset="0"/>
              </a:rPr>
              <a:t> </a:t>
            </a:r>
          </a:p>
          <a:p>
            <a:pPr algn="ctr"/>
            <a:r>
              <a:rPr lang="en-US" altLang="zh-CN" sz="4000" b="1" dirty="0">
                <a:solidFill>
                  <a:srgbClr val="080808"/>
                </a:solidFill>
                <a:latin typeface="Times New Roman" pitchFamily="18" charset="0"/>
                <a:cs typeface="Times New Roman" pitchFamily="18" charset="0"/>
              </a:rPr>
              <a:t>My favorite animal</a:t>
            </a:r>
          </a:p>
          <a:p>
            <a:r>
              <a:rPr lang="en-US" altLang="zh-CN" sz="4000" b="1" dirty="0" smtClean="0">
                <a:solidFill>
                  <a:srgbClr val="0000FF"/>
                </a:solidFill>
                <a:latin typeface="Times New Roman" pitchFamily="18" charset="0"/>
                <a:cs typeface="Times New Roman" pitchFamily="18" charset="0"/>
              </a:rPr>
              <a:t>    I like animals and dogs </a:t>
            </a:r>
            <a:r>
              <a:rPr lang="en-US" altLang="zh-CN" sz="4000" b="1" dirty="0">
                <a:solidFill>
                  <a:srgbClr val="0000FF"/>
                </a:solidFill>
                <a:latin typeface="Times New Roman" pitchFamily="18" charset="0"/>
                <a:cs typeface="Times New Roman" pitchFamily="18" charset="0"/>
              </a:rPr>
              <a:t>are my favorite animals.</a:t>
            </a:r>
          </a:p>
          <a:p>
            <a:r>
              <a:rPr lang="en-US" altLang="zh-CN" sz="4000" b="1" dirty="0">
                <a:solidFill>
                  <a:srgbClr val="080808"/>
                </a:solidFill>
                <a:latin typeface="Times New Roman" pitchFamily="18" charset="0"/>
                <a:cs typeface="Times New Roman" pitchFamily="18" charset="0"/>
              </a:rPr>
              <a:t>    </a:t>
            </a:r>
            <a:r>
              <a:rPr lang="en-US" altLang="zh-CN" sz="4000" b="1" dirty="0" smtClean="0">
                <a:solidFill>
                  <a:srgbClr val="FF0000"/>
                </a:solidFill>
                <a:latin typeface="Times New Roman" pitchFamily="18" charset="0"/>
                <a:cs typeface="Times New Roman" pitchFamily="18" charset="0"/>
              </a:rPr>
              <a:t>I have a pet dog </a:t>
            </a:r>
            <a:r>
              <a:rPr lang="en-US" altLang="zh-CN" sz="4000" b="1" dirty="0">
                <a:solidFill>
                  <a:srgbClr val="080808"/>
                </a:solidFill>
                <a:latin typeface="Times New Roman" pitchFamily="18" charset="0"/>
                <a:cs typeface="Times New Roman" pitchFamily="18" charset="0"/>
              </a:rPr>
              <a:t>(from my parents). His name is Peter. </a:t>
            </a:r>
            <a:r>
              <a:rPr lang="en-US" altLang="zh-CN" sz="4000" b="1" dirty="0" smtClean="0">
                <a:solidFill>
                  <a:srgbClr val="FF0000"/>
                </a:solidFill>
                <a:latin typeface="Times New Roman" pitchFamily="18" charset="0"/>
                <a:cs typeface="Times New Roman" pitchFamily="18" charset="0"/>
              </a:rPr>
              <a:t>He is really beautiful</a:t>
            </a:r>
            <a:r>
              <a:rPr lang="en-US" altLang="zh-CN" sz="4000" b="1" dirty="0">
                <a:solidFill>
                  <a:srgbClr val="080808"/>
                </a:solidFill>
                <a:latin typeface="Times New Roman" pitchFamily="18" charset="0"/>
                <a:cs typeface="Times New Roman" pitchFamily="18" charset="0"/>
              </a:rPr>
              <a:t>. He is brown and white with blue eyes. </a:t>
            </a:r>
            <a:r>
              <a:rPr lang="en-US" altLang="zh-CN" sz="4000" b="1" dirty="0" smtClean="0">
                <a:solidFill>
                  <a:srgbClr val="FF0000"/>
                </a:solidFill>
                <a:latin typeface="Times New Roman" pitchFamily="18" charset="0"/>
                <a:cs typeface="Times New Roman" pitchFamily="18" charset="0"/>
              </a:rPr>
              <a:t>He is kind of shy.</a:t>
            </a:r>
          </a:p>
          <a:p>
            <a:r>
              <a:rPr lang="en-US" altLang="zh-CN" sz="4000" b="1" dirty="0" smtClean="0">
                <a:solidFill>
                  <a:srgbClr val="080808"/>
                </a:solidFill>
                <a:latin typeface="Times New Roman" pitchFamily="18" charset="0"/>
                <a:cs typeface="Times New Roman" pitchFamily="18" charset="0"/>
              </a:rPr>
              <a:t>   </a:t>
            </a:r>
            <a:r>
              <a:rPr lang="en-US" altLang="zh-CN" sz="4000" b="1" dirty="0" smtClean="0">
                <a:solidFill>
                  <a:srgbClr val="FF0000"/>
                </a:solidFill>
                <a:latin typeface="Times New Roman" pitchFamily="18" charset="0"/>
                <a:cs typeface="Times New Roman" pitchFamily="18" charset="0"/>
              </a:rPr>
              <a:t>He </a:t>
            </a:r>
            <a:r>
              <a:rPr lang="en-US" altLang="zh-CN" sz="4000" b="1" dirty="0">
                <a:solidFill>
                  <a:srgbClr val="FF0000"/>
                </a:solidFill>
                <a:latin typeface="Times New Roman" pitchFamily="18" charset="0"/>
                <a:cs typeface="Times New Roman" pitchFamily="18" charset="0"/>
              </a:rPr>
              <a:t>can walk on two legs</a:t>
            </a:r>
            <a:r>
              <a:rPr lang="en-US" altLang="zh-CN" sz="4000" b="1" dirty="0">
                <a:solidFill>
                  <a:srgbClr val="080808"/>
                </a:solidFill>
                <a:latin typeface="Times New Roman" pitchFamily="18" charset="0"/>
                <a:cs typeface="Times New Roman" pitchFamily="18" charset="0"/>
              </a:rPr>
              <a:t>. He likes to play </a:t>
            </a:r>
            <a:r>
              <a:rPr lang="en-US" altLang="zh-CN" sz="4000" b="1" dirty="0" smtClean="0">
                <a:solidFill>
                  <a:srgbClr val="080808"/>
                </a:solidFill>
                <a:latin typeface="Times New Roman" pitchFamily="18" charset="0"/>
                <a:cs typeface="Times New Roman" pitchFamily="18" charset="0"/>
              </a:rPr>
              <a:t>balls </a:t>
            </a:r>
            <a:r>
              <a:rPr lang="en-US" altLang="zh-CN" sz="4000" b="1" dirty="0">
                <a:solidFill>
                  <a:srgbClr val="080808"/>
                </a:solidFill>
                <a:latin typeface="Times New Roman" pitchFamily="18" charset="0"/>
                <a:cs typeface="Times New Roman" pitchFamily="18" charset="0"/>
              </a:rPr>
              <a:t>and he sleeps all  day. He also likes taking a walk with me. </a:t>
            </a:r>
            <a:r>
              <a:rPr lang="en-US" altLang="zh-CN" sz="4000" b="1" dirty="0" smtClean="0">
                <a:solidFill>
                  <a:srgbClr val="FF0000"/>
                </a:solidFill>
                <a:latin typeface="Times New Roman" pitchFamily="18" charset="0"/>
                <a:cs typeface="Times New Roman" pitchFamily="18" charset="0"/>
              </a:rPr>
              <a:t>I think he is my best friend.</a:t>
            </a:r>
          </a:p>
          <a:p>
            <a:r>
              <a:rPr lang="en-US" altLang="zh-CN" sz="4000" b="1" dirty="0">
                <a:solidFill>
                  <a:srgbClr val="080808"/>
                </a:solidFill>
                <a:latin typeface="Times New Roman" pitchFamily="18" charset="0"/>
                <a:cs typeface="Times New Roman" pitchFamily="18" charset="0"/>
              </a:rPr>
              <a:t>  </a:t>
            </a:r>
            <a:r>
              <a:rPr lang="en-US" altLang="zh-CN" sz="4000" b="1" dirty="0">
                <a:solidFill>
                  <a:srgbClr val="0000FF"/>
                </a:solidFill>
                <a:latin typeface="Times New Roman" pitchFamily="18" charset="0"/>
                <a:cs typeface="Times New Roman" pitchFamily="18" charset="0"/>
              </a:rPr>
              <a:t>Animals are our friends. We </a:t>
            </a:r>
            <a:r>
              <a:rPr lang="en-US" altLang="zh-CN" sz="4000" b="1" dirty="0" smtClean="0">
                <a:solidFill>
                  <a:srgbClr val="0000FF"/>
                </a:solidFill>
                <a:latin typeface="Times New Roman" pitchFamily="18" charset="0"/>
                <a:cs typeface="Times New Roman" pitchFamily="18" charset="0"/>
              </a:rPr>
              <a:t>must </a:t>
            </a:r>
            <a:r>
              <a:rPr lang="en-US" altLang="zh-CN" sz="4000" b="1" dirty="0">
                <a:solidFill>
                  <a:srgbClr val="0000FF"/>
                </a:solidFill>
                <a:latin typeface="Times New Roman" pitchFamily="18" charset="0"/>
                <a:cs typeface="Times New Roman" pitchFamily="18" charset="0"/>
              </a:rPr>
              <a:t>be friendly to </a:t>
            </a:r>
            <a:r>
              <a:rPr lang="en-US" altLang="zh-CN" sz="4000" b="1" dirty="0" smtClean="0">
                <a:solidFill>
                  <a:srgbClr val="0000FF"/>
                </a:solidFill>
                <a:latin typeface="Times New Roman" pitchFamily="18" charset="0"/>
                <a:cs typeface="Times New Roman" pitchFamily="18" charset="0"/>
              </a:rPr>
              <a:t>them.</a:t>
            </a:r>
            <a:endParaRPr lang="en-US" altLang="zh-CN" sz="4000" b="1" dirty="0">
              <a:solidFill>
                <a:srgbClr val="0000FF"/>
              </a:solidFill>
              <a:latin typeface="Times New Roman" pitchFamily="18" charset="0"/>
              <a:cs typeface="Times New Roman" pitchFamily="18" charset="0"/>
            </a:endParaRPr>
          </a:p>
          <a:p>
            <a:pPr eaLnBrk="1" hangingPunct="1"/>
            <a:endParaRPr lang="en-US" altLang="zh-CN" sz="3600" b="1" dirty="0">
              <a:solidFill>
                <a:srgbClr val="080808"/>
              </a:solidFill>
              <a:latin typeface="Times New Roman" pitchFamily="18" charset="0"/>
              <a:cs typeface="Times New Roman" pitchFamily="18" charset="0"/>
            </a:endParaRPr>
          </a:p>
          <a:p>
            <a:pPr eaLnBrk="1" hangingPunct="1"/>
            <a:endParaRPr lang="en-US" altLang="zh-CN" sz="3600" b="1" dirty="0">
              <a:solidFill>
                <a:srgbClr val="080808"/>
              </a:solidFill>
              <a:latin typeface="Times New Roman" pitchFamily="18" charset="0"/>
              <a:cs typeface="Times New Roman" pitchFamily="18" charset="0"/>
            </a:endParaRPr>
          </a:p>
          <a:p>
            <a:endParaRPr lang="en-US" altLang="zh-CN" sz="3600" b="1" dirty="0">
              <a:solidFill>
                <a:srgbClr val="080808"/>
              </a:solidFill>
              <a:latin typeface="Times New Roman" pitchFamily="18" charset="0"/>
              <a:cs typeface="Times New Roman" pitchFamily="18" charset="0"/>
            </a:endParaRPr>
          </a:p>
          <a:p>
            <a:endParaRPr lang="zh-CN" altLang="en-US" sz="3600" b="1" dirty="0">
              <a:solidFill>
                <a:srgbClr val="080808"/>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7" name="Picture 13" descr="6377"/>
          <p:cNvPicPr>
            <a:picLocks noChangeAspect="1" noChangeArrowheads="1"/>
          </p:cNvPicPr>
          <p:nvPr/>
        </p:nvPicPr>
        <p:blipFill>
          <a:blip r:embed="rId2"/>
          <a:srcRect l="14120" t="7086" r="16890"/>
          <a:stretch>
            <a:fillRect/>
          </a:stretch>
        </p:blipFill>
        <p:spPr bwMode="auto">
          <a:xfrm>
            <a:off x="9264651" y="3933826"/>
            <a:ext cx="2487083" cy="2447925"/>
          </a:xfrm>
          <a:prstGeom prst="rect">
            <a:avLst/>
          </a:prstGeom>
          <a:noFill/>
        </p:spPr>
      </p:pic>
      <p:sp>
        <p:nvSpPr>
          <p:cNvPr id="26626" name="Rectangle 3"/>
          <p:cNvSpPr>
            <a:spLocks noGrp="1" noChangeArrowheads="1"/>
          </p:cNvSpPr>
          <p:nvPr>
            <p:ph type="body" idx="1"/>
          </p:nvPr>
        </p:nvSpPr>
        <p:spPr>
          <a:xfrm>
            <a:off x="527051" y="2497138"/>
            <a:ext cx="9552516" cy="3816350"/>
          </a:xfrm>
        </p:spPr>
        <p:txBody>
          <a:bodyPr/>
          <a:lstStyle/>
          <a:p>
            <a:pPr marL="0" indent="0" eaLnBrk="1" hangingPunct="1">
              <a:lnSpc>
                <a:spcPct val="130000"/>
              </a:lnSpc>
              <a:spcBef>
                <a:spcPct val="0"/>
              </a:spcBef>
              <a:buFontTx/>
              <a:buNone/>
            </a:pPr>
            <a:r>
              <a:rPr kumimoji="1" lang="en-US" altLang="zh-CN" sz="3600" b="1" dirty="0" smtClean="0">
                <a:latin typeface="Times New Roman" pitchFamily="18" charset="0"/>
                <a:cs typeface="Times New Roman" pitchFamily="18" charset="0"/>
              </a:rPr>
              <a:t>This is Becky. Isn’t she _________? She is from _______. She is twelve _____ old. I ____ Becky _______ she is smart and friendly. She _____ in Blackwood Zoo.</a:t>
            </a:r>
          </a:p>
        </p:txBody>
      </p:sp>
      <p:sp>
        <p:nvSpPr>
          <p:cNvPr id="5" name="Text Box 9"/>
          <p:cNvSpPr txBox="1">
            <a:spLocks noChangeArrowheads="1"/>
          </p:cNvSpPr>
          <p:nvPr/>
        </p:nvSpPr>
        <p:spPr bwMode="auto">
          <a:xfrm>
            <a:off x="2351618" y="1268414"/>
            <a:ext cx="7200900" cy="1190625"/>
          </a:xfrm>
          <a:prstGeom prst="rect">
            <a:avLst/>
          </a:prstGeom>
          <a:solidFill>
            <a:srgbClr val="0000FF"/>
          </a:solidFill>
          <a:ln w="9525">
            <a:noFill/>
            <a:miter lim="800000"/>
            <a:headEnd/>
            <a:tailEnd/>
          </a:ln>
        </p:spPr>
        <p:txBody>
          <a:bodyPr>
            <a:spAutoFit/>
          </a:bodyPr>
          <a:lstStyle/>
          <a:p>
            <a:r>
              <a:rPr lang="en-US" altLang="zh-CN" sz="3600" b="1">
                <a:solidFill>
                  <a:schemeClr val="bg1"/>
                </a:solidFill>
                <a:latin typeface="Times New Roman" pitchFamily="18" charset="0"/>
              </a:rPr>
              <a:t>like    beautiful     Africa    years     lives        because</a:t>
            </a:r>
          </a:p>
        </p:txBody>
      </p:sp>
      <p:sp>
        <p:nvSpPr>
          <p:cNvPr id="8" name="Text Box 9"/>
          <p:cNvSpPr txBox="1">
            <a:spLocks noChangeArrowheads="1"/>
          </p:cNvSpPr>
          <p:nvPr/>
        </p:nvSpPr>
        <p:spPr bwMode="auto">
          <a:xfrm>
            <a:off x="5024430" y="3286124"/>
            <a:ext cx="2305049"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years</a:t>
            </a:r>
          </a:p>
        </p:txBody>
      </p:sp>
      <p:sp>
        <p:nvSpPr>
          <p:cNvPr id="9" name="Text Box 11"/>
          <p:cNvSpPr txBox="1">
            <a:spLocks noChangeArrowheads="1"/>
          </p:cNvSpPr>
          <p:nvPr/>
        </p:nvSpPr>
        <p:spPr bwMode="auto">
          <a:xfrm>
            <a:off x="595274" y="3214686"/>
            <a:ext cx="1919816"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Africa</a:t>
            </a:r>
          </a:p>
        </p:txBody>
      </p:sp>
      <p:sp>
        <p:nvSpPr>
          <p:cNvPr id="10" name="Text Box 12"/>
          <p:cNvSpPr txBox="1">
            <a:spLocks noChangeArrowheads="1"/>
          </p:cNvSpPr>
          <p:nvPr/>
        </p:nvSpPr>
        <p:spPr bwMode="auto">
          <a:xfrm>
            <a:off x="5167306" y="2643182"/>
            <a:ext cx="2880784"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beautiful</a:t>
            </a:r>
          </a:p>
        </p:txBody>
      </p:sp>
      <p:sp>
        <p:nvSpPr>
          <p:cNvPr id="12" name="Text Box 10"/>
          <p:cNvSpPr txBox="1">
            <a:spLocks noChangeArrowheads="1"/>
          </p:cNvSpPr>
          <p:nvPr/>
        </p:nvSpPr>
        <p:spPr bwMode="auto">
          <a:xfrm>
            <a:off x="7524760" y="3286124"/>
            <a:ext cx="1441451"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like</a:t>
            </a:r>
          </a:p>
        </p:txBody>
      </p:sp>
      <p:sp>
        <p:nvSpPr>
          <p:cNvPr id="14" name="Text Box 12"/>
          <p:cNvSpPr txBox="1">
            <a:spLocks noChangeArrowheads="1"/>
          </p:cNvSpPr>
          <p:nvPr/>
        </p:nvSpPr>
        <p:spPr bwMode="auto">
          <a:xfrm>
            <a:off x="452398" y="4000504"/>
            <a:ext cx="2400300"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because</a:t>
            </a:r>
          </a:p>
        </p:txBody>
      </p:sp>
      <p:sp>
        <p:nvSpPr>
          <p:cNvPr id="16" name="Text Box 11"/>
          <p:cNvSpPr txBox="1">
            <a:spLocks noChangeArrowheads="1"/>
          </p:cNvSpPr>
          <p:nvPr/>
        </p:nvSpPr>
        <p:spPr bwMode="auto">
          <a:xfrm>
            <a:off x="8310578" y="4000504"/>
            <a:ext cx="1631949" cy="641350"/>
          </a:xfrm>
          <a:prstGeom prst="rect">
            <a:avLst/>
          </a:prstGeom>
          <a:noFill/>
          <a:ln w="9525">
            <a:noFill/>
            <a:miter lim="800000"/>
            <a:headEnd/>
            <a:tailEnd/>
          </a:ln>
        </p:spPr>
        <p:txBody>
          <a:bodyPr>
            <a:spAutoFit/>
          </a:bodyPr>
          <a:lstStyle/>
          <a:p>
            <a:pPr>
              <a:spcBef>
                <a:spcPct val="50000"/>
              </a:spcBef>
            </a:pPr>
            <a:r>
              <a:rPr lang="en-US" altLang="zh-CN" sz="3600" b="1" dirty="0">
                <a:solidFill>
                  <a:srgbClr val="FF0000"/>
                </a:solidFill>
                <a:latin typeface="Times New Roman" pitchFamily="18" charset="0"/>
                <a:cs typeface="Times New Roman" pitchFamily="18" charset="0"/>
              </a:rPr>
              <a:t>lives</a:t>
            </a:r>
          </a:p>
        </p:txBody>
      </p:sp>
      <p:sp>
        <p:nvSpPr>
          <p:cNvPr id="11278" name="Text Box 14"/>
          <p:cNvSpPr txBox="1">
            <a:spLocks noChangeArrowheads="1"/>
          </p:cNvSpPr>
          <p:nvPr/>
        </p:nvSpPr>
        <p:spPr bwMode="auto">
          <a:xfrm>
            <a:off x="431801" y="404813"/>
            <a:ext cx="6144684" cy="641350"/>
          </a:xfrm>
          <a:prstGeom prst="rect">
            <a:avLst/>
          </a:prstGeom>
          <a:noFill/>
          <a:ln w="9525">
            <a:noFill/>
            <a:miter lim="800000"/>
            <a:headEnd/>
            <a:tailEnd/>
          </a:ln>
          <a:effectLst/>
        </p:spPr>
        <p:txBody>
          <a:bodyPr>
            <a:spAutoFit/>
          </a:bodyPr>
          <a:lstStyle/>
          <a:p>
            <a:pPr>
              <a:spcBef>
                <a:spcPct val="50000"/>
              </a:spcBef>
            </a:pPr>
            <a:r>
              <a:rPr lang="en-US" altLang="zh-CN" sz="3600" b="1">
                <a:solidFill>
                  <a:srgbClr val="CC00CC"/>
                </a:solidFill>
              </a:rPr>
              <a:t>Check the answers.</a:t>
            </a: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slide(fromBottom)">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slide(fromBottom)">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Bottom)">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95208" y="214290"/>
          <a:ext cx="11274425" cy="6335713"/>
        </p:xfrm>
        <a:graphic>
          <a:graphicData uri="http://schemas.openxmlformats.org/presentationml/2006/ole">
            <mc:AlternateContent xmlns:mc="http://schemas.openxmlformats.org/markup-compatibility/2006">
              <mc:Choice xmlns:v="urn:schemas-microsoft-com:vml" Requires="v">
                <p:oleObj spid="_x0000_s1034" name="Document" r:id="rId3" imgW="8510742" imgH="4795920" progId="Word.Document.8">
                  <p:embed/>
                </p:oleObj>
              </mc:Choice>
              <mc:Fallback>
                <p:oleObj name="Document" r:id="rId3" imgW="8510742" imgH="479592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08" y="214290"/>
                        <a:ext cx="11274425" cy="633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椭圆 2"/>
          <p:cNvSpPr/>
          <p:nvPr/>
        </p:nvSpPr>
        <p:spPr>
          <a:xfrm>
            <a:off x="1595406" y="1571612"/>
            <a:ext cx="4512733" cy="571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4" name="椭圆 3"/>
          <p:cNvSpPr/>
          <p:nvPr/>
        </p:nvSpPr>
        <p:spPr>
          <a:xfrm>
            <a:off x="5810248" y="2214554"/>
            <a:ext cx="840316" cy="5715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4517" y="-100013"/>
            <a:ext cx="12192000" cy="9140964"/>
          </a:xfrm>
          <a:prstGeom prst="rect">
            <a:avLst/>
          </a:prstGeom>
          <a:noFill/>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pPr>
              <a:defRPr/>
            </a:pPr>
            <a:r>
              <a:rPr lang="zh-CN" altLang="en-US" sz="4000" b="1" dirty="0" smtClean="0">
                <a:solidFill>
                  <a:srgbClr val="FF0066"/>
                </a:solidFill>
                <a:latin typeface="Times New Roman" panose="02020603050405020304" pitchFamily="18" charset="0"/>
                <a:cs typeface="Times New Roman" panose="02020603050405020304" pitchFamily="18" charset="0"/>
              </a:rPr>
              <a:t>标题</a:t>
            </a:r>
            <a:r>
              <a:rPr lang="zh-CN" altLang="en-US" sz="4000" b="1" dirty="0">
                <a:solidFill>
                  <a:srgbClr val="FF0066"/>
                </a:solidFill>
                <a:latin typeface="Times New Roman" panose="02020603050405020304" pitchFamily="18" charset="0"/>
                <a:cs typeface="Times New Roman" panose="02020603050405020304" pitchFamily="18" charset="0"/>
              </a:rPr>
              <a:t>：</a:t>
            </a:r>
            <a:r>
              <a:rPr lang="zh-CN" altLang="en-US" sz="4000" b="1" dirty="0" smtClean="0">
                <a:solidFill>
                  <a:srgbClr val="FF0000"/>
                </a:solidFill>
                <a:latin typeface="Times New Roman" panose="02020603050405020304" pitchFamily="18" charset="0"/>
                <a:cs typeface="Times New Roman" panose="02020603050405020304" pitchFamily="18" charset="0"/>
              </a:rPr>
              <a:t>                </a:t>
            </a:r>
            <a:r>
              <a:rPr lang="en-US" altLang="zh-CN" sz="4000" b="1" dirty="0" smtClean="0">
                <a:solidFill>
                  <a:srgbClr val="0000FF"/>
                </a:solidFill>
                <a:latin typeface="Times New Roman" panose="02020603050405020304" pitchFamily="18" charset="0"/>
                <a:cs typeface="Times New Roman" panose="02020603050405020304" pitchFamily="18" charset="0"/>
              </a:rPr>
              <a:t>My favorite animals</a:t>
            </a:r>
            <a:endParaRPr lang="en-US" altLang="zh-CN" sz="4000" b="1" dirty="0">
              <a:solidFill>
                <a:srgbClr val="0000FF"/>
              </a:solidFill>
              <a:latin typeface="Times New Roman" panose="02020603050405020304" pitchFamily="18" charset="0"/>
              <a:cs typeface="Times New Roman" panose="02020603050405020304" pitchFamily="18" charset="0"/>
            </a:endParaRPr>
          </a:p>
          <a:p>
            <a:pPr>
              <a:defRPr/>
            </a:pP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pPr>
              <a:defRPr/>
            </a:pPr>
            <a:r>
              <a:rPr lang="zh-CN" altLang="en-US" sz="4000" b="1" dirty="0" smtClean="0">
                <a:solidFill>
                  <a:srgbClr val="FF0066"/>
                </a:solidFill>
                <a:latin typeface="Times New Roman" panose="02020603050405020304" pitchFamily="18" charset="0"/>
                <a:cs typeface="Times New Roman" panose="02020603050405020304" pitchFamily="18" charset="0"/>
              </a:rPr>
              <a:t>第一段：</a:t>
            </a:r>
            <a:r>
              <a:rPr lang="en-US" altLang="zh-CN" sz="4000" b="1" dirty="0" smtClean="0">
                <a:solidFill>
                  <a:srgbClr val="FF0066"/>
                </a:solidFill>
                <a:latin typeface="Times New Roman" panose="02020603050405020304" pitchFamily="18" charset="0"/>
                <a:cs typeface="Times New Roman" panose="02020603050405020304" pitchFamily="18" charset="0"/>
              </a:rPr>
              <a:t>(</a:t>
            </a:r>
            <a:r>
              <a:rPr lang="zh-CN" altLang="en-US" sz="4000" b="1" dirty="0" smtClean="0">
                <a:solidFill>
                  <a:srgbClr val="FF0066"/>
                </a:solidFill>
                <a:latin typeface="Times New Roman" panose="02020603050405020304" pitchFamily="18" charset="0"/>
                <a:cs typeface="Times New Roman" panose="02020603050405020304" pitchFamily="18" charset="0"/>
              </a:rPr>
              <a:t>开头</a:t>
            </a:r>
            <a:r>
              <a:rPr lang="en-US" altLang="zh-CN" sz="4000" b="1" dirty="0" smtClean="0">
                <a:solidFill>
                  <a:srgbClr val="FF0066"/>
                </a:solidFill>
                <a:latin typeface="Times New Roman" panose="02020603050405020304" pitchFamily="18" charset="0"/>
                <a:cs typeface="Times New Roman" panose="02020603050405020304" pitchFamily="18" charset="0"/>
              </a:rPr>
              <a:t>)</a:t>
            </a:r>
            <a:r>
              <a:rPr lang="zh-CN" altLang="en-US" sz="4000" b="1" dirty="0" smtClean="0">
                <a:solidFill>
                  <a:srgbClr val="FF0066"/>
                </a:solidFill>
                <a:latin typeface="Times New Roman" panose="02020603050405020304" pitchFamily="18" charset="0"/>
                <a:cs typeface="Times New Roman" panose="02020603050405020304" pitchFamily="18" charset="0"/>
              </a:rPr>
              <a:t> </a:t>
            </a:r>
            <a:endParaRPr lang="en-US" altLang="zh-CN" sz="4000" b="1" dirty="0">
              <a:solidFill>
                <a:srgbClr val="FF0066"/>
              </a:solidFill>
              <a:latin typeface="Times New Roman" panose="02020603050405020304" pitchFamily="18" charset="0"/>
              <a:cs typeface="Times New Roman" panose="02020603050405020304" pitchFamily="18" charset="0"/>
            </a:endParaRPr>
          </a:p>
          <a:p>
            <a:pPr>
              <a:defRPr/>
            </a:pPr>
            <a:r>
              <a:rPr lang="en-US" altLang="zh-CN" sz="4000" b="1" dirty="0" smtClean="0">
                <a:solidFill>
                  <a:srgbClr val="9933FF"/>
                </a:solidFill>
                <a:latin typeface="Times New Roman" panose="02020603050405020304" pitchFamily="18" charset="0"/>
                <a:cs typeface="Times New Roman" panose="02020603050405020304" pitchFamily="18" charset="0"/>
              </a:rPr>
              <a:t>Do </a:t>
            </a:r>
            <a:r>
              <a:rPr lang="en-US" altLang="zh-CN" sz="4000" b="1" dirty="0">
                <a:solidFill>
                  <a:srgbClr val="9933FF"/>
                </a:solidFill>
                <a:latin typeface="Times New Roman" panose="02020603050405020304" pitchFamily="18" charset="0"/>
                <a:cs typeface="Times New Roman" panose="02020603050405020304" pitchFamily="18" charset="0"/>
              </a:rPr>
              <a:t>you like </a:t>
            </a:r>
            <a:r>
              <a:rPr lang="en-US" altLang="zh-CN" sz="4000" b="1" dirty="0" err="1" smtClean="0">
                <a:solidFill>
                  <a:srgbClr val="9933FF"/>
                </a:solidFill>
                <a:latin typeface="Times New Roman" panose="02020603050405020304" pitchFamily="18" charset="0"/>
                <a:cs typeface="Times New Roman" panose="02020603050405020304" pitchFamily="18" charset="0"/>
              </a:rPr>
              <a:t>animals?I</a:t>
            </a:r>
            <a:r>
              <a:rPr lang="en-US" altLang="zh-CN" sz="4000" b="1" dirty="0" smtClean="0">
                <a:solidFill>
                  <a:srgbClr val="9933FF"/>
                </a:solidFill>
                <a:latin typeface="Times New Roman" panose="02020603050405020304" pitchFamily="18" charset="0"/>
                <a:cs typeface="Times New Roman" panose="02020603050405020304" pitchFamily="18" charset="0"/>
              </a:rPr>
              <a:t> </a:t>
            </a:r>
            <a:r>
              <a:rPr lang="en-US" altLang="zh-CN" sz="4000" b="1" dirty="0">
                <a:solidFill>
                  <a:srgbClr val="9933FF"/>
                </a:solidFill>
                <a:latin typeface="Times New Roman" panose="02020603050405020304" pitchFamily="18" charset="0"/>
                <a:cs typeface="Times New Roman" panose="02020603050405020304" pitchFamily="18" charset="0"/>
              </a:rPr>
              <a:t>like animals </a:t>
            </a:r>
            <a:r>
              <a:rPr lang="en-US" altLang="zh-CN" sz="4000" b="1" dirty="0" smtClean="0">
                <a:solidFill>
                  <a:srgbClr val="9933FF"/>
                </a:solidFill>
                <a:latin typeface="Times New Roman" panose="02020603050405020304" pitchFamily="18" charset="0"/>
                <a:cs typeface="Times New Roman" panose="02020603050405020304" pitchFamily="18" charset="0"/>
              </a:rPr>
              <a:t>. My </a:t>
            </a:r>
            <a:r>
              <a:rPr lang="en-US" altLang="zh-CN" sz="4000" b="1" dirty="0">
                <a:solidFill>
                  <a:srgbClr val="9933FF"/>
                </a:solidFill>
                <a:latin typeface="Times New Roman" panose="02020603050405020304" pitchFamily="18" charset="0"/>
                <a:cs typeface="Times New Roman" panose="02020603050405020304" pitchFamily="18" charset="0"/>
              </a:rPr>
              <a:t>favorite </a:t>
            </a:r>
            <a:r>
              <a:rPr lang="en-US" altLang="zh-CN" sz="4000" b="1" dirty="0" smtClean="0">
                <a:solidFill>
                  <a:srgbClr val="9933FF"/>
                </a:solidFill>
                <a:latin typeface="Times New Roman" panose="02020603050405020304" pitchFamily="18" charset="0"/>
                <a:cs typeface="Times New Roman" panose="02020603050405020304" pitchFamily="18" charset="0"/>
              </a:rPr>
              <a:t>animals are pandas.</a:t>
            </a:r>
            <a:endParaRPr lang="en-US" altLang="zh-CN" sz="4000" b="1" dirty="0">
              <a:solidFill>
                <a:srgbClr val="0070C0"/>
              </a:solidFill>
              <a:latin typeface="Times New Roman" panose="02020603050405020304" pitchFamily="18" charset="0"/>
              <a:cs typeface="Times New Roman" panose="02020603050405020304" pitchFamily="18" charset="0"/>
            </a:endParaRPr>
          </a:p>
          <a:p>
            <a:pPr marL="742950" indent="-742950">
              <a:defRPr/>
            </a:pPr>
            <a:r>
              <a:rPr lang="zh-CN" altLang="en-US" sz="3600" b="1" dirty="0" smtClean="0">
                <a:latin typeface="Times New Roman" panose="02020603050405020304" pitchFamily="18" charset="0"/>
                <a:cs typeface="Times New Roman" panose="02020603050405020304" pitchFamily="18" charset="0"/>
              </a:rPr>
              <a:t>你喜欢动物吗？我喜欢动物，我最喜欢的动物是狗</a:t>
            </a:r>
            <a:r>
              <a:rPr lang="en-US" altLang="zh-CN" sz="3600" b="1" dirty="0" smtClean="0">
                <a:solidFill>
                  <a:srgbClr val="7030A0"/>
                </a:solidFill>
                <a:latin typeface="Times New Roman" panose="02020603050405020304" pitchFamily="18" charset="0"/>
                <a:cs typeface="Times New Roman" panose="02020603050405020304" pitchFamily="18" charset="0"/>
              </a:rPr>
              <a:t>.</a:t>
            </a:r>
          </a:p>
          <a:p>
            <a:pPr marL="742950" indent="-742950">
              <a:defRPr/>
            </a:pP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pPr marL="742950" indent="-742950">
              <a:defRPr/>
            </a:pPr>
            <a:endParaRPr lang="en-US" altLang="zh-CN" sz="4000" b="1" dirty="0" smtClean="0">
              <a:solidFill>
                <a:srgbClr val="FF0066"/>
              </a:solidFill>
              <a:latin typeface="Times New Roman" panose="02020603050405020304" pitchFamily="18" charset="0"/>
              <a:cs typeface="Times New Roman" panose="02020603050405020304" pitchFamily="18" charset="0"/>
            </a:endParaRPr>
          </a:p>
          <a:p>
            <a:pPr marL="742950" indent="-742950">
              <a:defRPr/>
            </a:pPr>
            <a:endParaRPr lang="en-US" altLang="zh-CN" sz="3600" b="1" dirty="0" smtClean="0">
              <a:solidFill>
                <a:srgbClr val="7030A0"/>
              </a:solidFill>
              <a:latin typeface="Times New Roman" panose="02020603050405020304" pitchFamily="18" charset="0"/>
              <a:cs typeface="Times New Roman" panose="02020603050405020304" pitchFamily="18" charset="0"/>
            </a:endParaRPr>
          </a:p>
          <a:p>
            <a:pPr marL="742950" indent="-742950">
              <a:defRPr/>
            </a:pPr>
            <a:endParaRPr lang="en-US" altLang="zh-CN" sz="3600" b="1" dirty="0" smtClean="0">
              <a:solidFill>
                <a:srgbClr val="7030A0"/>
              </a:solidFill>
              <a:latin typeface="Times New Roman" panose="02020603050405020304" pitchFamily="18" charset="0"/>
              <a:cs typeface="Times New Roman" panose="02020603050405020304" pitchFamily="18" charset="0"/>
            </a:endParaRPr>
          </a:p>
          <a:p>
            <a:pPr>
              <a:defRPr/>
            </a:pPr>
            <a:endParaRPr lang="en-US" altLang="zh-CN" sz="4000" dirty="0" smtClean="0">
              <a:solidFill>
                <a:srgbClr val="FF0000"/>
              </a:solidFill>
              <a:latin typeface="Times New Roman" panose="02020603050405020304" pitchFamily="18" charset="0"/>
              <a:cs typeface="Times New Roman" panose="02020603050405020304" pitchFamily="18" charset="0"/>
            </a:endParaRPr>
          </a:p>
          <a:p>
            <a:pPr>
              <a:defRPr/>
            </a:pPr>
            <a:endParaRPr lang="en-US" altLang="zh-CN" sz="4000" dirty="0">
              <a:solidFill>
                <a:srgbClr val="FF0000"/>
              </a:solidFill>
              <a:latin typeface="Times New Roman" panose="02020603050405020304" pitchFamily="18" charset="0"/>
              <a:cs typeface="Times New Roman" panose="02020603050405020304" pitchFamily="18" charset="0"/>
            </a:endParaRPr>
          </a:p>
          <a:p>
            <a:pPr>
              <a:defRPr/>
            </a:pPr>
            <a:endParaRPr lang="en-US" altLang="zh-CN" sz="4000" dirty="0" smtClean="0">
              <a:solidFill>
                <a:srgbClr val="FF0000"/>
              </a:solidFill>
              <a:latin typeface="Times New Roman" panose="02020603050405020304" pitchFamily="18" charset="0"/>
              <a:cs typeface="Times New Roman" panose="02020603050405020304" pitchFamily="18" charset="0"/>
            </a:endParaRPr>
          </a:p>
          <a:p>
            <a:pPr>
              <a:defRPr/>
            </a:pPr>
            <a:endParaRPr lang="zh-CN" altLang="en-US" sz="40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250"/>
                                        <p:tgtEl>
                                          <p:spTgt spid="6">
                                            <p:txEl>
                                              <p:pRg st="3" end="3"/>
                                            </p:txEl>
                                          </p:spTgt>
                                        </p:tgtEl>
                                      </p:cBhvr>
                                    </p:animEffect>
                                    <p:anim calcmode="lin" valueType="num">
                                      <p:cBhvr>
                                        <p:cTn id="15" dur="25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25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 calcmode="lin" valueType="num">
                                      <p:cBhvr additive="base">
                                        <p:cTn id="21" dur="25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2" dur="25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250"/>
                                        <p:tgtEl>
                                          <p:spTgt spid="6">
                                            <p:txEl>
                                              <p:pRg st="4" end="4"/>
                                            </p:txEl>
                                          </p:spTgt>
                                        </p:tgtEl>
                                      </p:cBhvr>
                                    </p:animEffect>
                                    <p:anim calcmode="lin" valueType="num">
                                      <p:cBhvr>
                                        <p:cTn id="28" dur="25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25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66646" y="0"/>
            <a:ext cx="12025354" cy="6247864"/>
          </a:xfrm>
          <a:prstGeom prst="rect">
            <a:avLst/>
          </a:prstGeom>
          <a:noFill/>
        </p:spPr>
        <p:txBody>
          <a:bodyPr wrap="square" rtlCol="0">
            <a:spAutoFit/>
          </a:bodyPr>
          <a:lstStyle/>
          <a:p>
            <a:r>
              <a:rPr lang="zh-CN" altLang="en-US" sz="4000" b="1" dirty="0" smtClean="0">
                <a:latin typeface="Times New Roman" pitchFamily="18" charset="0"/>
                <a:cs typeface="Times New Roman" pitchFamily="18" charset="0"/>
              </a:rPr>
              <a:t>产地及居住地</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(1)</a:t>
            </a:r>
            <a:r>
              <a:rPr lang="zh-CN" altLang="en-US" sz="4000" b="1" dirty="0" smtClean="0">
                <a:latin typeface="Times New Roman" pitchFamily="18" charset="0"/>
                <a:cs typeface="Times New Roman" pitchFamily="18" charset="0"/>
              </a:rPr>
              <a:t>这是贝贝。它是一只大熊猫。它来自中国四川。</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This is </a:t>
            </a:r>
            <a:r>
              <a:rPr lang="en-US" sz="4000" b="1" dirty="0" err="1" smtClean="0">
                <a:latin typeface="Times New Roman" pitchFamily="18" charset="0"/>
                <a:cs typeface="Times New Roman" pitchFamily="18" charset="0"/>
              </a:rPr>
              <a:t>Beibei</a:t>
            </a:r>
            <a:r>
              <a:rPr lang="en-US" altLang="zh-CN" sz="4000" b="1" dirty="0" smtClean="0">
                <a:latin typeface="Times New Roman" pitchFamily="18" charset="0"/>
                <a:cs typeface="Times New Roman" pitchFamily="18" charset="0"/>
              </a:rPr>
              <a:t>.</a:t>
            </a:r>
            <a:r>
              <a:rPr lang="en-US" sz="4000" b="1" dirty="0" smtClean="0">
                <a:latin typeface="Times New Roman" pitchFamily="18" charset="0"/>
                <a:cs typeface="Times New Roman" pitchFamily="18" charset="0"/>
              </a:rPr>
              <a:t> It is a panda. It</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Sichuan,</a:t>
            </a:r>
          </a:p>
          <a:p>
            <a:r>
              <a:rPr lang="en-US" sz="4000" b="1" dirty="0" smtClean="0">
                <a:latin typeface="Times New Roman" pitchFamily="18" charset="0"/>
                <a:cs typeface="Times New Roman" pitchFamily="18" charset="0"/>
              </a:rPr>
              <a:t> China.</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(2)</a:t>
            </a:r>
            <a:r>
              <a:rPr lang="zh-CN" altLang="en-US" sz="4000" b="1" dirty="0" smtClean="0">
                <a:latin typeface="Times New Roman" pitchFamily="18" charset="0"/>
                <a:cs typeface="Times New Roman" pitchFamily="18" charset="0"/>
              </a:rPr>
              <a:t>它目前在湛江动物园生活</a:t>
            </a:r>
            <a:br>
              <a:rPr lang="zh-CN" alt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Now it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  </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Zhanjiang Zoo</a:t>
            </a:r>
            <a:endParaRPr lang="en-US" altLang="zh-CN" sz="4000" b="1" dirty="0" smtClean="0">
              <a:latin typeface="Times New Roman" pitchFamily="18" charset="0"/>
              <a:cs typeface="Times New Roman" pitchFamily="18" charset="0"/>
            </a:endParaRPr>
          </a:p>
          <a:p>
            <a:r>
              <a:rPr lang="zh-CN" altLang="en-US" sz="4000" b="1" dirty="0" smtClean="0">
                <a:latin typeface="Times New Roman" pitchFamily="18" charset="0"/>
                <a:cs typeface="Times New Roman" pitchFamily="18" charset="0"/>
              </a:rPr>
              <a:t>年龄、外貌、</a:t>
            </a:r>
            <a:endParaRPr lang="en-US" altLang="zh-CN" sz="4000" b="1" dirty="0" smtClean="0">
              <a:latin typeface="Times New Roman" pitchFamily="18" charset="0"/>
              <a:cs typeface="Times New Roman" pitchFamily="18" charset="0"/>
            </a:endParaRPr>
          </a:p>
          <a:p>
            <a:r>
              <a:rPr lang="en-US" sz="4000" b="1" dirty="0" smtClean="0">
                <a:latin typeface="Times New Roman" pitchFamily="18" charset="0"/>
                <a:cs typeface="Times New Roman" pitchFamily="18" charset="0"/>
              </a:rPr>
              <a:t>(3)</a:t>
            </a:r>
            <a:r>
              <a:rPr lang="zh-CN" altLang="en-US" sz="4000" b="1" dirty="0" smtClean="0">
                <a:latin typeface="Times New Roman" pitchFamily="18" charset="0"/>
                <a:cs typeface="Times New Roman" pitchFamily="18" charset="0"/>
              </a:rPr>
              <a:t>贝贝五岁了。</a:t>
            </a:r>
            <a:endParaRPr lang="en-US" altLang="zh-CN" sz="4000" b="1" dirty="0" smtClean="0">
              <a:latin typeface="Times New Roman" pitchFamily="18" charset="0"/>
              <a:cs typeface="Times New Roman" pitchFamily="18" charset="0"/>
            </a:endParaRPr>
          </a:p>
          <a:p>
            <a:r>
              <a:rPr lang="en-US" altLang="zh-CN" sz="4000" b="1" dirty="0" smtClean="0">
                <a:latin typeface="Times New Roman" pitchFamily="18" charset="0"/>
                <a:cs typeface="Times New Roman" pitchFamily="18" charset="0"/>
              </a:rPr>
              <a:t> (4)</a:t>
            </a:r>
            <a:r>
              <a:rPr lang="zh-CN" altLang="en-US" sz="4000" b="1" dirty="0" smtClean="0">
                <a:latin typeface="Times New Roman" pitchFamily="18" charset="0"/>
                <a:cs typeface="Times New Roman" pitchFamily="18" charset="0"/>
              </a:rPr>
              <a:t>它黑白相间</a:t>
            </a:r>
            <a:r>
              <a:rPr lang="en-US" altLang="zh-CN" sz="4000" b="1" dirty="0" smtClean="0">
                <a:latin typeface="Times New Roman" pitchFamily="18" charset="0"/>
                <a:cs typeface="Times New Roman" pitchFamily="18" charset="0"/>
              </a:rPr>
              <a:t>,</a:t>
            </a:r>
            <a:r>
              <a:rPr lang="zh-CN" altLang="en-US" sz="4000" b="1" dirty="0" smtClean="0">
                <a:latin typeface="Times New Roman" pitchFamily="18" charset="0"/>
                <a:cs typeface="Times New Roman" pitchFamily="18" charset="0"/>
              </a:rPr>
              <a:t>并且有一双大眼睛</a:t>
            </a:r>
            <a:br>
              <a:rPr lang="zh-CN" altLang="en-US" sz="4000" b="1" dirty="0" smtClean="0">
                <a:latin typeface="Times New Roman" pitchFamily="18" charset="0"/>
                <a:cs typeface="Times New Roman" pitchFamily="18" charset="0"/>
              </a:rPr>
            </a:br>
            <a:endParaRPr lang="en-US" altLang="zh-CN" sz="4000" b="1" dirty="0">
              <a:latin typeface="Times New Roman" pitchFamily="18" charset="0"/>
              <a:cs typeface="Times New Roman" pitchFamily="18" charset="0"/>
            </a:endParaRPr>
          </a:p>
        </p:txBody>
      </p:sp>
      <p:sp>
        <p:nvSpPr>
          <p:cNvPr id="3" name="Text Box 12"/>
          <p:cNvSpPr txBox="1">
            <a:spLocks noChangeArrowheads="1"/>
          </p:cNvSpPr>
          <p:nvPr/>
        </p:nvSpPr>
        <p:spPr bwMode="auto">
          <a:xfrm>
            <a:off x="6738942" y="1142984"/>
            <a:ext cx="3929090"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comes    from</a:t>
            </a:r>
            <a:endParaRPr lang="en-US" altLang="zh-CN" sz="4400" b="1" dirty="0">
              <a:solidFill>
                <a:srgbClr val="FF0000"/>
              </a:solidFill>
              <a:latin typeface="Times New Roman" pitchFamily="18" charset="0"/>
              <a:cs typeface="Times New Roman" pitchFamily="18" charset="0"/>
            </a:endParaRPr>
          </a:p>
        </p:txBody>
      </p:sp>
      <p:sp>
        <p:nvSpPr>
          <p:cNvPr id="4" name="Text Box 12"/>
          <p:cNvSpPr txBox="1">
            <a:spLocks noChangeArrowheads="1"/>
          </p:cNvSpPr>
          <p:nvPr/>
        </p:nvSpPr>
        <p:spPr bwMode="auto">
          <a:xfrm>
            <a:off x="1881158" y="3000372"/>
            <a:ext cx="3929090" cy="769441"/>
          </a:xfrm>
          <a:prstGeom prst="rect">
            <a:avLst/>
          </a:prstGeom>
          <a:noFill/>
          <a:ln w="9525">
            <a:noFill/>
            <a:miter lim="800000"/>
            <a:headEnd/>
            <a:tailEnd/>
          </a:ln>
        </p:spPr>
        <p:txBody>
          <a:bodyPr wrap="square">
            <a:spAutoFit/>
          </a:bodyPr>
          <a:lstStyle/>
          <a:p>
            <a:pPr>
              <a:spcBef>
                <a:spcPct val="50000"/>
              </a:spcBef>
            </a:pPr>
            <a:r>
              <a:rPr lang="en-US" altLang="zh-CN" sz="4400" b="1" dirty="0" smtClean="0">
                <a:solidFill>
                  <a:srgbClr val="FF0000"/>
                </a:solidFill>
                <a:latin typeface="Times New Roman" pitchFamily="18" charset="0"/>
                <a:cs typeface="Times New Roman" pitchFamily="18" charset="0"/>
              </a:rPr>
              <a:t>lives           in</a:t>
            </a:r>
            <a:endParaRPr lang="en-US" altLang="zh-CN" sz="4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508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835</Words>
  <Application>Microsoft Office PowerPoint</Application>
  <PresentationFormat>宽屏</PresentationFormat>
  <Paragraphs>115</Paragraphs>
  <Slides>15</Slides>
  <Notes>0</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2" baseType="lpstr">
      <vt:lpstr>等线</vt:lpstr>
      <vt:lpstr>宋体</vt:lpstr>
      <vt:lpstr>Arial</vt:lpstr>
      <vt:lpstr>Calibri</vt:lpstr>
      <vt:lpstr>Times New Roman</vt:lpstr>
      <vt:lpstr>Office 主题</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dc:creator>
  <cp:lastModifiedBy>Administrator</cp:lastModifiedBy>
  <cp:revision>140</cp:revision>
  <dcterms:created xsi:type="dcterms:W3CDTF">2019-03-03T14:48:00Z</dcterms:created>
  <dcterms:modified xsi:type="dcterms:W3CDTF">2019-04-29T06:43:13Z</dcterms:modified>
</cp:coreProperties>
</file>