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71" r:id="rId22"/>
    <p:sldId id="296" r:id="rId23"/>
    <p:sldId id="295" r:id="rId24"/>
    <p:sldId id="294" r:id="rId25"/>
    <p:sldId id="25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oqingju"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0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4660"/>
  </p:normalViewPr>
  <p:slideViewPr>
    <p:cSldViewPr>
      <p:cViewPr>
        <p:scale>
          <a:sx n="80" d="100"/>
          <a:sy n="80" d="100"/>
        </p:scale>
        <p:origin x="-1110"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936104"/>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927373"/>
            <a:ext cx="8229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6713"/>
          </a:xfrm>
          <a:prstGeom prst="rect">
            <a:avLst/>
          </a:prstGeom>
        </p:spPr>
        <p:txBody>
          <a:bodyPr/>
          <a:lstStyle>
            <a:lvl1pPr>
              <a:defRPr/>
            </a:lvl1pPr>
          </a:lstStyle>
          <a:p>
            <a:pPr>
              <a:defRPr/>
            </a:pPr>
            <a:fld id="{6F8A9517-E002-458D-AD97-FB46043937B7}" type="datetimeFigureOut">
              <a:rPr lang="zh-CN" altLang="en-US"/>
              <a:pPr>
                <a:defRPr/>
              </a:pPr>
              <a:t>2018/11/30</a:t>
            </a:fld>
            <a:endParaRPr lang="zh-CN" altLang="en-US"/>
          </a:p>
        </p:txBody>
      </p:sp>
      <p:sp>
        <p:nvSpPr>
          <p:cNvPr id="3" name="页脚占位符 4"/>
          <p:cNvSpPr>
            <a:spLocks noGrp="1"/>
          </p:cNvSpPr>
          <p:nvPr>
            <p:ph type="ftr" sz="quarter" idx="11"/>
          </p:nvPr>
        </p:nvSpPr>
        <p:spPr>
          <a:xfrm>
            <a:off x="3124200" y="6356350"/>
            <a:ext cx="2895600" cy="366713"/>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6553200" y="6356350"/>
            <a:ext cx="2133600" cy="366713"/>
          </a:xfrm>
          <a:prstGeom prst="rect">
            <a:avLst/>
          </a:prstGeom>
        </p:spPr>
        <p:txBody>
          <a:bodyPr/>
          <a:lstStyle>
            <a:lvl1pPr>
              <a:defRPr/>
            </a:lvl1pPr>
          </a:lstStyle>
          <a:p>
            <a:pPr>
              <a:defRPr/>
            </a:pPr>
            <a:fld id="{3F4349AE-393F-491C-AF25-DF6F2DFCA82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2018/11/30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7497"/>
            <a:ext cx="9180512" cy="6840503"/>
          </a:xfrm>
          <a:prstGeom prst="rect">
            <a:avLst/>
          </a:prstGeom>
        </p:spPr>
      </p:pic>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7" y="97576"/>
            <a:ext cx="9144000" cy="451104"/>
          </a:xfrm>
          <a:prstGeom prst="rect">
            <a:avLst/>
          </a:prstGeom>
        </p:spPr>
      </p:pic>
      <p:pic>
        <p:nvPicPr>
          <p:cNvPr id="9" name="图片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3" y="648787"/>
            <a:ext cx="8784976" cy="59485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713" y="4091544"/>
            <a:ext cx="4317019" cy="116051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 y="97576"/>
            <a:ext cx="9144000" cy="451104"/>
          </a:xfrm>
          <a:prstGeom prst="rect">
            <a:avLst/>
          </a:prstGeom>
        </p:spPr>
      </p:pic>
      <p:sp>
        <p:nvSpPr>
          <p:cNvPr id="8" name="TextBox 7"/>
          <p:cNvSpPr txBox="1"/>
          <p:nvPr/>
        </p:nvSpPr>
        <p:spPr>
          <a:xfrm>
            <a:off x="448586" y="1484784"/>
            <a:ext cx="8245554" cy="3139321"/>
          </a:xfrm>
          <a:prstGeom prst="rect">
            <a:avLst/>
          </a:prstGeom>
          <a:noFill/>
        </p:spPr>
        <p:txBody>
          <a:bodyPr wrap="square" rtlCol="0">
            <a:spAutoFit/>
          </a:bodyPr>
          <a:lstStyle/>
          <a:p>
            <a:pPr algn="ctr">
              <a:lnSpc>
                <a:spcPct val="150000"/>
              </a:lnSpc>
            </a:pPr>
            <a:r>
              <a:rPr lang="zh-CN" altLang="en-US" sz="4400" b="1" dirty="0" smtClean="0">
                <a:solidFill>
                  <a:srgbClr val="F60A75"/>
                </a:solidFill>
                <a:latin typeface="Times New Roman" pitchFamily="18" charset="0"/>
                <a:cs typeface="Times New Roman" pitchFamily="18" charset="0"/>
              </a:rPr>
              <a:t>第</a:t>
            </a:r>
            <a:r>
              <a:rPr lang="en-US" altLang="zh-CN" sz="4400" b="1" dirty="0" smtClean="0">
                <a:solidFill>
                  <a:srgbClr val="F60A75"/>
                </a:solidFill>
                <a:latin typeface="Times New Roman" pitchFamily="18" charset="0"/>
                <a:cs typeface="Times New Roman" pitchFamily="18" charset="0"/>
              </a:rPr>
              <a:t>3</a:t>
            </a:r>
            <a:r>
              <a:rPr lang="zh-CN" altLang="en-US" sz="4400" b="1" dirty="0" smtClean="0">
                <a:solidFill>
                  <a:srgbClr val="F60A75"/>
                </a:solidFill>
                <a:latin typeface="Times New Roman" pitchFamily="18" charset="0"/>
                <a:cs typeface="Times New Roman" pitchFamily="18" charset="0"/>
              </a:rPr>
              <a:t>课</a:t>
            </a:r>
            <a:endParaRPr lang="en-US" altLang="zh-CN" sz="4400" b="1" dirty="0" smtClean="0">
              <a:solidFill>
                <a:srgbClr val="F60A75"/>
              </a:solidFill>
              <a:latin typeface="Times New Roman" pitchFamily="18" charset="0"/>
              <a:cs typeface="Times New Roman" pitchFamily="18" charset="0"/>
            </a:endParaRPr>
          </a:p>
          <a:p>
            <a:pPr algn="ctr">
              <a:lnSpc>
                <a:spcPct val="150000"/>
              </a:lnSpc>
            </a:pPr>
            <a:r>
              <a:rPr lang="zh-CN" altLang="en-US" sz="4400" b="1" dirty="0" smtClean="0">
                <a:solidFill>
                  <a:srgbClr val="F60A75"/>
                </a:solidFill>
                <a:latin typeface="Times New Roman" pitchFamily="18" charset="0"/>
                <a:cs typeface="Times New Roman" pitchFamily="18" charset="0"/>
              </a:rPr>
              <a:t>回忆鲁迅先生 </a:t>
            </a:r>
            <a:r>
              <a:rPr lang="en-US" altLang="zh-CN" sz="4400" b="1" dirty="0" smtClean="0">
                <a:solidFill>
                  <a:srgbClr val="F60A75"/>
                </a:solidFill>
                <a:latin typeface="楷体" pitchFamily="49" charset="-122"/>
                <a:ea typeface="楷体" pitchFamily="49" charset="-122"/>
                <a:cs typeface="Times New Roman" pitchFamily="18" charset="0"/>
              </a:rPr>
              <a:t>(</a:t>
            </a:r>
            <a:r>
              <a:rPr lang="zh-CN" altLang="en-US" sz="4400" b="1" dirty="0" smtClean="0">
                <a:solidFill>
                  <a:srgbClr val="F60A75"/>
                </a:solidFill>
                <a:latin typeface="楷体" pitchFamily="49" charset="-122"/>
                <a:ea typeface="楷体" pitchFamily="49" charset="-122"/>
                <a:cs typeface="Times New Roman" pitchFamily="18" charset="0"/>
              </a:rPr>
              <a:t>节选</a:t>
            </a:r>
            <a:r>
              <a:rPr lang="en-US" altLang="zh-CN" sz="4400" b="1" dirty="0" smtClean="0">
                <a:solidFill>
                  <a:srgbClr val="F60A75"/>
                </a:solidFill>
                <a:latin typeface="楷体" pitchFamily="49" charset="-122"/>
                <a:ea typeface="楷体" pitchFamily="49" charset="-122"/>
                <a:cs typeface="Times New Roman" pitchFamily="18" charset="0"/>
              </a:rPr>
              <a:t>)</a:t>
            </a:r>
          </a:p>
          <a:p>
            <a:pPr algn="ctr">
              <a:lnSpc>
                <a:spcPct val="150000"/>
              </a:lnSpc>
            </a:pPr>
            <a:endParaRPr lang="en-US" altLang="zh-CN" sz="4400" b="1" dirty="0" smtClean="0">
              <a:solidFill>
                <a:srgbClr val="F60A75"/>
              </a:solidFill>
              <a:latin typeface="Times New Roman" pitchFamily="18" charset="0"/>
              <a:cs typeface="Times New Roman" pitchFamily="18"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732" y="1302158"/>
            <a:ext cx="954026" cy="804674"/>
          </a:xfrm>
          <a:prstGeom prst="rect">
            <a:avLst/>
          </a:prstGeom>
        </p:spPr>
      </p:pic>
      <p:sp>
        <p:nvSpPr>
          <p:cNvPr id="9" name="TextBox 8"/>
          <p:cNvSpPr txBox="1"/>
          <p:nvPr/>
        </p:nvSpPr>
        <p:spPr>
          <a:xfrm>
            <a:off x="2943161" y="4379414"/>
            <a:ext cx="2987149" cy="584775"/>
          </a:xfrm>
          <a:prstGeom prst="rect">
            <a:avLst/>
          </a:prstGeom>
          <a:noFill/>
        </p:spPr>
        <p:txBody>
          <a:bodyPr wrap="square" rtlCol="0">
            <a:spAutoFit/>
          </a:bodyPr>
          <a:lstStyle/>
          <a:p>
            <a:pPr algn="ctr"/>
            <a:r>
              <a:rPr lang="zh-CN" altLang="en-US" sz="3200" dirty="0" smtClean="0">
                <a:latin typeface="Times New Roman" pitchFamily="18" charset="0"/>
                <a:cs typeface="Times New Roman" pitchFamily="18" charset="0"/>
              </a:rPr>
              <a:t>萧红</a:t>
            </a:r>
            <a:endParaRPr lang="zh-CN" alt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24296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1042988" y="2979738"/>
            <a:ext cx="1800225" cy="522287"/>
          </a:xfrm>
          <a:prstGeom prst="rect">
            <a:avLst/>
          </a:prstGeom>
          <a:noFill/>
          <a:ln w="9525">
            <a:noFill/>
            <a:miter lim="800000"/>
            <a:headEnd/>
            <a:tailEnd/>
          </a:ln>
        </p:spPr>
        <p:txBody>
          <a:bodyPr>
            <a:spAutoFit/>
          </a:bodyPr>
          <a:lstStyle/>
          <a:p>
            <a:r>
              <a:rPr lang="zh-CN" altLang="en-US" sz="2800" b="1"/>
              <a:t>休        息</a:t>
            </a:r>
          </a:p>
        </p:txBody>
      </p:sp>
      <p:sp>
        <p:nvSpPr>
          <p:cNvPr id="27651" name="矩形 5"/>
          <p:cNvSpPr>
            <a:spLocks noChangeArrowheads="1"/>
          </p:cNvSpPr>
          <p:nvPr/>
        </p:nvSpPr>
        <p:spPr bwMode="auto">
          <a:xfrm>
            <a:off x="4140200" y="2476500"/>
            <a:ext cx="4176713" cy="1384300"/>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突出“翻一翻书就是休息”，表现鲁迅先生对时间的珍惜和工作的辛劳。</a:t>
            </a:r>
          </a:p>
        </p:txBody>
      </p:sp>
      <p:sp>
        <p:nvSpPr>
          <p:cNvPr id="27652" name="TextBox 8"/>
          <p:cNvSpPr txBox="1">
            <a:spLocks noChangeArrowheads="1"/>
          </p:cNvSpPr>
          <p:nvPr/>
        </p:nvSpPr>
        <p:spPr bwMode="auto">
          <a:xfrm>
            <a:off x="1055688" y="4797425"/>
            <a:ext cx="2016125" cy="522288"/>
          </a:xfrm>
          <a:prstGeom prst="rect">
            <a:avLst/>
          </a:prstGeom>
          <a:noFill/>
          <a:ln w="9525">
            <a:noFill/>
            <a:miter lim="800000"/>
            <a:headEnd/>
            <a:tailEnd/>
          </a:ln>
        </p:spPr>
        <p:txBody>
          <a:bodyPr>
            <a:spAutoFit/>
          </a:bodyPr>
          <a:lstStyle/>
          <a:p>
            <a:r>
              <a:rPr lang="zh-CN" altLang="en-US" sz="2800" b="1"/>
              <a:t>日常起居</a:t>
            </a:r>
          </a:p>
        </p:txBody>
      </p:sp>
      <p:sp>
        <p:nvSpPr>
          <p:cNvPr id="27653" name="矩形 9"/>
          <p:cNvSpPr>
            <a:spLocks noChangeArrowheads="1"/>
          </p:cNvSpPr>
          <p:nvPr/>
        </p:nvSpPr>
        <p:spPr bwMode="auto">
          <a:xfrm>
            <a:off x="4140200" y="4133850"/>
            <a:ext cx="4176713" cy="1816100"/>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写一天的时间安排，突出鲁迅先生与常人不同的作息习惯，表现其珍惜时间、抓紧一切时间工作的精神。</a:t>
            </a:r>
          </a:p>
        </p:txBody>
      </p:sp>
      <p:sp>
        <p:nvSpPr>
          <p:cNvPr id="27654" name="TextBox 14"/>
          <p:cNvSpPr txBox="1">
            <a:spLocks noChangeArrowheads="1"/>
          </p:cNvSpPr>
          <p:nvPr/>
        </p:nvSpPr>
        <p:spPr bwMode="auto">
          <a:xfrm>
            <a:off x="539750" y="1393825"/>
            <a:ext cx="2808288" cy="522288"/>
          </a:xfrm>
          <a:prstGeom prst="rect">
            <a:avLst/>
          </a:prstGeom>
          <a:noFill/>
          <a:ln w="9525">
            <a:noFill/>
            <a:miter lim="800000"/>
            <a:headEnd/>
            <a:tailEnd/>
          </a:ln>
        </p:spPr>
        <p:txBody>
          <a:bodyPr>
            <a:spAutoFit/>
          </a:bodyPr>
          <a:lstStyle/>
          <a:p>
            <a:r>
              <a:rPr lang="zh-CN" altLang="en-US" sz="2800" b="1"/>
              <a:t>看电影往返途中</a:t>
            </a:r>
          </a:p>
        </p:txBody>
      </p:sp>
      <p:sp>
        <p:nvSpPr>
          <p:cNvPr id="27655" name="矩形 15"/>
          <p:cNvSpPr>
            <a:spLocks noChangeArrowheads="1"/>
          </p:cNvSpPr>
          <p:nvPr/>
        </p:nvSpPr>
        <p:spPr bwMode="auto">
          <a:xfrm>
            <a:off x="4140200" y="1196975"/>
            <a:ext cx="4176713" cy="954088"/>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突出鲁迅先生的礼让，表现其先人后己的精神。</a:t>
            </a:r>
          </a:p>
        </p:txBody>
      </p:sp>
      <p:sp>
        <p:nvSpPr>
          <p:cNvPr id="17" name="右箭头 16"/>
          <p:cNvSpPr/>
          <p:nvPr/>
        </p:nvSpPr>
        <p:spPr>
          <a:xfrm>
            <a:off x="3203575" y="4941888"/>
            <a:ext cx="863600" cy="242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p:cNvSpPr/>
          <p:nvPr/>
        </p:nvSpPr>
        <p:spPr>
          <a:xfrm>
            <a:off x="3276600" y="1528763"/>
            <a:ext cx="863600"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右箭头 18"/>
          <p:cNvSpPr/>
          <p:nvPr/>
        </p:nvSpPr>
        <p:spPr>
          <a:xfrm>
            <a:off x="3203575" y="3068638"/>
            <a:ext cx="863600"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0"/>
          <p:cNvSpPr txBox="1">
            <a:spLocks noChangeArrowheads="1"/>
          </p:cNvSpPr>
          <p:nvPr/>
        </p:nvSpPr>
        <p:spPr bwMode="auto">
          <a:xfrm>
            <a:off x="1187450" y="1844675"/>
            <a:ext cx="2160588" cy="523875"/>
          </a:xfrm>
          <a:prstGeom prst="rect">
            <a:avLst/>
          </a:prstGeom>
          <a:noFill/>
          <a:ln w="9525">
            <a:noFill/>
            <a:miter lim="800000"/>
            <a:headEnd/>
            <a:tailEnd/>
          </a:ln>
        </p:spPr>
        <p:txBody>
          <a:bodyPr>
            <a:spAutoFit/>
          </a:bodyPr>
          <a:lstStyle/>
          <a:p>
            <a:r>
              <a:rPr lang="zh-CN" altLang="en-US" sz="2800" b="1"/>
              <a:t>吃  鱼  丸</a:t>
            </a:r>
          </a:p>
        </p:txBody>
      </p:sp>
      <p:sp>
        <p:nvSpPr>
          <p:cNvPr id="28675" name="矩形 11"/>
          <p:cNvSpPr>
            <a:spLocks noChangeArrowheads="1"/>
          </p:cNvSpPr>
          <p:nvPr/>
        </p:nvSpPr>
        <p:spPr bwMode="auto">
          <a:xfrm>
            <a:off x="4284663" y="981075"/>
            <a:ext cx="4175125" cy="2246313"/>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突出“周先生的做人，真是我们学不了的。哪怕一点点小事”，表现鲁迅先生尊重小孩、严谨认真、实事求是的品质。、</a:t>
            </a:r>
          </a:p>
        </p:txBody>
      </p:sp>
      <p:sp>
        <p:nvSpPr>
          <p:cNvPr id="28676" name="TextBox 12"/>
          <p:cNvSpPr txBox="1">
            <a:spLocks noChangeArrowheads="1"/>
          </p:cNvSpPr>
          <p:nvPr/>
        </p:nvSpPr>
        <p:spPr bwMode="auto">
          <a:xfrm>
            <a:off x="468313" y="3789363"/>
            <a:ext cx="3455987" cy="522287"/>
          </a:xfrm>
          <a:prstGeom prst="rect">
            <a:avLst/>
          </a:prstGeom>
          <a:noFill/>
          <a:ln w="9525">
            <a:noFill/>
            <a:miter lim="800000"/>
            <a:headEnd/>
            <a:tailEnd/>
          </a:ln>
        </p:spPr>
        <p:txBody>
          <a:bodyPr>
            <a:spAutoFit/>
          </a:bodyPr>
          <a:lstStyle/>
          <a:p>
            <a:r>
              <a:rPr lang="zh-CN" altLang="en-US" sz="2800" b="1"/>
              <a:t>亲自包要寄出的书</a:t>
            </a:r>
          </a:p>
        </p:txBody>
      </p:sp>
      <p:sp>
        <p:nvSpPr>
          <p:cNvPr id="28677" name="矩形 13"/>
          <p:cNvSpPr>
            <a:spLocks noChangeArrowheads="1"/>
          </p:cNvSpPr>
          <p:nvPr/>
        </p:nvSpPr>
        <p:spPr bwMode="auto">
          <a:xfrm>
            <a:off x="4284663" y="3500438"/>
            <a:ext cx="4175125" cy="954087"/>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突出鲁迅先生一丝不苟、细心认真的作风。</a:t>
            </a:r>
          </a:p>
        </p:txBody>
      </p:sp>
      <p:sp>
        <p:nvSpPr>
          <p:cNvPr id="28678" name="TextBox 14"/>
          <p:cNvSpPr txBox="1">
            <a:spLocks noChangeArrowheads="1"/>
          </p:cNvSpPr>
          <p:nvPr/>
        </p:nvSpPr>
        <p:spPr bwMode="auto">
          <a:xfrm>
            <a:off x="323850" y="5210175"/>
            <a:ext cx="3455988" cy="522288"/>
          </a:xfrm>
          <a:prstGeom prst="rect">
            <a:avLst/>
          </a:prstGeom>
          <a:noFill/>
          <a:ln w="9525">
            <a:noFill/>
            <a:miter lim="800000"/>
            <a:headEnd/>
            <a:tailEnd/>
          </a:ln>
        </p:spPr>
        <p:txBody>
          <a:bodyPr>
            <a:spAutoFit/>
          </a:bodyPr>
          <a:lstStyle/>
          <a:p>
            <a:r>
              <a:rPr lang="zh-CN" altLang="en-US" sz="2800" b="1"/>
              <a:t>不顾病重，忘我工作</a:t>
            </a:r>
          </a:p>
        </p:txBody>
      </p:sp>
      <p:sp>
        <p:nvSpPr>
          <p:cNvPr id="28679" name="矩形 15"/>
          <p:cNvSpPr>
            <a:spLocks noChangeArrowheads="1"/>
          </p:cNvSpPr>
          <p:nvPr/>
        </p:nvSpPr>
        <p:spPr bwMode="auto">
          <a:xfrm>
            <a:off x="4284663" y="4797425"/>
            <a:ext cx="4175125" cy="1384300"/>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突出鲁迅先生对工作的执着和热爱，表现其奉献精神。</a:t>
            </a:r>
          </a:p>
        </p:txBody>
      </p:sp>
      <p:sp>
        <p:nvSpPr>
          <p:cNvPr id="17" name="右箭头 16"/>
          <p:cNvSpPr/>
          <p:nvPr/>
        </p:nvSpPr>
        <p:spPr>
          <a:xfrm>
            <a:off x="3708400" y="5349875"/>
            <a:ext cx="647700"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p:cNvSpPr/>
          <p:nvPr/>
        </p:nvSpPr>
        <p:spPr>
          <a:xfrm>
            <a:off x="3635375" y="3933825"/>
            <a:ext cx="649288"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右箭头 18"/>
          <p:cNvSpPr/>
          <p:nvPr/>
        </p:nvSpPr>
        <p:spPr>
          <a:xfrm>
            <a:off x="3635375" y="2033588"/>
            <a:ext cx="649288" cy="242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58800" y="1989138"/>
            <a:ext cx="8045450" cy="830262"/>
          </a:xfrm>
          <a:prstGeom prst="rect">
            <a:avLst/>
          </a:prstGeom>
          <a:noFill/>
          <a:ln w="9525">
            <a:noFill/>
            <a:miter lim="800000"/>
            <a:headEnd/>
            <a:tailEnd/>
          </a:ln>
          <a:effectLst/>
        </p:spPr>
        <p:txBody>
          <a:bodyPr>
            <a:spAutoFit/>
          </a:bodyPr>
          <a:lstStyle/>
          <a:p>
            <a:pPr marL="571500" indent="-571500">
              <a:lnSpc>
                <a:spcPct val="150000"/>
              </a:lnSpc>
              <a:buFont typeface="Wingdings" pitchFamily="2" charset="2"/>
              <a:buChar char="Ø"/>
            </a:pPr>
            <a:r>
              <a:rPr lang="zh-CN" altLang="en-US" sz="3200" b="1" dirty="0"/>
              <a:t>本文前两段写了什么内容？有什么作用？</a:t>
            </a:r>
          </a:p>
        </p:txBody>
      </p:sp>
      <p:sp>
        <p:nvSpPr>
          <p:cNvPr id="19459" name="Text Box 3"/>
          <p:cNvSpPr txBox="1">
            <a:spLocks noChangeArrowheads="1"/>
          </p:cNvSpPr>
          <p:nvPr/>
        </p:nvSpPr>
        <p:spPr bwMode="auto">
          <a:xfrm>
            <a:off x="684213" y="2997200"/>
            <a:ext cx="7920037" cy="2030413"/>
          </a:xfrm>
          <a:prstGeom prst="rect">
            <a:avLst/>
          </a:prstGeom>
          <a:noFill/>
          <a:ln w="9525">
            <a:noFill/>
            <a:miter lim="800000"/>
            <a:headEnd/>
            <a:tailEnd/>
          </a:ln>
          <a:effectLst/>
        </p:spPr>
        <p:txBody>
          <a:bodyPr>
            <a:spAutoFit/>
          </a:bodyPr>
          <a:lstStyle/>
          <a:p>
            <a:pPr>
              <a:lnSpc>
                <a:spcPct val="150000"/>
              </a:lnSpc>
            </a:pPr>
            <a:r>
              <a:rPr lang="zh-CN" altLang="en-US" sz="2800" b="1">
                <a:latin typeface="楷体" pitchFamily="49" charset="-122"/>
                <a:ea typeface="楷体" pitchFamily="49" charset="-122"/>
              </a:rPr>
              <a:t>    第</a:t>
            </a:r>
            <a:r>
              <a:rPr lang="en-US" altLang="zh-CN" sz="2800" b="1">
                <a:latin typeface="楷体" pitchFamily="49" charset="-122"/>
                <a:ea typeface="楷体" pitchFamily="49" charset="-122"/>
              </a:rPr>
              <a:t>1</a:t>
            </a:r>
            <a:r>
              <a:rPr lang="zh-CN" altLang="en-US" sz="2800" b="1">
                <a:latin typeface="楷体" pitchFamily="49" charset="-122"/>
                <a:ea typeface="楷体" pitchFamily="49" charset="-122"/>
              </a:rPr>
              <a:t>段：开门见山地写了鲁迅先生的笑。这真诚、明朗的笑确实是鲁迅先生独一无二的，反映了他性格率直开朗。</a:t>
            </a:r>
          </a:p>
        </p:txBody>
      </p:sp>
      <p:sp>
        <p:nvSpPr>
          <p:cNvPr id="19460" name="Text Box 4"/>
          <p:cNvSpPr txBox="1">
            <a:spLocks noChangeArrowheads="1"/>
          </p:cNvSpPr>
          <p:nvPr/>
        </p:nvSpPr>
        <p:spPr bwMode="auto">
          <a:xfrm>
            <a:off x="684213" y="5157788"/>
            <a:ext cx="7920037" cy="522287"/>
          </a:xfrm>
          <a:prstGeom prst="rect">
            <a:avLst/>
          </a:prstGeom>
          <a:noFill/>
          <a:ln w="9525">
            <a:noFill/>
            <a:miter lim="800000"/>
            <a:headEnd/>
            <a:tailEnd/>
          </a:ln>
          <a:effectLst/>
        </p:spPr>
        <p:txBody>
          <a:bodyPr>
            <a:spAutoFit/>
          </a:bodyPr>
          <a:lstStyle/>
          <a:p>
            <a:r>
              <a:rPr lang="zh-CN" altLang="en-US" sz="2800" b="1">
                <a:latin typeface="楷体" pitchFamily="49" charset="-122"/>
                <a:ea typeface="楷体" pitchFamily="49" charset="-122"/>
              </a:rPr>
              <a:t>    第</a:t>
            </a:r>
            <a:r>
              <a:rPr lang="en-US" altLang="zh-CN" sz="2800" b="1">
                <a:latin typeface="楷体" pitchFamily="49" charset="-122"/>
                <a:ea typeface="楷体" pitchFamily="49" charset="-122"/>
              </a:rPr>
              <a:t>2</a:t>
            </a:r>
            <a:r>
              <a:rPr lang="zh-CN" altLang="en-US" sz="2800" b="1">
                <a:latin typeface="楷体" pitchFamily="49" charset="-122"/>
                <a:ea typeface="楷体" pitchFamily="49" charset="-122"/>
              </a:rPr>
              <a:t>段：写鲁迅先生走路的特点</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轻捷。</a:t>
            </a:r>
          </a:p>
        </p:txBody>
      </p:sp>
      <p:sp>
        <p:nvSpPr>
          <p:cNvPr id="7" name="圆角矩形 6"/>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走进课文</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box(in)">
                                      <p:cBhvr>
                                        <p:cTn id="12"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87675" y="1125538"/>
            <a:ext cx="3313113" cy="977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723" name="Text Box 2"/>
          <p:cNvSpPr txBox="1">
            <a:spLocks noChangeArrowheads="1"/>
          </p:cNvSpPr>
          <p:nvPr/>
        </p:nvSpPr>
        <p:spPr bwMode="auto">
          <a:xfrm>
            <a:off x="3492500" y="1268413"/>
            <a:ext cx="2482850" cy="708025"/>
          </a:xfrm>
          <a:prstGeom prst="rect">
            <a:avLst/>
          </a:prstGeom>
          <a:noFill/>
          <a:ln w="9525">
            <a:noFill/>
            <a:miter lim="800000"/>
            <a:headEnd/>
            <a:tailEnd/>
          </a:ln>
          <a:effectLst/>
        </p:spPr>
        <p:txBody>
          <a:bodyPr>
            <a:spAutoFit/>
          </a:bodyPr>
          <a:lstStyle/>
          <a:p>
            <a:pPr>
              <a:spcBef>
                <a:spcPct val="50000"/>
              </a:spcBef>
            </a:pPr>
            <a:r>
              <a:rPr kumimoji="1" lang="zh-CN" altLang="en-US" sz="4000" b="1" dirty="0">
                <a:solidFill>
                  <a:schemeClr val="bg1"/>
                </a:solidFill>
                <a:ea typeface="华文行楷" pitchFamily="2" charset="-122"/>
              </a:rPr>
              <a:t>笑声明朗</a:t>
            </a:r>
          </a:p>
        </p:txBody>
      </p:sp>
      <p:sp>
        <p:nvSpPr>
          <p:cNvPr id="31747" name="Text Box 3"/>
          <p:cNvSpPr txBox="1">
            <a:spLocks noChangeArrowheads="1"/>
          </p:cNvSpPr>
          <p:nvPr/>
        </p:nvSpPr>
        <p:spPr bwMode="auto">
          <a:xfrm>
            <a:off x="577850" y="3200400"/>
            <a:ext cx="7954963" cy="3108325"/>
          </a:xfrm>
          <a:prstGeom prst="rect">
            <a:avLst/>
          </a:prstGeom>
          <a:noFill/>
          <a:ln w="9525">
            <a:noFill/>
            <a:miter lim="800000"/>
            <a:headEnd/>
            <a:tailEnd/>
          </a:ln>
          <a:effectLst/>
        </p:spPr>
        <p:txBody>
          <a:bodyPr>
            <a:spAutoFit/>
          </a:bodyPr>
          <a:lstStyle/>
          <a:p>
            <a:pPr>
              <a:spcBef>
                <a:spcPct val="50000"/>
              </a:spcBef>
            </a:pPr>
            <a:r>
              <a:rPr kumimoji="1" lang="zh-CN" altLang="en-US" sz="2800" b="1">
                <a:solidFill>
                  <a:srgbClr val="FF0000"/>
                </a:solidFill>
                <a:latin typeface="楷体" pitchFamily="49" charset="-122"/>
                <a:ea typeface="楷体" pitchFamily="49" charset="-122"/>
              </a:rPr>
              <a:t>    乐观爽朗</a:t>
            </a:r>
            <a:r>
              <a:rPr kumimoji="1" lang="zh-CN" altLang="en-US" sz="2800" b="1">
                <a:latin typeface="楷体" pitchFamily="49" charset="-122"/>
                <a:ea typeface="楷体" pitchFamily="49" charset="-122"/>
              </a:rPr>
              <a:t>、</a:t>
            </a:r>
            <a:r>
              <a:rPr kumimoji="1" lang="zh-CN" altLang="en-US" sz="2800" b="1">
                <a:solidFill>
                  <a:srgbClr val="FF0000"/>
                </a:solidFill>
                <a:latin typeface="楷体" pitchFamily="49" charset="-122"/>
                <a:ea typeface="楷体" pitchFamily="49" charset="-122"/>
              </a:rPr>
              <a:t>平易近人</a:t>
            </a:r>
            <a:r>
              <a:rPr kumimoji="1" lang="zh-CN" altLang="en-US" sz="2800" b="1">
                <a:latin typeface="楷体" pitchFamily="49" charset="-122"/>
                <a:ea typeface="楷体" pitchFamily="49" charset="-122"/>
              </a:rPr>
              <a:t>、</a:t>
            </a:r>
            <a:r>
              <a:rPr kumimoji="1" lang="zh-CN" altLang="en-US" sz="2800" b="1">
                <a:solidFill>
                  <a:srgbClr val="FF0000"/>
                </a:solidFill>
                <a:latin typeface="楷体" pitchFamily="49" charset="-122"/>
                <a:ea typeface="楷体" pitchFamily="49" charset="-122"/>
              </a:rPr>
              <a:t>坦白真诚</a:t>
            </a:r>
            <a:r>
              <a:rPr kumimoji="1" lang="zh-CN" altLang="en-US" sz="2800" b="1">
                <a:latin typeface="楷体" pitchFamily="49" charset="-122"/>
                <a:ea typeface="楷体" pitchFamily="49" charset="-122"/>
              </a:rPr>
              <a:t>的鲁迅形象便跃然纸上，跟一些人心目中“多疑善怒”、“冷酷无情”的鲁迅形成了鲜明对照。 这里，他不再是神情严峻横眉冷对千夫指的斗士，而是一位</a:t>
            </a:r>
            <a:r>
              <a:rPr kumimoji="1" lang="zh-CN" altLang="en-US" sz="2800" b="1">
                <a:solidFill>
                  <a:srgbClr val="FF0000"/>
                </a:solidFill>
                <a:latin typeface="楷体" pitchFamily="49" charset="-122"/>
                <a:ea typeface="楷体" pitchFamily="49" charset="-122"/>
              </a:rPr>
              <a:t>慈爱的长者</a:t>
            </a:r>
            <a:r>
              <a:rPr kumimoji="1" lang="zh-CN" altLang="en-US" sz="2800" b="1">
                <a:latin typeface="楷体" pitchFamily="49" charset="-122"/>
                <a:ea typeface="楷体" pitchFamily="49" charset="-122"/>
              </a:rPr>
              <a:t>，一个普通的</a:t>
            </a:r>
            <a:r>
              <a:rPr kumimoji="1" lang="zh-CN" altLang="en-US" sz="2800" b="1">
                <a:solidFill>
                  <a:srgbClr val="FF0000"/>
                </a:solidFill>
                <a:latin typeface="楷体" pitchFamily="49" charset="-122"/>
                <a:ea typeface="楷体" pitchFamily="49" charset="-122"/>
              </a:rPr>
              <a:t>可亲可爱的老头</a:t>
            </a:r>
            <a:r>
              <a:rPr kumimoji="1" lang="zh-CN" altLang="en-US" sz="2800" b="1">
                <a:latin typeface="楷体" pitchFamily="49" charset="-122"/>
                <a:ea typeface="楷体" pitchFamily="49" charset="-122"/>
              </a:rPr>
              <a:t>，从而</a:t>
            </a:r>
            <a:r>
              <a:rPr kumimoji="1" lang="zh-CN" altLang="en-US" sz="2800" b="1">
                <a:solidFill>
                  <a:srgbClr val="FF0000"/>
                </a:solidFill>
                <a:latin typeface="楷体" pitchFamily="49" charset="-122"/>
                <a:ea typeface="楷体" pitchFamily="49" charset="-122"/>
              </a:rPr>
              <a:t>拉近</a:t>
            </a:r>
            <a:r>
              <a:rPr kumimoji="1" lang="zh-CN" altLang="en-US" sz="2800" b="1">
                <a:latin typeface="楷体" pitchFamily="49" charset="-122"/>
                <a:ea typeface="楷体" pitchFamily="49" charset="-122"/>
              </a:rPr>
              <a:t>了读者与伟人的</a:t>
            </a:r>
            <a:r>
              <a:rPr kumimoji="1" lang="zh-CN" altLang="en-US" sz="2800" b="1">
                <a:solidFill>
                  <a:srgbClr val="FF0000"/>
                </a:solidFill>
                <a:latin typeface="楷体" pitchFamily="49" charset="-122"/>
                <a:ea typeface="楷体" pitchFamily="49" charset="-122"/>
              </a:rPr>
              <a:t>距离</a:t>
            </a:r>
            <a:r>
              <a:rPr kumimoji="1" lang="zh-CN" altLang="en-US" sz="2800" b="1">
                <a:latin typeface="楷体" pitchFamily="49" charset="-122"/>
                <a:ea typeface="楷体" pitchFamily="49" charset="-122"/>
              </a:rPr>
              <a:t>，使人感受到鲁迅</a:t>
            </a:r>
            <a:r>
              <a:rPr kumimoji="1" lang="zh-CN" altLang="en-US" sz="2800" b="1">
                <a:solidFill>
                  <a:srgbClr val="FF0000"/>
                </a:solidFill>
                <a:latin typeface="楷体" pitchFamily="49" charset="-122"/>
                <a:ea typeface="楷体" pitchFamily="49" charset="-122"/>
              </a:rPr>
              <a:t>率真、质朴、毫不做作</a:t>
            </a:r>
            <a:r>
              <a:rPr kumimoji="1" lang="zh-CN" altLang="en-US" sz="2800" b="1">
                <a:latin typeface="楷体" pitchFamily="49" charset="-122"/>
                <a:ea typeface="楷体" pitchFamily="49" charset="-122"/>
              </a:rPr>
              <a:t>的性格特点。</a:t>
            </a:r>
            <a:endParaRPr kumimoji="1" lang="en-US" altLang="zh-CN" sz="2800" b="1">
              <a:latin typeface="楷体" pitchFamily="49" charset="-122"/>
              <a:ea typeface="楷体" pitchFamily="49" charset="-122"/>
            </a:endParaRPr>
          </a:p>
        </p:txBody>
      </p:sp>
      <p:sp>
        <p:nvSpPr>
          <p:cNvPr id="31750" name="Text Box 6"/>
          <p:cNvSpPr txBox="1">
            <a:spLocks noChangeArrowheads="1"/>
          </p:cNvSpPr>
          <p:nvPr/>
        </p:nvSpPr>
        <p:spPr bwMode="auto">
          <a:xfrm>
            <a:off x="468313" y="2405063"/>
            <a:ext cx="5543550" cy="585787"/>
          </a:xfrm>
          <a:prstGeom prst="rect">
            <a:avLst/>
          </a:prstGeom>
          <a:noFill/>
          <a:ln w="9525">
            <a:noFill/>
            <a:miter lim="800000"/>
            <a:headEnd/>
            <a:tailEnd/>
          </a:ln>
          <a:effectLst/>
        </p:spPr>
        <p:txBody>
          <a:bodyPr>
            <a:spAutoFit/>
          </a:bodyPr>
          <a:lstStyle/>
          <a:p>
            <a:pPr marL="457200" indent="-457200">
              <a:spcBef>
                <a:spcPct val="50000"/>
              </a:spcBef>
              <a:buFont typeface="Wingdings" pitchFamily="2" charset="2"/>
              <a:buChar char="Ø"/>
            </a:pPr>
            <a:r>
              <a:rPr kumimoji="1" lang="zh-CN" altLang="en-US" sz="3200" b="1"/>
              <a:t>文章以笑开头有何作用？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box(in)">
                                      <p:cBhvr>
                                        <p:cTn id="13"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66725" y="1225550"/>
            <a:ext cx="8047038" cy="1077913"/>
          </a:xfrm>
          <a:prstGeom prst="rect">
            <a:avLst/>
          </a:prstGeom>
          <a:noFill/>
          <a:ln w="9525">
            <a:noFill/>
            <a:miter lim="800000"/>
            <a:headEnd/>
            <a:tailEnd/>
          </a:ln>
          <a:effectLst/>
        </p:spPr>
        <p:txBody>
          <a:bodyPr>
            <a:spAutoFit/>
          </a:bodyPr>
          <a:lstStyle/>
          <a:p>
            <a:pPr marL="457200" indent="-457200">
              <a:spcBef>
                <a:spcPct val="50000"/>
              </a:spcBef>
              <a:buFont typeface="Wingdings" pitchFamily="2" charset="2"/>
              <a:buChar char="Ø"/>
            </a:pPr>
            <a:r>
              <a:rPr kumimoji="1" lang="zh-CN" altLang="en-US" sz="3200" b="1"/>
              <a:t>文中有多处提到了鲁迅的笑声，请找出来并简要分析。</a:t>
            </a:r>
          </a:p>
        </p:txBody>
      </p:sp>
      <p:sp>
        <p:nvSpPr>
          <p:cNvPr id="32773" name="Text Box 5"/>
          <p:cNvSpPr txBox="1">
            <a:spLocks noChangeArrowheads="1"/>
          </p:cNvSpPr>
          <p:nvPr/>
        </p:nvSpPr>
        <p:spPr bwMode="auto">
          <a:xfrm>
            <a:off x="431800" y="2619375"/>
            <a:ext cx="8116888" cy="954088"/>
          </a:xfrm>
          <a:prstGeom prst="rect">
            <a:avLst/>
          </a:prstGeom>
          <a:noFill/>
          <a:ln w="9525">
            <a:noFill/>
            <a:miter lim="800000"/>
            <a:headEnd/>
            <a:tailEnd/>
          </a:ln>
          <a:effectLst/>
        </p:spPr>
        <p:txBody>
          <a:bodyPr>
            <a:spAutoFit/>
          </a:bodyPr>
          <a:lstStyle/>
          <a:p>
            <a:r>
              <a:rPr kumimoji="1" lang="zh-CN" altLang="en-US" sz="2800" b="1">
                <a:solidFill>
                  <a:srgbClr val="0070C0"/>
                </a:solidFill>
                <a:latin typeface="楷体" pitchFamily="49" charset="-122"/>
                <a:ea typeface="楷体" pitchFamily="49" charset="-122"/>
              </a:rPr>
              <a:t>（</a:t>
            </a:r>
            <a:r>
              <a:rPr kumimoji="1" lang="en-US" altLang="zh-CN" sz="2800" b="1">
                <a:solidFill>
                  <a:srgbClr val="0070C0"/>
                </a:solidFill>
                <a:latin typeface="楷体" pitchFamily="49" charset="-122"/>
                <a:ea typeface="楷体" pitchFamily="49" charset="-122"/>
              </a:rPr>
              <a:t>1</a:t>
            </a:r>
            <a:r>
              <a:rPr kumimoji="1" lang="zh-CN" altLang="en-US" sz="2800" b="1">
                <a:solidFill>
                  <a:srgbClr val="0070C0"/>
                </a:solidFill>
                <a:latin typeface="楷体" pitchFamily="49" charset="-122"/>
                <a:ea typeface="楷体" pitchFamily="49" charset="-122"/>
              </a:rPr>
              <a:t>）“好久不见，好久不见。” </a:t>
            </a:r>
            <a:r>
              <a:rPr kumimoji="1" lang="en-US" altLang="zh-CN" sz="2800" b="1">
                <a:solidFill>
                  <a:srgbClr val="0070C0"/>
                </a:solidFill>
                <a:latin typeface="楷体" pitchFamily="49" charset="-122"/>
                <a:ea typeface="楷体" pitchFamily="49" charset="-122"/>
              </a:rPr>
              <a:t>……</a:t>
            </a:r>
            <a:r>
              <a:rPr kumimoji="1" lang="zh-CN" altLang="en-US" sz="2800" b="1">
                <a:solidFill>
                  <a:srgbClr val="0070C0"/>
                </a:solidFill>
                <a:latin typeface="楷体" pitchFamily="49" charset="-122"/>
                <a:ea typeface="楷体" pitchFamily="49" charset="-122"/>
              </a:rPr>
              <a:t>周先生转身坐在躺椅上才自己笑起来，他是在开着玩笑。</a:t>
            </a:r>
          </a:p>
        </p:txBody>
      </p:sp>
      <p:sp>
        <p:nvSpPr>
          <p:cNvPr id="32774" name="Text Box 6"/>
          <p:cNvSpPr txBox="1">
            <a:spLocks noChangeArrowheads="1"/>
          </p:cNvSpPr>
          <p:nvPr/>
        </p:nvSpPr>
        <p:spPr bwMode="auto">
          <a:xfrm>
            <a:off x="503238" y="3917950"/>
            <a:ext cx="8172450" cy="1814513"/>
          </a:xfrm>
          <a:prstGeom prst="rect">
            <a:avLst/>
          </a:prstGeom>
          <a:noFill/>
          <a:ln w="9525">
            <a:noFill/>
            <a:miter lim="800000"/>
            <a:headEnd/>
            <a:tailEnd/>
          </a:ln>
        </p:spPr>
        <p:txBody>
          <a:bodyPr>
            <a:spAutoFit/>
          </a:bodyPr>
          <a:lstStyle/>
          <a:p>
            <a:r>
              <a:rPr lang="zh-CN" altLang="en-US" sz="2800" b="1">
                <a:latin typeface="宋体" pitchFamily="2" charset="-122"/>
              </a:rPr>
              <a:t>    在校对</a:t>
            </a:r>
            <a:r>
              <a:rPr lang="en-US" altLang="zh-CN" sz="2800" b="1">
                <a:latin typeface="宋体" pitchFamily="2" charset="-122"/>
              </a:rPr>
              <a:t>《</a:t>
            </a:r>
            <a:r>
              <a:rPr lang="zh-CN" altLang="en-US" sz="2800" b="1">
                <a:latin typeface="宋体" pitchFamily="2" charset="-122"/>
              </a:rPr>
              <a:t>海上述林</a:t>
            </a:r>
            <a:r>
              <a:rPr lang="en-US" altLang="zh-CN" sz="2800" b="1">
                <a:latin typeface="宋体" pitchFamily="2" charset="-122"/>
              </a:rPr>
              <a:t>》</a:t>
            </a:r>
            <a:r>
              <a:rPr lang="zh-CN" altLang="en-US" sz="2800" b="1">
                <a:latin typeface="宋体" pitchFamily="2" charset="-122"/>
              </a:rPr>
              <a:t>的间隙，鲁迅见萧红进来，对着几乎天天见面的她，居然说出“好久不见，好久不见”这样随便，这样孩子化的语言，透着风趣，透着玩笑；表现了他的幽默感。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Effect transition="in" filter="checkerboard(across)">
                                      <p:cBhvr>
                                        <p:cTn id="13"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bwMode="auto">
          <a:xfrm>
            <a:off x="468313" y="1268413"/>
            <a:ext cx="8229600" cy="1728787"/>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zh-CN" altLang="en-US" sz="2800" b="1" smtClean="0">
                <a:solidFill>
                  <a:srgbClr val="0070C0"/>
                </a:solidFill>
                <a:latin typeface="楷体" pitchFamily="49" charset="-122"/>
                <a:ea typeface="楷体" pitchFamily="49" charset="-122"/>
              </a:rPr>
              <a:t>（</a:t>
            </a:r>
            <a:r>
              <a:rPr lang="en-US" altLang="zh-CN" sz="2800" b="1" smtClean="0">
                <a:solidFill>
                  <a:srgbClr val="0070C0"/>
                </a:solidFill>
                <a:latin typeface="楷体" pitchFamily="49" charset="-122"/>
                <a:ea typeface="楷体" pitchFamily="49" charset="-122"/>
              </a:rPr>
              <a:t>2</a:t>
            </a:r>
            <a:r>
              <a:rPr lang="zh-CN" altLang="en-US" sz="2800" b="1" smtClean="0">
                <a:solidFill>
                  <a:srgbClr val="0070C0"/>
                </a:solidFill>
                <a:latin typeface="楷体" pitchFamily="49" charset="-122"/>
                <a:ea typeface="楷体" pitchFamily="49" charset="-122"/>
              </a:rPr>
              <a:t>）我说：“天晴啦，太阳出来啦。”</a:t>
            </a:r>
            <a:endParaRPr lang="en-US" altLang="zh-CN" sz="2800" b="1" smtClean="0">
              <a:solidFill>
                <a:srgbClr val="0070C0"/>
              </a:solidFill>
              <a:latin typeface="楷体" pitchFamily="49" charset="-122"/>
              <a:ea typeface="楷体" pitchFamily="49" charset="-122"/>
            </a:endParaRPr>
          </a:p>
          <a:p>
            <a:pPr marL="0" indent="0" eaLnBrk="1" hangingPunct="1">
              <a:buFont typeface="Arial" charset="0"/>
              <a:buNone/>
            </a:pPr>
            <a:r>
              <a:rPr lang="zh-CN" altLang="en-US" sz="2800" b="1" smtClean="0">
                <a:solidFill>
                  <a:srgbClr val="0070C0"/>
                </a:solidFill>
                <a:latin typeface="楷体" pitchFamily="49" charset="-122"/>
                <a:ea typeface="楷体" pitchFamily="49" charset="-122"/>
              </a:rPr>
              <a:t>    许先生和鲁迅先生都笑着，一种对于冲破忧郁心境的展然的会心的笑。</a:t>
            </a:r>
          </a:p>
        </p:txBody>
      </p:sp>
      <p:sp>
        <p:nvSpPr>
          <p:cNvPr id="2" name="矩形 1"/>
          <p:cNvSpPr/>
          <p:nvPr/>
        </p:nvSpPr>
        <p:spPr>
          <a:xfrm>
            <a:off x="539750" y="2982913"/>
            <a:ext cx="8064500" cy="2678112"/>
          </a:xfrm>
          <a:prstGeom prst="rect">
            <a:avLst/>
          </a:prstGeom>
        </p:spPr>
        <p:txBody>
          <a:bodyPr>
            <a:spAutoFit/>
          </a:bodyPr>
          <a:lstStyle/>
          <a:p>
            <a:pPr>
              <a:defRPr/>
            </a:pPr>
            <a:r>
              <a:rPr lang="zh-CN" altLang="en-US" sz="2800" b="1" dirty="0">
                <a:latin typeface="+mn-ea"/>
              </a:rPr>
              <a:t>    “忧郁心境”是作者隐晦地告诉我们，当时的社会是黑暗的，让人感到压抑。</a:t>
            </a:r>
          </a:p>
          <a:p>
            <a:pPr>
              <a:defRPr/>
            </a:pPr>
            <a:r>
              <a:rPr lang="zh-CN" altLang="en-US" sz="2800" b="1" dirty="0">
                <a:latin typeface="+mn-ea"/>
              </a:rPr>
              <a:t>    “天晴啦，太阳出来啦“是一语双关，暗含对光明社会的向往。</a:t>
            </a:r>
          </a:p>
          <a:p>
            <a:pPr>
              <a:defRPr/>
            </a:pPr>
            <a:r>
              <a:rPr lang="zh-CN" altLang="en-US" sz="2800" b="1" dirty="0">
                <a:latin typeface="+mn-ea"/>
              </a:rPr>
              <a:t>    鲁迅先生和许先生的展然的会心的笑，说明他们懂得作者这句话的意思，他们也有同感。</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8925" y="2328863"/>
            <a:ext cx="9036050" cy="523875"/>
          </a:xfrm>
          <a:prstGeom prst="rect">
            <a:avLst/>
          </a:prstGeom>
          <a:noFill/>
          <a:ln w="9525">
            <a:noFill/>
            <a:miter lim="800000"/>
            <a:headEnd/>
            <a:tailEnd/>
          </a:ln>
        </p:spPr>
        <p:txBody>
          <a:bodyPr/>
          <a:lstStyle/>
          <a:p>
            <a:pPr>
              <a:spcBef>
                <a:spcPct val="20000"/>
              </a:spcBef>
              <a:buFont typeface="Arial" charset="0"/>
              <a:buNone/>
            </a:pPr>
            <a:r>
              <a:rPr lang="zh-CN" altLang="en-US" sz="2800" b="1">
                <a:solidFill>
                  <a:srgbClr val="0070C0"/>
                </a:solidFill>
                <a:latin typeface="楷体" pitchFamily="49" charset="-122"/>
                <a:ea typeface="楷体" pitchFamily="49" charset="-122"/>
              </a:rPr>
              <a:t>“刚抓起帽子来往头上一扣，同时左腿就伸出去了”</a:t>
            </a:r>
          </a:p>
        </p:txBody>
      </p:sp>
      <p:sp>
        <p:nvSpPr>
          <p:cNvPr id="33796" name="Text Box 4"/>
          <p:cNvSpPr txBox="1">
            <a:spLocks noChangeArrowheads="1"/>
          </p:cNvSpPr>
          <p:nvPr/>
        </p:nvSpPr>
        <p:spPr bwMode="auto">
          <a:xfrm>
            <a:off x="539750" y="3213100"/>
            <a:ext cx="7991475" cy="2576513"/>
          </a:xfrm>
          <a:prstGeom prst="rect">
            <a:avLst/>
          </a:prstGeom>
          <a:noFill/>
          <a:ln w="9525">
            <a:noFill/>
            <a:miter lim="800000"/>
            <a:headEnd/>
            <a:tailEnd/>
          </a:ln>
        </p:spPr>
        <p:txBody>
          <a:bodyPr>
            <a:spAutoFit/>
          </a:bodyPr>
          <a:lstStyle/>
          <a:p>
            <a:pPr>
              <a:lnSpc>
                <a:spcPct val="150000"/>
              </a:lnSpc>
            </a:pPr>
            <a:r>
              <a:rPr lang="zh-CN" altLang="en-US" sz="2800" b="1">
                <a:latin typeface="宋体" pitchFamily="2" charset="-122"/>
              </a:rPr>
              <a:t>    这些动作表现出鲁迅</a:t>
            </a:r>
            <a:r>
              <a:rPr lang="zh-CN" altLang="en-US" sz="2800" b="1">
                <a:solidFill>
                  <a:srgbClr val="FF0000"/>
                </a:solidFill>
                <a:latin typeface="宋体" pitchFamily="2" charset="-122"/>
              </a:rPr>
              <a:t>精干敏捷</a:t>
            </a:r>
            <a:r>
              <a:rPr lang="zh-CN" altLang="en-US" sz="2800" b="1">
                <a:latin typeface="宋体" pitchFamily="2" charset="-122"/>
              </a:rPr>
              <a:t>的性格特征，和</a:t>
            </a:r>
            <a:r>
              <a:rPr lang="zh-CN" altLang="en-US" sz="2800" b="1">
                <a:solidFill>
                  <a:srgbClr val="FF0000"/>
                </a:solidFill>
                <a:latin typeface="宋体" pitchFamily="2" charset="-122"/>
              </a:rPr>
              <a:t>一往无前、义无返顾</a:t>
            </a:r>
            <a:r>
              <a:rPr lang="zh-CN" altLang="en-US" sz="2800" b="1">
                <a:latin typeface="宋体" pitchFamily="2" charset="-122"/>
              </a:rPr>
              <a:t>的大无畏精神。淡淡几笔，就画龙点睛般地勾画出一个独一无二、鲜灵生动的“活的鲁迅”。 </a:t>
            </a:r>
          </a:p>
        </p:txBody>
      </p:sp>
      <p:sp>
        <p:nvSpPr>
          <p:cNvPr id="5" name="椭圆 4"/>
          <p:cNvSpPr/>
          <p:nvPr/>
        </p:nvSpPr>
        <p:spPr>
          <a:xfrm>
            <a:off x="3032125" y="795338"/>
            <a:ext cx="3313113" cy="979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chemeClr val="bg1"/>
                </a:solidFill>
                <a:latin typeface="华文行楷" pitchFamily="2" charset="-122"/>
                <a:ea typeface="华文行楷" pitchFamily="2" charset="-122"/>
              </a:rPr>
              <a:t>走路轻捷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checkerboard(across)">
                                      <p:cBhvr>
                                        <p:cTn id="13"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7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95288" y="1905000"/>
            <a:ext cx="3600450" cy="3108325"/>
          </a:xfrm>
          <a:prstGeom prst="rect">
            <a:avLst/>
          </a:prstGeom>
          <a:noFill/>
          <a:ln w="9525">
            <a:noFill/>
            <a:miter lim="800000"/>
            <a:headEnd/>
            <a:tailEnd/>
          </a:ln>
          <a:effectLst/>
        </p:spPr>
        <p:txBody>
          <a:bodyPr>
            <a:spAutoFit/>
          </a:bodyPr>
          <a:lstStyle/>
          <a:p>
            <a:r>
              <a:rPr lang="zh-CN" altLang="en-US" sz="2800" b="1">
                <a:latin typeface="楷体" pitchFamily="49" charset="-122"/>
                <a:ea typeface="楷体" pitchFamily="49" charset="-122"/>
              </a:rPr>
              <a:t>    鲁迅先生的笑声是</a:t>
            </a:r>
            <a:r>
              <a:rPr lang="zh-CN" altLang="en-US" sz="2800" b="1">
                <a:solidFill>
                  <a:srgbClr val="FF0000"/>
                </a:solidFill>
                <a:latin typeface="楷体" pitchFamily="49" charset="-122"/>
                <a:ea typeface="楷体" pitchFamily="49" charset="-122"/>
              </a:rPr>
              <a:t>明朗</a:t>
            </a:r>
            <a:r>
              <a:rPr lang="zh-CN" altLang="en-US" sz="2800" b="1">
                <a:latin typeface="楷体" pitchFamily="49" charset="-122"/>
                <a:ea typeface="楷体" pitchFamily="49" charset="-122"/>
              </a:rPr>
              <a:t>的，是从心里的欢喜，若有人说了什么可笑的话，鲁迅先生</a:t>
            </a:r>
            <a:r>
              <a:rPr lang="zh-CN" altLang="en-US" sz="2800" b="1">
                <a:solidFill>
                  <a:srgbClr val="FF0000"/>
                </a:solidFill>
                <a:latin typeface="楷体" pitchFamily="49" charset="-122"/>
                <a:ea typeface="楷体" pitchFamily="49" charset="-122"/>
              </a:rPr>
              <a:t>笑得连烟卷都拿不住了</a:t>
            </a:r>
            <a:r>
              <a:rPr lang="zh-CN" altLang="en-US" sz="2800" b="1">
                <a:latin typeface="楷体" pitchFamily="49" charset="-122"/>
                <a:ea typeface="楷体" pitchFamily="49" charset="-122"/>
              </a:rPr>
              <a:t>，常常是笑得咳嗽起来。</a:t>
            </a:r>
          </a:p>
        </p:txBody>
      </p:sp>
      <p:sp>
        <p:nvSpPr>
          <p:cNvPr id="44035" name="Rectangle 3"/>
          <p:cNvSpPr>
            <a:spLocks noChangeArrowheads="1"/>
          </p:cNvSpPr>
          <p:nvPr/>
        </p:nvSpPr>
        <p:spPr bwMode="auto">
          <a:xfrm>
            <a:off x="4392613" y="1985963"/>
            <a:ext cx="3203575" cy="2738437"/>
          </a:xfrm>
          <a:prstGeom prst="rect">
            <a:avLst/>
          </a:prstGeom>
          <a:noFill/>
          <a:ln w="9525">
            <a:noFill/>
            <a:miter lim="800000"/>
            <a:headEnd/>
            <a:tailEnd/>
          </a:ln>
          <a:effectLst/>
        </p:spPr>
        <p:txBody>
          <a:bodyPr>
            <a:spAutoFit/>
          </a:bodyPr>
          <a:lstStyle/>
          <a:p>
            <a:r>
              <a:rPr lang="zh-CN" altLang="en-US" sz="3200" b="1">
                <a:latin typeface="楷体" pitchFamily="49" charset="-122"/>
                <a:ea typeface="楷体" pitchFamily="49" charset="-122"/>
              </a:rPr>
              <a:t>    </a:t>
            </a:r>
            <a:r>
              <a:rPr lang="zh-CN" altLang="en-US" sz="2800" b="1">
                <a:latin typeface="楷体" pitchFamily="49" charset="-122"/>
                <a:ea typeface="楷体" pitchFamily="49" charset="-122"/>
              </a:rPr>
              <a:t>鲁迅先生走路很</a:t>
            </a:r>
            <a:r>
              <a:rPr lang="zh-CN" altLang="en-US" sz="2800" b="1">
                <a:solidFill>
                  <a:srgbClr val="FF0000"/>
                </a:solidFill>
                <a:latin typeface="楷体" pitchFamily="49" charset="-122"/>
                <a:ea typeface="楷体" pitchFamily="49" charset="-122"/>
              </a:rPr>
              <a:t>轻捷</a:t>
            </a:r>
            <a:r>
              <a:rPr lang="zh-CN" altLang="en-US" sz="2800" b="1">
                <a:latin typeface="楷体" pitchFamily="49" charset="-122"/>
                <a:ea typeface="楷体" pitchFamily="49" charset="-122"/>
              </a:rPr>
              <a:t>，……他刚</a:t>
            </a:r>
            <a:r>
              <a:rPr lang="zh-CN" altLang="en-US" sz="2800" b="1">
                <a:solidFill>
                  <a:srgbClr val="FF0000"/>
                </a:solidFill>
                <a:latin typeface="楷体" pitchFamily="49" charset="-122"/>
                <a:ea typeface="楷体" pitchFamily="49" charset="-122"/>
              </a:rPr>
              <a:t>抓起帽子拉往头上一扣，同时左腿就伸出去了，仿佛不顾一切</a:t>
            </a:r>
            <a:r>
              <a:rPr lang="zh-CN" altLang="en-US" sz="2800" b="1">
                <a:latin typeface="楷体" pitchFamily="49" charset="-122"/>
                <a:ea typeface="楷体" pitchFamily="49" charset="-122"/>
              </a:rPr>
              <a:t>的走去。 </a:t>
            </a:r>
          </a:p>
        </p:txBody>
      </p:sp>
      <p:sp>
        <p:nvSpPr>
          <p:cNvPr id="44036" name="Text Box 4"/>
          <p:cNvSpPr txBox="1">
            <a:spLocks noChangeArrowheads="1"/>
          </p:cNvSpPr>
          <p:nvPr/>
        </p:nvSpPr>
        <p:spPr bwMode="auto">
          <a:xfrm>
            <a:off x="1044575" y="842963"/>
            <a:ext cx="755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r>
              <a:rPr lang="zh-CN" altLang="en-US" sz="3600" b="1" dirty="0" smtClean="0">
                <a:solidFill>
                  <a:srgbClr val="0070C0"/>
                </a:solidFill>
                <a:latin typeface="+mn-ea"/>
                <a:ea typeface="+mn-ea"/>
              </a:rPr>
              <a:t>灵动传神的细节，质朴浅白的语言</a:t>
            </a:r>
          </a:p>
        </p:txBody>
      </p:sp>
      <p:sp>
        <p:nvSpPr>
          <p:cNvPr id="44037" name="Text Box 5"/>
          <p:cNvSpPr txBox="1">
            <a:spLocks noChangeArrowheads="1"/>
          </p:cNvSpPr>
          <p:nvPr/>
        </p:nvSpPr>
        <p:spPr bwMode="auto">
          <a:xfrm>
            <a:off x="1331913" y="5445125"/>
            <a:ext cx="6119812" cy="584200"/>
          </a:xfrm>
          <a:prstGeom prst="rect">
            <a:avLst/>
          </a:prstGeom>
          <a:noFill/>
          <a:ln w="9525">
            <a:noFill/>
            <a:miter lim="800000"/>
            <a:headEnd/>
            <a:tailEnd/>
          </a:ln>
          <a:effectLst/>
        </p:spPr>
        <p:txBody>
          <a:bodyPr>
            <a:spAutoFit/>
          </a:bodyPr>
          <a:lstStyle/>
          <a:p>
            <a:r>
              <a:rPr lang="zh-CN" altLang="en-US" sz="3200" b="1">
                <a:solidFill>
                  <a:srgbClr val="0000FF"/>
                </a:solidFill>
                <a:ea typeface="黑体" pitchFamily="49" charset="-122"/>
              </a:rPr>
              <a:t>爽朗乐观、率真可亲、平易近人</a:t>
            </a:r>
          </a:p>
        </p:txBody>
      </p:sp>
      <p:sp>
        <p:nvSpPr>
          <p:cNvPr id="34822" name="Text Box 6"/>
          <p:cNvSpPr txBox="1">
            <a:spLocks noChangeArrowheads="1"/>
          </p:cNvSpPr>
          <p:nvPr/>
        </p:nvSpPr>
        <p:spPr bwMode="auto">
          <a:xfrm>
            <a:off x="7524750" y="1412875"/>
            <a:ext cx="1008063" cy="519113"/>
          </a:xfrm>
          <a:prstGeom prst="rect">
            <a:avLst/>
          </a:prstGeom>
          <a:noFill/>
          <a:ln w="9525">
            <a:noFill/>
            <a:miter lim="800000"/>
            <a:headEnd/>
            <a:tailEnd/>
          </a:ln>
          <a:effectLst/>
        </p:spPr>
        <p:txBody>
          <a:bodyPr>
            <a:spAutoFit/>
          </a:bodyPr>
          <a:lstStyle/>
          <a:p>
            <a:endParaRPr lang="zh-CN" altLang="en-US" sz="2800" b="1">
              <a:solidFill>
                <a:srgbClr val="0000FF"/>
              </a:solidFill>
              <a:ea typeface="黑体" pitchFamily="49" charset="-122"/>
            </a:endParaRPr>
          </a:p>
        </p:txBody>
      </p:sp>
      <p:sp>
        <p:nvSpPr>
          <p:cNvPr id="44040" name="Text Box 8"/>
          <p:cNvSpPr txBox="1">
            <a:spLocks noChangeArrowheads="1"/>
          </p:cNvSpPr>
          <p:nvPr/>
        </p:nvSpPr>
        <p:spPr bwMode="auto">
          <a:xfrm>
            <a:off x="7720013" y="2276475"/>
            <a:ext cx="1244600" cy="2041525"/>
          </a:xfrm>
          <a:prstGeom prst="rect">
            <a:avLst/>
          </a:prstGeom>
          <a:noFill/>
          <a:ln w="9525">
            <a:noFill/>
            <a:miter lim="800000"/>
            <a:headEnd/>
            <a:tailEnd/>
          </a:ln>
          <a:effectLst/>
        </p:spPr>
        <p:txBody>
          <a:bodyPr>
            <a:spAutoFit/>
          </a:bodyPr>
          <a:lstStyle/>
          <a:p>
            <a:r>
              <a:rPr lang="zh-CN" altLang="en-US" sz="3200" b="1">
                <a:solidFill>
                  <a:srgbClr val="0000FF"/>
                </a:solidFill>
                <a:ea typeface="黑体" pitchFamily="49" charset="-122"/>
              </a:rPr>
              <a:t>敏捷</a:t>
            </a:r>
          </a:p>
          <a:p>
            <a:r>
              <a:rPr lang="zh-CN" altLang="en-US" sz="3200" b="1">
                <a:solidFill>
                  <a:srgbClr val="0000FF"/>
                </a:solidFill>
                <a:ea typeface="黑体" pitchFamily="49" charset="-122"/>
              </a:rPr>
              <a:t>性急</a:t>
            </a:r>
          </a:p>
          <a:p>
            <a:r>
              <a:rPr lang="zh-CN" altLang="en-US" sz="3200" b="1">
                <a:solidFill>
                  <a:srgbClr val="0000FF"/>
                </a:solidFill>
                <a:ea typeface="黑体" pitchFamily="49" charset="-122"/>
              </a:rPr>
              <a:t>坚毅</a:t>
            </a:r>
          </a:p>
          <a:p>
            <a:endParaRPr lang="zh-CN" altLang="en-US" sz="320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500" decel="50000" fill="hold">
                                          <p:stCondLst>
                                            <p:cond delay="0"/>
                                          </p:stCondLst>
                                        </p:cTn>
                                        <p:tgtEl>
                                          <p:spTgt spid="4403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403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44034">
                                            <p:txEl>
                                              <p:pRg st="0" end="0"/>
                                            </p:txEl>
                                          </p:spTgt>
                                        </p:tgtEl>
                                        <p:attrNameLst>
                                          <p:attrName>style.visibility</p:attrName>
                                        </p:attrNameLst>
                                      </p:cBhvr>
                                      <p:to>
                                        <p:strVal val="visible"/>
                                      </p:to>
                                    </p:set>
                                    <p:anim calcmode="lin" valueType="num">
                                      <p:cBhvr>
                                        <p:cTn id="19" dur="500" decel="50000" fill="hold">
                                          <p:stCondLst>
                                            <p:cond delay="0"/>
                                          </p:stCondLst>
                                        </p:cTn>
                                        <p:tgtEl>
                                          <p:spTgt spid="44034">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4034">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4034">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44034">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4034">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4034">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4034">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403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44037">
                                            <p:txEl>
                                              <p:pRg st="0" end="0"/>
                                            </p:txEl>
                                          </p:spTgt>
                                        </p:tgtEl>
                                        <p:attrNameLst>
                                          <p:attrName>style.visibility</p:attrName>
                                        </p:attrNameLst>
                                      </p:cBhvr>
                                      <p:to>
                                        <p:strVal val="visible"/>
                                      </p:to>
                                    </p:set>
                                    <p:animEffect transition="in" filter="fade">
                                      <p:cBhvr>
                                        <p:cTn id="31" dur="2000"/>
                                        <p:tgtEl>
                                          <p:spTgt spid="44037">
                                            <p:txEl>
                                              <p:pRg st="0" end="0"/>
                                            </p:txEl>
                                          </p:spTgt>
                                        </p:tgtEl>
                                      </p:cBhvr>
                                    </p:animEffect>
                                    <p:anim calcmode="lin" valueType="num">
                                      <p:cBhvr>
                                        <p:cTn id="32" dur="2000" fill="hold"/>
                                        <p:tgtEl>
                                          <p:spTgt spid="44037">
                                            <p:txEl>
                                              <p:pRg st="0" end="0"/>
                                            </p:txEl>
                                          </p:spTgt>
                                        </p:tgtEl>
                                        <p:attrNameLst>
                                          <p:attrName>style.rotation</p:attrName>
                                        </p:attrNameLst>
                                      </p:cBhvr>
                                      <p:tavLst>
                                        <p:tav tm="0">
                                          <p:val>
                                            <p:fltVal val="720"/>
                                          </p:val>
                                        </p:tav>
                                        <p:tav tm="100000">
                                          <p:val>
                                            <p:fltVal val="0"/>
                                          </p:val>
                                        </p:tav>
                                      </p:tavLst>
                                    </p:anim>
                                    <p:anim calcmode="lin" valueType="num">
                                      <p:cBhvr>
                                        <p:cTn id="33" dur="2000" fill="hold"/>
                                        <p:tgtEl>
                                          <p:spTgt spid="44037">
                                            <p:txEl>
                                              <p:pRg st="0" end="0"/>
                                            </p:txEl>
                                          </p:spTgt>
                                        </p:tgtEl>
                                        <p:attrNameLst>
                                          <p:attrName>ppt_h</p:attrName>
                                        </p:attrNameLst>
                                      </p:cBhvr>
                                      <p:tavLst>
                                        <p:tav tm="0">
                                          <p:val>
                                            <p:fltVal val="0"/>
                                          </p:val>
                                        </p:tav>
                                        <p:tav tm="100000">
                                          <p:val>
                                            <p:strVal val="#ppt_h"/>
                                          </p:val>
                                        </p:tav>
                                      </p:tavLst>
                                    </p:anim>
                                    <p:anim calcmode="lin" valueType="num">
                                      <p:cBhvr>
                                        <p:cTn id="34" dur="2000" fill="hold"/>
                                        <p:tgtEl>
                                          <p:spTgt spid="4403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nodeType="clickEffect">
                                  <p:stCondLst>
                                    <p:cond delay="0"/>
                                  </p:stCondLst>
                                  <p:childTnLst>
                                    <p:set>
                                      <p:cBhvr>
                                        <p:cTn id="38" dur="1" fill="hold">
                                          <p:stCondLst>
                                            <p:cond delay="0"/>
                                          </p:stCondLst>
                                        </p:cTn>
                                        <p:tgtEl>
                                          <p:spTgt spid="44035">
                                            <p:txEl>
                                              <p:pRg st="0" end="0"/>
                                            </p:txEl>
                                          </p:spTgt>
                                        </p:tgtEl>
                                        <p:attrNameLst>
                                          <p:attrName>style.visibility</p:attrName>
                                        </p:attrNameLst>
                                      </p:cBhvr>
                                      <p:to>
                                        <p:strVal val="visible"/>
                                      </p:to>
                                    </p:set>
                                    <p:animEffect transition="in" filter="randombar(horizontal)">
                                      <p:cBhvr>
                                        <p:cTn id="39" dur="500"/>
                                        <p:tgtEl>
                                          <p:spTgt spid="4403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ntr" presetSubtype="0" fill="hold" nodeType="clickEffect">
                                  <p:stCondLst>
                                    <p:cond delay="0"/>
                                  </p:stCondLst>
                                  <p:childTnLst>
                                    <p:set>
                                      <p:cBhvr>
                                        <p:cTn id="43" dur="1" fill="hold">
                                          <p:stCondLst>
                                            <p:cond delay="0"/>
                                          </p:stCondLst>
                                        </p:cTn>
                                        <p:tgtEl>
                                          <p:spTgt spid="44040">
                                            <p:txEl>
                                              <p:pRg st="0" end="0"/>
                                            </p:txEl>
                                          </p:spTgt>
                                        </p:tgtEl>
                                        <p:attrNameLst>
                                          <p:attrName>style.visibility</p:attrName>
                                        </p:attrNameLst>
                                      </p:cBhvr>
                                      <p:to>
                                        <p:strVal val="visible"/>
                                      </p:to>
                                    </p:set>
                                    <p:anim calcmode="lin" valueType="num">
                                      <p:cBhvr>
                                        <p:cTn id="44" dur="500" decel="50000" fill="hold">
                                          <p:stCondLst>
                                            <p:cond delay="0"/>
                                          </p:stCondLst>
                                        </p:cTn>
                                        <p:tgtEl>
                                          <p:spTgt spid="44040">
                                            <p:txEl>
                                              <p:pRg st="0" end="0"/>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4040">
                                            <p:txEl>
                                              <p:pRg st="0" end="0"/>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4040">
                                            <p:txEl>
                                              <p:pRg st="0" end="0"/>
                                            </p:txEl>
                                          </p:spTgt>
                                        </p:tgtEl>
                                        <p:attrNameLst>
                                          <p:attrName>ppt_w</p:attrName>
                                        </p:attrNameLst>
                                      </p:cBhvr>
                                      <p:tavLst>
                                        <p:tav tm="0">
                                          <p:val>
                                            <p:strVal val="#ppt_w*.05"/>
                                          </p:val>
                                        </p:tav>
                                        <p:tav tm="100000">
                                          <p:val>
                                            <p:strVal val="#ppt_w"/>
                                          </p:val>
                                        </p:tav>
                                      </p:tavLst>
                                    </p:anim>
                                    <p:anim calcmode="lin" valueType="num">
                                      <p:cBhvr>
                                        <p:cTn id="47" dur="1000" fill="hold"/>
                                        <p:tgtEl>
                                          <p:spTgt spid="44040">
                                            <p:txEl>
                                              <p:pRg st="0" end="0"/>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4040">
                                            <p:txEl>
                                              <p:pRg st="0" end="0"/>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4040">
                                            <p:txEl>
                                              <p:pRg st="0" end="0"/>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4040">
                                            <p:txEl>
                                              <p:pRg st="0" end="0"/>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4040">
                                            <p:txEl>
                                              <p:pRg st="0" end="0"/>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44040">
                                            <p:txEl>
                                              <p:pRg st="1" end="1"/>
                                            </p:txEl>
                                          </p:spTgt>
                                        </p:tgtEl>
                                        <p:attrNameLst>
                                          <p:attrName>style.visibility</p:attrName>
                                        </p:attrNameLst>
                                      </p:cBhvr>
                                      <p:to>
                                        <p:strVal val="visible"/>
                                      </p:to>
                                    </p:set>
                                    <p:anim calcmode="lin" valueType="num">
                                      <p:cBhvr>
                                        <p:cTn id="54" dur="500" decel="50000" fill="hold">
                                          <p:stCondLst>
                                            <p:cond delay="0"/>
                                          </p:stCondLst>
                                        </p:cTn>
                                        <p:tgtEl>
                                          <p:spTgt spid="44040">
                                            <p:txEl>
                                              <p:pRg st="1" end="1"/>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4040">
                                            <p:txEl>
                                              <p:pRg st="1" end="1"/>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4040">
                                            <p:txEl>
                                              <p:pRg st="1" end="1"/>
                                            </p:txEl>
                                          </p:spTgt>
                                        </p:tgtEl>
                                        <p:attrNameLst>
                                          <p:attrName>ppt_w</p:attrName>
                                        </p:attrNameLst>
                                      </p:cBhvr>
                                      <p:tavLst>
                                        <p:tav tm="0">
                                          <p:val>
                                            <p:strVal val="#ppt_w*.05"/>
                                          </p:val>
                                        </p:tav>
                                        <p:tav tm="100000">
                                          <p:val>
                                            <p:strVal val="#ppt_w"/>
                                          </p:val>
                                        </p:tav>
                                      </p:tavLst>
                                    </p:anim>
                                    <p:anim calcmode="lin" valueType="num">
                                      <p:cBhvr>
                                        <p:cTn id="57" dur="1000" fill="hold"/>
                                        <p:tgtEl>
                                          <p:spTgt spid="44040">
                                            <p:txEl>
                                              <p:pRg st="1" end="1"/>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4040">
                                            <p:txEl>
                                              <p:pRg st="1" end="1"/>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4040">
                                            <p:txEl>
                                              <p:pRg st="1" end="1"/>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4040">
                                            <p:txEl>
                                              <p:pRg st="1" end="1"/>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4040">
                                            <p:txEl>
                                              <p:pRg st="1" end="1"/>
                                            </p:txEl>
                                          </p:spTgt>
                                        </p:tgtEl>
                                      </p:cBhvr>
                                    </p:animEffect>
                                  </p:childTnLst>
                                </p:cTn>
                              </p:par>
                              <p:par>
                                <p:cTn id="62" presetID="25" presetClass="entr" presetSubtype="0" fill="hold" nodeType="withEffect">
                                  <p:stCondLst>
                                    <p:cond delay="0"/>
                                  </p:stCondLst>
                                  <p:childTnLst>
                                    <p:set>
                                      <p:cBhvr>
                                        <p:cTn id="63" dur="1" fill="hold">
                                          <p:stCondLst>
                                            <p:cond delay="0"/>
                                          </p:stCondLst>
                                        </p:cTn>
                                        <p:tgtEl>
                                          <p:spTgt spid="44040">
                                            <p:txEl>
                                              <p:pRg st="2" end="2"/>
                                            </p:txEl>
                                          </p:spTgt>
                                        </p:tgtEl>
                                        <p:attrNameLst>
                                          <p:attrName>style.visibility</p:attrName>
                                        </p:attrNameLst>
                                      </p:cBhvr>
                                      <p:to>
                                        <p:strVal val="visible"/>
                                      </p:to>
                                    </p:set>
                                    <p:anim calcmode="lin" valueType="num">
                                      <p:cBhvr>
                                        <p:cTn id="64" dur="500" decel="50000" fill="hold">
                                          <p:stCondLst>
                                            <p:cond delay="0"/>
                                          </p:stCondLst>
                                        </p:cTn>
                                        <p:tgtEl>
                                          <p:spTgt spid="44040">
                                            <p:txEl>
                                              <p:pRg st="2" end="2"/>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4040">
                                            <p:txEl>
                                              <p:pRg st="2" end="2"/>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4040">
                                            <p:txEl>
                                              <p:pRg st="2" end="2"/>
                                            </p:txEl>
                                          </p:spTgt>
                                        </p:tgtEl>
                                        <p:attrNameLst>
                                          <p:attrName>ppt_w</p:attrName>
                                        </p:attrNameLst>
                                      </p:cBhvr>
                                      <p:tavLst>
                                        <p:tav tm="0">
                                          <p:val>
                                            <p:strVal val="#ppt_w*.05"/>
                                          </p:val>
                                        </p:tav>
                                        <p:tav tm="100000">
                                          <p:val>
                                            <p:strVal val="#ppt_w"/>
                                          </p:val>
                                        </p:tav>
                                      </p:tavLst>
                                    </p:anim>
                                    <p:anim calcmode="lin" valueType="num">
                                      <p:cBhvr>
                                        <p:cTn id="67" dur="1000" fill="hold"/>
                                        <p:tgtEl>
                                          <p:spTgt spid="44040">
                                            <p:txEl>
                                              <p:pRg st="2" end="2"/>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4040">
                                            <p:txEl>
                                              <p:pRg st="2" end="2"/>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4040">
                                            <p:txEl>
                                              <p:pRg st="2" end="2"/>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4040">
                                            <p:txEl>
                                              <p:pRg st="2" end="2"/>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4040">
                                            <p:txEl>
                                              <p:pRg st="2" end="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4037">
                                            <p:txEl>
                                              <p:pRg st="0" end="0"/>
                                            </p:txEl>
                                          </p:spTgt>
                                        </p:tgtEl>
                                        <p:attrNameLst>
                                          <p:attrName>style.visibility</p:attrName>
                                        </p:attrNameLst>
                                      </p:cBhvr>
                                      <p:to>
                                        <p:strVal val="visible"/>
                                      </p:to>
                                    </p:set>
                                    <p:animEffect transition="in" filter="randombar(horizontal)">
                                      <p:cBhvr>
                                        <p:cTn id="76" dur="500"/>
                                        <p:tgtEl>
                                          <p:spTgt spid="44037">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mph" presetSubtype="0" fill="hold" nodeType="clickEffect">
                                  <p:stCondLst>
                                    <p:cond delay="0"/>
                                  </p:stCondLst>
                                  <p:childTnLst>
                                    <p:animRot by="21600000">
                                      <p:cBhvr>
                                        <p:cTn id="80" dur="2000" fill="hold"/>
                                        <p:tgtEl>
                                          <p:spTgt spid="4403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allAtOnce"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328613" y="2276475"/>
            <a:ext cx="8423275" cy="2232025"/>
          </a:xfrm>
          <a:prstGeom prst="rect">
            <a:avLst/>
          </a:prstGeom>
          <a:noFill/>
          <a:ln w="9525">
            <a:noFill/>
            <a:miter lim="800000"/>
            <a:headEnd/>
            <a:tailEnd/>
          </a:ln>
        </p:spPr>
        <p:txBody>
          <a:bodyPr/>
          <a:lstStyle/>
          <a:p>
            <a:pPr>
              <a:spcBef>
                <a:spcPct val="20000"/>
              </a:spcBef>
              <a:buFont typeface="Arial" charset="0"/>
              <a:buNone/>
            </a:pPr>
            <a:r>
              <a:rPr lang="zh-CN" altLang="en-US" sz="2800" b="1">
                <a:solidFill>
                  <a:srgbClr val="0070C0"/>
                </a:solidFill>
                <a:latin typeface="楷体" pitchFamily="49" charset="-122"/>
                <a:ea typeface="楷体" pitchFamily="49" charset="-122"/>
              </a:rPr>
              <a:t>    青年人写信，写得太草率，鲁迅先生是深恶痛绝之的。</a:t>
            </a:r>
            <a:endParaRPr lang="en-US" altLang="zh-CN" sz="2800" b="1">
              <a:solidFill>
                <a:srgbClr val="0070C0"/>
              </a:solidFill>
              <a:latin typeface="楷体" pitchFamily="49" charset="-122"/>
              <a:ea typeface="楷体" pitchFamily="49" charset="-122"/>
            </a:endParaRPr>
          </a:p>
          <a:p>
            <a:pPr>
              <a:spcBef>
                <a:spcPct val="20000"/>
              </a:spcBef>
              <a:buFont typeface="Arial" charset="0"/>
              <a:buNone/>
            </a:pPr>
            <a:r>
              <a:rPr lang="zh-CN" altLang="en-US" sz="2800" b="1">
                <a:solidFill>
                  <a:srgbClr val="0070C0"/>
                </a:solidFill>
                <a:latin typeface="楷体" pitchFamily="49" charset="-122"/>
                <a:ea typeface="楷体" pitchFamily="49" charset="-122"/>
              </a:rPr>
              <a:t>    但他还是展读着每封由不同角落里投来的青年的信，眼睛不济时，便戴起眼镜来看，常常看到夜里很深的时光。”</a:t>
            </a:r>
          </a:p>
        </p:txBody>
      </p:sp>
      <p:sp>
        <p:nvSpPr>
          <p:cNvPr id="34823" name="Text Box 7"/>
          <p:cNvSpPr txBox="1">
            <a:spLocks noChangeArrowheads="1"/>
          </p:cNvSpPr>
          <p:nvPr/>
        </p:nvSpPr>
        <p:spPr bwMode="auto">
          <a:xfrm>
            <a:off x="539750" y="4924425"/>
            <a:ext cx="8001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spcBef>
                <a:spcPct val="50000"/>
              </a:spcBef>
              <a:defRPr/>
            </a:pPr>
            <a:r>
              <a:rPr kumimoji="1" lang="zh-CN" altLang="en-US" sz="2800" b="1" dirty="0" smtClean="0">
                <a:latin typeface="+mn-ea"/>
                <a:ea typeface="+mn-ea"/>
              </a:rPr>
              <a:t>    </a:t>
            </a:r>
            <a:r>
              <a:rPr kumimoji="1" lang="zh-CN" altLang="en-US" sz="2800" b="1" dirty="0" smtClean="0"/>
              <a:t>他强烈地要求着别人，</a:t>
            </a:r>
            <a:r>
              <a:rPr kumimoji="1" lang="zh-CN" altLang="en-US" sz="2800" b="1" dirty="0" smtClean="0">
                <a:solidFill>
                  <a:srgbClr val="FF0000"/>
                </a:solidFill>
              </a:rPr>
              <a:t>严格地约束着自己</a:t>
            </a:r>
            <a:r>
              <a:rPr kumimoji="1" lang="zh-CN" altLang="en-US" sz="2800" b="1" dirty="0" smtClean="0"/>
              <a:t>，却仍能</a:t>
            </a:r>
            <a:r>
              <a:rPr kumimoji="1" lang="zh-CN" altLang="en-US" sz="2800" b="1" dirty="0" smtClean="0">
                <a:solidFill>
                  <a:srgbClr val="FF0000"/>
                </a:solidFill>
              </a:rPr>
              <a:t>宽容地对待别人</a:t>
            </a:r>
            <a:r>
              <a:rPr kumimoji="1" lang="zh-CN" altLang="en-US" sz="2800" b="1" dirty="0" smtClean="0"/>
              <a:t>，表现了鲁迅的</a:t>
            </a:r>
            <a:r>
              <a:rPr kumimoji="1" lang="zh-CN" altLang="en-US" sz="2800" b="1" dirty="0" smtClean="0">
                <a:solidFill>
                  <a:srgbClr val="FF0000"/>
                </a:solidFill>
              </a:rPr>
              <a:t>可亲</a:t>
            </a:r>
            <a:r>
              <a:rPr kumimoji="1" lang="zh-CN" altLang="en-US" sz="2800" b="1" dirty="0" smtClean="0"/>
              <a:t>，更让我们感受到他</a:t>
            </a:r>
            <a:r>
              <a:rPr kumimoji="1" lang="zh-CN" altLang="en-US" sz="2800" b="1" dirty="0" smtClean="0">
                <a:solidFill>
                  <a:srgbClr val="FF0000"/>
                </a:solidFill>
              </a:rPr>
              <a:t>对于青年人的关爱</a:t>
            </a:r>
            <a:r>
              <a:rPr kumimoji="1" lang="zh-CN" altLang="en-US" sz="2800" b="1" dirty="0" smtClean="0"/>
              <a:t>是</a:t>
            </a:r>
            <a:r>
              <a:rPr kumimoji="1" lang="zh-CN" altLang="en-US" sz="2800" b="1" dirty="0" smtClean="0">
                <a:solidFill>
                  <a:srgbClr val="FF0000"/>
                </a:solidFill>
              </a:rPr>
              <a:t>无微不至的</a:t>
            </a:r>
            <a:r>
              <a:rPr kumimoji="1" lang="zh-CN" altLang="en-US" sz="2800" b="1" dirty="0" smtClean="0"/>
              <a:t>。</a:t>
            </a:r>
          </a:p>
        </p:txBody>
      </p:sp>
      <p:sp>
        <p:nvSpPr>
          <p:cNvPr id="5" name="椭圆 4"/>
          <p:cNvSpPr/>
          <p:nvPr/>
        </p:nvSpPr>
        <p:spPr>
          <a:xfrm>
            <a:off x="3032125" y="795338"/>
            <a:ext cx="3313113" cy="979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chemeClr val="bg1"/>
                </a:solidFill>
                <a:latin typeface="华文行楷" pitchFamily="2" charset="-122"/>
                <a:ea typeface="华文行楷" pitchFamily="2" charset="-122"/>
              </a:rPr>
              <a:t>回复来信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ox(in)">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box(in)">
                                      <p:cBhvr>
                                        <p:cTn id="12"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24544" y="2141984"/>
            <a:ext cx="6548437"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800" b="1" dirty="0" smtClean="0"/>
              <a:t>鲁迅先生是一位</a:t>
            </a:r>
          </a:p>
        </p:txBody>
      </p:sp>
      <p:sp>
        <p:nvSpPr>
          <p:cNvPr id="38915" name="Rectangle 3"/>
          <p:cNvSpPr>
            <a:spLocks noGrp="1" noChangeArrowheads="1"/>
          </p:cNvSpPr>
          <p:nvPr>
            <p:ph idx="1"/>
          </p:nvPr>
        </p:nvSpPr>
        <p:spPr bwMode="auto">
          <a:xfrm>
            <a:off x="1763688" y="3140968"/>
            <a:ext cx="5112568" cy="2808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buFont typeface="Arial" pitchFamily="34" charset="0"/>
              <a:buChar char="•"/>
              <a:defRPr/>
            </a:pPr>
            <a:endParaRPr lang="zh-CN" altLang="en-US" sz="2800" dirty="0" smtClean="0">
              <a:solidFill>
                <a:srgbClr val="FF0000"/>
              </a:solidFill>
            </a:endParaRPr>
          </a:p>
          <a:p>
            <a:pPr eaLnBrk="1" hangingPunct="1">
              <a:lnSpc>
                <a:spcPct val="90000"/>
              </a:lnSpc>
              <a:buFont typeface="Arial" pitchFamily="34" charset="0"/>
              <a:buChar char="•"/>
              <a:defRPr/>
            </a:pPr>
            <a:endParaRPr lang="zh-CN" altLang="en-US" sz="2800" dirty="0" smtClean="0">
              <a:solidFill>
                <a:srgbClr val="FF0000"/>
              </a:solidFill>
            </a:endParaRPr>
          </a:p>
          <a:p>
            <a:pPr eaLnBrk="1" hangingPunct="1">
              <a:lnSpc>
                <a:spcPct val="90000"/>
              </a:lnSpc>
              <a:buFont typeface="Arial" pitchFamily="34" charset="0"/>
              <a:buChar char="•"/>
              <a:defRPr/>
            </a:pPr>
            <a:endParaRPr lang="zh-CN" altLang="en-US" sz="2800" dirty="0" smtClean="0">
              <a:solidFill>
                <a:srgbClr val="FF0000"/>
              </a:solidFill>
            </a:endParaRPr>
          </a:p>
          <a:p>
            <a:pPr eaLnBrk="1" hangingPunct="1">
              <a:lnSpc>
                <a:spcPct val="90000"/>
              </a:lnSpc>
              <a:buFont typeface="Arial" pitchFamily="34" charset="0"/>
              <a:buChar char="•"/>
              <a:defRPr/>
            </a:pPr>
            <a:endParaRPr lang="zh-CN" altLang="en-US" sz="2800" dirty="0" smtClean="0">
              <a:solidFill>
                <a:srgbClr val="FF0000"/>
              </a:solidFill>
            </a:endParaRPr>
          </a:p>
          <a:p>
            <a:pPr eaLnBrk="1" hangingPunct="1">
              <a:lnSpc>
                <a:spcPct val="90000"/>
              </a:lnSpc>
              <a:buFont typeface="Arial" pitchFamily="34" charset="0"/>
              <a:buChar char="•"/>
              <a:defRPr/>
            </a:pPr>
            <a:endParaRPr lang="zh-CN" altLang="en-US" sz="2800" dirty="0" smtClean="0">
              <a:solidFill>
                <a:srgbClr val="FF0000"/>
              </a:solidFill>
            </a:endParaRPr>
          </a:p>
          <a:p>
            <a:pPr marL="0" indent="0" eaLnBrk="1" hangingPunct="1">
              <a:lnSpc>
                <a:spcPct val="90000"/>
              </a:lnSpc>
              <a:buFont typeface="Arial" pitchFamily="34" charset="0"/>
              <a:buNone/>
              <a:defRPr/>
            </a:pPr>
            <a:r>
              <a:rPr lang="zh-CN" altLang="en-US" sz="2800" dirty="0" smtClean="0">
                <a:solidFill>
                  <a:srgbClr val="FF0000"/>
                </a:solidFill>
              </a:rPr>
              <a:t>                                           </a:t>
            </a:r>
            <a:r>
              <a:rPr lang="en-US" altLang="zh-CN" sz="2800" b="1" dirty="0" smtClean="0">
                <a:solidFill>
                  <a:srgbClr val="FF0000"/>
                </a:solidFill>
                <a:latin typeface="宋体" pitchFamily="2" charset="-122"/>
              </a:rPr>
              <a:t>……</a:t>
            </a:r>
            <a:r>
              <a:rPr lang="zh-CN" altLang="en-US" sz="2800" b="1" dirty="0" smtClean="0">
                <a:solidFill>
                  <a:srgbClr val="FF0000"/>
                </a:solidFill>
              </a:rPr>
              <a:t>的人</a:t>
            </a:r>
          </a:p>
        </p:txBody>
      </p:sp>
      <p:pic>
        <p:nvPicPr>
          <p:cNvPr id="36868" name="Picture 4" descr="0014"/>
          <p:cNvPicPr>
            <a:picLocks noChangeAspect="1" noChangeArrowheads="1"/>
          </p:cNvPicPr>
          <p:nvPr/>
        </p:nvPicPr>
        <p:blipFill>
          <a:blip r:embed="rId2" cstate="print"/>
          <a:srcRect/>
          <a:stretch>
            <a:fillRect/>
          </a:stretch>
        </p:blipFill>
        <p:spPr bwMode="auto">
          <a:xfrm>
            <a:off x="7164388" y="1125538"/>
            <a:ext cx="1325562" cy="981075"/>
          </a:xfrm>
          <a:prstGeom prst="rect">
            <a:avLst/>
          </a:prstGeom>
          <a:noFill/>
          <a:ln w="9525">
            <a:noFill/>
            <a:miter lim="800000"/>
            <a:headEnd/>
            <a:tailEnd/>
          </a:ln>
        </p:spPr>
      </p:pic>
      <p:pic>
        <p:nvPicPr>
          <p:cNvPr id="36869" name="Picture 5" descr="29"/>
          <p:cNvPicPr>
            <a:picLocks noChangeAspect="1" noChangeArrowheads="1"/>
          </p:cNvPicPr>
          <p:nvPr/>
        </p:nvPicPr>
        <p:blipFill>
          <a:blip r:embed="rId3" cstate="print"/>
          <a:srcRect/>
          <a:stretch>
            <a:fillRect/>
          </a:stretch>
        </p:blipFill>
        <p:spPr bwMode="auto">
          <a:xfrm>
            <a:off x="2700338" y="2698898"/>
            <a:ext cx="2324100" cy="2978150"/>
          </a:xfrm>
          <a:prstGeom prst="rect">
            <a:avLst/>
          </a:prstGeom>
          <a:noFill/>
          <a:ln w="9525">
            <a:noFill/>
            <a:miter lim="800000"/>
            <a:headEnd/>
            <a:tailEnd/>
          </a:ln>
        </p:spPr>
      </p:pic>
      <p:sp>
        <p:nvSpPr>
          <p:cNvPr id="36870" name="TextBox 1"/>
          <p:cNvSpPr txBox="1">
            <a:spLocks noChangeArrowheads="1"/>
          </p:cNvSpPr>
          <p:nvPr/>
        </p:nvSpPr>
        <p:spPr bwMode="auto">
          <a:xfrm>
            <a:off x="1116013" y="5949950"/>
            <a:ext cx="5389562" cy="522288"/>
          </a:xfrm>
          <a:prstGeom prst="rect">
            <a:avLst/>
          </a:prstGeom>
          <a:noFill/>
          <a:ln w="9525">
            <a:noFill/>
            <a:miter lim="800000"/>
            <a:headEnd/>
            <a:tailEnd/>
          </a:ln>
        </p:spPr>
        <p:txBody>
          <a:bodyPr>
            <a:spAutoFit/>
          </a:bodyPr>
          <a:lstStyle/>
          <a:p>
            <a:r>
              <a:rPr lang="zh-CN" altLang="en-US" sz="2800" b="1">
                <a:solidFill>
                  <a:srgbClr val="0070C0"/>
                </a:solidFill>
              </a:rPr>
              <a:t>提示：</a:t>
            </a:r>
            <a:r>
              <a:rPr lang="zh-CN" altLang="en-US" sz="2800" b="1"/>
              <a:t>自由发言，言之有理即可。</a:t>
            </a:r>
          </a:p>
        </p:txBody>
      </p:sp>
      <p:sp>
        <p:nvSpPr>
          <p:cNvPr id="7" name="圆角矩形 6"/>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课堂小结</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027a45b5ef36099d37d3ca14"/>
          <p:cNvPicPr>
            <a:picLocks noGrp="1" noChangeAspect="1" noChangeArrowheads="1"/>
          </p:cNvPicPr>
          <p:nvPr>
            <p:ph idx="4294967295"/>
          </p:nvPr>
        </p:nvPicPr>
        <p:blipFill>
          <a:blip r:embed="rId2" cstate="print"/>
          <a:srcRect/>
          <a:stretch>
            <a:fillRect/>
          </a:stretch>
        </p:blipFill>
        <p:spPr bwMode="auto">
          <a:xfrm>
            <a:off x="395759" y="2360613"/>
            <a:ext cx="2232025" cy="3228975"/>
          </a:xfrm>
          <a:prstGeom prst="rect">
            <a:avLst/>
          </a:prstGeom>
          <a:noFill/>
          <a:ln>
            <a:miter lim="800000"/>
            <a:headEnd/>
            <a:tailEnd/>
          </a:ln>
        </p:spPr>
      </p:pic>
      <p:sp>
        <p:nvSpPr>
          <p:cNvPr id="7" name="矩形 6"/>
          <p:cNvSpPr/>
          <p:nvPr/>
        </p:nvSpPr>
        <p:spPr>
          <a:xfrm>
            <a:off x="2699792" y="2154336"/>
            <a:ext cx="6121400" cy="4154984"/>
          </a:xfrm>
          <a:prstGeom prst="rect">
            <a:avLst/>
          </a:prstGeom>
        </p:spPr>
        <p:txBody>
          <a:bodyPr>
            <a:spAutoFit/>
          </a:bodyPr>
          <a:lstStyle/>
          <a:p>
            <a:pPr>
              <a:defRPr/>
            </a:pPr>
            <a:r>
              <a:rPr lang="zh-CN" altLang="en-US" sz="2400" b="1" dirty="0">
                <a:solidFill>
                  <a:srgbClr val="FF0000"/>
                </a:solidFill>
                <a:latin typeface="宋体" pitchFamily="2" charset="-122"/>
              </a:rPr>
              <a:t>    鲁迅</a:t>
            </a:r>
            <a:r>
              <a:rPr lang="zh-CN" altLang="en-US" sz="2400" b="1" dirty="0">
                <a:latin typeface="宋体" pitchFamily="2" charset="-122"/>
              </a:rPr>
              <a:t>（</a:t>
            </a:r>
            <a:r>
              <a:rPr lang="en-US" altLang="zh-CN" sz="2400" b="1" dirty="0">
                <a:latin typeface="宋体" pitchFamily="2" charset="-122"/>
              </a:rPr>
              <a:t>1881—1936),</a:t>
            </a:r>
            <a:r>
              <a:rPr lang="zh-CN" altLang="en-US" sz="2400" b="1" dirty="0">
                <a:latin typeface="宋体" pitchFamily="2" charset="-122"/>
              </a:rPr>
              <a:t>原名</a:t>
            </a:r>
            <a:r>
              <a:rPr lang="zh-CN" altLang="en-US" sz="2400" b="1" dirty="0">
                <a:solidFill>
                  <a:srgbClr val="FF0000"/>
                </a:solidFill>
                <a:latin typeface="宋体" pitchFamily="2" charset="-122"/>
              </a:rPr>
              <a:t>周树人</a:t>
            </a:r>
            <a:r>
              <a:rPr lang="zh-CN" altLang="en-US" sz="2400" b="1" dirty="0">
                <a:latin typeface="宋体" pitchFamily="2" charset="-122"/>
              </a:rPr>
              <a:t>，字豫才，浙江绍兴人，</a:t>
            </a:r>
            <a:r>
              <a:rPr lang="zh-CN" altLang="en-US" sz="2400" b="1" dirty="0">
                <a:solidFill>
                  <a:srgbClr val="FF0000"/>
                </a:solidFill>
                <a:latin typeface="宋体" pitchFamily="2" charset="-122"/>
              </a:rPr>
              <a:t>伟大的文学家、思想家、革命家</a:t>
            </a:r>
            <a:r>
              <a:rPr lang="zh-CN" altLang="en-US" sz="2400" b="1" dirty="0">
                <a:latin typeface="宋体" pitchFamily="2" charset="-122"/>
              </a:rPr>
              <a:t>。</a:t>
            </a:r>
            <a:r>
              <a:rPr lang="en-US" altLang="zh-CN" sz="2400" b="1" dirty="0">
                <a:latin typeface="宋体" pitchFamily="2" charset="-122"/>
              </a:rPr>
              <a:t>1918</a:t>
            </a:r>
            <a:r>
              <a:rPr lang="zh-CN" altLang="en-US" sz="2400" b="1" dirty="0">
                <a:latin typeface="宋体" pitchFamily="2" charset="-122"/>
              </a:rPr>
              <a:t>年</a:t>
            </a:r>
            <a:r>
              <a:rPr lang="en-US" altLang="zh-CN" sz="2400" b="1" dirty="0">
                <a:latin typeface="宋体" pitchFamily="2" charset="-122"/>
              </a:rPr>
              <a:t>5</a:t>
            </a:r>
            <a:r>
              <a:rPr lang="zh-CN" altLang="en-US" sz="2400" b="1" dirty="0">
                <a:latin typeface="宋体" pitchFamily="2" charset="-122"/>
              </a:rPr>
              <a:t>月</a:t>
            </a:r>
            <a:r>
              <a:rPr lang="en-US" altLang="zh-CN" sz="2400" b="1" dirty="0">
                <a:latin typeface="宋体" pitchFamily="2" charset="-122"/>
              </a:rPr>
              <a:t>,</a:t>
            </a:r>
            <a:r>
              <a:rPr lang="zh-CN" altLang="en-US" sz="2400" b="1" dirty="0">
                <a:latin typeface="宋体" pitchFamily="2" charset="-122"/>
              </a:rPr>
              <a:t>他首次以“鲁迅”为笔名</a:t>
            </a:r>
            <a:r>
              <a:rPr lang="en-US" altLang="zh-CN" sz="2400" b="1" dirty="0">
                <a:latin typeface="宋体" pitchFamily="2" charset="-122"/>
              </a:rPr>
              <a:t>,</a:t>
            </a:r>
            <a:r>
              <a:rPr lang="zh-CN" altLang="en-US" sz="2400" b="1" dirty="0">
                <a:latin typeface="宋体" pitchFamily="2" charset="-122"/>
              </a:rPr>
              <a:t>发表了</a:t>
            </a:r>
            <a:r>
              <a:rPr lang="zh-CN" altLang="en-US" sz="2400" b="1" dirty="0">
                <a:solidFill>
                  <a:srgbClr val="FF0000"/>
                </a:solidFill>
                <a:latin typeface="宋体" pitchFamily="2" charset="-122"/>
              </a:rPr>
              <a:t>中国现代文学史上第一篇白话小说</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狂人日记</a:t>
            </a:r>
            <a:r>
              <a:rPr lang="en-US" altLang="zh-CN" sz="2400" b="1" dirty="0">
                <a:solidFill>
                  <a:srgbClr val="FF0000"/>
                </a:solidFill>
                <a:latin typeface="宋体" pitchFamily="2" charset="-122"/>
              </a:rPr>
              <a:t>》</a:t>
            </a:r>
            <a:r>
              <a:rPr lang="zh-CN" altLang="en-US" sz="2400" b="1" dirty="0">
                <a:latin typeface="宋体" pitchFamily="2" charset="-122"/>
              </a:rPr>
              <a:t>，从而奠定了新文学运动的基石。</a:t>
            </a:r>
            <a:endParaRPr lang="en-US" altLang="zh-CN" sz="2400" b="1" dirty="0">
              <a:latin typeface="宋体" pitchFamily="2" charset="-122"/>
            </a:endParaRPr>
          </a:p>
          <a:p>
            <a:pPr>
              <a:defRPr/>
            </a:pPr>
            <a:endParaRPr lang="en-US" altLang="zh-CN" sz="2400" b="1" dirty="0">
              <a:latin typeface="宋体" pitchFamily="2" charset="-122"/>
            </a:endParaRPr>
          </a:p>
          <a:p>
            <a:pPr>
              <a:defRPr/>
            </a:pPr>
            <a:r>
              <a:rPr lang="en-US" altLang="zh-CN" sz="2400" b="1" dirty="0">
                <a:latin typeface="宋体" pitchFamily="2" charset="-122"/>
              </a:rPr>
              <a:t>    </a:t>
            </a:r>
            <a:r>
              <a:rPr lang="zh-CN" altLang="en-US" sz="2400" b="1" dirty="0">
                <a:latin typeface="宋体" pitchFamily="2" charset="-122"/>
              </a:rPr>
              <a:t>代表作：</a:t>
            </a:r>
            <a:r>
              <a:rPr lang="zh-CN" altLang="en-US" sz="2400" b="1" dirty="0">
                <a:solidFill>
                  <a:srgbClr val="FF0000"/>
                </a:solidFill>
                <a:latin typeface="宋体" pitchFamily="2" charset="-122"/>
              </a:rPr>
              <a:t>小说集</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呐喊</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彷徨</a:t>
            </a:r>
            <a:r>
              <a:rPr lang="en-US" altLang="zh-CN" sz="2400" b="1" dirty="0">
                <a:solidFill>
                  <a:srgbClr val="FF0000"/>
                </a:solidFill>
                <a:latin typeface="宋体" pitchFamily="2" charset="-122"/>
              </a:rPr>
              <a:t>》</a:t>
            </a:r>
            <a:r>
              <a:rPr lang="en-US" altLang="zh-CN" sz="2400" b="1" dirty="0">
                <a:latin typeface="宋体" pitchFamily="2" charset="-122"/>
              </a:rPr>
              <a:t>《</a:t>
            </a:r>
            <a:r>
              <a:rPr lang="zh-CN" altLang="en-US" sz="2400" b="1" dirty="0">
                <a:latin typeface="宋体" pitchFamily="2" charset="-122"/>
              </a:rPr>
              <a:t>故事新编</a:t>
            </a:r>
            <a:r>
              <a:rPr lang="en-US" altLang="zh-CN" sz="2400" b="1" dirty="0">
                <a:latin typeface="宋体" pitchFamily="2" charset="-122"/>
              </a:rPr>
              <a:t>》</a:t>
            </a:r>
            <a:r>
              <a:rPr lang="zh-CN" altLang="en-US" sz="2400" b="1" dirty="0">
                <a:latin typeface="宋体" pitchFamily="2" charset="-122"/>
              </a:rPr>
              <a:t>，</a:t>
            </a:r>
            <a:r>
              <a:rPr lang="zh-CN" altLang="en-US" sz="2400" b="1" dirty="0">
                <a:solidFill>
                  <a:srgbClr val="FF0000"/>
                </a:solidFill>
                <a:latin typeface="宋体" pitchFamily="2" charset="-122"/>
              </a:rPr>
              <a:t>散文诗集</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野草</a:t>
            </a:r>
            <a:r>
              <a:rPr lang="en-US" altLang="zh-CN" sz="2400" b="1" dirty="0">
                <a:solidFill>
                  <a:srgbClr val="FF0000"/>
                </a:solidFill>
                <a:latin typeface="宋体" pitchFamily="2" charset="-122"/>
              </a:rPr>
              <a:t>》</a:t>
            </a:r>
            <a:r>
              <a:rPr lang="zh-CN" altLang="en-US" sz="2400" b="1" dirty="0">
                <a:latin typeface="宋体" pitchFamily="2" charset="-122"/>
              </a:rPr>
              <a:t>，</a:t>
            </a:r>
            <a:r>
              <a:rPr lang="zh-CN" altLang="en-US" sz="2400" b="1" dirty="0">
                <a:solidFill>
                  <a:srgbClr val="FF0000"/>
                </a:solidFill>
                <a:latin typeface="宋体" pitchFamily="2" charset="-122"/>
              </a:rPr>
              <a:t>散文集</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朝花夕拾</a:t>
            </a:r>
            <a:r>
              <a:rPr lang="en-US" altLang="zh-CN" sz="2400" b="1" dirty="0">
                <a:solidFill>
                  <a:srgbClr val="FF0000"/>
                </a:solidFill>
                <a:latin typeface="宋体" pitchFamily="2" charset="-122"/>
              </a:rPr>
              <a:t>》</a:t>
            </a:r>
            <a:r>
              <a:rPr lang="en-US" altLang="zh-CN" sz="2400" b="1" dirty="0">
                <a:latin typeface="宋体" pitchFamily="2" charset="-122"/>
              </a:rPr>
              <a:t>,</a:t>
            </a:r>
            <a:r>
              <a:rPr lang="zh-CN" altLang="en-US" sz="2400" b="1" dirty="0">
                <a:solidFill>
                  <a:srgbClr val="FF0000"/>
                </a:solidFill>
                <a:latin typeface="宋体" pitchFamily="2" charset="-122"/>
              </a:rPr>
              <a:t>杂文集</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坟</a:t>
            </a:r>
            <a:r>
              <a:rPr lang="en-US" altLang="zh-CN" sz="2400" b="1" dirty="0">
                <a:solidFill>
                  <a:srgbClr val="FF0000"/>
                </a:solidFill>
                <a:latin typeface="宋体" pitchFamily="2" charset="-122"/>
              </a:rPr>
              <a:t>》《</a:t>
            </a:r>
            <a:r>
              <a:rPr lang="zh-CN" altLang="en-US" sz="2400" b="1" dirty="0">
                <a:solidFill>
                  <a:srgbClr val="FF0000"/>
                </a:solidFill>
                <a:latin typeface="宋体" pitchFamily="2" charset="-122"/>
              </a:rPr>
              <a:t>南腔北调集</a:t>
            </a:r>
            <a:r>
              <a:rPr lang="en-US" altLang="zh-CN" sz="2400" b="1" dirty="0">
                <a:solidFill>
                  <a:srgbClr val="FF0000"/>
                </a:solidFill>
                <a:latin typeface="宋体" pitchFamily="2" charset="-122"/>
              </a:rPr>
              <a:t>》</a:t>
            </a:r>
            <a:r>
              <a:rPr lang="en-US" altLang="zh-CN" sz="2400" b="1" dirty="0">
                <a:solidFill>
                  <a:schemeClr val="tx1">
                    <a:lumMod val="95000"/>
                    <a:lumOff val="5000"/>
                  </a:schemeClr>
                </a:solidFill>
                <a:latin typeface="宋体" pitchFamily="2" charset="-122"/>
              </a:rPr>
              <a:t>《</a:t>
            </a:r>
            <a:r>
              <a:rPr lang="zh-CN" altLang="en-US" sz="2400" b="1" dirty="0">
                <a:latin typeface="宋体" pitchFamily="2" charset="-122"/>
              </a:rPr>
              <a:t>二心集</a:t>
            </a:r>
            <a:r>
              <a:rPr lang="en-US" altLang="zh-CN" sz="2400" b="1" dirty="0">
                <a:latin typeface="宋体" pitchFamily="2" charset="-122"/>
              </a:rPr>
              <a:t>》</a:t>
            </a:r>
            <a:r>
              <a:rPr lang="zh-CN" altLang="en-US" sz="2400" b="1" dirty="0">
                <a:latin typeface="宋体" pitchFamily="2" charset="-122"/>
              </a:rPr>
              <a:t>等。</a:t>
            </a:r>
          </a:p>
        </p:txBody>
      </p:sp>
      <p:sp>
        <p:nvSpPr>
          <p:cNvPr id="5" name="圆角矩形 4"/>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关于鲁迅</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11188" y="1860004"/>
            <a:ext cx="5408612"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algn="ctr" eaLnBrk="1" hangingPunct="1">
              <a:spcBef>
                <a:spcPct val="50000"/>
              </a:spcBef>
              <a:defRPr/>
            </a:pPr>
            <a:r>
              <a:rPr lang="zh-CN" sz="2400" b="1" dirty="0" smtClean="0">
                <a:latin typeface="+mn-ea"/>
                <a:ea typeface="+mn-ea"/>
              </a:rPr>
              <a:t>自题小像</a:t>
            </a:r>
          </a:p>
          <a:p>
            <a:pPr eaLnBrk="1" hangingPunct="1">
              <a:spcBef>
                <a:spcPct val="50000"/>
              </a:spcBef>
              <a:defRPr/>
            </a:pPr>
            <a:r>
              <a:rPr lang="zh-CN" sz="2400" dirty="0" smtClean="0">
                <a:ea typeface="楷体_GB2312" pitchFamily="49" charset="-122"/>
              </a:rPr>
              <a:t>灵台无计逃神矢，风雨如磐暗故园。</a:t>
            </a:r>
          </a:p>
          <a:p>
            <a:pPr eaLnBrk="1" hangingPunct="1">
              <a:spcBef>
                <a:spcPct val="50000"/>
              </a:spcBef>
              <a:defRPr/>
            </a:pPr>
            <a:r>
              <a:rPr lang="zh-CN" sz="2400" dirty="0" smtClean="0">
                <a:ea typeface="楷体_GB2312" pitchFamily="49" charset="-122"/>
              </a:rPr>
              <a:t>寄意寒星荃不察，我以我血荐轩辕。</a:t>
            </a:r>
          </a:p>
        </p:txBody>
      </p:sp>
      <p:sp>
        <p:nvSpPr>
          <p:cNvPr id="37891" name="Text Box 3"/>
          <p:cNvSpPr txBox="1">
            <a:spLocks noChangeArrowheads="1"/>
          </p:cNvSpPr>
          <p:nvPr/>
        </p:nvSpPr>
        <p:spPr bwMode="auto">
          <a:xfrm>
            <a:off x="606425" y="5708104"/>
            <a:ext cx="5334000" cy="457200"/>
          </a:xfrm>
          <a:prstGeom prst="rect">
            <a:avLst/>
          </a:prstGeom>
          <a:noFill/>
          <a:ln w="9525">
            <a:noFill/>
            <a:miter lim="800000"/>
            <a:headEnd/>
            <a:tailEnd/>
          </a:ln>
          <a:effectLst/>
        </p:spPr>
        <p:txBody>
          <a:bodyPr>
            <a:spAutoFit/>
          </a:bodyPr>
          <a:lstStyle/>
          <a:p>
            <a:pPr>
              <a:spcBef>
                <a:spcPct val="50000"/>
              </a:spcBef>
            </a:pPr>
            <a:r>
              <a:rPr lang="zh-CN" sz="2400">
                <a:ea typeface="楷体_GB2312" pitchFamily="49" charset="-122"/>
              </a:rPr>
              <a:t>无情未必真豪杰，怜子如何不丈夫。</a:t>
            </a:r>
          </a:p>
        </p:txBody>
      </p:sp>
      <p:sp>
        <p:nvSpPr>
          <p:cNvPr id="37892" name="Text Box 4"/>
          <p:cNvSpPr txBox="1">
            <a:spLocks noChangeArrowheads="1"/>
          </p:cNvSpPr>
          <p:nvPr/>
        </p:nvSpPr>
        <p:spPr bwMode="auto">
          <a:xfrm>
            <a:off x="611188" y="4123779"/>
            <a:ext cx="4953000" cy="457200"/>
          </a:xfrm>
          <a:prstGeom prst="rect">
            <a:avLst/>
          </a:prstGeom>
          <a:noFill/>
          <a:ln w="9525">
            <a:noFill/>
            <a:miter lim="800000"/>
            <a:headEnd/>
            <a:tailEnd/>
          </a:ln>
          <a:effectLst/>
        </p:spPr>
        <p:txBody>
          <a:bodyPr>
            <a:spAutoFit/>
          </a:bodyPr>
          <a:lstStyle/>
          <a:p>
            <a:pPr>
              <a:spcBef>
                <a:spcPct val="50000"/>
              </a:spcBef>
            </a:pPr>
            <a:r>
              <a:rPr lang="zh-CN" sz="2400" dirty="0">
                <a:ea typeface="楷体_GB2312" pitchFamily="49" charset="-122"/>
              </a:rPr>
              <a:t>横眉冷对千夫指，俯首甘为孺子牛。</a:t>
            </a:r>
          </a:p>
        </p:txBody>
      </p:sp>
      <p:sp>
        <p:nvSpPr>
          <p:cNvPr id="37893" name="Text Box 5"/>
          <p:cNvSpPr txBox="1">
            <a:spLocks noChangeArrowheads="1"/>
          </p:cNvSpPr>
          <p:nvPr/>
        </p:nvSpPr>
        <p:spPr bwMode="auto">
          <a:xfrm>
            <a:off x="8366125" y="457200"/>
            <a:ext cx="549275" cy="6019800"/>
          </a:xfrm>
          <a:prstGeom prst="rect">
            <a:avLst/>
          </a:prstGeom>
          <a:noFill/>
          <a:ln w="9525">
            <a:noFill/>
            <a:miter lim="800000"/>
            <a:headEnd/>
            <a:tailEnd/>
          </a:ln>
          <a:effectLst/>
        </p:spPr>
        <p:txBody>
          <a:bodyPr vert="eaVert">
            <a:spAutoFit/>
          </a:bodyPr>
          <a:lstStyle/>
          <a:p>
            <a:pPr>
              <a:spcBef>
                <a:spcPct val="50000"/>
              </a:spcBef>
            </a:pPr>
            <a:r>
              <a:rPr lang="zh-CN" altLang="zh-CN" sz="2400" b="1">
                <a:solidFill>
                  <a:srgbClr val="FF0000"/>
                </a:solidFill>
                <a:latin typeface="华文行楷" pitchFamily="2" charset="-122"/>
                <a:ea typeface="华文行楷" pitchFamily="2" charset="-122"/>
              </a:rPr>
              <a:t>                                         </a:t>
            </a:r>
          </a:p>
        </p:txBody>
      </p:sp>
      <p:sp>
        <p:nvSpPr>
          <p:cNvPr id="26630" name="Text Box 6"/>
          <p:cNvSpPr txBox="1">
            <a:spLocks noChangeArrowheads="1"/>
          </p:cNvSpPr>
          <p:nvPr/>
        </p:nvSpPr>
        <p:spPr bwMode="auto">
          <a:xfrm>
            <a:off x="7380312" y="3062039"/>
            <a:ext cx="615950" cy="1600200"/>
          </a:xfrm>
          <a:prstGeom prst="rect">
            <a:avLst/>
          </a:prstGeom>
          <a:noFill/>
          <a:ln w="9525">
            <a:noFill/>
            <a:miter lim="800000"/>
            <a:headEnd/>
            <a:tailEnd/>
          </a:ln>
          <a:effectLst/>
        </p:spPr>
        <p:txBody>
          <a:bodyPr vert="eaVert">
            <a:spAutoFit/>
          </a:bodyPr>
          <a:lstStyle/>
          <a:p>
            <a:pPr>
              <a:spcBef>
                <a:spcPct val="50000"/>
              </a:spcBef>
            </a:pPr>
            <a:r>
              <a:rPr lang="zh-CN" altLang="zh-CN" sz="2800" b="1" dirty="0">
                <a:solidFill>
                  <a:srgbClr val="FF0000"/>
                </a:solidFill>
              </a:rPr>
              <a:t>  </a:t>
            </a:r>
            <a:r>
              <a:rPr lang="zh-CN" sz="2800" b="1" dirty="0">
                <a:solidFill>
                  <a:srgbClr val="FF0000"/>
                </a:solidFill>
              </a:rPr>
              <a:t>爱</a:t>
            </a:r>
            <a:r>
              <a:rPr lang="en-US" altLang="zh-CN" sz="2800" b="1" dirty="0">
                <a:solidFill>
                  <a:srgbClr val="FF0000"/>
                </a:solidFill>
              </a:rPr>
              <a:t>    </a:t>
            </a:r>
            <a:r>
              <a:rPr lang="zh-CN" sz="2800" b="1" dirty="0">
                <a:solidFill>
                  <a:srgbClr val="FF0000"/>
                </a:solidFill>
              </a:rPr>
              <a:t>民</a:t>
            </a:r>
          </a:p>
        </p:txBody>
      </p:sp>
      <p:sp>
        <p:nvSpPr>
          <p:cNvPr id="26631" name="Text Box 7"/>
          <p:cNvSpPr txBox="1">
            <a:spLocks noChangeArrowheads="1"/>
          </p:cNvSpPr>
          <p:nvPr/>
        </p:nvSpPr>
        <p:spPr bwMode="auto">
          <a:xfrm>
            <a:off x="7412434" y="4946823"/>
            <a:ext cx="615950" cy="1371600"/>
          </a:xfrm>
          <a:prstGeom prst="rect">
            <a:avLst/>
          </a:prstGeom>
          <a:noFill/>
          <a:ln w="9525">
            <a:noFill/>
            <a:miter lim="800000"/>
            <a:headEnd/>
            <a:tailEnd/>
          </a:ln>
          <a:effectLst/>
        </p:spPr>
        <p:txBody>
          <a:bodyPr vert="eaVert">
            <a:spAutoFit/>
          </a:bodyPr>
          <a:lstStyle/>
          <a:p>
            <a:pPr>
              <a:spcBef>
                <a:spcPct val="50000"/>
              </a:spcBef>
            </a:pPr>
            <a:r>
              <a:rPr lang="zh-CN" sz="2800" b="1" dirty="0">
                <a:solidFill>
                  <a:srgbClr val="FF0000"/>
                </a:solidFill>
              </a:rPr>
              <a:t>爱</a:t>
            </a:r>
            <a:r>
              <a:rPr lang="en-US" altLang="zh-CN" sz="2800" b="1" dirty="0">
                <a:solidFill>
                  <a:srgbClr val="FF0000"/>
                </a:solidFill>
              </a:rPr>
              <a:t>    </a:t>
            </a:r>
            <a:r>
              <a:rPr lang="zh-CN" sz="2800" b="1" dirty="0">
                <a:solidFill>
                  <a:srgbClr val="FF0000"/>
                </a:solidFill>
              </a:rPr>
              <a:t>子</a:t>
            </a:r>
          </a:p>
        </p:txBody>
      </p:sp>
      <p:sp>
        <p:nvSpPr>
          <p:cNvPr id="26632" name="Text Box 8"/>
          <p:cNvSpPr txBox="1">
            <a:spLocks noChangeArrowheads="1"/>
          </p:cNvSpPr>
          <p:nvPr/>
        </p:nvSpPr>
        <p:spPr bwMode="auto">
          <a:xfrm>
            <a:off x="7380312" y="1556668"/>
            <a:ext cx="614363" cy="1449387"/>
          </a:xfrm>
          <a:prstGeom prst="rect">
            <a:avLst/>
          </a:prstGeom>
          <a:noFill/>
          <a:ln w="9525">
            <a:noFill/>
            <a:miter lim="800000"/>
            <a:headEnd/>
            <a:tailEnd/>
          </a:ln>
          <a:effectLst/>
        </p:spPr>
        <p:txBody>
          <a:bodyPr vert="eaVert">
            <a:spAutoFit/>
          </a:bodyPr>
          <a:lstStyle/>
          <a:p>
            <a:pPr>
              <a:spcBef>
                <a:spcPct val="50000"/>
              </a:spcBef>
            </a:pPr>
            <a:r>
              <a:rPr lang="zh-CN" sz="2800" b="1" dirty="0">
                <a:solidFill>
                  <a:srgbClr val="FF0000"/>
                </a:solidFill>
              </a:rPr>
              <a:t>爱</a:t>
            </a:r>
            <a:r>
              <a:rPr lang="en-US" altLang="zh-CN" sz="2800" b="1" dirty="0">
                <a:solidFill>
                  <a:srgbClr val="FF0000"/>
                </a:solidFill>
              </a:rPr>
              <a:t>    </a:t>
            </a:r>
            <a:r>
              <a:rPr lang="zh-CN" sz="2800" b="1" dirty="0">
                <a:solidFill>
                  <a:srgbClr val="FF0000"/>
                </a:solidFill>
              </a:rPr>
              <a:t>国</a:t>
            </a:r>
          </a:p>
        </p:txBody>
      </p:sp>
      <p:pic>
        <p:nvPicPr>
          <p:cNvPr id="37897" name="Picture 9" descr="19"/>
          <p:cNvPicPr>
            <a:picLocks noChangeAspect="1" noChangeArrowheads="1"/>
          </p:cNvPicPr>
          <p:nvPr/>
        </p:nvPicPr>
        <p:blipFill>
          <a:blip r:embed="rId2" cstate="print"/>
          <a:srcRect/>
          <a:stretch>
            <a:fillRect/>
          </a:stretch>
        </p:blipFill>
        <p:spPr bwMode="auto">
          <a:xfrm>
            <a:off x="6192391" y="1412776"/>
            <a:ext cx="1116013" cy="1520825"/>
          </a:xfrm>
          <a:prstGeom prst="rect">
            <a:avLst/>
          </a:prstGeom>
          <a:noFill/>
          <a:ln w="9525">
            <a:noFill/>
            <a:miter lim="800000"/>
            <a:headEnd/>
            <a:tailEnd/>
          </a:ln>
        </p:spPr>
      </p:pic>
      <p:pic>
        <p:nvPicPr>
          <p:cNvPr id="37898" name="Picture 10" descr="28"/>
          <p:cNvPicPr>
            <a:picLocks noChangeAspect="1" noChangeArrowheads="1"/>
          </p:cNvPicPr>
          <p:nvPr/>
        </p:nvPicPr>
        <p:blipFill>
          <a:blip r:embed="rId3" cstate="print"/>
          <a:srcRect/>
          <a:stretch>
            <a:fillRect/>
          </a:stretch>
        </p:blipFill>
        <p:spPr bwMode="auto">
          <a:xfrm>
            <a:off x="6152704" y="4689376"/>
            <a:ext cx="1155700" cy="1628775"/>
          </a:xfrm>
          <a:prstGeom prst="rect">
            <a:avLst/>
          </a:prstGeom>
          <a:noFill/>
          <a:ln w="9525">
            <a:noFill/>
            <a:miter lim="800000"/>
            <a:headEnd/>
            <a:tailEnd/>
          </a:ln>
        </p:spPr>
      </p:pic>
      <p:pic>
        <p:nvPicPr>
          <p:cNvPr id="37899" name="Picture 11" descr="29"/>
          <p:cNvPicPr>
            <a:picLocks noChangeAspect="1" noChangeArrowheads="1"/>
          </p:cNvPicPr>
          <p:nvPr/>
        </p:nvPicPr>
        <p:blipFill>
          <a:blip r:embed="rId4" cstate="print"/>
          <a:srcRect/>
          <a:stretch>
            <a:fillRect/>
          </a:stretch>
        </p:blipFill>
        <p:spPr bwMode="auto">
          <a:xfrm>
            <a:off x="6155879" y="2995513"/>
            <a:ext cx="1174750" cy="1666875"/>
          </a:xfrm>
          <a:prstGeom prst="rect">
            <a:avLst/>
          </a:prstGeom>
          <a:noFill/>
          <a:ln w="9525">
            <a:noFill/>
            <a:miter lim="800000"/>
            <a:headEnd/>
            <a:tailEnd/>
          </a:ln>
        </p:spPr>
      </p:pic>
      <p:sp>
        <p:nvSpPr>
          <p:cNvPr id="13" name="圆角矩形 12"/>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拓展延伸</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dissolve">
                                      <p:cBhvr>
                                        <p:cTn id="7" dur="500"/>
                                        <p:tgtEl>
                                          <p:spTgt spid="26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wheel(4)">
                                      <p:cBhvr>
                                        <p:cTn id="12" dur="2000"/>
                                        <p:tgtEl>
                                          <p:spTgt spid="26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blinds(horizontal)">
                                      <p:cBhvr>
                                        <p:cTn id="1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utoUpdateAnimBg="0"/>
      <p:bldP spid="26631" grpId="0" autoUpdateAnimBg="0"/>
      <p:bldP spid="266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课堂小练</a:t>
            </a:r>
            <a:endParaRPr lang="zh-CN" altLang="en-US" sz="3200" b="1" dirty="0">
              <a:solidFill>
                <a:srgbClr val="3366FF"/>
              </a:solidFill>
              <a:latin typeface="Franklin Gothic Medium" pitchFamily="34" charset="0"/>
              <a:ea typeface="黑体" pitchFamily="49" charset="-122"/>
            </a:endParaRPr>
          </a:p>
        </p:txBody>
      </p:sp>
      <p:sp>
        <p:nvSpPr>
          <p:cNvPr id="8" name="矩形 7"/>
          <p:cNvSpPr/>
          <p:nvPr/>
        </p:nvSpPr>
        <p:spPr>
          <a:xfrm>
            <a:off x="827584" y="5426060"/>
            <a:ext cx="4572000" cy="523220"/>
          </a:xfrm>
          <a:prstGeom prst="rect">
            <a:avLst/>
          </a:prstGeom>
        </p:spPr>
        <p:txBody>
          <a:bodyPr>
            <a:spAutoFit/>
          </a:bodyPr>
          <a:lstStyle/>
          <a:p>
            <a:r>
              <a:rPr lang="zh-CN" altLang="en-US" sz="2800" b="1" dirty="0" smtClean="0">
                <a:solidFill>
                  <a:srgbClr val="FF0000"/>
                </a:solidFill>
                <a:latin typeface="+mn-ea"/>
              </a:rPr>
              <a:t>答案：</a:t>
            </a:r>
            <a:r>
              <a:rPr lang="en-US" altLang="zh-CN" sz="2800" b="1" dirty="0" smtClean="0">
                <a:solidFill>
                  <a:srgbClr val="FF0000"/>
                </a:solidFill>
                <a:latin typeface="+mn-ea"/>
              </a:rPr>
              <a:t>B【</a:t>
            </a:r>
            <a:r>
              <a:rPr lang="zh-CN" altLang="en-US" sz="2800" b="1" dirty="0" smtClean="0">
                <a:solidFill>
                  <a:srgbClr val="FF0000"/>
                </a:solidFill>
                <a:latin typeface="+mn-ea"/>
              </a:rPr>
              <a:t>点拨</a:t>
            </a:r>
            <a:r>
              <a:rPr lang="en-US" altLang="zh-CN" sz="2800" b="1" dirty="0" smtClean="0">
                <a:solidFill>
                  <a:srgbClr val="FF0000"/>
                </a:solidFill>
                <a:latin typeface="+mn-ea"/>
              </a:rPr>
              <a:t>】</a:t>
            </a:r>
            <a:r>
              <a:rPr lang="zh-CN" altLang="en-US" sz="2800" b="1" dirty="0" smtClean="0">
                <a:solidFill>
                  <a:srgbClr val="FF0000"/>
                </a:solidFill>
                <a:latin typeface="+mn-ea"/>
              </a:rPr>
              <a:t>校</a:t>
            </a:r>
            <a:r>
              <a:rPr lang="en-US" altLang="zh-CN" sz="2800" b="1" dirty="0" smtClean="0">
                <a:solidFill>
                  <a:srgbClr val="FF0000"/>
                </a:solidFill>
                <a:latin typeface="+mn-ea"/>
              </a:rPr>
              <a:t>—</a:t>
            </a:r>
            <a:r>
              <a:rPr lang="en-US" altLang="zh-CN" sz="2800" b="1" dirty="0" err="1" smtClean="0">
                <a:solidFill>
                  <a:srgbClr val="FF0000"/>
                </a:solidFill>
                <a:latin typeface="+mn-ea"/>
              </a:rPr>
              <a:t>jiào</a:t>
            </a:r>
            <a:r>
              <a:rPr lang="zh-CN" altLang="en-US" sz="2800" b="1" dirty="0" smtClean="0">
                <a:solidFill>
                  <a:srgbClr val="FF0000"/>
                </a:solidFill>
                <a:latin typeface="+mn-ea"/>
              </a:rPr>
              <a:t>。</a:t>
            </a:r>
          </a:p>
        </p:txBody>
      </p:sp>
      <p:sp>
        <p:nvSpPr>
          <p:cNvPr id="9" name="矩形 8"/>
          <p:cNvSpPr/>
          <p:nvPr/>
        </p:nvSpPr>
        <p:spPr>
          <a:xfrm>
            <a:off x="539552" y="2006202"/>
            <a:ext cx="7776864" cy="3222998"/>
          </a:xfrm>
          <a:prstGeom prst="rect">
            <a:avLst/>
          </a:prstGeom>
        </p:spPr>
        <p:txBody>
          <a:bodyPr wrap="square">
            <a:spAutoFit/>
          </a:bodyPr>
          <a:lstStyle/>
          <a:p>
            <a:pPr>
              <a:lnSpc>
                <a:spcPct val="150000"/>
              </a:lnSpc>
            </a:pPr>
            <a:r>
              <a:rPr lang="en-US" altLang="zh-CN" sz="2800" b="1" dirty="0" smtClean="0">
                <a:latin typeface="+mn-ea"/>
              </a:rPr>
              <a:t>1.</a:t>
            </a:r>
            <a:r>
              <a:rPr lang="zh-CN" altLang="en-US" sz="2800" b="1" dirty="0" smtClean="0">
                <a:latin typeface="+mn-ea"/>
              </a:rPr>
              <a:t>下列红色字的注音有误的一项是（）</a:t>
            </a:r>
          </a:p>
          <a:p>
            <a:pPr>
              <a:lnSpc>
                <a:spcPct val="150000"/>
              </a:lnSpc>
            </a:pPr>
            <a:r>
              <a:rPr lang="en-US" altLang="zh-CN" sz="2800" b="1" dirty="0" smtClean="0">
                <a:latin typeface="+mn-ea"/>
              </a:rPr>
              <a:t>A.</a:t>
            </a:r>
            <a:r>
              <a:rPr lang="zh-CN" altLang="en-US" sz="2800" b="1" dirty="0" smtClean="0">
                <a:solidFill>
                  <a:srgbClr val="FF0000"/>
                </a:solidFill>
                <a:latin typeface="+mn-ea"/>
              </a:rPr>
              <a:t>揩</a:t>
            </a:r>
            <a:r>
              <a:rPr lang="zh-CN" altLang="en-US" sz="2800" b="1" dirty="0" smtClean="0">
                <a:latin typeface="+mn-ea"/>
              </a:rPr>
              <a:t>桌子（ｋ</a:t>
            </a:r>
            <a:r>
              <a:rPr lang="en-US" altLang="zh-CN" sz="2800" b="1" dirty="0" smtClean="0">
                <a:latin typeface="+mn-ea"/>
              </a:rPr>
              <a:t>ā</a:t>
            </a:r>
            <a:r>
              <a:rPr lang="zh-CN" altLang="en-US" sz="2800" b="1" dirty="0" smtClean="0">
                <a:latin typeface="+mn-ea"/>
              </a:rPr>
              <a:t>ｉ）</a:t>
            </a:r>
            <a:r>
              <a:rPr lang="zh-CN" altLang="en-US" sz="2800" b="1" dirty="0" smtClean="0">
                <a:solidFill>
                  <a:srgbClr val="FF0000"/>
                </a:solidFill>
                <a:latin typeface="+mn-ea"/>
              </a:rPr>
              <a:t>绞</a:t>
            </a:r>
            <a:r>
              <a:rPr lang="zh-CN" altLang="en-US" sz="2800" b="1" dirty="0" smtClean="0">
                <a:latin typeface="+mn-ea"/>
              </a:rPr>
              <a:t>肉（</a:t>
            </a:r>
            <a:r>
              <a:rPr lang="en-US" altLang="zh-CN" sz="2800" b="1" dirty="0" err="1" smtClean="0">
                <a:latin typeface="+mn-ea"/>
              </a:rPr>
              <a:t>jiǎo</a:t>
            </a:r>
            <a:r>
              <a:rPr lang="zh-CN" altLang="en-US" sz="2800" b="1" dirty="0" smtClean="0">
                <a:latin typeface="+mn-ea"/>
              </a:rPr>
              <a:t>）不</a:t>
            </a:r>
            <a:r>
              <a:rPr lang="zh-CN" altLang="en-US" sz="2800" b="1" dirty="0" smtClean="0">
                <a:solidFill>
                  <a:srgbClr val="FF0000"/>
                </a:solidFill>
                <a:latin typeface="+mn-ea"/>
              </a:rPr>
              <a:t>济</a:t>
            </a:r>
            <a:r>
              <a:rPr lang="zh-CN" altLang="en-US" sz="2800" b="1" dirty="0" smtClean="0">
                <a:latin typeface="+mn-ea"/>
              </a:rPr>
              <a:t>（ｊ</a:t>
            </a:r>
            <a:r>
              <a:rPr lang="en-US" altLang="zh-CN" sz="2800" b="1" dirty="0" smtClean="0">
                <a:latin typeface="+mn-ea"/>
              </a:rPr>
              <a:t>ì</a:t>
            </a:r>
            <a:r>
              <a:rPr lang="zh-CN" altLang="en-US" sz="2800" b="1" dirty="0" smtClean="0">
                <a:latin typeface="+mn-ea"/>
              </a:rPr>
              <a:t>）</a:t>
            </a:r>
          </a:p>
          <a:p>
            <a:pPr>
              <a:lnSpc>
                <a:spcPct val="150000"/>
              </a:lnSpc>
            </a:pPr>
            <a:r>
              <a:rPr lang="en-US" altLang="zh-CN" sz="2800" b="1" dirty="0" smtClean="0">
                <a:latin typeface="+mn-ea"/>
              </a:rPr>
              <a:t>B.</a:t>
            </a:r>
            <a:r>
              <a:rPr lang="zh-CN" altLang="en-US" sz="2800" b="1" dirty="0" smtClean="0">
                <a:latin typeface="+mn-ea"/>
              </a:rPr>
              <a:t>轻</a:t>
            </a:r>
            <a:r>
              <a:rPr lang="zh-CN" altLang="en-US" sz="2800" b="1" dirty="0" smtClean="0">
                <a:solidFill>
                  <a:srgbClr val="FF0000"/>
                </a:solidFill>
                <a:latin typeface="+mn-ea"/>
              </a:rPr>
              <a:t>捷</a:t>
            </a:r>
            <a:r>
              <a:rPr lang="zh-CN" altLang="en-US" sz="2800" b="1" dirty="0" smtClean="0">
                <a:latin typeface="+mn-ea"/>
              </a:rPr>
              <a:t>（</a:t>
            </a:r>
            <a:r>
              <a:rPr lang="en-US" altLang="zh-CN" sz="2800" b="1" dirty="0" err="1" smtClean="0">
                <a:latin typeface="+mn-ea"/>
              </a:rPr>
              <a:t>jié</a:t>
            </a:r>
            <a:r>
              <a:rPr lang="zh-CN" altLang="en-US" sz="2800" b="1" dirty="0" smtClean="0">
                <a:latin typeface="+mn-ea"/>
              </a:rPr>
              <a:t>）</a:t>
            </a:r>
            <a:r>
              <a:rPr lang="zh-CN" altLang="en-US" sz="2800" b="1" dirty="0" smtClean="0">
                <a:solidFill>
                  <a:srgbClr val="FF0000"/>
                </a:solidFill>
                <a:latin typeface="+mn-ea"/>
              </a:rPr>
              <a:t>校</a:t>
            </a:r>
            <a:r>
              <a:rPr lang="zh-CN" altLang="en-US" sz="2800" b="1" dirty="0" smtClean="0">
                <a:latin typeface="+mn-ea"/>
              </a:rPr>
              <a:t>对（</a:t>
            </a:r>
            <a:r>
              <a:rPr lang="en-US" altLang="zh-CN" sz="2800" b="1" dirty="0" err="1" smtClean="0">
                <a:latin typeface="+mn-ea"/>
              </a:rPr>
              <a:t>xiào</a:t>
            </a:r>
            <a:r>
              <a:rPr lang="zh-CN" altLang="en-US" sz="2800" b="1" dirty="0" smtClean="0">
                <a:latin typeface="+mn-ea"/>
              </a:rPr>
              <a:t>）</a:t>
            </a:r>
            <a:r>
              <a:rPr lang="zh-CN" altLang="en-US" sz="2800" b="1" dirty="0" smtClean="0">
                <a:solidFill>
                  <a:srgbClr val="FF0000"/>
                </a:solidFill>
                <a:latin typeface="+mn-ea"/>
              </a:rPr>
              <a:t>寂</a:t>
            </a:r>
            <a:r>
              <a:rPr lang="zh-CN" altLang="en-US" sz="2800" b="1" dirty="0" smtClean="0">
                <a:latin typeface="+mn-ea"/>
              </a:rPr>
              <a:t>静（</a:t>
            </a:r>
            <a:r>
              <a:rPr lang="en-US" altLang="zh-CN" sz="2800" b="1" dirty="0" err="1" smtClean="0">
                <a:latin typeface="+mn-ea"/>
              </a:rPr>
              <a:t>jì</a:t>
            </a:r>
            <a:r>
              <a:rPr lang="zh-CN" altLang="en-US" sz="2800" b="1" dirty="0" smtClean="0">
                <a:latin typeface="+mn-ea"/>
              </a:rPr>
              <a:t>）</a:t>
            </a:r>
          </a:p>
          <a:p>
            <a:pPr>
              <a:lnSpc>
                <a:spcPct val="150000"/>
              </a:lnSpc>
            </a:pPr>
            <a:r>
              <a:rPr lang="en-US" altLang="zh-CN" sz="2800" b="1" dirty="0" smtClean="0">
                <a:latin typeface="+mn-ea"/>
              </a:rPr>
              <a:t>C.</a:t>
            </a:r>
            <a:r>
              <a:rPr lang="zh-CN" altLang="en-US" sz="2800" b="1" dirty="0" smtClean="0">
                <a:solidFill>
                  <a:srgbClr val="FF0000"/>
                </a:solidFill>
                <a:latin typeface="+mn-ea"/>
              </a:rPr>
              <a:t>嘱</a:t>
            </a:r>
            <a:r>
              <a:rPr lang="zh-CN" altLang="en-US" sz="2800" b="1" dirty="0" smtClean="0">
                <a:latin typeface="+mn-ea"/>
              </a:rPr>
              <a:t>咐（</a:t>
            </a:r>
            <a:r>
              <a:rPr lang="en-US" altLang="zh-CN" sz="2800" b="1" dirty="0" err="1" smtClean="0">
                <a:latin typeface="+mn-ea"/>
              </a:rPr>
              <a:t>zhǔ</a:t>
            </a:r>
            <a:r>
              <a:rPr lang="zh-CN" altLang="en-US" sz="2800" b="1" dirty="0" smtClean="0">
                <a:latin typeface="+mn-ea"/>
              </a:rPr>
              <a:t>）调</a:t>
            </a:r>
            <a:r>
              <a:rPr lang="zh-CN" altLang="en-US" sz="2800" b="1" dirty="0" smtClean="0">
                <a:solidFill>
                  <a:srgbClr val="FF0000"/>
                </a:solidFill>
                <a:latin typeface="+mn-ea"/>
              </a:rPr>
              <a:t>羹</a:t>
            </a:r>
            <a:r>
              <a:rPr lang="zh-CN" altLang="en-US" sz="2800" b="1" dirty="0" smtClean="0">
                <a:latin typeface="+mn-ea"/>
              </a:rPr>
              <a:t>（</a:t>
            </a:r>
            <a:r>
              <a:rPr lang="en-US" altLang="zh-CN" sz="2800" b="1" dirty="0" err="1" smtClean="0">
                <a:latin typeface="+mn-ea"/>
              </a:rPr>
              <a:t>gēng</a:t>
            </a:r>
            <a:r>
              <a:rPr lang="zh-CN" altLang="en-US" sz="2800" b="1" dirty="0" smtClean="0">
                <a:latin typeface="+mn-ea"/>
              </a:rPr>
              <a:t>）</a:t>
            </a:r>
            <a:r>
              <a:rPr lang="zh-CN" altLang="en-US" sz="2800" b="1" dirty="0" smtClean="0">
                <a:solidFill>
                  <a:srgbClr val="FF0000"/>
                </a:solidFill>
                <a:latin typeface="+mn-ea"/>
              </a:rPr>
              <a:t>抹</a:t>
            </a:r>
            <a:r>
              <a:rPr lang="zh-CN" altLang="en-US" sz="2800" b="1" dirty="0" smtClean="0">
                <a:latin typeface="+mn-ea"/>
              </a:rPr>
              <a:t>杀</a:t>
            </a:r>
            <a:r>
              <a:rPr lang="en-US" altLang="zh-CN" sz="2800" b="1" dirty="0" smtClean="0">
                <a:latin typeface="+mn-ea"/>
              </a:rPr>
              <a:t>(</a:t>
            </a:r>
            <a:r>
              <a:rPr lang="en-US" altLang="zh-CN" sz="2800" b="1" dirty="0" err="1" smtClean="0">
                <a:latin typeface="+mn-ea"/>
              </a:rPr>
              <a:t>mǒ</a:t>
            </a:r>
            <a:r>
              <a:rPr lang="en-US" altLang="zh-CN" sz="2800" b="1" dirty="0" smtClean="0">
                <a:latin typeface="+mn-ea"/>
              </a:rPr>
              <a:t>)</a:t>
            </a:r>
          </a:p>
          <a:p>
            <a:pPr>
              <a:lnSpc>
                <a:spcPct val="150000"/>
              </a:lnSpc>
            </a:pPr>
            <a:r>
              <a:rPr lang="en-US" altLang="zh-CN" sz="2800" b="1" dirty="0" smtClean="0">
                <a:latin typeface="+mn-ea"/>
              </a:rPr>
              <a:t>D.</a:t>
            </a:r>
            <a:r>
              <a:rPr lang="zh-CN" altLang="en-US" sz="2800" b="1" dirty="0" smtClean="0">
                <a:solidFill>
                  <a:srgbClr val="FF0000"/>
                </a:solidFill>
                <a:latin typeface="+mn-ea"/>
              </a:rPr>
              <a:t>薪</a:t>
            </a:r>
            <a:r>
              <a:rPr lang="zh-CN" altLang="en-US" sz="2800" b="1" dirty="0" smtClean="0">
                <a:latin typeface="+mn-ea"/>
              </a:rPr>
              <a:t>金（ｘ</a:t>
            </a:r>
            <a:r>
              <a:rPr lang="en-US" altLang="zh-CN" sz="2800" b="1" dirty="0" smtClean="0">
                <a:latin typeface="+mn-ea"/>
              </a:rPr>
              <a:t>ī</a:t>
            </a:r>
            <a:r>
              <a:rPr lang="zh-CN" altLang="en-US" sz="2800" b="1" dirty="0" smtClean="0">
                <a:latin typeface="+mn-ea"/>
              </a:rPr>
              <a:t>ｎ）草</a:t>
            </a:r>
            <a:r>
              <a:rPr lang="zh-CN" altLang="en-US" sz="2800" b="1" dirty="0" smtClean="0">
                <a:solidFill>
                  <a:srgbClr val="FF0000"/>
                </a:solidFill>
                <a:latin typeface="+mn-ea"/>
              </a:rPr>
              <a:t>率</a:t>
            </a:r>
            <a:r>
              <a:rPr lang="zh-CN" altLang="en-US" sz="2800" b="1" dirty="0" smtClean="0">
                <a:latin typeface="+mn-ea"/>
              </a:rPr>
              <a:t>（ｓｈｕ</a:t>
            </a:r>
            <a:r>
              <a:rPr lang="en-US" altLang="zh-CN" sz="2800" b="1" dirty="0" smtClean="0">
                <a:latin typeface="+mn-ea"/>
              </a:rPr>
              <a:t>à</a:t>
            </a:r>
            <a:r>
              <a:rPr lang="zh-CN" altLang="en-US" sz="2800" b="1" dirty="0" smtClean="0">
                <a:latin typeface="+mn-ea"/>
              </a:rPr>
              <a:t>ｉ）</a:t>
            </a:r>
            <a:r>
              <a:rPr lang="zh-CN" altLang="en-US" sz="2800" b="1" dirty="0" smtClean="0">
                <a:solidFill>
                  <a:srgbClr val="FF0000"/>
                </a:solidFill>
                <a:latin typeface="+mn-ea"/>
              </a:rPr>
              <a:t>阖</a:t>
            </a:r>
            <a:r>
              <a:rPr lang="zh-CN" altLang="en-US" sz="2800" b="1" dirty="0" smtClean="0">
                <a:latin typeface="+mn-ea"/>
              </a:rPr>
              <a:t>眼（</a:t>
            </a:r>
            <a:r>
              <a:rPr lang="en-US" altLang="zh-CN" sz="2800" b="1" dirty="0" err="1" smtClean="0">
                <a:latin typeface="+mn-ea"/>
              </a:rPr>
              <a:t>hé</a:t>
            </a:r>
            <a:r>
              <a:rPr lang="zh-CN" altLang="en-US" sz="2800" b="1" dirty="0" smtClean="0">
                <a:latin typeface="+mn-ea"/>
              </a:rPr>
              <a:t>）</a:t>
            </a:r>
          </a:p>
        </p:txBody>
      </p:sp>
    </p:spTree>
    <p:extLst>
      <p:ext uri="{BB962C8B-B14F-4D97-AF65-F5344CB8AC3E}">
        <p14:creationId xmlns:p14="http://schemas.microsoft.com/office/powerpoint/2010/main" val="42821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3568" y="5157192"/>
            <a:ext cx="4572000" cy="523220"/>
          </a:xfrm>
          <a:prstGeom prst="rect">
            <a:avLst/>
          </a:prstGeom>
        </p:spPr>
        <p:txBody>
          <a:bodyPr>
            <a:spAutoFit/>
          </a:bodyPr>
          <a:lstStyle/>
          <a:p>
            <a:r>
              <a:rPr lang="zh-CN" altLang="en-US" sz="2800" b="1" dirty="0" smtClean="0">
                <a:solidFill>
                  <a:srgbClr val="FF0000"/>
                </a:solidFill>
                <a:latin typeface="+mn-ea"/>
              </a:rPr>
              <a:t>答案：</a:t>
            </a:r>
            <a:r>
              <a:rPr lang="en-US" altLang="zh-CN" sz="2800" b="1" dirty="0" smtClean="0">
                <a:solidFill>
                  <a:srgbClr val="FF0000"/>
                </a:solidFill>
                <a:latin typeface="+mn-ea"/>
              </a:rPr>
              <a:t>A【</a:t>
            </a:r>
            <a:r>
              <a:rPr lang="zh-CN" altLang="en-US" sz="2800" b="1" dirty="0" smtClean="0">
                <a:solidFill>
                  <a:srgbClr val="FF0000"/>
                </a:solidFill>
                <a:latin typeface="+mn-ea"/>
              </a:rPr>
              <a:t>点拨</a:t>
            </a:r>
            <a:r>
              <a:rPr lang="en-US" altLang="zh-CN" sz="2800" b="1" dirty="0" smtClean="0">
                <a:solidFill>
                  <a:srgbClr val="FF0000"/>
                </a:solidFill>
                <a:latin typeface="+mn-ea"/>
              </a:rPr>
              <a:t>】</a:t>
            </a:r>
            <a:r>
              <a:rPr lang="zh-CN" altLang="en-US" sz="2800" b="1" dirty="0" smtClean="0">
                <a:solidFill>
                  <a:srgbClr val="FF0000"/>
                </a:solidFill>
                <a:latin typeface="+mn-ea"/>
              </a:rPr>
              <a:t>郎</a:t>
            </a:r>
            <a:r>
              <a:rPr lang="en-US" altLang="zh-CN" sz="2800" b="1" dirty="0" smtClean="0">
                <a:solidFill>
                  <a:srgbClr val="FF0000"/>
                </a:solidFill>
                <a:latin typeface="+mn-ea"/>
              </a:rPr>
              <a:t>—</a:t>
            </a:r>
            <a:r>
              <a:rPr lang="zh-CN" altLang="en-US" sz="2800" b="1" dirty="0" smtClean="0">
                <a:solidFill>
                  <a:srgbClr val="FF0000"/>
                </a:solidFill>
                <a:latin typeface="+mn-ea"/>
              </a:rPr>
              <a:t>朗。</a:t>
            </a:r>
          </a:p>
        </p:txBody>
      </p:sp>
      <p:sp>
        <p:nvSpPr>
          <p:cNvPr id="9" name="矩形 8"/>
          <p:cNvSpPr/>
          <p:nvPr/>
        </p:nvSpPr>
        <p:spPr>
          <a:xfrm>
            <a:off x="539552" y="1484784"/>
            <a:ext cx="8064896" cy="3222998"/>
          </a:xfrm>
          <a:prstGeom prst="rect">
            <a:avLst/>
          </a:prstGeom>
        </p:spPr>
        <p:txBody>
          <a:bodyPr wrap="square">
            <a:spAutoFit/>
          </a:bodyPr>
          <a:lstStyle/>
          <a:p>
            <a:pPr>
              <a:lnSpc>
                <a:spcPct val="150000"/>
              </a:lnSpc>
            </a:pPr>
            <a:r>
              <a:rPr lang="en-US" altLang="zh-CN" sz="2800" b="1" dirty="0" smtClean="0">
                <a:latin typeface="+mn-ea"/>
              </a:rPr>
              <a:t>2.</a:t>
            </a:r>
            <a:r>
              <a:rPr lang="zh-CN" altLang="en-US" sz="2800" b="1" dirty="0" smtClean="0">
                <a:latin typeface="+mn-ea"/>
              </a:rPr>
              <a:t>下列词语中有错别字的一项是（）</a:t>
            </a:r>
          </a:p>
          <a:p>
            <a:pPr>
              <a:lnSpc>
                <a:spcPct val="150000"/>
              </a:lnSpc>
            </a:pPr>
            <a:r>
              <a:rPr lang="en-US" altLang="zh-CN" sz="2800" b="1" dirty="0" smtClean="0">
                <a:latin typeface="+mn-ea"/>
              </a:rPr>
              <a:t>A.</a:t>
            </a:r>
            <a:r>
              <a:rPr lang="zh-CN" altLang="en-US" sz="2800" b="1" dirty="0" smtClean="0">
                <a:latin typeface="+mn-ea"/>
              </a:rPr>
              <a:t>忧郁  明郎  角落  安静</a:t>
            </a:r>
          </a:p>
          <a:p>
            <a:pPr>
              <a:lnSpc>
                <a:spcPct val="150000"/>
              </a:lnSpc>
            </a:pPr>
            <a:r>
              <a:rPr lang="en-US" altLang="zh-CN" sz="2800" b="1" dirty="0" smtClean="0">
                <a:latin typeface="+mn-ea"/>
              </a:rPr>
              <a:t>B.</a:t>
            </a:r>
            <a:r>
              <a:rPr lang="zh-CN" altLang="en-US" sz="2800" b="1" dirty="0" smtClean="0">
                <a:latin typeface="+mn-ea"/>
              </a:rPr>
              <a:t>藤椅  幻想  稀奇  稍微</a:t>
            </a:r>
          </a:p>
          <a:p>
            <a:pPr>
              <a:lnSpc>
                <a:spcPct val="150000"/>
              </a:lnSpc>
            </a:pPr>
            <a:r>
              <a:rPr lang="en-US" altLang="zh-CN" sz="2800" b="1" dirty="0" smtClean="0">
                <a:latin typeface="+mn-ea"/>
              </a:rPr>
              <a:t>C.</a:t>
            </a:r>
            <a:r>
              <a:rPr lang="zh-CN" altLang="en-US" sz="2800" b="1" dirty="0" smtClean="0">
                <a:latin typeface="+mn-ea"/>
              </a:rPr>
              <a:t>咳嗽  间断  校样  鸡鸣</a:t>
            </a:r>
          </a:p>
          <a:p>
            <a:pPr>
              <a:lnSpc>
                <a:spcPct val="150000"/>
              </a:lnSpc>
            </a:pPr>
            <a:r>
              <a:rPr lang="en-US" altLang="zh-CN" sz="2800" b="1" dirty="0" smtClean="0">
                <a:latin typeface="+mn-ea"/>
              </a:rPr>
              <a:t>D.</a:t>
            </a:r>
            <a:r>
              <a:rPr lang="zh-CN" altLang="en-US" sz="2800" b="1" dirty="0" smtClean="0">
                <a:latin typeface="+mn-ea"/>
              </a:rPr>
              <a:t>疙瘩  起劲  悠然  翻译</a:t>
            </a:r>
          </a:p>
        </p:txBody>
      </p:sp>
    </p:spTree>
    <p:extLst>
      <p:ext uri="{BB962C8B-B14F-4D97-AF65-F5344CB8AC3E}">
        <p14:creationId xmlns:p14="http://schemas.microsoft.com/office/powerpoint/2010/main" val="42821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3528" y="5373216"/>
            <a:ext cx="8352928" cy="954107"/>
          </a:xfrm>
          <a:prstGeom prst="rect">
            <a:avLst/>
          </a:prstGeom>
        </p:spPr>
        <p:txBody>
          <a:bodyPr wrap="square">
            <a:spAutoFit/>
          </a:bodyPr>
          <a:lstStyle/>
          <a:p>
            <a:r>
              <a:rPr lang="zh-CN" altLang="en-US" sz="2800" b="1" dirty="0" smtClean="0">
                <a:solidFill>
                  <a:srgbClr val="FF0000"/>
                </a:solidFill>
                <a:latin typeface="+mn-ea"/>
              </a:rPr>
              <a:t>答案：</a:t>
            </a:r>
            <a:r>
              <a:rPr lang="en-US" altLang="zh-CN" sz="2800" b="1" dirty="0" smtClean="0">
                <a:solidFill>
                  <a:srgbClr val="FF0000"/>
                </a:solidFill>
                <a:latin typeface="+mn-ea"/>
              </a:rPr>
              <a:t>A【</a:t>
            </a:r>
            <a:r>
              <a:rPr lang="zh-CN" altLang="en-US" sz="2800" b="1" dirty="0" smtClean="0">
                <a:solidFill>
                  <a:srgbClr val="FF0000"/>
                </a:solidFill>
                <a:latin typeface="+mn-ea"/>
              </a:rPr>
              <a:t>点拨</a:t>
            </a:r>
            <a:r>
              <a:rPr lang="en-US" altLang="zh-CN" sz="2800" b="1" dirty="0" smtClean="0">
                <a:solidFill>
                  <a:srgbClr val="FF0000"/>
                </a:solidFill>
                <a:latin typeface="+mn-ea"/>
              </a:rPr>
              <a:t>】“</a:t>
            </a:r>
            <a:r>
              <a:rPr lang="zh-CN" altLang="en-US" sz="2800" b="1" dirty="0" smtClean="0">
                <a:solidFill>
                  <a:srgbClr val="FF0000"/>
                </a:solidFill>
                <a:latin typeface="+mn-ea"/>
              </a:rPr>
              <a:t>不以为然”指不认为是对的，表示不同意（多含轻视意），此处应用“不以为意”。</a:t>
            </a:r>
            <a:endParaRPr lang="zh-CN" altLang="en-US" sz="2800" b="1" dirty="0">
              <a:solidFill>
                <a:srgbClr val="FF0000"/>
              </a:solidFill>
              <a:latin typeface="+mn-ea"/>
            </a:endParaRPr>
          </a:p>
        </p:txBody>
      </p:sp>
      <p:sp>
        <p:nvSpPr>
          <p:cNvPr id="9" name="矩形 8"/>
          <p:cNvSpPr/>
          <p:nvPr/>
        </p:nvSpPr>
        <p:spPr>
          <a:xfrm>
            <a:off x="395536" y="836712"/>
            <a:ext cx="8352928" cy="4401205"/>
          </a:xfrm>
          <a:prstGeom prst="rect">
            <a:avLst/>
          </a:prstGeom>
        </p:spPr>
        <p:txBody>
          <a:bodyPr wrap="square">
            <a:spAutoFit/>
          </a:bodyPr>
          <a:lstStyle/>
          <a:p>
            <a:r>
              <a:rPr lang="zh-CN" altLang="en-US" sz="2800" b="1" dirty="0" smtClean="0">
                <a:latin typeface="+mn-ea"/>
              </a:rPr>
              <a:t> </a:t>
            </a:r>
            <a:r>
              <a:rPr lang="en-US" altLang="zh-CN" sz="2800" b="1" dirty="0" smtClean="0">
                <a:latin typeface="+mn-ea"/>
              </a:rPr>
              <a:t>3.</a:t>
            </a:r>
            <a:r>
              <a:rPr lang="zh-CN" altLang="en-US" sz="2800" b="1" dirty="0" smtClean="0">
                <a:latin typeface="+mn-ea"/>
              </a:rPr>
              <a:t>下列句子中加线成语运用不正确的一项是（）</a:t>
            </a:r>
          </a:p>
          <a:p>
            <a:r>
              <a:rPr lang="en-US" altLang="zh-CN" sz="2800" b="1" dirty="0" smtClean="0">
                <a:latin typeface="+mn-ea"/>
              </a:rPr>
              <a:t>A</a:t>
            </a:r>
            <a:r>
              <a:rPr lang="zh-CN" altLang="en-US" sz="2800" b="1" dirty="0" smtClean="0">
                <a:latin typeface="+mn-ea"/>
              </a:rPr>
              <a:t>．明知道自己犯了严重的错误，但他仍然</a:t>
            </a:r>
            <a:r>
              <a:rPr lang="zh-CN" altLang="en-US" sz="2800" b="1" u="sng" dirty="0" smtClean="0">
                <a:latin typeface="+mn-ea"/>
              </a:rPr>
              <a:t>不以为然</a:t>
            </a:r>
            <a:r>
              <a:rPr lang="zh-CN" altLang="en-US" sz="2800" b="1" dirty="0" smtClean="0">
                <a:latin typeface="+mn-ea"/>
              </a:rPr>
              <a:t>。</a:t>
            </a:r>
          </a:p>
          <a:p>
            <a:r>
              <a:rPr lang="en-US" altLang="zh-CN" sz="2800" b="1" dirty="0" smtClean="0">
                <a:latin typeface="+mn-ea"/>
              </a:rPr>
              <a:t>B</a:t>
            </a:r>
            <a:r>
              <a:rPr lang="zh-CN" altLang="en-US" sz="2800" b="1" dirty="0" smtClean="0">
                <a:latin typeface="+mn-ea"/>
              </a:rPr>
              <a:t>．他们掌握了权力便得意扬扬，一想到可能丢权便又</a:t>
            </a:r>
            <a:r>
              <a:rPr lang="zh-CN" altLang="en-US" sz="2800" b="1" u="sng" dirty="0" smtClean="0">
                <a:latin typeface="+mn-ea"/>
              </a:rPr>
              <a:t>惊慌失措</a:t>
            </a:r>
            <a:r>
              <a:rPr lang="zh-CN" altLang="en-US" sz="2800" b="1" dirty="0" smtClean="0">
                <a:latin typeface="+mn-ea"/>
              </a:rPr>
              <a:t>。</a:t>
            </a:r>
          </a:p>
          <a:p>
            <a:r>
              <a:rPr lang="en-US" altLang="zh-CN" sz="2800" b="1" dirty="0" smtClean="0">
                <a:latin typeface="+mn-ea"/>
              </a:rPr>
              <a:t>C</a:t>
            </a:r>
            <a:r>
              <a:rPr lang="zh-CN" altLang="en-US" sz="2800" b="1" dirty="0" smtClean="0">
                <a:latin typeface="+mn-ea"/>
              </a:rPr>
              <a:t>．春节期间，当越来越多的人忙于抢红包并</a:t>
            </a:r>
            <a:r>
              <a:rPr lang="zh-CN" altLang="en-US" sz="2800" b="1" u="sng" dirty="0" smtClean="0">
                <a:latin typeface="+mn-ea"/>
              </a:rPr>
              <a:t>乐此不疲</a:t>
            </a:r>
            <a:r>
              <a:rPr lang="zh-CN" altLang="en-US" sz="2800" b="1" dirty="0" smtClean="0">
                <a:latin typeface="+mn-ea"/>
              </a:rPr>
              <a:t>时，世界上最遥远的距离就变成了“我看着你，你却在抢红包”。</a:t>
            </a:r>
          </a:p>
          <a:p>
            <a:r>
              <a:rPr lang="en-US" altLang="zh-CN" sz="2800" b="1" dirty="0" smtClean="0">
                <a:latin typeface="+mn-ea"/>
              </a:rPr>
              <a:t>D</a:t>
            </a:r>
            <a:r>
              <a:rPr lang="zh-CN" altLang="en-US" sz="2800" b="1" dirty="0" smtClean="0">
                <a:latin typeface="+mn-ea"/>
              </a:rPr>
              <a:t>．如果我们失去了至尊至贵的诚信，人与人之间就会保持距离，保持谨慎的交往，</a:t>
            </a:r>
            <a:r>
              <a:rPr lang="zh-CN" altLang="en-US" sz="2800" b="1" u="sng" dirty="0" smtClean="0">
                <a:latin typeface="+mn-ea"/>
              </a:rPr>
              <a:t>小心翼翼</a:t>
            </a:r>
            <a:r>
              <a:rPr lang="zh-CN" altLang="en-US" sz="2800" b="1" dirty="0" smtClean="0">
                <a:latin typeface="+mn-ea"/>
              </a:rPr>
              <a:t>地躲避伤害。</a:t>
            </a:r>
          </a:p>
        </p:txBody>
      </p:sp>
    </p:spTree>
    <p:extLst>
      <p:ext uri="{BB962C8B-B14F-4D97-AF65-F5344CB8AC3E}">
        <p14:creationId xmlns:p14="http://schemas.microsoft.com/office/powerpoint/2010/main" val="42821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7544" y="5589240"/>
            <a:ext cx="5544616" cy="523220"/>
          </a:xfrm>
          <a:prstGeom prst="rect">
            <a:avLst/>
          </a:prstGeom>
        </p:spPr>
        <p:txBody>
          <a:bodyPr wrap="square">
            <a:spAutoFit/>
          </a:bodyPr>
          <a:lstStyle/>
          <a:p>
            <a:r>
              <a:rPr lang="zh-CN" altLang="en-US" sz="2800" b="1" dirty="0" smtClean="0">
                <a:solidFill>
                  <a:srgbClr val="FF0000"/>
                </a:solidFill>
                <a:latin typeface="+mn-ea"/>
              </a:rPr>
              <a:t>答案：</a:t>
            </a:r>
            <a:r>
              <a:rPr lang="en-US" altLang="zh-CN" sz="2800" b="1" dirty="0" smtClean="0">
                <a:solidFill>
                  <a:srgbClr val="FF0000"/>
                </a:solidFill>
                <a:latin typeface="+mn-ea"/>
              </a:rPr>
              <a:t>D【</a:t>
            </a:r>
            <a:r>
              <a:rPr lang="zh-CN" altLang="en-US" sz="2800" b="1" dirty="0" smtClean="0">
                <a:solidFill>
                  <a:srgbClr val="FF0000"/>
                </a:solidFill>
                <a:latin typeface="+mn-ea"/>
              </a:rPr>
              <a:t>点拨</a:t>
            </a:r>
            <a:r>
              <a:rPr lang="en-US" altLang="zh-CN" sz="2800" b="1" dirty="0" smtClean="0">
                <a:solidFill>
                  <a:srgbClr val="FF0000"/>
                </a:solidFill>
                <a:latin typeface="+mn-ea"/>
              </a:rPr>
              <a:t>】</a:t>
            </a:r>
            <a:r>
              <a:rPr lang="zh-CN" altLang="en-US" sz="2800" b="1" dirty="0" smtClean="0">
                <a:solidFill>
                  <a:srgbClr val="FF0000"/>
                </a:solidFill>
                <a:latin typeface="+mn-ea"/>
              </a:rPr>
              <a:t>句号应放在最后。</a:t>
            </a:r>
            <a:endParaRPr lang="zh-CN" altLang="en-US" sz="2800" b="1" dirty="0">
              <a:solidFill>
                <a:srgbClr val="FF0000"/>
              </a:solidFill>
              <a:latin typeface="+mn-ea"/>
            </a:endParaRPr>
          </a:p>
        </p:txBody>
      </p:sp>
      <p:sp>
        <p:nvSpPr>
          <p:cNvPr id="9" name="矩形 8"/>
          <p:cNvSpPr/>
          <p:nvPr/>
        </p:nvSpPr>
        <p:spPr>
          <a:xfrm>
            <a:off x="323528" y="861361"/>
            <a:ext cx="8640960" cy="4401205"/>
          </a:xfrm>
          <a:prstGeom prst="rect">
            <a:avLst/>
          </a:prstGeom>
        </p:spPr>
        <p:txBody>
          <a:bodyPr wrap="square">
            <a:spAutoFit/>
          </a:bodyPr>
          <a:lstStyle/>
          <a:p>
            <a:r>
              <a:rPr lang="en-US" altLang="zh-CN" sz="2800" b="1" dirty="0" smtClean="0">
                <a:latin typeface="+mn-ea"/>
              </a:rPr>
              <a:t>4.</a:t>
            </a:r>
            <a:r>
              <a:rPr lang="zh-CN" altLang="en-US" sz="2800" b="1" dirty="0" smtClean="0">
                <a:latin typeface="+mn-ea"/>
              </a:rPr>
              <a:t>下列各项中标点符号运用有误的一项是</a:t>
            </a:r>
            <a:r>
              <a:rPr lang="zh-CN" altLang="en-US" sz="2800" b="1" dirty="0" smtClean="0">
                <a:latin typeface="+mn-ea"/>
              </a:rPr>
              <a:t>（   ）</a:t>
            </a:r>
            <a:endParaRPr lang="zh-CN" altLang="en-US" sz="2800" b="1" dirty="0" smtClean="0">
              <a:latin typeface="+mn-ea"/>
            </a:endParaRPr>
          </a:p>
          <a:p>
            <a:r>
              <a:rPr lang="en-US" altLang="zh-CN" sz="2800" b="1" dirty="0" smtClean="0">
                <a:latin typeface="+mn-ea"/>
              </a:rPr>
              <a:t>A.“</a:t>
            </a:r>
            <a:r>
              <a:rPr lang="zh-CN" altLang="en-US" sz="2800" b="1" dirty="0" smtClean="0">
                <a:latin typeface="+mn-ea"/>
              </a:rPr>
              <a:t>反正已十二点，电车已没有，那么再坐一会儿。”许先生如此劝着。</a:t>
            </a:r>
          </a:p>
          <a:p>
            <a:r>
              <a:rPr lang="en-US" altLang="zh-CN" sz="2800" b="1" dirty="0" smtClean="0">
                <a:latin typeface="+mn-ea"/>
              </a:rPr>
              <a:t>B.</a:t>
            </a:r>
            <a:r>
              <a:rPr lang="zh-CN" altLang="en-US" sz="2800" b="1" dirty="0" smtClean="0">
                <a:latin typeface="+mn-ea"/>
              </a:rPr>
              <a:t>可是鲁迅先生还是在饭桌上举着筷子问许先生：“我再吃几个吗</a:t>
            </a:r>
            <a:r>
              <a:rPr lang="en-US" altLang="zh-CN" sz="2800" b="1" dirty="0" smtClean="0">
                <a:latin typeface="+mn-ea"/>
              </a:rPr>
              <a:t>?”</a:t>
            </a:r>
          </a:p>
          <a:p>
            <a:r>
              <a:rPr lang="en-US" altLang="zh-CN" sz="2800" b="1" dirty="0" smtClean="0">
                <a:latin typeface="+mn-ea"/>
              </a:rPr>
              <a:t>C.</a:t>
            </a:r>
            <a:r>
              <a:rPr lang="zh-CN" altLang="en-US" sz="2800" b="1" dirty="0" smtClean="0">
                <a:latin typeface="+mn-ea"/>
              </a:rPr>
              <a:t>刚刚我不是来过了吗</a:t>
            </a:r>
            <a:r>
              <a:rPr lang="en-US" altLang="zh-CN" sz="2800" b="1" dirty="0" smtClean="0">
                <a:latin typeface="+mn-ea"/>
              </a:rPr>
              <a:t>?</a:t>
            </a:r>
            <a:r>
              <a:rPr lang="zh-CN" altLang="en-US" sz="2800" b="1" dirty="0" smtClean="0">
                <a:latin typeface="+mn-ea"/>
              </a:rPr>
              <a:t>怎么会好久不见</a:t>
            </a:r>
            <a:r>
              <a:rPr lang="en-US" altLang="zh-CN" sz="2800" b="1" dirty="0" smtClean="0">
                <a:latin typeface="+mn-ea"/>
              </a:rPr>
              <a:t>?</a:t>
            </a:r>
            <a:r>
              <a:rPr lang="zh-CN" altLang="en-US" sz="2800" b="1" dirty="0" smtClean="0">
                <a:latin typeface="+mn-ea"/>
              </a:rPr>
              <a:t>就是上午我来的那次周先生忘记了，可是我也每天来呀</a:t>
            </a:r>
            <a:r>
              <a:rPr lang="en-US" altLang="zh-CN" sz="2800" b="1" dirty="0" smtClean="0">
                <a:latin typeface="+mn-ea"/>
              </a:rPr>
              <a:t>……</a:t>
            </a:r>
            <a:r>
              <a:rPr lang="zh-CN" altLang="en-US" sz="2800" b="1" dirty="0" smtClean="0">
                <a:latin typeface="+mn-ea"/>
              </a:rPr>
              <a:t>怎么都忘记了吗</a:t>
            </a:r>
            <a:r>
              <a:rPr lang="en-US" altLang="zh-CN" sz="2800" b="1" dirty="0" smtClean="0">
                <a:latin typeface="+mn-ea"/>
              </a:rPr>
              <a:t>?</a:t>
            </a:r>
          </a:p>
          <a:p>
            <a:r>
              <a:rPr lang="en-US" altLang="zh-CN" sz="2800" b="1" dirty="0" smtClean="0">
                <a:latin typeface="+mn-ea"/>
              </a:rPr>
              <a:t>D.</a:t>
            </a:r>
            <a:r>
              <a:rPr lang="zh-CN" altLang="en-US" sz="2800" b="1" dirty="0" smtClean="0">
                <a:latin typeface="+mn-ea"/>
              </a:rPr>
              <a:t>刚好了，这些就都一起开始了，还计算着出三十年集。（即</a:t>
            </a:r>
            <a:r>
              <a:rPr lang="en-US" altLang="zh-CN" sz="2800" b="1" dirty="0" smtClean="0">
                <a:latin typeface="+mn-ea"/>
              </a:rPr>
              <a:t>《</a:t>
            </a:r>
            <a:r>
              <a:rPr lang="zh-CN" altLang="en-US" sz="2800" b="1" dirty="0" smtClean="0">
                <a:latin typeface="+mn-ea"/>
              </a:rPr>
              <a:t>鲁迅全集</a:t>
            </a:r>
            <a:r>
              <a:rPr lang="en-US" altLang="zh-CN" sz="2800" b="1" dirty="0" smtClean="0">
                <a:latin typeface="+mn-ea"/>
              </a:rPr>
              <a:t>》</a:t>
            </a:r>
            <a:r>
              <a:rPr lang="zh-CN" altLang="en-US" sz="2800" b="1" dirty="0" smtClean="0">
                <a:latin typeface="+mn-ea"/>
              </a:rPr>
              <a:t>）</a:t>
            </a:r>
            <a:endParaRPr lang="zh-CN" altLang="en-US" sz="2800" b="1" dirty="0">
              <a:latin typeface="+mn-ea"/>
            </a:endParaRPr>
          </a:p>
        </p:txBody>
      </p:sp>
    </p:spTree>
    <p:extLst>
      <p:ext uri="{BB962C8B-B14F-4D97-AF65-F5344CB8AC3E}">
        <p14:creationId xmlns:p14="http://schemas.microsoft.com/office/powerpoint/2010/main" val="42821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43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9"/>
          <p:cNvPicPr>
            <a:picLocks noGrp="1" noChangeAspect="1" noChangeArrowheads="1"/>
          </p:cNvPicPr>
          <p:nvPr>
            <p:ph idx="4294967295"/>
          </p:nvPr>
        </p:nvPicPr>
        <p:blipFill>
          <a:blip r:embed="rId2" cstate="print"/>
          <a:srcRect/>
          <a:stretch>
            <a:fillRect/>
          </a:stretch>
        </p:blipFill>
        <p:spPr bwMode="auto">
          <a:xfrm>
            <a:off x="395288" y="2460625"/>
            <a:ext cx="2016125" cy="3055938"/>
          </a:xfrm>
          <a:prstGeom prst="rect">
            <a:avLst/>
          </a:prstGeom>
          <a:noFill/>
          <a:ln>
            <a:miter lim="800000"/>
            <a:headEnd/>
            <a:tailEnd/>
          </a:ln>
        </p:spPr>
      </p:pic>
      <p:sp>
        <p:nvSpPr>
          <p:cNvPr id="10244" name="Text Box 4"/>
          <p:cNvSpPr txBox="1">
            <a:spLocks noChangeArrowheads="1"/>
          </p:cNvSpPr>
          <p:nvPr/>
        </p:nvSpPr>
        <p:spPr bwMode="auto">
          <a:xfrm>
            <a:off x="2699792" y="2429594"/>
            <a:ext cx="5834063" cy="3231654"/>
          </a:xfrm>
          <a:prstGeom prst="rect">
            <a:avLst/>
          </a:prstGeom>
          <a:noFill/>
          <a:ln w="9525">
            <a:noFill/>
            <a:miter lim="800000"/>
            <a:headEnd/>
            <a:tailEnd/>
          </a:ln>
        </p:spPr>
        <p:txBody>
          <a:bodyPr>
            <a:spAutoFit/>
          </a:bodyPr>
          <a:lstStyle/>
          <a:p>
            <a:pPr>
              <a:spcBef>
                <a:spcPct val="50000"/>
              </a:spcBef>
            </a:pPr>
            <a:r>
              <a:rPr lang="zh-CN" altLang="en-US" sz="2400" b="1" dirty="0">
                <a:solidFill>
                  <a:srgbClr val="FF0000"/>
                </a:solidFill>
                <a:latin typeface="宋体" pitchFamily="2" charset="-122"/>
              </a:rPr>
              <a:t>    萧红</a:t>
            </a:r>
            <a:r>
              <a:rPr lang="zh-CN" altLang="en-US" sz="2400" b="1" dirty="0">
                <a:latin typeface="宋体" pitchFamily="2" charset="-122"/>
              </a:rPr>
              <a:t>（</a:t>
            </a:r>
            <a:r>
              <a:rPr lang="en-US" altLang="zh-CN" sz="2400" b="1" dirty="0">
                <a:latin typeface="宋体" pitchFamily="2" charset="-122"/>
              </a:rPr>
              <a:t>1911—1942</a:t>
            </a:r>
            <a:r>
              <a:rPr lang="zh-CN" altLang="en-US" sz="2400" b="1" dirty="0">
                <a:latin typeface="宋体" pitchFamily="2" charset="-122"/>
              </a:rPr>
              <a:t>），原名张迺莹，黑龙江呼兰（今属哈尔滨）人，</a:t>
            </a:r>
            <a:r>
              <a:rPr lang="zh-CN" altLang="en-US" sz="2400" b="1" dirty="0">
                <a:solidFill>
                  <a:srgbClr val="FF0000"/>
                </a:solidFill>
                <a:latin typeface="宋体" pitchFamily="2" charset="-122"/>
              </a:rPr>
              <a:t>作家</a:t>
            </a:r>
            <a:r>
              <a:rPr lang="zh-CN" altLang="en-US" sz="2400" b="1" dirty="0">
                <a:latin typeface="宋体" pitchFamily="2" charset="-122"/>
              </a:rPr>
              <a:t>，被誉为“</a:t>
            </a:r>
            <a:r>
              <a:rPr lang="en-US" altLang="zh-CN" sz="2400" b="1" dirty="0">
                <a:latin typeface="宋体" pitchFamily="2" charset="-122"/>
              </a:rPr>
              <a:t>30</a:t>
            </a:r>
            <a:r>
              <a:rPr lang="zh-CN" altLang="en-US" sz="2400" b="1" dirty="0">
                <a:latin typeface="宋体" pitchFamily="2" charset="-122"/>
              </a:rPr>
              <a:t>年代的文学洛神”。其作品因悲喜交杂的情感基调、刚柔并济的语言风格以及独特的写作视角的运用和对行文结构的处理，在文学史中独树一帜。</a:t>
            </a:r>
            <a:endParaRPr lang="en-US" altLang="zh-CN" sz="2400" b="1" dirty="0">
              <a:latin typeface="宋体" pitchFamily="2" charset="-122"/>
            </a:endParaRPr>
          </a:p>
          <a:p>
            <a:pPr>
              <a:spcBef>
                <a:spcPct val="50000"/>
              </a:spcBef>
            </a:pPr>
            <a:r>
              <a:rPr lang="en-US" altLang="zh-CN" sz="2400" b="1" dirty="0">
                <a:latin typeface="宋体" pitchFamily="2" charset="-122"/>
              </a:rPr>
              <a:t>    </a:t>
            </a:r>
            <a:r>
              <a:rPr lang="zh-CN" altLang="en-US" sz="2400" b="1" dirty="0">
                <a:latin typeface="宋体" pitchFamily="2" charset="-122"/>
              </a:rPr>
              <a:t>主要作品：</a:t>
            </a:r>
            <a:r>
              <a:rPr lang="zh-CN" altLang="en-US" sz="2400" b="1" dirty="0">
                <a:solidFill>
                  <a:srgbClr val="FF0000"/>
                </a:solidFill>
                <a:latin typeface="宋体" pitchFamily="2" charset="-122"/>
              </a:rPr>
              <a:t>《生死场》</a:t>
            </a:r>
            <a:r>
              <a:rPr lang="zh-CN" altLang="en-US" sz="2400" b="1" dirty="0">
                <a:latin typeface="宋体" pitchFamily="2" charset="-122"/>
              </a:rPr>
              <a:t>《马伯乐》</a:t>
            </a:r>
            <a:r>
              <a:rPr lang="zh-CN" altLang="en-US" sz="2400" b="1" dirty="0">
                <a:solidFill>
                  <a:srgbClr val="FF0000"/>
                </a:solidFill>
                <a:latin typeface="宋体" pitchFamily="2" charset="-122"/>
              </a:rPr>
              <a:t>《呼兰河传》</a:t>
            </a:r>
            <a:r>
              <a:rPr lang="zh-CN" altLang="en-US" sz="2400" b="1" dirty="0">
                <a:latin typeface="宋体" pitchFamily="2" charset="-122"/>
              </a:rPr>
              <a:t>《小城三月》。</a:t>
            </a:r>
            <a:endParaRPr lang="en-US" sz="2400" b="1" dirty="0">
              <a:solidFill>
                <a:srgbClr val="44824A"/>
              </a:solidFill>
              <a:latin typeface="宋体" pitchFamily="2" charset="-122"/>
            </a:endParaRPr>
          </a:p>
        </p:txBody>
      </p:sp>
      <p:pic>
        <p:nvPicPr>
          <p:cNvPr id="19460" name="图片 5" descr="1.gif">
            <a:hlinkClick r:id="rId3" action="ppaction://hlinksldjump"/>
          </p:cNvPr>
          <p:cNvPicPr>
            <a:picLocks noChangeAspect="1" noChangeArrowheads="1"/>
          </p:cNvPicPr>
          <p:nvPr/>
        </p:nvPicPr>
        <p:blipFill>
          <a:blip r:embed="rId4" cstate="print"/>
          <a:srcRect/>
          <a:stretch>
            <a:fillRect/>
          </a:stretch>
        </p:blipFill>
        <p:spPr bwMode="auto">
          <a:xfrm>
            <a:off x="8429625" y="6343650"/>
            <a:ext cx="261938" cy="314325"/>
          </a:xfrm>
          <a:prstGeom prst="rect">
            <a:avLst/>
          </a:prstGeom>
          <a:noFill/>
          <a:ln w="9525">
            <a:noFill/>
            <a:miter lim="800000"/>
            <a:headEnd/>
            <a:tailEnd/>
          </a:ln>
        </p:spPr>
      </p:pic>
      <p:sp>
        <p:nvSpPr>
          <p:cNvPr id="6" name="圆角矩形 5"/>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作者简介</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bwMode="auto">
          <a:xfrm>
            <a:off x="323850" y="2194520"/>
            <a:ext cx="8459788" cy="35387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defRPr/>
            </a:pPr>
            <a:r>
              <a:rPr lang="en-US" altLang="zh-CN" b="1" dirty="0" smtClean="0">
                <a:latin typeface="+mn-ea"/>
              </a:rPr>
              <a:t>1.</a:t>
            </a:r>
            <a:r>
              <a:rPr lang="zh-CN" altLang="en-US" b="1" dirty="0" smtClean="0">
                <a:latin typeface="+mn-ea"/>
              </a:rPr>
              <a:t>体会伟人鲁迅日常生活中平易温和的一面。 </a:t>
            </a:r>
          </a:p>
          <a:p>
            <a:pPr eaLnBrk="1" hangingPunct="1">
              <a:buFont typeface="Arial" pitchFamily="34" charset="0"/>
              <a:buChar char="•"/>
              <a:defRPr/>
            </a:pPr>
            <a:endParaRPr lang="zh-CN" altLang="en-US" b="1" dirty="0" smtClean="0">
              <a:latin typeface="+mn-ea"/>
            </a:endParaRPr>
          </a:p>
          <a:p>
            <a:pPr marL="0" indent="0" eaLnBrk="1" hangingPunct="1">
              <a:buFont typeface="Arial" pitchFamily="34" charset="0"/>
              <a:buNone/>
              <a:defRPr/>
            </a:pPr>
            <a:r>
              <a:rPr lang="en-US" altLang="zh-CN" b="1" dirty="0" smtClean="0">
                <a:latin typeface="+mn-ea"/>
              </a:rPr>
              <a:t>2.</a:t>
            </a:r>
            <a:r>
              <a:rPr lang="zh-CN" altLang="en-US" b="1" dirty="0" smtClean="0">
                <a:latin typeface="+mn-ea"/>
              </a:rPr>
              <a:t>学习本文善于从撷取生活琐事中去展现人物。</a:t>
            </a:r>
          </a:p>
          <a:p>
            <a:pPr eaLnBrk="1" hangingPunct="1">
              <a:buFont typeface="Arial" pitchFamily="34" charset="0"/>
              <a:buChar char="•"/>
              <a:defRPr/>
            </a:pPr>
            <a:endParaRPr lang="zh-CN" altLang="en-US" b="1" dirty="0" smtClean="0">
              <a:latin typeface="+mn-ea"/>
            </a:endParaRPr>
          </a:p>
          <a:p>
            <a:pPr marL="0" indent="0" eaLnBrk="1" hangingPunct="1">
              <a:buFont typeface="Arial" pitchFamily="34" charset="0"/>
              <a:buNone/>
              <a:defRPr/>
            </a:pPr>
            <a:r>
              <a:rPr lang="en-US" altLang="zh-CN" b="1" dirty="0" smtClean="0">
                <a:latin typeface="+mn-ea"/>
              </a:rPr>
              <a:t>3.</a:t>
            </a:r>
            <a:r>
              <a:rPr lang="zh-CN" altLang="en-US" b="1" dirty="0" smtClean="0">
                <a:latin typeface="+mn-ea"/>
              </a:rPr>
              <a:t>性格的写作方法。</a:t>
            </a:r>
          </a:p>
        </p:txBody>
      </p:sp>
      <p:pic>
        <p:nvPicPr>
          <p:cNvPr id="20483" name="Picture 4" descr="MCj04379780000[1]"/>
          <p:cNvPicPr>
            <a:picLocks noChangeAspect="1" noChangeArrowheads="1"/>
          </p:cNvPicPr>
          <p:nvPr/>
        </p:nvPicPr>
        <p:blipFill>
          <a:blip r:embed="rId2" cstate="print"/>
          <a:srcRect/>
          <a:stretch>
            <a:fillRect/>
          </a:stretch>
        </p:blipFill>
        <p:spPr bwMode="auto">
          <a:xfrm>
            <a:off x="7416800" y="5300663"/>
            <a:ext cx="1116013" cy="952500"/>
          </a:xfrm>
          <a:prstGeom prst="rect">
            <a:avLst/>
          </a:prstGeom>
          <a:noFill/>
          <a:ln w="9525">
            <a:noFill/>
            <a:miter lim="800000"/>
            <a:headEnd/>
            <a:tailEnd/>
          </a:ln>
        </p:spPr>
      </p:pic>
      <p:sp>
        <p:nvSpPr>
          <p:cNvPr id="5" name="圆角矩形 4"/>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学习目标</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Grp="1" noChangeArrowheads="1"/>
          </p:cNvSpPr>
          <p:nvPr>
            <p:ph idx="1"/>
          </p:nvPr>
        </p:nvSpPr>
        <p:spPr bwMode="auto">
          <a:xfrm>
            <a:off x="612775" y="2447925"/>
            <a:ext cx="8207375" cy="27257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defRPr/>
            </a:pPr>
            <a:r>
              <a:rPr lang="zh-CN" altLang="en-US" b="1" dirty="0" smtClean="0">
                <a:latin typeface="+mn-ea"/>
              </a:rPr>
              <a:t> 不</a:t>
            </a:r>
            <a:r>
              <a:rPr lang="zh-CN" altLang="en-US" b="1" dirty="0" smtClean="0">
                <a:solidFill>
                  <a:srgbClr val="FF0000"/>
                </a:solidFill>
                <a:latin typeface="+mn-ea"/>
              </a:rPr>
              <a:t>济</a:t>
            </a:r>
            <a:r>
              <a:rPr lang="zh-CN" altLang="en-US" b="1" dirty="0" smtClean="0">
                <a:latin typeface="+mn-ea"/>
              </a:rPr>
              <a:t>     解</a:t>
            </a:r>
            <a:r>
              <a:rPr lang="zh-CN" altLang="en-US" b="1" dirty="0">
                <a:solidFill>
                  <a:srgbClr val="FF0000"/>
                </a:solidFill>
                <a:latin typeface="+mn-ea"/>
              </a:rPr>
              <a:t>剖</a:t>
            </a:r>
            <a:r>
              <a:rPr lang="zh-CN" altLang="en-US" b="1" dirty="0" smtClean="0">
                <a:latin typeface="+mn-ea"/>
              </a:rPr>
              <a:t>     </a:t>
            </a:r>
            <a:r>
              <a:rPr lang="zh-CN" altLang="en-US" b="1" dirty="0">
                <a:solidFill>
                  <a:srgbClr val="FF0000"/>
                </a:solidFill>
                <a:latin typeface="+mn-ea"/>
              </a:rPr>
              <a:t>踌躇</a:t>
            </a:r>
            <a:r>
              <a:rPr lang="zh-CN" altLang="en-US" b="1" dirty="0" smtClean="0">
                <a:latin typeface="+mn-ea"/>
              </a:rPr>
              <a:t>     </a:t>
            </a:r>
            <a:r>
              <a:rPr lang="zh-CN" altLang="en-US" b="1" dirty="0">
                <a:latin typeface="+mn-ea"/>
              </a:rPr>
              <a:t>草</a:t>
            </a:r>
            <a:r>
              <a:rPr lang="zh-CN" altLang="en-US" b="1" dirty="0">
                <a:solidFill>
                  <a:srgbClr val="FF0000"/>
                </a:solidFill>
                <a:latin typeface="+mn-ea"/>
              </a:rPr>
              <a:t>率</a:t>
            </a:r>
          </a:p>
          <a:p>
            <a:pPr marL="0" indent="0" eaLnBrk="1" hangingPunct="1">
              <a:buFont typeface="Arial" pitchFamily="34" charset="0"/>
              <a:buNone/>
              <a:defRPr/>
            </a:pPr>
            <a:r>
              <a:rPr lang="zh-CN" altLang="en-US" b="1" dirty="0" smtClean="0">
                <a:latin typeface="+mn-ea"/>
              </a:rPr>
              <a:t> </a:t>
            </a:r>
            <a:endParaRPr lang="en-US" altLang="zh-CN" b="1" dirty="0" smtClean="0">
              <a:latin typeface="+mn-ea"/>
            </a:endParaRPr>
          </a:p>
          <a:p>
            <a:pPr marL="0" indent="0" eaLnBrk="1" hangingPunct="1">
              <a:buFont typeface="Arial" pitchFamily="34" charset="0"/>
              <a:buNone/>
              <a:defRPr/>
            </a:pPr>
            <a:endParaRPr lang="zh-CN" altLang="en-US" b="1" dirty="0" smtClean="0">
              <a:latin typeface="+mn-ea"/>
            </a:endParaRPr>
          </a:p>
          <a:p>
            <a:pPr marL="0" indent="0" eaLnBrk="1" hangingPunct="1">
              <a:buFont typeface="Arial" pitchFamily="34" charset="0"/>
              <a:buNone/>
              <a:defRPr/>
            </a:pPr>
            <a:r>
              <a:rPr lang="zh-CN" altLang="en-US" b="1" dirty="0" smtClean="0">
                <a:latin typeface="+mn-ea"/>
              </a:rPr>
              <a:t> 遭</a:t>
            </a:r>
            <a:r>
              <a:rPr lang="zh-CN" altLang="en-US" b="1" dirty="0" smtClean="0">
                <a:solidFill>
                  <a:srgbClr val="FF0000"/>
                </a:solidFill>
                <a:latin typeface="+mn-ea"/>
              </a:rPr>
              <a:t>殃</a:t>
            </a:r>
            <a:r>
              <a:rPr lang="zh-CN" altLang="en-US" b="1" dirty="0" smtClean="0">
                <a:latin typeface="+mn-ea"/>
              </a:rPr>
              <a:t>     </a:t>
            </a:r>
            <a:r>
              <a:rPr lang="zh-CN" altLang="en-US" b="1" dirty="0" smtClean="0">
                <a:solidFill>
                  <a:srgbClr val="FF0000"/>
                </a:solidFill>
                <a:latin typeface="+mn-ea"/>
              </a:rPr>
              <a:t>校</a:t>
            </a:r>
            <a:r>
              <a:rPr lang="zh-CN" altLang="en-US" b="1" dirty="0" smtClean="0">
                <a:latin typeface="+mn-ea"/>
              </a:rPr>
              <a:t>对     </a:t>
            </a:r>
            <a:r>
              <a:rPr lang="zh-CN" altLang="en-US" b="1" dirty="0">
                <a:solidFill>
                  <a:srgbClr val="FF0000"/>
                </a:solidFill>
                <a:latin typeface="+mn-ea"/>
              </a:rPr>
              <a:t>崭</a:t>
            </a:r>
            <a:r>
              <a:rPr lang="zh-CN" altLang="en-US" b="1" dirty="0" smtClean="0">
                <a:latin typeface="+mn-ea"/>
              </a:rPr>
              <a:t>然     深</a:t>
            </a:r>
            <a:r>
              <a:rPr lang="zh-CN" altLang="en-US" b="1" dirty="0" smtClean="0">
                <a:solidFill>
                  <a:srgbClr val="FF0000"/>
                </a:solidFill>
                <a:latin typeface="+mn-ea"/>
              </a:rPr>
              <a:t>恶</a:t>
            </a:r>
            <a:r>
              <a:rPr lang="zh-CN" altLang="en-US" b="1" dirty="0" smtClean="0">
                <a:latin typeface="+mn-ea"/>
              </a:rPr>
              <a:t>痛绝</a:t>
            </a:r>
            <a:r>
              <a:rPr lang="zh-CN" altLang="en-US" dirty="0" smtClean="0">
                <a:latin typeface="+mn-ea"/>
              </a:rPr>
              <a:t>                                  </a:t>
            </a:r>
          </a:p>
        </p:txBody>
      </p:sp>
      <p:sp>
        <p:nvSpPr>
          <p:cNvPr id="14349" name="Text Box 13"/>
          <p:cNvSpPr txBox="1">
            <a:spLocks noChangeArrowheads="1"/>
          </p:cNvSpPr>
          <p:nvPr/>
        </p:nvSpPr>
        <p:spPr bwMode="auto">
          <a:xfrm>
            <a:off x="1333500" y="1916113"/>
            <a:ext cx="1077913" cy="585787"/>
          </a:xfrm>
          <a:prstGeom prst="rect">
            <a:avLst/>
          </a:prstGeom>
          <a:noFill/>
          <a:ln w="9525">
            <a:noFill/>
            <a:miter lim="800000"/>
            <a:headEnd/>
            <a:tailEnd/>
          </a:ln>
          <a:effectLst/>
        </p:spPr>
        <p:txBody>
          <a:bodyPr>
            <a:spAutoFit/>
          </a:bodyPr>
          <a:lstStyle/>
          <a:p>
            <a:pPr>
              <a:spcBef>
                <a:spcPct val="50000"/>
              </a:spcBef>
            </a:pPr>
            <a:r>
              <a:rPr lang="en-US" altLang="zh-CN" sz="3200" b="1">
                <a:solidFill>
                  <a:srgbClr val="0070C0"/>
                </a:solidFill>
              </a:rPr>
              <a:t>jì</a:t>
            </a:r>
          </a:p>
        </p:txBody>
      </p:sp>
      <p:sp>
        <p:nvSpPr>
          <p:cNvPr id="14350" name="Text Box 14"/>
          <p:cNvSpPr txBox="1">
            <a:spLocks noChangeArrowheads="1"/>
          </p:cNvSpPr>
          <p:nvPr/>
        </p:nvSpPr>
        <p:spPr bwMode="auto">
          <a:xfrm>
            <a:off x="4140200" y="1908175"/>
            <a:ext cx="19796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spcBef>
                <a:spcPct val="50000"/>
              </a:spcBef>
              <a:defRPr/>
            </a:pPr>
            <a:r>
              <a:rPr lang="en-US" altLang="zh-CN" sz="3200" b="1" dirty="0" err="1" smtClean="0">
                <a:solidFill>
                  <a:srgbClr val="0070C0"/>
                </a:solidFill>
              </a:rPr>
              <a:t>chóuchú</a:t>
            </a:r>
            <a:endParaRPr lang="en-US" altLang="zh-CN" sz="3200" b="1" dirty="0">
              <a:solidFill>
                <a:srgbClr val="FF0000"/>
              </a:solidFill>
              <a:latin typeface="+mn-ea"/>
              <a:ea typeface="+mn-ea"/>
            </a:endParaRPr>
          </a:p>
        </p:txBody>
      </p:sp>
      <p:sp>
        <p:nvSpPr>
          <p:cNvPr id="14351" name="Text Box 15"/>
          <p:cNvSpPr txBox="1">
            <a:spLocks noChangeArrowheads="1"/>
          </p:cNvSpPr>
          <p:nvPr/>
        </p:nvSpPr>
        <p:spPr bwMode="auto">
          <a:xfrm>
            <a:off x="2987675" y="1916113"/>
            <a:ext cx="1152525" cy="585787"/>
          </a:xfrm>
          <a:prstGeom prst="rect">
            <a:avLst/>
          </a:prstGeom>
          <a:noFill/>
          <a:ln w="9525">
            <a:noFill/>
            <a:miter lim="800000"/>
            <a:headEnd/>
            <a:tailEnd/>
          </a:ln>
          <a:effectLst/>
        </p:spPr>
        <p:txBody>
          <a:bodyPr>
            <a:spAutoFit/>
          </a:bodyPr>
          <a:lstStyle/>
          <a:p>
            <a:pPr>
              <a:spcBef>
                <a:spcPct val="50000"/>
              </a:spcBef>
            </a:pPr>
            <a:r>
              <a:rPr lang="en-US" altLang="zh-CN" sz="3200" b="1">
                <a:solidFill>
                  <a:srgbClr val="0070C0"/>
                </a:solidFill>
              </a:rPr>
              <a:t>pōu</a:t>
            </a:r>
          </a:p>
        </p:txBody>
      </p:sp>
      <p:sp>
        <p:nvSpPr>
          <p:cNvPr id="14352" name="Text Box 16"/>
          <p:cNvSpPr txBox="1">
            <a:spLocks noChangeArrowheads="1"/>
          </p:cNvSpPr>
          <p:nvPr/>
        </p:nvSpPr>
        <p:spPr bwMode="auto">
          <a:xfrm>
            <a:off x="1042988" y="3708400"/>
            <a:ext cx="1798637" cy="584200"/>
          </a:xfrm>
          <a:prstGeom prst="rect">
            <a:avLst/>
          </a:prstGeom>
          <a:noFill/>
          <a:ln w="9525">
            <a:noFill/>
            <a:miter lim="800000"/>
            <a:headEnd/>
            <a:tailEnd/>
          </a:ln>
          <a:effectLst/>
        </p:spPr>
        <p:txBody>
          <a:bodyPr>
            <a:spAutoFit/>
          </a:bodyPr>
          <a:lstStyle/>
          <a:p>
            <a:pPr>
              <a:spcBef>
                <a:spcPct val="50000"/>
              </a:spcBef>
            </a:pPr>
            <a:r>
              <a:rPr lang="en-US" altLang="zh-CN" sz="3200" b="1">
                <a:solidFill>
                  <a:srgbClr val="0070C0"/>
                </a:solidFill>
              </a:rPr>
              <a:t>yāng</a:t>
            </a:r>
          </a:p>
        </p:txBody>
      </p:sp>
      <p:pic>
        <p:nvPicPr>
          <p:cNvPr id="22536" name="Picture 20" descr="0000"/>
          <p:cNvPicPr>
            <a:picLocks noChangeAspect="1" noChangeArrowheads="1"/>
          </p:cNvPicPr>
          <p:nvPr/>
        </p:nvPicPr>
        <p:blipFill>
          <a:blip r:embed="rId2" cstate="print"/>
          <a:srcRect/>
          <a:stretch>
            <a:fillRect/>
          </a:stretch>
        </p:blipFill>
        <p:spPr bwMode="auto">
          <a:xfrm>
            <a:off x="7061200" y="5408613"/>
            <a:ext cx="1524000" cy="1143000"/>
          </a:xfrm>
          <a:prstGeom prst="rect">
            <a:avLst/>
          </a:prstGeom>
          <a:noFill/>
          <a:ln w="9525">
            <a:noFill/>
            <a:miter lim="800000"/>
            <a:headEnd/>
            <a:tailEnd/>
          </a:ln>
        </p:spPr>
      </p:pic>
      <p:sp>
        <p:nvSpPr>
          <p:cNvPr id="14357" name="Text Box 21"/>
          <p:cNvSpPr txBox="1">
            <a:spLocks noChangeArrowheads="1"/>
          </p:cNvSpPr>
          <p:nvPr/>
        </p:nvSpPr>
        <p:spPr bwMode="auto">
          <a:xfrm>
            <a:off x="4356100" y="3708400"/>
            <a:ext cx="1190625" cy="584200"/>
          </a:xfrm>
          <a:prstGeom prst="rect">
            <a:avLst/>
          </a:prstGeom>
          <a:noFill/>
          <a:ln w="9525">
            <a:noFill/>
            <a:miter lim="800000"/>
            <a:headEnd/>
            <a:tailEnd/>
          </a:ln>
          <a:effectLst/>
        </p:spPr>
        <p:txBody>
          <a:bodyPr>
            <a:spAutoFit/>
          </a:bodyPr>
          <a:lstStyle/>
          <a:p>
            <a:r>
              <a:rPr lang="en-US" altLang="zh-CN" sz="3200" b="1">
                <a:solidFill>
                  <a:srgbClr val="0070C0"/>
                </a:solidFill>
              </a:rPr>
              <a:t>zhǎn</a:t>
            </a:r>
          </a:p>
        </p:txBody>
      </p:sp>
      <p:sp>
        <p:nvSpPr>
          <p:cNvPr id="14358" name="Text Box 22"/>
          <p:cNvSpPr txBox="1">
            <a:spLocks noChangeArrowheads="1"/>
          </p:cNvSpPr>
          <p:nvPr/>
        </p:nvSpPr>
        <p:spPr bwMode="auto">
          <a:xfrm rot="-120000">
            <a:off x="6670675" y="3694113"/>
            <a:ext cx="781050" cy="585787"/>
          </a:xfrm>
          <a:prstGeom prst="rect">
            <a:avLst/>
          </a:prstGeom>
          <a:noFill/>
          <a:ln w="9525">
            <a:noFill/>
            <a:miter lim="800000"/>
            <a:headEnd/>
            <a:tailEnd/>
          </a:ln>
          <a:effectLst/>
        </p:spPr>
        <p:txBody>
          <a:bodyPr>
            <a:spAutoFit/>
          </a:bodyPr>
          <a:lstStyle/>
          <a:p>
            <a:pPr>
              <a:spcBef>
                <a:spcPct val="50000"/>
              </a:spcBef>
            </a:pPr>
            <a:r>
              <a:rPr lang="en-US" altLang="zh-CN" sz="3200" b="1">
                <a:solidFill>
                  <a:srgbClr val="0070C0"/>
                </a:solidFill>
              </a:rPr>
              <a:t>wù</a:t>
            </a:r>
          </a:p>
        </p:txBody>
      </p:sp>
      <p:sp>
        <p:nvSpPr>
          <p:cNvPr id="14359" name="Text Box 23"/>
          <p:cNvSpPr txBox="1">
            <a:spLocks noChangeArrowheads="1"/>
          </p:cNvSpPr>
          <p:nvPr/>
        </p:nvSpPr>
        <p:spPr bwMode="auto">
          <a:xfrm>
            <a:off x="2555875" y="3708400"/>
            <a:ext cx="935038" cy="584200"/>
          </a:xfrm>
          <a:prstGeom prst="rect">
            <a:avLst/>
          </a:prstGeom>
          <a:noFill/>
          <a:ln w="9525">
            <a:noFill/>
            <a:miter lim="800000"/>
            <a:headEnd/>
            <a:tailEnd/>
          </a:ln>
          <a:effectLst/>
        </p:spPr>
        <p:txBody>
          <a:bodyPr>
            <a:spAutoFit/>
          </a:bodyPr>
          <a:lstStyle/>
          <a:p>
            <a:r>
              <a:rPr lang="en-US" altLang="zh-CN" sz="3200" b="1">
                <a:solidFill>
                  <a:srgbClr val="0070C0"/>
                </a:solidFill>
              </a:rPr>
              <a:t>jiào</a:t>
            </a:r>
          </a:p>
        </p:txBody>
      </p:sp>
      <p:sp>
        <p:nvSpPr>
          <p:cNvPr id="26" name="Text Box 23"/>
          <p:cNvSpPr txBox="1">
            <a:spLocks noChangeArrowheads="1"/>
          </p:cNvSpPr>
          <p:nvPr/>
        </p:nvSpPr>
        <p:spPr bwMode="auto">
          <a:xfrm>
            <a:off x="6443663" y="1916113"/>
            <a:ext cx="1465262" cy="585787"/>
          </a:xfrm>
          <a:prstGeom prst="rect">
            <a:avLst/>
          </a:prstGeom>
          <a:noFill/>
          <a:ln w="9525">
            <a:noFill/>
            <a:miter lim="800000"/>
            <a:headEnd/>
            <a:tailEnd/>
          </a:ln>
          <a:effectLst/>
        </p:spPr>
        <p:txBody>
          <a:bodyPr>
            <a:spAutoFit/>
          </a:bodyPr>
          <a:lstStyle/>
          <a:p>
            <a:r>
              <a:rPr lang="en-US" altLang="zh-CN" sz="3200" b="1">
                <a:solidFill>
                  <a:srgbClr val="0070C0"/>
                </a:solidFill>
              </a:rPr>
              <a:t>shuài</a:t>
            </a:r>
          </a:p>
        </p:txBody>
      </p:sp>
      <p:sp>
        <p:nvSpPr>
          <p:cNvPr id="14" name="圆角矩形 13"/>
          <p:cNvSpPr/>
          <p:nvPr/>
        </p:nvSpPr>
        <p:spPr>
          <a:xfrm>
            <a:off x="3203848" y="990560"/>
            <a:ext cx="2376264"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6"/>
          <p:cNvSpPr txBox="1">
            <a:spLocks noChangeArrowheads="1"/>
          </p:cNvSpPr>
          <p:nvPr/>
        </p:nvSpPr>
        <p:spPr bwMode="auto">
          <a:xfrm>
            <a:off x="3325317" y="1084069"/>
            <a:ext cx="224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重点字注音</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5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5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5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5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5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2263" y="3141663"/>
            <a:ext cx="936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spcBef>
                <a:spcPct val="50000"/>
              </a:spcBef>
              <a:defRPr/>
            </a:pPr>
            <a:r>
              <a:rPr lang="zh-CN" altLang="en-US" sz="3200" b="1" dirty="0">
                <a:solidFill>
                  <a:srgbClr val="FF0000"/>
                </a:solidFill>
                <a:latin typeface="+mn-ea"/>
                <a:ea typeface="+mn-ea"/>
              </a:rPr>
              <a:t>差</a:t>
            </a:r>
          </a:p>
        </p:txBody>
      </p:sp>
      <p:sp>
        <p:nvSpPr>
          <p:cNvPr id="23555" name="AutoShape 3"/>
          <p:cNvSpPr>
            <a:spLocks/>
          </p:cNvSpPr>
          <p:nvPr/>
        </p:nvSpPr>
        <p:spPr bwMode="auto">
          <a:xfrm>
            <a:off x="971550" y="2420938"/>
            <a:ext cx="288925" cy="2257425"/>
          </a:xfrm>
          <a:prstGeom prst="leftBrace">
            <a:avLst>
              <a:gd name="adj1" fmla="val 78928"/>
              <a:gd name="adj2" fmla="val 50000"/>
            </a:avLst>
          </a:prstGeom>
          <a:noFill/>
          <a:ln w="19050">
            <a:solidFill>
              <a:schemeClr val="tx1"/>
            </a:solidFill>
            <a:round/>
            <a:headEnd/>
            <a:tailEnd/>
          </a:ln>
          <a:effectLst/>
        </p:spPr>
        <p:txBody>
          <a:bodyPr wrap="none" anchor="ctr"/>
          <a:lstStyle/>
          <a:p>
            <a:endParaRPr lang="zh-CN" altLang="en-US"/>
          </a:p>
        </p:txBody>
      </p:sp>
      <p:sp>
        <p:nvSpPr>
          <p:cNvPr id="23556" name="Text Box 4"/>
          <p:cNvSpPr txBox="1">
            <a:spLocks noChangeArrowheads="1"/>
          </p:cNvSpPr>
          <p:nvPr/>
        </p:nvSpPr>
        <p:spPr bwMode="auto">
          <a:xfrm>
            <a:off x="2411413" y="2205038"/>
            <a:ext cx="2016125" cy="584200"/>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差不多</a:t>
            </a:r>
          </a:p>
        </p:txBody>
      </p:sp>
      <p:sp>
        <p:nvSpPr>
          <p:cNvPr id="23557" name="Text Box 5"/>
          <p:cNvSpPr txBox="1">
            <a:spLocks noChangeArrowheads="1"/>
          </p:cNvSpPr>
          <p:nvPr/>
        </p:nvSpPr>
        <p:spPr bwMode="auto">
          <a:xfrm>
            <a:off x="2411413" y="2852738"/>
            <a:ext cx="1244600" cy="584200"/>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差别</a:t>
            </a:r>
          </a:p>
        </p:txBody>
      </p:sp>
      <p:sp>
        <p:nvSpPr>
          <p:cNvPr id="23558" name="Text Box 6"/>
          <p:cNvSpPr txBox="1">
            <a:spLocks noChangeArrowheads="1"/>
          </p:cNvSpPr>
          <p:nvPr/>
        </p:nvSpPr>
        <p:spPr bwMode="auto">
          <a:xfrm>
            <a:off x="2411413" y="3573463"/>
            <a:ext cx="1244600" cy="584200"/>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出差</a:t>
            </a:r>
          </a:p>
        </p:txBody>
      </p:sp>
      <p:sp>
        <p:nvSpPr>
          <p:cNvPr id="23559" name="Text Box 7"/>
          <p:cNvSpPr txBox="1">
            <a:spLocks noChangeArrowheads="1"/>
          </p:cNvSpPr>
          <p:nvPr/>
        </p:nvSpPr>
        <p:spPr bwMode="auto">
          <a:xfrm>
            <a:off x="2411413" y="4211638"/>
            <a:ext cx="1244600" cy="585787"/>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参差</a:t>
            </a:r>
          </a:p>
        </p:txBody>
      </p:sp>
      <p:sp>
        <p:nvSpPr>
          <p:cNvPr id="23560" name="Text Box 9"/>
          <p:cNvSpPr txBox="1">
            <a:spLocks noChangeArrowheads="1"/>
          </p:cNvSpPr>
          <p:nvPr/>
        </p:nvSpPr>
        <p:spPr bwMode="auto">
          <a:xfrm>
            <a:off x="1042988" y="3573463"/>
            <a:ext cx="1439862" cy="584200"/>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（ch</a:t>
            </a:r>
            <a:r>
              <a:rPr lang="en-US" altLang="zh-CN" sz="3200" b="1">
                <a:solidFill>
                  <a:srgbClr val="0070C0"/>
                </a:solidFill>
              </a:rPr>
              <a:t>ā</a:t>
            </a:r>
            <a:r>
              <a:rPr lang="zh-CN" altLang="en-US" sz="3200" b="1">
                <a:solidFill>
                  <a:srgbClr val="0070C0"/>
                </a:solidFill>
              </a:rPr>
              <a:t>i）</a:t>
            </a:r>
          </a:p>
        </p:txBody>
      </p:sp>
      <p:sp>
        <p:nvSpPr>
          <p:cNvPr id="23561" name="Text Box 10"/>
          <p:cNvSpPr txBox="1">
            <a:spLocks noChangeArrowheads="1"/>
          </p:cNvSpPr>
          <p:nvPr/>
        </p:nvSpPr>
        <p:spPr bwMode="auto">
          <a:xfrm>
            <a:off x="1044575" y="2916238"/>
            <a:ext cx="1366838" cy="584200"/>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（ch</a:t>
            </a:r>
            <a:r>
              <a:rPr lang="en-US" altLang="zh-CN" sz="3200" b="1">
                <a:solidFill>
                  <a:srgbClr val="0070C0"/>
                </a:solidFill>
              </a:rPr>
              <a:t>ā</a:t>
            </a:r>
            <a:r>
              <a:rPr lang="zh-CN" altLang="en-US" sz="3200" b="1">
                <a:solidFill>
                  <a:srgbClr val="0070C0"/>
                </a:solidFill>
              </a:rPr>
              <a:t>）</a:t>
            </a:r>
          </a:p>
        </p:txBody>
      </p:sp>
      <p:sp>
        <p:nvSpPr>
          <p:cNvPr id="23562" name="Text Box 12"/>
          <p:cNvSpPr txBox="1">
            <a:spLocks noChangeArrowheads="1"/>
          </p:cNvSpPr>
          <p:nvPr/>
        </p:nvSpPr>
        <p:spPr bwMode="auto">
          <a:xfrm>
            <a:off x="1044575" y="2205038"/>
            <a:ext cx="1439863" cy="584200"/>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（ch</a:t>
            </a:r>
            <a:r>
              <a:rPr lang="en-US" altLang="zh-CN" sz="3200" b="1">
                <a:solidFill>
                  <a:srgbClr val="0070C0"/>
                </a:solidFill>
              </a:rPr>
              <a:t>à</a:t>
            </a:r>
            <a:r>
              <a:rPr lang="zh-CN" altLang="en-US" sz="3200" b="1">
                <a:solidFill>
                  <a:srgbClr val="0070C0"/>
                </a:solidFill>
              </a:rPr>
              <a:t>）</a:t>
            </a:r>
          </a:p>
        </p:txBody>
      </p:sp>
      <p:sp>
        <p:nvSpPr>
          <p:cNvPr id="23563" name="Text Box 13"/>
          <p:cNvSpPr txBox="1">
            <a:spLocks noChangeArrowheads="1"/>
          </p:cNvSpPr>
          <p:nvPr/>
        </p:nvSpPr>
        <p:spPr bwMode="auto">
          <a:xfrm>
            <a:off x="1042988" y="4222750"/>
            <a:ext cx="1366837" cy="584200"/>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（c</a:t>
            </a:r>
            <a:r>
              <a:rPr lang="en-US" altLang="zh-CN" sz="3200" b="1">
                <a:solidFill>
                  <a:srgbClr val="0070C0"/>
                </a:solidFill>
              </a:rPr>
              <a:t>ī</a:t>
            </a:r>
            <a:r>
              <a:rPr lang="zh-CN" altLang="en-US" sz="3200" b="1">
                <a:solidFill>
                  <a:srgbClr val="0070C0"/>
                </a:solidFill>
              </a:rPr>
              <a:t>）</a:t>
            </a:r>
          </a:p>
        </p:txBody>
      </p:sp>
      <p:sp>
        <p:nvSpPr>
          <p:cNvPr id="23564" name="AutoShape 15"/>
          <p:cNvSpPr>
            <a:spLocks/>
          </p:cNvSpPr>
          <p:nvPr/>
        </p:nvSpPr>
        <p:spPr bwMode="auto">
          <a:xfrm>
            <a:off x="5595938" y="2708275"/>
            <a:ext cx="271462" cy="1657350"/>
          </a:xfrm>
          <a:prstGeom prst="leftBrace">
            <a:avLst>
              <a:gd name="adj1" fmla="val 55598"/>
              <a:gd name="adj2" fmla="val 50000"/>
            </a:avLst>
          </a:prstGeom>
          <a:noFill/>
          <a:ln w="19050">
            <a:solidFill>
              <a:schemeClr val="tx1"/>
            </a:solidFill>
            <a:round/>
            <a:headEnd/>
            <a:tailEnd/>
          </a:ln>
          <a:effectLst/>
        </p:spPr>
        <p:txBody>
          <a:bodyPr wrap="none" anchor="ctr"/>
          <a:lstStyle/>
          <a:p>
            <a:endParaRPr lang="zh-CN" altLang="en-US"/>
          </a:p>
        </p:txBody>
      </p:sp>
      <p:sp>
        <p:nvSpPr>
          <p:cNvPr id="23566" name="Text Box 17"/>
          <p:cNvSpPr txBox="1">
            <a:spLocks noChangeArrowheads="1"/>
          </p:cNvSpPr>
          <p:nvPr/>
        </p:nvSpPr>
        <p:spPr bwMode="auto">
          <a:xfrm>
            <a:off x="6948488" y="2555875"/>
            <a:ext cx="1800225" cy="585788"/>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堵塞</a:t>
            </a:r>
          </a:p>
        </p:txBody>
      </p:sp>
      <p:sp>
        <p:nvSpPr>
          <p:cNvPr id="23567" name="Text Box 18"/>
          <p:cNvSpPr txBox="1">
            <a:spLocks noChangeArrowheads="1"/>
          </p:cNvSpPr>
          <p:nvPr/>
        </p:nvSpPr>
        <p:spPr bwMode="auto">
          <a:xfrm>
            <a:off x="6946900" y="3276600"/>
            <a:ext cx="1296988" cy="584200"/>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边塞</a:t>
            </a:r>
          </a:p>
        </p:txBody>
      </p:sp>
      <p:sp>
        <p:nvSpPr>
          <p:cNvPr id="23568" name="Text Box 19"/>
          <p:cNvSpPr txBox="1">
            <a:spLocks noChangeArrowheads="1"/>
          </p:cNvSpPr>
          <p:nvPr/>
        </p:nvSpPr>
        <p:spPr bwMode="auto">
          <a:xfrm>
            <a:off x="6948488" y="3924300"/>
            <a:ext cx="1655762" cy="584200"/>
          </a:xfrm>
          <a:prstGeom prst="rect">
            <a:avLst/>
          </a:prstGeom>
          <a:noFill/>
          <a:ln w="9525">
            <a:noFill/>
            <a:miter lim="800000"/>
            <a:headEnd/>
            <a:tailEnd/>
          </a:ln>
          <a:effectLst/>
        </p:spPr>
        <p:txBody>
          <a:bodyPr>
            <a:spAutoFit/>
          </a:bodyPr>
          <a:lstStyle/>
          <a:p>
            <a:pPr>
              <a:spcBef>
                <a:spcPct val="50000"/>
              </a:spcBef>
            </a:pPr>
            <a:r>
              <a:rPr lang="zh-CN" altLang="en-US" sz="3200" b="1">
                <a:latin typeface="宋体" pitchFamily="2" charset="-122"/>
              </a:rPr>
              <a:t>活塞</a:t>
            </a:r>
          </a:p>
        </p:txBody>
      </p:sp>
      <p:sp>
        <p:nvSpPr>
          <p:cNvPr id="23569" name="Text Box 20"/>
          <p:cNvSpPr txBox="1">
            <a:spLocks noChangeArrowheads="1"/>
          </p:cNvSpPr>
          <p:nvPr/>
        </p:nvSpPr>
        <p:spPr bwMode="auto">
          <a:xfrm>
            <a:off x="5724525" y="2565400"/>
            <a:ext cx="1296988" cy="584200"/>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（s</a:t>
            </a:r>
            <a:r>
              <a:rPr lang="en-US" altLang="zh-CN" sz="3200" b="1">
                <a:solidFill>
                  <a:srgbClr val="0070C0"/>
                </a:solidFill>
              </a:rPr>
              <a:t>è</a:t>
            </a:r>
            <a:r>
              <a:rPr lang="zh-CN" altLang="en-US" sz="3200" b="1">
                <a:solidFill>
                  <a:srgbClr val="0070C0"/>
                </a:solidFill>
              </a:rPr>
              <a:t>）</a:t>
            </a:r>
          </a:p>
        </p:txBody>
      </p:sp>
      <p:sp>
        <p:nvSpPr>
          <p:cNvPr id="23570" name="Text Box 21"/>
          <p:cNvSpPr txBox="1">
            <a:spLocks noChangeArrowheads="1"/>
          </p:cNvSpPr>
          <p:nvPr/>
        </p:nvSpPr>
        <p:spPr bwMode="auto">
          <a:xfrm>
            <a:off x="5722938" y="3284538"/>
            <a:ext cx="1512887" cy="585787"/>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（s</a:t>
            </a:r>
            <a:r>
              <a:rPr lang="en-US" altLang="zh-CN" sz="3200" b="1">
                <a:solidFill>
                  <a:srgbClr val="0070C0"/>
                </a:solidFill>
              </a:rPr>
              <a:t>à</a:t>
            </a:r>
            <a:r>
              <a:rPr lang="zh-CN" altLang="en-US" sz="3200" b="1">
                <a:solidFill>
                  <a:srgbClr val="0070C0"/>
                </a:solidFill>
              </a:rPr>
              <a:t>i）</a:t>
            </a:r>
          </a:p>
        </p:txBody>
      </p:sp>
      <p:sp>
        <p:nvSpPr>
          <p:cNvPr id="23571" name="Text Box 22"/>
          <p:cNvSpPr txBox="1">
            <a:spLocks noChangeArrowheads="1"/>
          </p:cNvSpPr>
          <p:nvPr/>
        </p:nvSpPr>
        <p:spPr bwMode="auto">
          <a:xfrm>
            <a:off x="5724525" y="3933825"/>
            <a:ext cx="1438275" cy="584200"/>
          </a:xfrm>
          <a:prstGeom prst="rect">
            <a:avLst/>
          </a:prstGeom>
          <a:noFill/>
          <a:ln w="9525">
            <a:noFill/>
            <a:miter lim="800000"/>
            <a:headEnd/>
            <a:tailEnd/>
          </a:ln>
          <a:effectLst/>
        </p:spPr>
        <p:txBody>
          <a:bodyPr>
            <a:spAutoFit/>
          </a:bodyPr>
          <a:lstStyle/>
          <a:p>
            <a:pPr>
              <a:spcBef>
                <a:spcPct val="50000"/>
              </a:spcBef>
            </a:pPr>
            <a:r>
              <a:rPr lang="zh-CN" altLang="en-US" sz="3200" b="1">
                <a:solidFill>
                  <a:srgbClr val="0070C0"/>
                </a:solidFill>
              </a:rPr>
              <a:t>（s</a:t>
            </a:r>
            <a:r>
              <a:rPr lang="en-US" altLang="zh-CN" sz="3200" b="1">
                <a:solidFill>
                  <a:srgbClr val="0070C0"/>
                </a:solidFill>
              </a:rPr>
              <a:t>ā</a:t>
            </a:r>
            <a:r>
              <a:rPr lang="zh-CN" altLang="en-US" sz="3200" b="1">
                <a:solidFill>
                  <a:srgbClr val="0070C0"/>
                </a:solidFill>
              </a:rPr>
              <a:t>i）</a:t>
            </a:r>
          </a:p>
        </p:txBody>
      </p:sp>
      <p:sp>
        <p:nvSpPr>
          <p:cNvPr id="25624" name="Rectangle 24"/>
          <p:cNvSpPr>
            <a:spLocks noChangeArrowheads="1"/>
          </p:cNvSpPr>
          <p:nvPr/>
        </p:nvSpPr>
        <p:spPr bwMode="auto">
          <a:xfrm>
            <a:off x="4932363" y="3209925"/>
            <a:ext cx="5921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zh-CN" altLang="en-US" sz="3200" b="1" dirty="0">
                <a:solidFill>
                  <a:srgbClr val="FF0000"/>
                </a:solidFill>
                <a:latin typeface="+mn-ea"/>
                <a:ea typeface="+mn-ea"/>
              </a:rPr>
              <a:t>塞</a:t>
            </a:r>
          </a:p>
        </p:txBody>
      </p:sp>
      <p:sp>
        <p:nvSpPr>
          <p:cNvPr id="21" name="圆角矩形 20"/>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6"/>
          <p:cNvSpPr txBox="1">
            <a:spLocks noChangeArrowheads="1"/>
          </p:cNvSpPr>
          <p:nvPr/>
        </p:nvSpPr>
        <p:spPr bwMode="auto">
          <a:xfrm>
            <a:off x="3583466" y="1084069"/>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多音字</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971550" y="2565400"/>
            <a:ext cx="7272338" cy="2030413"/>
          </a:xfrm>
          <a:prstGeom prst="rect">
            <a:avLst/>
          </a:prstGeom>
          <a:noFill/>
          <a:ln w="9525">
            <a:noFill/>
            <a:miter lim="800000"/>
            <a:headEnd/>
            <a:tailEnd/>
          </a:ln>
        </p:spPr>
        <p:txBody>
          <a:bodyPr>
            <a:spAutoFit/>
          </a:bodyPr>
          <a:lstStyle/>
          <a:p>
            <a:pPr marL="457200" indent="-457200">
              <a:lnSpc>
                <a:spcPct val="150000"/>
              </a:lnSpc>
              <a:buFont typeface="Wingdings" pitchFamily="2" charset="2"/>
              <a:buChar char="Ø"/>
            </a:pPr>
            <a:r>
              <a:rPr lang="zh-CN" altLang="en-US" sz="2800" b="1"/>
              <a:t>本文记叙了鲁迅先生日常生活中的十几件小事，这些小事分别表现了鲁迅先生的什么品质或精神？</a:t>
            </a:r>
          </a:p>
        </p:txBody>
      </p:sp>
      <p:pic>
        <p:nvPicPr>
          <p:cNvPr id="24580" name="Picture 18" descr="91693"/>
          <p:cNvPicPr>
            <a:picLocks noChangeAspect="1" noChangeArrowheads="1"/>
          </p:cNvPicPr>
          <p:nvPr/>
        </p:nvPicPr>
        <p:blipFill>
          <a:blip r:embed="rId2" cstate="print"/>
          <a:srcRect/>
          <a:stretch>
            <a:fillRect/>
          </a:stretch>
        </p:blipFill>
        <p:spPr bwMode="auto">
          <a:xfrm>
            <a:off x="6588125" y="4713288"/>
            <a:ext cx="1512888" cy="1479550"/>
          </a:xfrm>
          <a:prstGeom prst="rect">
            <a:avLst/>
          </a:prstGeom>
          <a:noFill/>
          <a:ln w="9525">
            <a:noFill/>
            <a:miter lim="800000"/>
            <a:headEnd/>
            <a:tailEnd/>
          </a:ln>
        </p:spPr>
      </p:pic>
      <p:sp>
        <p:nvSpPr>
          <p:cNvPr id="5" name="圆角矩形 4"/>
          <p:cNvSpPr/>
          <p:nvPr/>
        </p:nvSpPr>
        <p:spPr>
          <a:xfrm>
            <a:off x="3203848" y="990560"/>
            <a:ext cx="2160240" cy="772275"/>
          </a:xfrm>
          <a:prstGeom prst="roundRect">
            <a:avLst/>
          </a:prstGeom>
          <a:solidFill>
            <a:schemeClr val="accent5">
              <a:lumMod val="20000"/>
              <a:lumOff val="80000"/>
            </a:schemeClr>
          </a:solid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6"/>
          <p:cNvSpPr txBox="1">
            <a:spLocks noChangeArrowheads="1"/>
          </p:cNvSpPr>
          <p:nvPr/>
        </p:nvSpPr>
        <p:spPr bwMode="auto">
          <a:xfrm>
            <a:off x="3325317" y="1084069"/>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宋体" charset="-122"/>
              </a:defRPr>
            </a:lvl1pPr>
            <a:lvl2pPr marL="742950" indent="-285750">
              <a:defRPr sz="1600">
                <a:solidFill>
                  <a:schemeClr val="tx1"/>
                </a:solidFill>
                <a:latin typeface="Arial" charset="0"/>
                <a:ea typeface="宋体" charset="-122"/>
              </a:defRPr>
            </a:lvl2pPr>
            <a:lvl3pPr marL="1143000" indent="-228600">
              <a:defRPr sz="1600">
                <a:solidFill>
                  <a:schemeClr val="tx1"/>
                </a:solidFill>
                <a:latin typeface="Arial" charset="0"/>
                <a:ea typeface="宋体" charset="-122"/>
              </a:defRPr>
            </a:lvl3pPr>
            <a:lvl4pPr marL="1600200" indent="-228600">
              <a:defRPr sz="1600">
                <a:solidFill>
                  <a:schemeClr val="tx1"/>
                </a:solidFill>
                <a:latin typeface="Arial" charset="0"/>
                <a:ea typeface="宋体" charset="-122"/>
              </a:defRPr>
            </a:lvl4pPr>
            <a:lvl5pPr marL="2057400" indent="-228600">
              <a:defRPr sz="1600">
                <a:solidFill>
                  <a:schemeClr val="tx1"/>
                </a:solidFill>
                <a:latin typeface="Arial" charset="0"/>
                <a:ea typeface="宋体" charset="-122"/>
              </a:defRPr>
            </a:lvl5pPr>
            <a:lvl6pPr marL="2514600" indent="-228600" eaLnBrk="0" fontAlgn="base" hangingPunct="0">
              <a:spcBef>
                <a:spcPct val="0"/>
              </a:spcBef>
              <a:spcAft>
                <a:spcPct val="0"/>
              </a:spcAft>
              <a:defRPr sz="1600">
                <a:solidFill>
                  <a:schemeClr val="tx1"/>
                </a:solidFill>
                <a:latin typeface="Arial" charset="0"/>
                <a:ea typeface="宋体" charset="-122"/>
              </a:defRPr>
            </a:lvl6pPr>
            <a:lvl7pPr marL="2971800" indent="-228600" eaLnBrk="0" fontAlgn="base" hangingPunct="0">
              <a:spcBef>
                <a:spcPct val="0"/>
              </a:spcBef>
              <a:spcAft>
                <a:spcPct val="0"/>
              </a:spcAft>
              <a:defRPr sz="1600">
                <a:solidFill>
                  <a:schemeClr val="tx1"/>
                </a:solidFill>
                <a:latin typeface="Arial" charset="0"/>
                <a:ea typeface="宋体" charset="-122"/>
              </a:defRPr>
            </a:lvl7pPr>
            <a:lvl8pPr marL="3429000" indent="-228600" eaLnBrk="0" fontAlgn="base" hangingPunct="0">
              <a:spcBef>
                <a:spcPct val="0"/>
              </a:spcBef>
              <a:spcAft>
                <a:spcPct val="0"/>
              </a:spcAft>
              <a:defRPr sz="1600">
                <a:solidFill>
                  <a:schemeClr val="tx1"/>
                </a:solidFill>
                <a:latin typeface="Arial" charset="0"/>
                <a:ea typeface="宋体" charset="-122"/>
              </a:defRPr>
            </a:lvl8pPr>
            <a:lvl9pPr marL="3886200" indent="-228600" eaLnBrk="0" fontAlgn="base" hangingPunct="0">
              <a:spcBef>
                <a:spcPct val="0"/>
              </a:spcBef>
              <a:spcAft>
                <a:spcPct val="0"/>
              </a:spcAft>
              <a:defRPr sz="1600">
                <a:solidFill>
                  <a:schemeClr val="tx1"/>
                </a:solidFill>
                <a:latin typeface="Arial" charset="0"/>
                <a:ea typeface="宋体" charset="-122"/>
              </a:defRPr>
            </a:lvl9pPr>
          </a:lstStyle>
          <a:p>
            <a:pPr eaLnBrk="1" hangingPunct="1">
              <a:buFont typeface="Arial" charset="0"/>
              <a:buNone/>
            </a:pPr>
            <a:r>
              <a:rPr lang="zh-CN" altLang="en-US" sz="3200" b="1" dirty="0" smtClean="0">
                <a:solidFill>
                  <a:srgbClr val="3366FF"/>
                </a:solidFill>
                <a:latin typeface="Franklin Gothic Medium" pitchFamily="34" charset="0"/>
                <a:ea typeface="黑体" pitchFamily="49" charset="-122"/>
              </a:rPr>
              <a:t>整体感知</a:t>
            </a:r>
            <a:endParaRPr lang="zh-CN" altLang="en-US" sz="3200" b="1" dirty="0">
              <a:solidFill>
                <a:srgbClr val="3366FF"/>
              </a:solidFill>
              <a:latin typeface="Franklin Gothic Medium" pitchFamily="34" charset="0"/>
              <a:ea typeface="黑体"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1403350" y="1609725"/>
            <a:ext cx="1081088" cy="523875"/>
          </a:xfrm>
          <a:prstGeom prst="rect">
            <a:avLst/>
          </a:prstGeom>
          <a:noFill/>
          <a:ln w="9525">
            <a:noFill/>
            <a:miter lim="800000"/>
            <a:headEnd/>
            <a:tailEnd/>
          </a:ln>
        </p:spPr>
        <p:txBody>
          <a:bodyPr>
            <a:spAutoFit/>
          </a:bodyPr>
          <a:lstStyle/>
          <a:p>
            <a:r>
              <a:rPr lang="zh-CN" altLang="en-US" sz="2800" b="1"/>
              <a:t>笑</a:t>
            </a:r>
          </a:p>
        </p:txBody>
      </p:sp>
      <p:sp>
        <p:nvSpPr>
          <p:cNvPr id="25603" name="矩形 5"/>
          <p:cNvSpPr>
            <a:spLocks noChangeArrowheads="1"/>
          </p:cNvSpPr>
          <p:nvPr/>
        </p:nvSpPr>
        <p:spPr bwMode="auto">
          <a:xfrm>
            <a:off x="4140200" y="1052513"/>
            <a:ext cx="4176713" cy="1385887"/>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突出“明朗”和发自内心的“欢喜”，可见其性格爽朗、平易近人。</a:t>
            </a:r>
          </a:p>
        </p:txBody>
      </p:sp>
      <p:sp>
        <p:nvSpPr>
          <p:cNvPr id="25604" name="TextBox 6"/>
          <p:cNvSpPr txBox="1">
            <a:spLocks noChangeArrowheads="1"/>
          </p:cNvSpPr>
          <p:nvPr/>
        </p:nvSpPr>
        <p:spPr bwMode="auto">
          <a:xfrm>
            <a:off x="684213" y="3429000"/>
            <a:ext cx="2232025" cy="523875"/>
          </a:xfrm>
          <a:prstGeom prst="rect">
            <a:avLst/>
          </a:prstGeom>
          <a:noFill/>
          <a:ln w="9525">
            <a:noFill/>
            <a:miter lim="800000"/>
            <a:headEnd/>
            <a:tailEnd/>
          </a:ln>
        </p:spPr>
        <p:txBody>
          <a:bodyPr>
            <a:spAutoFit/>
          </a:bodyPr>
          <a:lstStyle/>
          <a:p>
            <a:r>
              <a:rPr lang="zh-CN" altLang="en-US" sz="2800" b="1"/>
              <a:t>走路的姿态</a:t>
            </a:r>
          </a:p>
        </p:txBody>
      </p:sp>
      <p:sp>
        <p:nvSpPr>
          <p:cNvPr id="25605" name="矩形 7"/>
          <p:cNvSpPr>
            <a:spLocks noChangeArrowheads="1"/>
          </p:cNvSpPr>
          <p:nvPr/>
        </p:nvSpPr>
        <p:spPr bwMode="auto">
          <a:xfrm>
            <a:off x="4140200" y="2708275"/>
            <a:ext cx="4176713" cy="1816100"/>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突出“轻捷”，表现出鲁迅先生干练、敏捷的性格特征和义无反顾、勇往直前的坚毅精神。</a:t>
            </a:r>
          </a:p>
        </p:txBody>
      </p:sp>
      <p:sp>
        <p:nvSpPr>
          <p:cNvPr id="25606" name="TextBox 8"/>
          <p:cNvSpPr txBox="1">
            <a:spLocks noChangeArrowheads="1"/>
          </p:cNvSpPr>
          <p:nvPr/>
        </p:nvSpPr>
        <p:spPr bwMode="auto">
          <a:xfrm>
            <a:off x="900113" y="5013325"/>
            <a:ext cx="1800225" cy="522288"/>
          </a:xfrm>
          <a:prstGeom prst="rect">
            <a:avLst/>
          </a:prstGeom>
          <a:noFill/>
          <a:ln w="9525">
            <a:noFill/>
            <a:miter lim="800000"/>
            <a:headEnd/>
            <a:tailEnd/>
          </a:ln>
        </p:spPr>
        <p:txBody>
          <a:bodyPr>
            <a:spAutoFit/>
          </a:bodyPr>
          <a:lstStyle/>
          <a:p>
            <a:r>
              <a:rPr lang="zh-CN" altLang="en-US" sz="2800" b="1"/>
              <a:t>深夜交谈</a:t>
            </a:r>
          </a:p>
        </p:txBody>
      </p:sp>
      <p:sp>
        <p:nvSpPr>
          <p:cNvPr id="25607" name="矩形 9"/>
          <p:cNvSpPr>
            <a:spLocks noChangeArrowheads="1"/>
          </p:cNvSpPr>
          <p:nvPr/>
        </p:nvSpPr>
        <p:spPr bwMode="auto">
          <a:xfrm>
            <a:off x="4140200" y="4724400"/>
            <a:ext cx="4176713" cy="954088"/>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突出鲁迅先生对朋友的关爱和热情。</a:t>
            </a:r>
          </a:p>
        </p:txBody>
      </p:sp>
      <p:sp>
        <p:nvSpPr>
          <p:cNvPr id="25608" name="TextBox 10"/>
          <p:cNvSpPr txBox="1">
            <a:spLocks noChangeArrowheads="1"/>
          </p:cNvSpPr>
          <p:nvPr/>
        </p:nvSpPr>
        <p:spPr bwMode="auto">
          <a:xfrm>
            <a:off x="900113" y="5930900"/>
            <a:ext cx="1800225" cy="522288"/>
          </a:xfrm>
          <a:prstGeom prst="rect">
            <a:avLst/>
          </a:prstGeom>
          <a:noFill/>
          <a:ln w="9525">
            <a:noFill/>
            <a:miter lim="800000"/>
            <a:headEnd/>
            <a:tailEnd/>
          </a:ln>
        </p:spPr>
        <p:txBody>
          <a:bodyPr>
            <a:spAutoFit/>
          </a:bodyPr>
          <a:lstStyle/>
          <a:p>
            <a:r>
              <a:rPr lang="zh-CN" altLang="en-US" sz="2800" b="1"/>
              <a:t>饮        食</a:t>
            </a:r>
          </a:p>
        </p:txBody>
      </p:sp>
      <p:sp>
        <p:nvSpPr>
          <p:cNvPr id="25609" name="矩形 11"/>
          <p:cNvSpPr>
            <a:spLocks noChangeArrowheads="1"/>
          </p:cNvSpPr>
          <p:nvPr/>
        </p:nvSpPr>
        <p:spPr bwMode="auto">
          <a:xfrm>
            <a:off x="4140200" y="5857875"/>
            <a:ext cx="4176713" cy="523875"/>
          </a:xfrm>
          <a:prstGeom prst="rect">
            <a:avLst/>
          </a:prstGeom>
          <a:noFill/>
          <a:ln w="9525">
            <a:noFill/>
            <a:miter lim="800000"/>
            <a:headEnd/>
            <a:tailEnd/>
          </a:ln>
        </p:spPr>
        <p:txBody>
          <a:bodyPr>
            <a:spAutoFit/>
          </a:bodyPr>
          <a:lstStyle/>
          <a:p>
            <a:r>
              <a:rPr lang="zh-CN" altLang="en-US" sz="2800" b="1" dirty="0">
                <a:latin typeface="楷体" pitchFamily="49" charset="-122"/>
                <a:ea typeface="楷体" pitchFamily="49" charset="-122"/>
              </a:rPr>
              <a:t>突出鲁迅先生的率真可爱。</a:t>
            </a:r>
          </a:p>
        </p:txBody>
      </p:sp>
      <p:sp>
        <p:nvSpPr>
          <p:cNvPr id="17" name="右箭头 16"/>
          <p:cNvSpPr/>
          <p:nvPr/>
        </p:nvSpPr>
        <p:spPr>
          <a:xfrm>
            <a:off x="2916238" y="1744663"/>
            <a:ext cx="1008062"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p:cNvSpPr/>
          <p:nvPr/>
        </p:nvSpPr>
        <p:spPr>
          <a:xfrm>
            <a:off x="2916238" y="3544888"/>
            <a:ext cx="1008062"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右箭头 18"/>
          <p:cNvSpPr/>
          <p:nvPr/>
        </p:nvSpPr>
        <p:spPr>
          <a:xfrm>
            <a:off x="2916238" y="5129213"/>
            <a:ext cx="1008062"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右箭头 19"/>
          <p:cNvSpPr/>
          <p:nvPr/>
        </p:nvSpPr>
        <p:spPr>
          <a:xfrm>
            <a:off x="2916238" y="6092825"/>
            <a:ext cx="1008062"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1042988" y="1341438"/>
            <a:ext cx="1800225" cy="522287"/>
          </a:xfrm>
          <a:prstGeom prst="rect">
            <a:avLst/>
          </a:prstGeom>
          <a:noFill/>
          <a:ln w="9525">
            <a:noFill/>
            <a:miter lim="800000"/>
            <a:headEnd/>
            <a:tailEnd/>
          </a:ln>
        </p:spPr>
        <p:txBody>
          <a:bodyPr>
            <a:spAutoFit/>
          </a:bodyPr>
          <a:lstStyle/>
          <a:p>
            <a:r>
              <a:rPr lang="zh-CN" altLang="en-US" sz="2800" b="1"/>
              <a:t>打  招  呼</a:t>
            </a:r>
          </a:p>
        </p:txBody>
      </p:sp>
      <p:sp>
        <p:nvSpPr>
          <p:cNvPr id="26627" name="矩形 5"/>
          <p:cNvSpPr>
            <a:spLocks noChangeArrowheads="1"/>
          </p:cNvSpPr>
          <p:nvPr/>
        </p:nvSpPr>
        <p:spPr bwMode="auto">
          <a:xfrm>
            <a:off x="4140200" y="1106488"/>
            <a:ext cx="4176713" cy="954087"/>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突出鲁迅先生的幽默风趣和平易近人。</a:t>
            </a:r>
          </a:p>
        </p:txBody>
      </p:sp>
      <p:sp>
        <p:nvSpPr>
          <p:cNvPr id="26628" name="TextBox 6"/>
          <p:cNvSpPr txBox="1">
            <a:spLocks noChangeArrowheads="1"/>
          </p:cNvSpPr>
          <p:nvPr/>
        </p:nvSpPr>
        <p:spPr bwMode="auto">
          <a:xfrm>
            <a:off x="1042988" y="2546350"/>
            <a:ext cx="2233612" cy="523875"/>
          </a:xfrm>
          <a:prstGeom prst="rect">
            <a:avLst/>
          </a:prstGeom>
          <a:noFill/>
          <a:ln w="9525">
            <a:noFill/>
            <a:miter lim="800000"/>
            <a:headEnd/>
            <a:tailEnd/>
          </a:ln>
        </p:spPr>
        <p:txBody>
          <a:bodyPr>
            <a:spAutoFit/>
          </a:bodyPr>
          <a:lstStyle/>
          <a:p>
            <a:r>
              <a:rPr lang="zh-CN" altLang="en-US" sz="2800" b="1"/>
              <a:t>会心一笑</a:t>
            </a:r>
          </a:p>
        </p:txBody>
      </p:sp>
      <p:sp>
        <p:nvSpPr>
          <p:cNvPr id="26629" name="矩形 7"/>
          <p:cNvSpPr>
            <a:spLocks noChangeArrowheads="1"/>
          </p:cNvSpPr>
          <p:nvPr/>
        </p:nvSpPr>
        <p:spPr bwMode="auto">
          <a:xfrm>
            <a:off x="4140200" y="2330450"/>
            <a:ext cx="4176713" cy="954088"/>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突出鲁迅先生对“我”的理解。</a:t>
            </a:r>
          </a:p>
        </p:txBody>
      </p:sp>
      <p:sp>
        <p:nvSpPr>
          <p:cNvPr id="26630" name="TextBox 8"/>
          <p:cNvSpPr txBox="1">
            <a:spLocks noChangeArrowheads="1"/>
          </p:cNvSpPr>
          <p:nvPr/>
        </p:nvSpPr>
        <p:spPr bwMode="auto">
          <a:xfrm>
            <a:off x="900113" y="3841750"/>
            <a:ext cx="2016125" cy="523875"/>
          </a:xfrm>
          <a:prstGeom prst="rect">
            <a:avLst/>
          </a:prstGeom>
          <a:noFill/>
          <a:ln w="9525">
            <a:noFill/>
            <a:miter lim="800000"/>
            <a:headEnd/>
            <a:tailEnd/>
          </a:ln>
        </p:spPr>
        <p:txBody>
          <a:bodyPr>
            <a:spAutoFit/>
          </a:bodyPr>
          <a:lstStyle/>
          <a:p>
            <a:r>
              <a:rPr lang="zh-CN" altLang="en-US" sz="2800" b="1"/>
              <a:t>读青年来信</a:t>
            </a:r>
          </a:p>
        </p:txBody>
      </p:sp>
      <p:sp>
        <p:nvSpPr>
          <p:cNvPr id="26631" name="矩形 9"/>
          <p:cNvSpPr>
            <a:spLocks noChangeArrowheads="1"/>
          </p:cNvSpPr>
          <p:nvPr/>
        </p:nvSpPr>
        <p:spPr bwMode="auto">
          <a:xfrm>
            <a:off x="4140200" y="3627438"/>
            <a:ext cx="4176713" cy="954087"/>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突出鲁迅先生爱憎分明、认真负责的精神。</a:t>
            </a:r>
          </a:p>
        </p:txBody>
      </p:sp>
      <p:sp>
        <p:nvSpPr>
          <p:cNvPr id="26632" name="TextBox 10"/>
          <p:cNvSpPr txBox="1">
            <a:spLocks noChangeArrowheads="1"/>
          </p:cNvSpPr>
          <p:nvPr/>
        </p:nvSpPr>
        <p:spPr bwMode="auto">
          <a:xfrm>
            <a:off x="539750" y="5192713"/>
            <a:ext cx="2808288" cy="522287"/>
          </a:xfrm>
          <a:prstGeom prst="rect">
            <a:avLst/>
          </a:prstGeom>
          <a:noFill/>
          <a:ln w="9525">
            <a:noFill/>
            <a:miter lim="800000"/>
            <a:headEnd/>
            <a:tailEnd/>
          </a:ln>
        </p:spPr>
        <p:txBody>
          <a:bodyPr>
            <a:spAutoFit/>
          </a:bodyPr>
          <a:lstStyle/>
          <a:p>
            <a:r>
              <a:rPr lang="zh-CN" altLang="en-US" sz="2800" b="1"/>
              <a:t>处理校样很随便</a:t>
            </a:r>
          </a:p>
        </p:txBody>
      </p:sp>
      <p:sp>
        <p:nvSpPr>
          <p:cNvPr id="26633" name="矩形 11"/>
          <p:cNvSpPr>
            <a:spLocks noChangeArrowheads="1"/>
          </p:cNvSpPr>
          <p:nvPr/>
        </p:nvSpPr>
        <p:spPr bwMode="auto">
          <a:xfrm>
            <a:off x="4140200" y="4922838"/>
            <a:ext cx="4176713" cy="954087"/>
          </a:xfrm>
          <a:prstGeom prst="rect">
            <a:avLst/>
          </a:prstGeom>
          <a:noFill/>
          <a:ln w="9525">
            <a:noFill/>
            <a:miter lim="800000"/>
            <a:headEnd/>
            <a:tailEnd/>
          </a:ln>
        </p:spPr>
        <p:txBody>
          <a:bodyPr>
            <a:spAutoFit/>
          </a:bodyPr>
          <a:lstStyle/>
          <a:p>
            <a:r>
              <a:rPr lang="zh-CN" altLang="en-US" sz="2800" b="1">
                <a:latin typeface="楷体" pitchFamily="49" charset="-122"/>
                <a:ea typeface="楷体" pitchFamily="49" charset="-122"/>
              </a:rPr>
              <a:t>突出鲁迅先生淡泊名利的精神。</a:t>
            </a:r>
          </a:p>
        </p:txBody>
      </p:sp>
      <p:sp>
        <p:nvSpPr>
          <p:cNvPr id="15" name="右箭头 14"/>
          <p:cNvSpPr/>
          <p:nvPr/>
        </p:nvSpPr>
        <p:spPr>
          <a:xfrm>
            <a:off x="3132138" y="1484313"/>
            <a:ext cx="863600"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右箭头 15"/>
          <p:cNvSpPr/>
          <p:nvPr/>
        </p:nvSpPr>
        <p:spPr>
          <a:xfrm>
            <a:off x="3132138" y="2636838"/>
            <a:ext cx="863600"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右箭头 16"/>
          <p:cNvSpPr/>
          <p:nvPr/>
        </p:nvSpPr>
        <p:spPr>
          <a:xfrm>
            <a:off x="3203575" y="3976688"/>
            <a:ext cx="863600"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p:cNvSpPr/>
          <p:nvPr/>
        </p:nvSpPr>
        <p:spPr>
          <a:xfrm>
            <a:off x="3276600" y="5273675"/>
            <a:ext cx="863600"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1674</Words>
  <Application>Microsoft Office PowerPoint</Application>
  <PresentationFormat>全屏显示(4:3)</PresentationFormat>
  <Paragraphs>149</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鲁迅先生是一位</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lirongjuan</dc:creator>
  <cp:lastModifiedBy>zhaoqingju</cp:lastModifiedBy>
  <cp:revision>20</cp:revision>
  <dcterms:created xsi:type="dcterms:W3CDTF">2018-09-13T02:31:50Z</dcterms:created>
  <dcterms:modified xsi:type="dcterms:W3CDTF">2018-11-30T01:18:50Z</dcterms:modified>
</cp:coreProperties>
</file>