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sldIdLst>
    <p:sldId id="256" r:id="rId4"/>
    <p:sldId id="257" r:id="rId5"/>
    <p:sldId id="259" r:id="rId6"/>
    <p:sldId id="263" r:id="rId7"/>
    <p:sldId id="283" r:id="rId8"/>
    <p:sldId id="279" r:id="rId9"/>
    <p:sldId id="280" r:id="rId1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-1158" y="-90"/>
      </p:cViewPr>
      <p:guideLst>
        <p:guide orient="horz" pos="2160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  <a:endParaRPr lang="en-US" altLang="zh-CN" dirty="0"/>
          </a:p>
          <a:p>
            <a:pPr lvl="0"/>
            <a:r>
              <a:rPr lang="en-US" altLang="zh-CN" dirty="0"/>
              <a:t>TEMPLATE</a:t>
            </a:r>
            <a:endParaRPr lang="en-US" altLang="zh-CN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5680991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628959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600453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564168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508559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466966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935211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906705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870420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814811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773218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716124"/>
            <a:ext cx="1608750" cy="382500"/>
          </a:xfrm>
          <a:prstGeom prst="rect">
            <a:avLst/>
          </a:prstGeom>
        </p:spPr>
      </p:pic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3325495" y="2148840"/>
            <a:ext cx="5041900" cy="23479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4000" b="1" strike="noStrike" kern="12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梓潼县小学语文二班</a:t>
            </a:r>
            <a:br>
              <a:rPr lang="en-US" altLang="zh-CN" sz="400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r>
              <a:rPr lang="zh-CN" altLang="en-US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级简报</a:t>
            </a:r>
            <a:r>
              <a:rPr lang="en-US" altLang="zh-CN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4000" b="1" strike="noStrike" kern="1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第壹期</a:t>
            </a:r>
            <a:r>
              <a:rPr lang="en-US" altLang="zh-CN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4000" b="1" strike="noStrike" kern="1200" noProof="0" dirty="0" smtClean="0">
              <a:ln>
                <a:noFill/>
              </a:ln>
              <a:solidFill>
                <a:srgbClr val="09532A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100" name="文本框 3"/>
          <p:cNvSpPr txBox="1"/>
          <p:nvPr/>
        </p:nvSpPr>
        <p:spPr>
          <a:xfrm>
            <a:off x="8767665" y="6060497"/>
            <a:ext cx="326644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主编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：龚水英    </a:t>
            </a:r>
            <a:r>
              <a:rPr lang="en-US" altLang="zh-CN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2019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年</a:t>
            </a:r>
            <a:r>
              <a:rPr lang="en-US" altLang="zh-CN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6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月</a:t>
            </a:r>
            <a:r>
              <a:rPr lang="en-US" altLang="zh-CN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日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785" y="2102522"/>
            <a:ext cx="1007845" cy="922020"/>
          </a:xfrm>
        </p:spPr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zh-CN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7038975" y="237998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CONTENTS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785" y="3207365"/>
            <a:ext cx="1007845" cy="92202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785" y="4338878"/>
            <a:ext cx="1007845" cy="92202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</a:t>
            </a:r>
            <a:endParaRPr lang="zh-CN" altLang="en-US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27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0"/>
          </p:nvPr>
        </p:nvSpPr>
        <p:spPr>
          <a:xfrm>
            <a:off x="7038975" y="4516755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占位符 15"/>
          <p:cNvSpPr>
            <a:spLocks noGrp="1"/>
          </p:cNvSpPr>
          <p:nvPr/>
        </p:nvSpPr>
        <p:spPr>
          <a:xfrm>
            <a:off x="8681620" y="212919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占位符 16"/>
          <p:cNvSpPr>
            <a:spLocks noGrp="1"/>
          </p:cNvSpPr>
          <p:nvPr/>
        </p:nvSpPr>
        <p:spPr>
          <a:xfrm>
            <a:off x="9689465" y="2379980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占位符 15"/>
          <p:cNvSpPr>
            <a:spLocks noGrp="1"/>
          </p:cNvSpPr>
          <p:nvPr/>
        </p:nvSpPr>
        <p:spPr>
          <a:xfrm>
            <a:off x="8681620" y="3199167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五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占位符 16"/>
          <p:cNvSpPr>
            <a:spLocks noGrp="1"/>
          </p:cNvSpPr>
          <p:nvPr/>
        </p:nvSpPr>
        <p:spPr>
          <a:xfrm>
            <a:off x="9689465" y="3429635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卷尾寄语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95275" y="478155"/>
            <a:ext cx="5194300" cy="922020"/>
          </a:xfrm>
        </p:spPr>
        <p:txBody>
          <a:bodyPr wrap="square"/>
          <a:lstStyle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 卷首寄语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7" name="Rectangle 22"/>
          <p:cNvSpPr/>
          <p:nvPr/>
        </p:nvSpPr>
        <p:spPr>
          <a:xfrm>
            <a:off x="2400300" y="2053908"/>
            <a:ext cx="806069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教育是一条智慧的长河，它承载着知识、文明，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它既是智慧的产物，又是智慧的载体与推进器。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教育从来就是一个智慧的职业，教育需要智慧。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智慧需要教育的传承，教育离不开智慧的滋养。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/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006729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20" y="1630680"/>
            <a:ext cx="1165225" cy="1100455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731024" y="16121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310238" y="2812410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空心弧 26"/>
          <p:cNvSpPr/>
          <p:nvPr/>
        </p:nvSpPr>
        <p:spPr>
          <a:xfrm rot="10965428">
            <a:off x="6941092" y="172267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519671" y="284352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空心弧 34"/>
          <p:cNvSpPr/>
          <p:nvPr/>
        </p:nvSpPr>
        <p:spPr>
          <a:xfrm rot="10965428">
            <a:off x="9792259" y="165790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37147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84175" y="294640"/>
            <a:ext cx="5117465" cy="922020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  班级之星  </a:t>
            </a:r>
            <a:endParaRPr lang="zh-CN" altLang="en-US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3190" y="1447165"/>
            <a:ext cx="129476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满分学员</a:t>
            </a:r>
            <a:endParaRPr lang="zh-CN" altLang="en-US" sz="4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75" y="1743075"/>
            <a:ext cx="1165225" cy="11004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37375" y="1228725"/>
            <a:ext cx="12573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论坛探讨</a:t>
            </a:r>
            <a:endParaRPr lang="zh-CN" altLang="en-US" sz="4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655" y="1673225"/>
            <a:ext cx="1165225" cy="11004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67570" y="1216660"/>
            <a:ext cx="121031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学习时间</a:t>
            </a:r>
            <a:endParaRPr lang="zh-CN" altLang="en-US" sz="4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1685" y="3601085"/>
            <a:ext cx="5058410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14110" y="360108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74785" y="3555365"/>
            <a:ext cx="259397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782320" y="3601085"/>
          <a:ext cx="5077460" cy="1911985"/>
        </p:xfrm>
        <a:graphic>
          <a:graphicData uri="http://schemas.openxmlformats.org/drawingml/2006/table">
            <a:tbl>
              <a:tblPr/>
              <a:tblGrid>
                <a:gridCol w="826135"/>
                <a:gridCol w="824865"/>
                <a:gridCol w="826135"/>
                <a:gridCol w="845185"/>
                <a:gridCol w="951230"/>
                <a:gridCol w="803910"/>
              </a:tblGrid>
              <a:tr h="3352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廖    敏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李芙蓉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戴佩君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吴勇先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余诗棋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张彩云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    月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魏发菊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董亚琳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周继生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彭麟茜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zh-CN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蒲  昉  </a:t>
                      </a:r>
                      <a:endParaRPr lang="zh-CN" altLang="zh-CN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杨成芬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刘松林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    志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冉永翠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张志会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罗   琼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魏   红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王勇全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   玲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   芳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王宇诗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蒲显兰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石春梅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赵春蓉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梁   青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蒲   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   琳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龚万香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周永金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李君隆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6214110" y="3569970"/>
          <a:ext cx="2610485" cy="1899920"/>
        </p:xfrm>
        <a:graphic>
          <a:graphicData uri="http://schemas.openxmlformats.org/drawingml/2006/table">
            <a:tbl>
              <a:tblPr/>
              <a:tblGrid>
                <a:gridCol w="1286510"/>
                <a:gridCol w="1323975"/>
              </a:tblGrid>
              <a:tr h="5200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姓 名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论坛回帖数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   玲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2400" b="1" i="0" u="none" strike="noStrike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赵春蓉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2400" b="1" i="0" u="none" strike="noStrike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   娟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2400" b="1" i="0" u="none" strike="noStrike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9074785" y="3554730"/>
          <a:ext cx="2593340" cy="1896745"/>
        </p:xfrm>
        <a:graphic>
          <a:graphicData uri="http://schemas.openxmlformats.org/drawingml/2006/table">
            <a:tbl>
              <a:tblPr/>
              <a:tblGrid>
                <a:gridCol w="1313180"/>
                <a:gridCol w="1280160"/>
              </a:tblGrid>
              <a:tr h="3219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周永金</a:t>
                      </a:r>
                      <a:endParaRPr lang="zh-CN" altLang="en-US" sz="20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1512</a:t>
                      </a:r>
                      <a:endParaRPr lang="en-US" altLang="zh-CN" sz="20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张  祎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1240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王  琳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1110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赵春蓉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1017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吴勇先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1009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52425" y="561340"/>
            <a:ext cx="4459605" cy="922020"/>
          </a:xfrm>
        </p:spPr>
        <p:txBody>
          <a:bodyPr wrap="square"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  学情通报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6386" name="TextBox 7"/>
          <p:cNvSpPr txBox="1"/>
          <p:nvPr/>
        </p:nvSpPr>
        <p:spPr>
          <a:xfrm>
            <a:off x="1351915" y="2029460"/>
            <a:ext cx="100310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每个人每项得分已经发到群文件了哦，</a:t>
            </a:r>
            <a:endParaRPr lang="zh-CN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快去看看你得了多少分吧！</a:t>
            </a:r>
            <a:endParaRPr lang="zh-CN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52425" y="561340"/>
            <a:ext cx="4459605" cy="922020"/>
          </a:xfrm>
        </p:spPr>
        <p:txBody>
          <a:bodyPr wrap="square"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  温馨提示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6386" name="TextBox 7"/>
          <p:cNvSpPr txBox="1"/>
          <p:nvPr/>
        </p:nvSpPr>
        <p:spPr>
          <a:xfrm>
            <a:off x="1435735" y="1483360"/>
            <a:ext cx="10231120" cy="5046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学习时间至少是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学时，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分钟哦！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及时撰写自己的研修日志，提交就会有成绩的！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你的好的教学案例也要及时上传，互相学习，也能提高你的成绩哦！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不要忘记去看看别人的感悟、日志、资源，留下你的足迹，也能有惊喜！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寄语：亲爱的老师学员们，是不是很容易得分呢？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8490" y="561340"/>
            <a:ext cx="4782820" cy="922020"/>
          </a:xfrm>
        </p:spPr>
        <p:txBody>
          <a:bodyPr wrap="square"/>
          <a:lstStyle/>
          <a:p>
            <a:pPr algn="l"/>
            <a:r>
              <a:rPr lang="zh-CN" altLang="en-US" b="1" dirty="0">
                <a:solidFill>
                  <a:srgbClr val="FF0000"/>
                </a:solidFill>
              </a:rPr>
              <a:t>五  卷尾语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7410" name="矩形 5"/>
          <p:cNvSpPr/>
          <p:nvPr/>
        </p:nvSpPr>
        <p:spPr>
          <a:xfrm>
            <a:off x="2766060" y="1483360"/>
            <a:ext cx="87820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618490" y="1864360"/>
            <a:ext cx="2047240" cy="12560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617855" y="4149725"/>
            <a:ext cx="2047240" cy="1259205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3" name="矩形 10"/>
          <p:cNvSpPr/>
          <p:nvPr/>
        </p:nvSpPr>
        <p:spPr>
          <a:xfrm>
            <a:off x="2766060" y="4149725"/>
            <a:ext cx="88182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虽然目前您的成绩已经合格，但为了我们整体的学习率和合格率，我们的分数是否还可以再高点呢？那么，也请您结合考核方案，继续努力，争取大家都能是优秀学员哦！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752</Words>
  <Application>WPS 演示</Application>
  <PresentationFormat>自定义</PresentationFormat>
  <Paragraphs>187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Segoe UI Light</vt:lpstr>
      <vt:lpstr>Century Gothic</vt:lpstr>
      <vt:lpstr>Segoe Print</vt:lpstr>
      <vt:lpstr>Segoe UI Light</vt:lpstr>
      <vt:lpstr>Calibri</vt:lpstr>
      <vt:lpstr>黑体</vt:lpstr>
      <vt:lpstr>华文行楷</vt:lpstr>
      <vt:lpstr>Arial Unicode MS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谢林宏</cp:lastModifiedBy>
  <cp:revision>62</cp:revision>
  <dcterms:created xsi:type="dcterms:W3CDTF">2015-08-18T02:51:00Z</dcterms:created>
  <dcterms:modified xsi:type="dcterms:W3CDTF">2019-06-24T04:25:00Z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