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4"/>
  </p:handoutMasterIdLst>
  <p:sldIdLst>
    <p:sldId id="287" r:id="rId3"/>
    <p:sldId id="289" r:id="rId5"/>
    <p:sldId id="290" r:id="rId6"/>
    <p:sldId id="299" r:id="rId7"/>
    <p:sldId id="297" r:id="rId8"/>
    <p:sldId id="298" r:id="rId9"/>
    <p:sldId id="292" r:id="rId10"/>
    <p:sldId id="294" r:id="rId11"/>
    <p:sldId id="296" r:id="rId12"/>
    <p:sldId id="295" r:id="rId13"/>
  </p:sldIdLst>
  <p:sldSz cx="9144000" cy="6858000" type="screen4x3"/>
  <p:notesSz cx="6797675" cy="9872980"/>
  <p:defaultTextStyle>
    <a:defPPr>
      <a:defRPr lang="zh-CN"/>
    </a:defPPr>
    <a:lvl1pPr marL="0" lvl="0" indent="0" algn="l" defTabSz="914400" rtl="0" eaLnBrk="1" fontAlgn="base" latinLnBrk="0" hangingPunct="1">
      <a:lnSpc>
        <a:spcPct val="12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1pPr>
    <a:lvl2pPr marL="457200" lvl="1" indent="0" algn="l" defTabSz="914400" rtl="0" eaLnBrk="1" fontAlgn="base" latinLnBrk="0" hangingPunct="1">
      <a:lnSpc>
        <a:spcPct val="12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2pPr>
    <a:lvl3pPr marL="914400" lvl="2" indent="0" algn="l" defTabSz="914400" rtl="0" eaLnBrk="1" fontAlgn="base" latinLnBrk="0" hangingPunct="1">
      <a:lnSpc>
        <a:spcPct val="12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3pPr>
    <a:lvl4pPr marL="1371600" lvl="3" indent="0" algn="l" defTabSz="914400" rtl="0" eaLnBrk="1" fontAlgn="base" latinLnBrk="0" hangingPunct="1">
      <a:lnSpc>
        <a:spcPct val="12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4pPr>
    <a:lvl5pPr marL="1828800" lvl="4" indent="0" algn="l" defTabSz="914400" rtl="0" eaLnBrk="1" fontAlgn="base" latinLnBrk="0" hangingPunct="1">
      <a:lnSpc>
        <a:spcPct val="12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5pPr>
    <a:lvl6pPr marL="2286000" lvl="5" indent="0" algn="l" defTabSz="914400" rtl="0" eaLnBrk="1" fontAlgn="base" latinLnBrk="0" hangingPunct="1">
      <a:lnSpc>
        <a:spcPct val="12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6pPr>
    <a:lvl7pPr marL="2743200" lvl="6" indent="0" algn="l" defTabSz="914400" rtl="0" eaLnBrk="1" fontAlgn="base" latinLnBrk="0" hangingPunct="1">
      <a:lnSpc>
        <a:spcPct val="12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7pPr>
    <a:lvl8pPr marL="3200400" lvl="7" indent="0" algn="l" defTabSz="914400" rtl="0" eaLnBrk="1" fontAlgn="base" latinLnBrk="0" hangingPunct="1">
      <a:lnSpc>
        <a:spcPct val="12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8pPr>
    <a:lvl9pPr marL="3657600" lvl="8" indent="0" algn="l" defTabSz="914400" rtl="0" eaLnBrk="1" fontAlgn="base" latinLnBrk="0" hangingPunct="1">
      <a:lnSpc>
        <a:spcPct val="12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99CCFF"/>
    <a:srgbClr val="CCECFF"/>
    <a:srgbClr val="FFFFCC"/>
    <a:srgbClr val="FF00FF"/>
    <a:srgbClr val="0066FF"/>
    <a:srgbClr val="FF00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800"/>
    <p:restoredTop sz="94285"/>
  </p:normalViewPr>
  <p:slideViewPr>
    <p:cSldViewPr showGuides="1">
      <p:cViewPr>
        <p:scale>
          <a:sx n="70" d="100"/>
          <a:sy n="70" d="100"/>
        </p:scale>
        <p:origin x="-648" y="-108"/>
      </p:cViewPr>
      <p:guideLst>
        <p:guide orient="horz" pos="220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lnSpc>
                <a:spcPct val="100000"/>
              </a:lnSpc>
              <a:defRPr sz="1200" b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绿色圃中小学教育网http://www.Lspjy.com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lnSpc>
                <a:spcPct val="100000"/>
              </a:lnSpc>
              <a:defRPr sz="1200" b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8AC7B5D-CCD5-4C0F-ABD4-E2FDA8A4DBA8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946400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lnSpc>
                <a:spcPct val="100000"/>
              </a:lnSpc>
              <a:defRPr sz="1200" b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绿色圃中小学教育网http://www.Lspjy.com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377363"/>
            <a:ext cx="2946400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>
              <a:lnSpc>
                <a:spcPct val="100000"/>
              </a:lnSpc>
              <a:buNone/>
            </a:pPr>
            <a:fld id="{9A0DB2DC-4C9A-4742-B13C-FB6460FD3503}" type="slidenum">
              <a:rPr lang="zh-CN" altLang="en-US" sz="1200" b="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绿色圃中小学教育网http://www.Lspjy.com</a:t>
            </a:r>
            <a:endParaRPr kumimoji="0" lang="zh-CN" altLang="en-US" sz="12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44296D-A132-47DE-95C3-BBDD310AEDD8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450" y="4689475"/>
            <a:ext cx="5438775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绿色圃中小学教育网http://www.Lspjy.com</a:t>
            </a:r>
            <a:endParaRPr kumimoji="0" lang="en-US" altLang="zh-CN" sz="12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页眉占位符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r>
              <a:rPr lang="zh-CN" altLang="en-US" sz="1200" dirty="0"/>
              <a:t>绿色圃中小学教育网http://www.Lspjy.com</a:t>
            </a:r>
            <a:endParaRPr lang="zh-CN" altLang="en-US" sz="1200" dirty="0"/>
          </a:p>
        </p:txBody>
      </p:sp>
      <p:sp>
        <p:nvSpPr>
          <p:cNvPr id="13315" name="页脚占位符 5"/>
          <p:cNvSpPr txBox="1">
            <a:spLocks noGrp="1"/>
          </p:cNvSpPr>
          <p:nvPr>
            <p:ph type="ftr" sz="quarter"/>
          </p:nvPr>
        </p:nvSpPr>
        <p:spPr>
          <a:xfrm>
            <a:off x="0" y="9377363"/>
            <a:ext cx="2946400" cy="493712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eaLnBrk="1" hangingPunct="1"/>
            <a:r>
              <a:rPr lang="en-US" altLang="zh-CN" sz="1200" dirty="0"/>
              <a:t>绿色圃中小学教育网http://www.Lspjy.com</a:t>
            </a:r>
            <a:endParaRPr lang="en-US" altLang="zh-CN" sz="1200" dirty="0"/>
          </a:p>
        </p:txBody>
      </p:sp>
      <p:sp>
        <p:nvSpPr>
          <p:cNvPr id="13316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3317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417513"/>
            <a:ext cx="2057400" cy="5708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17513"/>
            <a:ext cx="6019800" cy="5708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417513"/>
            <a:ext cx="6130925" cy="8509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Arial" panose="020B0604020202020204" pitchFamily="34" charset="0"/>
          <a:ea typeface="楷体_GB2312" panose="0201060903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Arial" panose="020B0604020202020204" pitchFamily="34" charset="0"/>
          <a:ea typeface="楷体_GB2312" panose="0201060903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Arial" panose="020B0604020202020204" pitchFamily="34" charset="0"/>
          <a:ea typeface="楷体_GB2312" panose="0201060903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Arial" panose="020B0604020202020204" pitchFamily="34" charset="0"/>
          <a:ea typeface="楷体_GB2312" panose="02010609030101010101" pitchFamily="49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Arial" panose="020B0604020202020204" pitchFamily="34" charset="0"/>
          <a:ea typeface="楷体_GB2312" panose="02010609030101010101" pitchFamily="49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Arial" panose="020B0604020202020204" pitchFamily="34" charset="0"/>
          <a:ea typeface="楷体_GB2312" panose="02010609030101010101" pitchFamily="49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Arial" panose="020B0604020202020204" pitchFamily="34" charset="0"/>
          <a:ea typeface="楷体_GB2312" panose="02010609030101010101" pitchFamily="49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Arial" panose="020B0604020202020204" pitchFamily="34" charset="0"/>
          <a:ea typeface="楷体_GB2312" panose="0201060903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1C1C1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1C1C1C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1C1C1C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1C1C1C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1C1C1C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1C1C1C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1C1C1C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1C1C1C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1C1C1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Picture 3" descr="人教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3" y="6092825"/>
            <a:ext cx="3168650" cy="347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158875" y="2238375"/>
            <a:ext cx="5641975" cy="7572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_GB2312" panose="02010609030101010101" pitchFamily="49" charset="-122"/>
                <a:cs typeface="+mn-cs"/>
              </a:rPr>
              <a:t>笔算乘法（不进位）</a:t>
            </a:r>
            <a:endParaRPr kumimoji="0" lang="zh-CN" alt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_GB2312" panose="02010609030101010101" pitchFamily="49" charset="-122"/>
              <a:cs typeface="+mn-cs"/>
            </a:endParaRPr>
          </a:p>
        </p:txBody>
      </p:sp>
      <p:pic>
        <p:nvPicPr>
          <p:cNvPr id="2052" name="Picture 4" descr="\\192.168.1.3\临时中转站1_以本人姓名建目录\开发中心-多媒体部\02美术部\晨会文件\04宁煌\人教数学教参\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850900"/>
            <a:ext cx="785813" cy="7858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3" name="Rectangle 7"/>
          <p:cNvSpPr txBox="1"/>
          <p:nvPr/>
        </p:nvSpPr>
        <p:spPr>
          <a:xfrm>
            <a:off x="1103313" y="646113"/>
            <a:ext cx="5543550" cy="1193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zh-CN" altLang="en-US" sz="4600" b="0" dirty="0">
                <a:latin typeface="Arial" panose="020B0604020202020204" pitchFamily="34" charset="0"/>
              </a:rPr>
              <a:t>两位数乘两位数</a:t>
            </a:r>
            <a:endParaRPr lang="en-US" altLang="zh-CN" sz="4600" b="0" dirty="0">
              <a:latin typeface="Arial" panose="020B0604020202020204" pitchFamily="34" charset="0"/>
            </a:endParaRPr>
          </a:p>
        </p:txBody>
      </p:sp>
      <p:sp>
        <p:nvSpPr>
          <p:cNvPr id="2054" name="Rectangle 6"/>
          <p:cNvSpPr/>
          <p:nvPr/>
        </p:nvSpPr>
        <p:spPr>
          <a:xfrm>
            <a:off x="2193925" y="6683375"/>
            <a:ext cx="666750" cy="128588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p>
            <a:pPr algn="ctr"/>
            <a:r>
              <a:rPr lang="zh-CN" altLang="en-US" sz="200" dirty="0">
                <a:solidFill>
                  <a:schemeClr val="bg1"/>
                </a:solidFill>
                <a:latin typeface="楷体_GB2312" panose="02010609030101010101" pitchFamily="49" charset="-122"/>
              </a:rPr>
              <a:t>绿色圃中小学教育网</a:t>
            </a:r>
            <a:r>
              <a:rPr lang="en-US" altLang="zh-CN" sz="200" dirty="0">
                <a:solidFill>
                  <a:schemeClr val="bg1"/>
                </a:solidFill>
                <a:latin typeface="楷体_GB2312" panose="02010609030101010101" pitchFamily="49" charset="-122"/>
              </a:rPr>
              <a:t>http://www.Lspjy.com</a:t>
            </a:r>
            <a:endParaRPr lang="en-US" altLang="zh-CN" dirty="0">
              <a:latin typeface="楷体_GB2312" panose="0201060903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7513"/>
            <a:ext cx="6994525" cy="8509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anose="02010609030101010101" pitchFamily="49" charset="-122"/>
                <a:ea typeface="+mj-ea"/>
                <a:cs typeface="+mj-cs"/>
              </a:rPr>
              <a:t>一、复习导入，揭示课题</a:t>
            </a:r>
            <a:endParaRPr kumimoji="0" lang="zh-CN" altLang="en-US" sz="4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+mj-ea"/>
              <a:cs typeface="+mj-cs"/>
            </a:endParaRPr>
          </a:p>
        </p:txBody>
      </p:sp>
      <p:sp>
        <p:nvSpPr>
          <p:cNvPr id="3075" name="Text Box 273"/>
          <p:cNvSpPr txBox="1"/>
          <p:nvPr/>
        </p:nvSpPr>
        <p:spPr>
          <a:xfrm>
            <a:off x="2351088" y="2362200"/>
            <a:ext cx="12954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en-US" altLang="zh-CN" sz="3000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3000" dirty="0"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en-US" altLang="zh-CN" sz="3000" dirty="0"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endParaRPr lang="en-US" altLang="zh-CN" sz="3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6" name="Text Box 274"/>
          <p:cNvSpPr txBox="1"/>
          <p:nvPr/>
        </p:nvSpPr>
        <p:spPr>
          <a:xfrm>
            <a:off x="2951163" y="3087688"/>
            <a:ext cx="53181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000" dirty="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endParaRPr lang="en-US" altLang="zh-CN" sz="3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" name="Text Box 280"/>
          <p:cNvSpPr txBox="1"/>
          <p:nvPr/>
        </p:nvSpPr>
        <p:spPr>
          <a:xfrm>
            <a:off x="2951163" y="3605213"/>
            <a:ext cx="762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000" dirty="0"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endParaRPr lang="en-US" altLang="zh-CN" sz="3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" name="Text Box 284"/>
          <p:cNvSpPr txBox="1"/>
          <p:nvPr/>
        </p:nvSpPr>
        <p:spPr>
          <a:xfrm>
            <a:off x="2438400" y="3605213"/>
            <a:ext cx="762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3000" dirty="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endParaRPr lang="en-US" altLang="zh-CN" sz="3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" name="Line 289"/>
          <p:cNvSpPr>
            <a:spLocks noChangeShapeType="1"/>
          </p:cNvSpPr>
          <p:nvPr/>
        </p:nvSpPr>
        <p:spPr bwMode="auto">
          <a:xfrm flipV="1">
            <a:off x="3170238" y="2886075"/>
            <a:ext cx="0" cy="3603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tailEnd type="triangle" w="lg" len="lg"/>
          </a:ln>
        </p:spPr>
        <p:txBody>
          <a:bodyPr lIns="90000" tIns="46800" rIns="90000" bIns="46800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46" name="Line 290"/>
          <p:cNvSpPr>
            <a:spLocks noChangeShapeType="1"/>
          </p:cNvSpPr>
          <p:nvPr/>
        </p:nvSpPr>
        <p:spPr bwMode="auto">
          <a:xfrm flipH="1" flipV="1">
            <a:off x="2767013" y="2900363"/>
            <a:ext cx="403225" cy="3492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tailEnd type="triangle" w="lg" len="lg"/>
          </a:ln>
        </p:spPr>
        <p:txBody>
          <a:bodyPr lIns="90000" tIns="46800" rIns="90000" bIns="46800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_GB2312" panose="02010609030101010101" pitchFamily="49" charset="-122"/>
              <a:cs typeface="+mn-cs"/>
            </a:endParaRPr>
          </a:p>
        </p:txBody>
      </p:sp>
      <p:cxnSp>
        <p:nvCxnSpPr>
          <p:cNvPr id="48" name="直接连接符 47"/>
          <p:cNvCxnSpPr/>
          <p:nvPr/>
        </p:nvCxnSpPr>
        <p:spPr bwMode="auto">
          <a:xfrm>
            <a:off x="2008188" y="3659188"/>
            <a:ext cx="1476375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82" name="Text Box 273"/>
          <p:cNvSpPr txBox="1"/>
          <p:nvPr/>
        </p:nvSpPr>
        <p:spPr>
          <a:xfrm>
            <a:off x="4641850" y="2362200"/>
            <a:ext cx="178593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3000" dirty="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3000" dirty="0">
                <a:latin typeface="Arial" panose="020B0604020202020204" pitchFamily="34" charset="0"/>
                <a:ea typeface="宋体" panose="02010600030101010101" pitchFamily="2" charset="-122"/>
              </a:rPr>
              <a:t>   </a:t>
            </a:r>
            <a:r>
              <a:rPr lang="en-US" altLang="zh-CN" sz="3000" dirty="0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3000" dirty="0"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en-US" altLang="zh-CN" sz="3000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endParaRPr lang="en-US" altLang="zh-CN" sz="3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83" name="Text Box 274"/>
          <p:cNvSpPr txBox="1"/>
          <p:nvPr/>
        </p:nvSpPr>
        <p:spPr>
          <a:xfrm>
            <a:off x="5722938" y="3087688"/>
            <a:ext cx="49053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000" dirty="0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endParaRPr lang="en-US" altLang="zh-CN" sz="3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" name="Text Box 280"/>
          <p:cNvSpPr txBox="1"/>
          <p:nvPr/>
        </p:nvSpPr>
        <p:spPr>
          <a:xfrm>
            <a:off x="5722938" y="3605213"/>
            <a:ext cx="762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000" dirty="0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endParaRPr lang="en-US" altLang="zh-CN" sz="3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4" name="Text Box 284"/>
          <p:cNvSpPr txBox="1"/>
          <p:nvPr/>
        </p:nvSpPr>
        <p:spPr>
          <a:xfrm>
            <a:off x="5170488" y="3605213"/>
            <a:ext cx="762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3000" dirty="0">
                <a:latin typeface="Arial" panose="020B0604020202020204" pitchFamily="34" charset="0"/>
                <a:ea typeface="宋体" panose="02010600030101010101" pitchFamily="2" charset="-122"/>
              </a:rPr>
              <a:t>9</a:t>
            </a:r>
            <a:endParaRPr lang="en-US" altLang="zh-CN" sz="3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5" name="Line 289"/>
          <p:cNvSpPr>
            <a:spLocks noChangeShapeType="1"/>
          </p:cNvSpPr>
          <p:nvPr/>
        </p:nvSpPr>
        <p:spPr bwMode="auto">
          <a:xfrm flipV="1">
            <a:off x="5889625" y="2886075"/>
            <a:ext cx="0" cy="3603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tailEnd type="triangle" w="lg" len="lg"/>
          </a:ln>
        </p:spPr>
        <p:txBody>
          <a:bodyPr lIns="90000" tIns="46800" rIns="90000" bIns="46800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56" name="Line 290"/>
          <p:cNvSpPr>
            <a:spLocks noChangeShapeType="1"/>
          </p:cNvSpPr>
          <p:nvPr/>
        </p:nvSpPr>
        <p:spPr bwMode="auto">
          <a:xfrm flipH="1" flipV="1">
            <a:off x="5457825" y="2890838"/>
            <a:ext cx="431800" cy="3587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tailEnd type="triangle" w="lg" len="lg"/>
          </a:ln>
        </p:spPr>
        <p:txBody>
          <a:bodyPr lIns="90000" tIns="46800" rIns="90000" bIns="46800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_GB2312" panose="02010609030101010101" pitchFamily="49" charset="-122"/>
              <a:cs typeface="+mn-cs"/>
            </a:endParaRPr>
          </a:p>
        </p:txBody>
      </p:sp>
      <p:cxnSp>
        <p:nvCxnSpPr>
          <p:cNvPr id="57" name="直接连接符 56"/>
          <p:cNvCxnSpPr/>
          <p:nvPr/>
        </p:nvCxnSpPr>
        <p:spPr bwMode="auto">
          <a:xfrm>
            <a:off x="4279900" y="3648075"/>
            <a:ext cx="1920875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Line 290"/>
          <p:cNvSpPr>
            <a:spLocks noChangeShapeType="1"/>
          </p:cNvSpPr>
          <p:nvPr/>
        </p:nvSpPr>
        <p:spPr bwMode="auto">
          <a:xfrm flipH="1" flipV="1">
            <a:off x="4932363" y="2900363"/>
            <a:ext cx="957263" cy="3492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tailEnd type="triangle" w="lg" len="lg"/>
          </a:ln>
        </p:spPr>
        <p:txBody>
          <a:bodyPr lIns="90000" tIns="46800" rIns="90000" bIns="46800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60" name="Text Box 284"/>
          <p:cNvSpPr txBox="1"/>
          <p:nvPr/>
        </p:nvSpPr>
        <p:spPr>
          <a:xfrm>
            <a:off x="4641850" y="3605213"/>
            <a:ext cx="5000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3000" dirty="0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endParaRPr lang="en-US" altLang="zh-CN" sz="3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Group 38"/>
          <p:cNvGrpSpPr/>
          <p:nvPr/>
        </p:nvGrpSpPr>
        <p:grpSpPr>
          <a:xfrm>
            <a:off x="5292725" y="1728788"/>
            <a:ext cx="3314700" cy="1268412"/>
            <a:chOff x="3378" y="840"/>
            <a:chExt cx="2088" cy="799"/>
          </a:xfrm>
        </p:grpSpPr>
        <p:pic>
          <p:nvPicPr>
            <p:cNvPr id="3101" name="Picture 15" descr="男天使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604" y="840"/>
              <a:ext cx="862" cy="79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102" name="AutoShape 27"/>
            <p:cNvSpPr/>
            <p:nvPr/>
          </p:nvSpPr>
          <p:spPr>
            <a:xfrm>
              <a:off x="3378" y="840"/>
              <a:ext cx="1226" cy="339"/>
            </a:xfrm>
            <a:prstGeom prst="wedgeRoundRectCallout">
              <a:avLst>
                <a:gd name="adj1" fmla="val 57264"/>
                <a:gd name="adj2" fmla="val -11477"/>
                <a:gd name="adj3" fmla="val 16667"/>
              </a:avLst>
            </a:prstGeom>
            <a:solidFill>
              <a:srgbClr val="FFFFFF">
                <a:alpha val="0"/>
              </a:srgbClr>
            </a:solidFill>
            <a:ln w="19050" cap="flat" cmpd="sng">
              <a:solidFill>
                <a:srgbClr val="33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 algn="just"/>
              <a:r>
                <a:rPr lang="zh-CN" altLang="en-US" dirty="0">
                  <a:solidFill>
                    <a:srgbClr val="000000"/>
                  </a:solidFill>
                  <a:latin typeface="楷体_GB2312" panose="02010609030101010101" pitchFamily="49" charset="-122"/>
                </a:rPr>
                <a:t>用竖式计算。</a:t>
              </a:r>
              <a:endParaRPr lang="zh-CN" altLang="en-US" dirty="0">
                <a:solidFill>
                  <a:srgbClr val="1C1C1C"/>
                </a:solidFill>
                <a:latin typeface="楷体_GB2312" panose="02010609030101010101" pitchFamily="49" charset="-122"/>
              </a:endParaRPr>
            </a:p>
          </p:txBody>
        </p:sp>
      </p:grpSp>
      <p:grpSp>
        <p:nvGrpSpPr>
          <p:cNvPr id="3" name="Group 44"/>
          <p:cNvGrpSpPr/>
          <p:nvPr/>
        </p:nvGrpSpPr>
        <p:grpSpPr>
          <a:xfrm>
            <a:off x="536575" y="4246563"/>
            <a:ext cx="5154613" cy="1628775"/>
            <a:chOff x="246" y="840"/>
            <a:chExt cx="3247" cy="1026"/>
          </a:xfrm>
        </p:grpSpPr>
        <p:pic>
          <p:nvPicPr>
            <p:cNvPr id="3099" name="Picture 42" descr="10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6" y="840"/>
              <a:ext cx="1021" cy="102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100" name="AutoShape 27"/>
            <p:cNvSpPr/>
            <p:nvPr/>
          </p:nvSpPr>
          <p:spPr>
            <a:xfrm>
              <a:off x="1066" y="1024"/>
              <a:ext cx="2427" cy="341"/>
            </a:xfrm>
            <a:prstGeom prst="wedgeRoundRectCallout">
              <a:avLst>
                <a:gd name="adj1" fmla="val -55009"/>
                <a:gd name="adj2" fmla="val -6875"/>
                <a:gd name="adj3" fmla="val 16667"/>
              </a:avLst>
            </a:prstGeom>
            <a:solidFill>
              <a:srgbClr val="FFFFFF"/>
            </a:solidFill>
            <a:ln w="19050" cap="flat" cmpd="sng">
              <a:solidFill>
                <a:srgbClr val="33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r>
                <a:rPr lang="zh-CN" altLang="en-US" dirty="0">
                  <a:solidFill>
                    <a:srgbClr val="1C1C1C"/>
                  </a:solidFill>
                  <a:latin typeface="楷体_GB2312" panose="02010609030101010101" pitchFamily="49" charset="-122"/>
                </a:rPr>
                <a:t>怎样计算多位数乘一位数呢？</a:t>
              </a:r>
              <a:endParaRPr lang="zh-CN" altLang="en-US" dirty="0">
                <a:solidFill>
                  <a:srgbClr val="1C1C1C"/>
                </a:solidFill>
                <a:latin typeface="楷体_GB2312" panose="02010609030101010101" pitchFamily="49" charset="-122"/>
              </a:endParaRPr>
            </a:p>
          </p:txBody>
        </p:sp>
      </p:grpSp>
      <p:grpSp>
        <p:nvGrpSpPr>
          <p:cNvPr id="5" name="Group 51"/>
          <p:cNvGrpSpPr/>
          <p:nvPr/>
        </p:nvGrpSpPr>
        <p:grpSpPr>
          <a:xfrm>
            <a:off x="3255963" y="5060950"/>
            <a:ext cx="5426075" cy="1463675"/>
            <a:chOff x="1851" y="2840"/>
            <a:chExt cx="3418" cy="922"/>
          </a:xfrm>
        </p:grpSpPr>
        <p:pic>
          <p:nvPicPr>
            <p:cNvPr id="3097" name="Picture 49" descr="8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49" y="2840"/>
              <a:ext cx="620" cy="92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98" name="AutoShape 27"/>
            <p:cNvSpPr/>
            <p:nvPr/>
          </p:nvSpPr>
          <p:spPr>
            <a:xfrm>
              <a:off x="1851" y="3094"/>
              <a:ext cx="2627" cy="579"/>
            </a:xfrm>
            <a:prstGeom prst="wedgeRoundRectCallout">
              <a:avLst>
                <a:gd name="adj1" fmla="val 54639"/>
                <a:gd name="adj2" fmla="val -13958"/>
                <a:gd name="adj3" fmla="val 16667"/>
              </a:avLst>
            </a:prstGeom>
            <a:solidFill>
              <a:schemeClr val="bg1"/>
            </a:solidFill>
            <a:ln w="19050" cap="flat" cmpd="sng">
              <a:solidFill>
                <a:srgbClr val="33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r>
                <a:rPr lang="zh-CN" altLang="en-US" dirty="0">
                  <a:solidFill>
                    <a:srgbClr val="1C1C1C"/>
                  </a:solidFill>
                  <a:latin typeface="楷体_GB2312" panose="02010609030101010101" pitchFamily="49" charset="-122"/>
                </a:rPr>
                <a:t>多位数乘一位数要用一位数分别</a:t>
              </a:r>
              <a:endParaRPr lang="en-US" altLang="zh-CN" dirty="0">
                <a:solidFill>
                  <a:srgbClr val="1C1C1C"/>
                </a:solidFill>
                <a:latin typeface="楷体_GB2312" panose="02010609030101010101" pitchFamily="49" charset="-122"/>
              </a:endParaRPr>
            </a:p>
            <a:p>
              <a:r>
                <a:rPr lang="zh-CN" altLang="en-US" dirty="0">
                  <a:solidFill>
                    <a:srgbClr val="1C1C1C"/>
                  </a:solidFill>
                  <a:latin typeface="楷体_GB2312" panose="02010609030101010101" pitchFamily="49" charset="-122"/>
                </a:rPr>
                <a:t>去乘多位数每一位上的数。</a:t>
              </a:r>
              <a:endParaRPr lang="en-US" altLang="zh-CN" dirty="0">
                <a:solidFill>
                  <a:srgbClr val="1C1C1C"/>
                </a:solidFill>
                <a:latin typeface="楷体_GB2312" panose="02010609030101010101" pitchFamily="49" charset="-122"/>
              </a:endParaRPr>
            </a:p>
          </p:txBody>
        </p:sp>
      </p:grpSp>
      <p:sp>
        <p:nvSpPr>
          <p:cNvPr id="3094" name="Rectangle 52"/>
          <p:cNvSpPr/>
          <p:nvPr/>
        </p:nvSpPr>
        <p:spPr>
          <a:xfrm>
            <a:off x="1979613" y="3068638"/>
            <a:ext cx="566737" cy="641350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p>
            <a:r>
              <a:rPr lang="en-US" altLang="zh-CN" sz="3000" dirty="0">
                <a:latin typeface="楷体_GB2312" panose="02010609030101010101" pitchFamily="49" charset="-122"/>
              </a:rPr>
              <a:t>×</a:t>
            </a:r>
            <a:endParaRPr lang="zh-CN" altLang="en-US" sz="3000" dirty="0">
              <a:latin typeface="楷体_GB2312" panose="02010609030101010101" pitchFamily="49" charset="-122"/>
            </a:endParaRPr>
          </a:p>
        </p:txBody>
      </p:sp>
      <p:sp>
        <p:nvSpPr>
          <p:cNvPr id="3095" name="Rectangle 53"/>
          <p:cNvSpPr/>
          <p:nvPr/>
        </p:nvSpPr>
        <p:spPr>
          <a:xfrm>
            <a:off x="4230688" y="3068638"/>
            <a:ext cx="566737" cy="641350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p>
            <a:r>
              <a:rPr lang="en-US" altLang="zh-CN" sz="3000" dirty="0">
                <a:latin typeface="楷体_GB2312" panose="02010609030101010101" pitchFamily="49" charset="-122"/>
              </a:rPr>
              <a:t>×</a:t>
            </a:r>
            <a:endParaRPr lang="zh-CN" altLang="en-US" sz="3000" dirty="0">
              <a:latin typeface="楷体_GB2312" panose="02010609030101010101" pitchFamily="49" charset="-122"/>
            </a:endParaRPr>
          </a:p>
        </p:txBody>
      </p:sp>
      <p:sp>
        <p:nvSpPr>
          <p:cNvPr id="3096" name="Rectangle 31"/>
          <p:cNvSpPr/>
          <p:nvPr/>
        </p:nvSpPr>
        <p:spPr>
          <a:xfrm>
            <a:off x="2193925" y="6683375"/>
            <a:ext cx="666750" cy="128588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p>
            <a:pPr algn="ctr"/>
            <a:r>
              <a:rPr lang="zh-CN" altLang="en-US" sz="200" dirty="0">
                <a:solidFill>
                  <a:schemeClr val="bg1"/>
                </a:solidFill>
                <a:latin typeface="楷体_GB2312" panose="02010609030101010101" pitchFamily="49" charset="-122"/>
              </a:rPr>
              <a:t>绿色圃中小学教育网</a:t>
            </a:r>
            <a:r>
              <a:rPr lang="en-US" altLang="zh-CN" sz="200" dirty="0">
                <a:solidFill>
                  <a:schemeClr val="bg1"/>
                </a:solidFill>
                <a:latin typeface="楷体_GB2312" panose="02010609030101010101" pitchFamily="49" charset="-122"/>
              </a:rPr>
              <a:t>http://www.Lspjy.com</a:t>
            </a:r>
            <a:endParaRPr lang="en-US" altLang="zh-CN" dirty="0">
              <a:latin typeface="楷体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53" grpId="0"/>
      <p:bldP spid="54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8" name="Picture 27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438" y="2071688"/>
            <a:ext cx="6610350" cy="3071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457200" y="417513"/>
            <a:ext cx="6419850" cy="8509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二、探究新知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23576" name="Text Box 24"/>
          <p:cNvSpPr txBox="1">
            <a:spLocks noChangeArrowheads="1"/>
          </p:cNvSpPr>
          <p:nvPr/>
        </p:nvSpPr>
        <p:spPr bwMode="auto">
          <a:xfrm>
            <a:off x="2947988" y="5727700"/>
            <a:ext cx="2703513" cy="579438"/>
          </a:xfrm>
          <a:prstGeom prst="rect">
            <a:avLst/>
          </a:prstGeom>
          <a:noFill/>
          <a:ln w="19050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lnSpc>
                <a:spcPct val="100000"/>
              </a:lnSpc>
              <a:buClrTx/>
              <a:buSzTx/>
              <a:buFontTx/>
              <a:defRPr/>
            </a:pPr>
            <a:r>
              <a:rPr kumimoji="0" lang="en-US" altLang="zh-CN" sz="3200" kern="1200" cap="none" spc="0" normalizeH="0" baseline="0" noProof="0" dirty="0">
                <a:latin typeface="Arial" panose="020B0604020202020204" pitchFamily="34" charset="0"/>
                <a:ea typeface="楷体_GB2312" panose="02010609030101010101" pitchFamily="49" charset="-122"/>
                <a:cs typeface="+mn-cs"/>
              </a:rPr>
              <a:t>14</a:t>
            </a:r>
            <a:r>
              <a:rPr kumimoji="0" lang="en-US" altLang="zh-CN" sz="3200" kern="1200" cap="none" spc="0" normalizeH="0" baseline="0" noProof="0" dirty="0">
                <a:latin typeface="+mn-ea"/>
                <a:ea typeface="+mn-ea"/>
                <a:cs typeface="+mn-cs"/>
              </a:rPr>
              <a:t>×</a:t>
            </a:r>
            <a:r>
              <a:rPr kumimoji="0" lang="en-US" altLang="zh-CN" sz="3200" kern="1200" cap="none" spc="0" normalizeH="0" baseline="0" noProof="0" dirty="0">
                <a:latin typeface="Arial" panose="020B0604020202020204" pitchFamily="34" charset="0"/>
                <a:ea typeface="+mn-ea"/>
                <a:cs typeface="+mn-cs"/>
              </a:rPr>
              <a:t>12</a:t>
            </a:r>
            <a:r>
              <a:rPr kumimoji="0" lang="zh-CN" altLang="en-US" sz="3200" kern="1200" cap="none" spc="0" normalizeH="0" baseline="0" noProof="0" dirty="0">
                <a:latin typeface="Arial" panose="020B0604020202020204" pitchFamily="34" charset="0"/>
                <a:ea typeface="楷体_GB2312" panose="02010609030101010101" pitchFamily="49" charset="-122"/>
                <a:cs typeface="+mn-cs"/>
              </a:rPr>
              <a:t>＝？</a:t>
            </a:r>
            <a:endParaRPr kumimoji="0" lang="en-US" altLang="zh-CN" sz="3200" kern="1200" cap="none" spc="0" normalizeH="0" baseline="0" noProof="0" dirty="0">
              <a:latin typeface="Arial" panose="020B0604020202020204" pitchFamily="34" charset="0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4103" name="TextBox 27"/>
          <p:cNvSpPr txBox="1">
            <a:spLocks noChangeArrowheads="1"/>
          </p:cNvSpPr>
          <p:nvPr/>
        </p:nvSpPr>
        <p:spPr bwMode="auto">
          <a:xfrm>
            <a:off x="642938" y="1571625"/>
            <a:ext cx="7566025" cy="534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_GB2312" panose="02010609030101010101" pitchFamily="49" charset="-122"/>
                <a:cs typeface="+mn-cs"/>
              </a:rPr>
              <a:t>每套书有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_GB2312" panose="02010609030101010101" pitchFamily="49" charset="-122"/>
                <a:cs typeface="+mn-cs"/>
              </a:rPr>
              <a:t>14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_GB2312" panose="02010609030101010101" pitchFamily="49" charset="-122"/>
                <a:cs typeface="+mn-cs"/>
              </a:rPr>
              <a:t>本，王老师买了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_GB2312" panose="02010609030101010101" pitchFamily="49" charset="-122"/>
                <a:cs typeface="+mn-cs"/>
              </a:rPr>
              <a:t>12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_GB2312" panose="02010609030101010101" pitchFamily="49" charset="-122"/>
                <a:cs typeface="+mn-cs"/>
              </a:rPr>
              <a:t>套。一共买了多少本？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_GB2312" panose="02010609030101010101" pitchFamily="49" charset="-122"/>
              <a:cs typeface="+mn-cs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595313" y="4848225"/>
            <a:ext cx="3111500" cy="1595438"/>
            <a:chOff x="193" y="3102"/>
            <a:chExt cx="1960" cy="1005"/>
          </a:xfrm>
        </p:grpSpPr>
        <p:pic>
          <p:nvPicPr>
            <p:cNvPr id="3" name="Picture 23" descr="10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" y="3102"/>
              <a:ext cx="1000" cy="100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104" name="AutoShape 27"/>
            <p:cNvSpPr/>
            <p:nvPr/>
          </p:nvSpPr>
          <p:spPr>
            <a:xfrm>
              <a:off x="929" y="3246"/>
              <a:ext cx="1224" cy="317"/>
            </a:xfrm>
            <a:prstGeom prst="wedgeRoundRectCallout">
              <a:avLst>
                <a:gd name="adj1" fmla="val -60699"/>
                <a:gd name="adj2" fmla="val -7097"/>
                <a:gd name="adj3" fmla="val 16667"/>
              </a:avLst>
            </a:prstGeom>
            <a:solidFill>
              <a:srgbClr val="FFFFFF"/>
            </a:solidFill>
            <a:ln w="19050" cap="flat" cmpd="sng">
              <a:solidFill>
                <a:srgbClr val="33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 algn="ctr">
                <a:lnSpc>
                  <a:spcPct val="100000"/>
                </a:lnSpc>
              </a:pPr>
              <a:r>
                <a:rPr lang="zh-CN" altLang="en-US" dirty="0">
                  <a:solidFill>
                    <a:srgbClr val="1C1C1C"/>
                  </a:solidFill>
                  <a:latin typeface="楷体_GB2312" panose="02010609030101010101" pitchFamily="49" charset="-122"/>
                </a:rPr>
                <a:t>怎样列式呢？</a:t>
              </a:r>
              <a:endParaRPr lang="zh-CN" altLang="en-US" dirty="0">
                <a:solidFill>
                  <a:srgbClr val="1C1C1C"/>
                </a:solidFill>
                <a:latin typeface="楷体_GB2312" panose="02010609030101010101" pitchFamily="49" charset="-122"/>
              </a:endParaRPr>
            </a:p>
            <a:p>
              <a:pPr>
                <a:lnSpc>
                  <a:spcPct val="100000"/>
                </a:lnSpc>
              </a:pPr>
              <a:endParaRPr lang="zh-CN" altLang="zh-CN" sz="1800" b="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2" name="Picture 18" descr="G:\Users\pinnerlg\Documents\Tencent Files\494816649\Image\C2C\~)3`Y5%EY~OH$L7OAEYWKA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21861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1857375" y="5000625"/>
            <a:ext cx="1785938" cy="428625"/>
          </a:xfrm>
          <a:prstGeom prst="rect">
            <a:avLst/>
          </a:prstGeom>
          <a:solidFill>
            <a:srgbClr val="FFFFCC"/>
          </a:solidFill>
          <a:ln w="12700">
            <a:noFill/>
          </a:ln>
        </p:spPr>
        <p:txBody>
          <a:bodyPr anchor="ctr"/>
          <a:p>
            <a:endParaRPr lang="zh-CN" altLang="en-US" dirty="0">
              <a:latin typeface="楷体_GB2312" panose="0201060903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29188" y="285750"/>
            <a:ext cx="1000125" cy="428625"/>
          </a:xfrm>
          <a:prstGeom prst="rect">
            <a:avLst/>
          </a:prstGeom>
          <a:solidFill>
            <a:srgbClr val="FFFFCC"/>
          </a:solidFill>
          <a:ln w="12700">
            <a:noFill/>
          </a:ln>
        </p:spPr>
        <p:txBody>
          <a:bodyPr anchor="ctr"/>
          <a:p>
            <a:endParaRPr lang="zh-CN" altLang="en-US" dirty="0">
              <a:latin typeface="楷体_GB2312" panose="0201060903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43438" y="1928813"/>
            <a:ext cx="4572000" cy="2928937"/>
          </a:xfrm>
          <a:prstGeom prst="rect">
            <a:avLst/>
          </a:prstGeom>
          <a:solidFill>
            <a:srgbClr val="FFFFCC"/>
          </a:solidFill>
          <a:ln w="12700">
            <a:noFill/>
          </a:ln>
        </p:spPr>
        <p:txBody>
          <a:bodyPr anchor="ctr"/>
          <a:p>
            <a:endParaRPr lang="zh-CN" altLang="en-US" dirty="0">
              <a:latin typeface="楷体_GB2312" panose="0201060903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57375" y="5572125"/>
            <a:ext cx="2071688" cy="428625"/>
          </a:xfrm>
          <a:prstGeom prst="rect">
            <a:avLst/>
          </a:prstGeom>
          <a:solidFill>
            <a:srgbClr val="FFFFCC"/>
          </a:solidFill>
          <a:ln w="12700">
            <a:noFill/>
          </a:ln>
        </p:spPr>
        <p:txBody>
          <a:bodyPr anchor="ctr"/>
          <a:p>
            <a:endParaRPr lang="zh-CN" altLang="en-US" dirty="0">
              <a:latin typeface="楷体_GB2312" panose="0201060903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72188" y="5000625"/>
            <a:ext cx="2214562" cy="428625"/>
          </a:xfrm>
          <a:prstGeom prst="rect">
            <a:avLst/>
          </a:prstGeom>
          <a:solidFill>
            <a:srgbClr val="FFFFCC"/>
          </a:solidFill>
          <a:ln w="12700">
            <a:noFill/>
          </a:ln>
        </p:spPr>
        <p:txBody>
          <a:bodyPr anchor="ctr"/>
          <a:p>
            <a:endParaRPr lang="zh-CN" altLang="en-US" dirty="0">
              <a:latin typeface="楷体_GB2312" panose="0201060903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72188" y="5572125"/>
            <a:ext cx="1785937" cy="428625"/>
          </a:xfrm>
          <a:prstGeom prst="rect">
            <a:avLst/>
          </a:prstGeom>
          <a:solidFill>
            <a:srgbClr val="FFFFCC"/>
          </a:solidFill>
          <a:ln w="12700">
            <a:noFill/>
          </a:ln>
        </p:spPr>
        <p:txBody>
          <a:bodyPr anchor="ctr"/>
          <a:p>
            <a:endParaRPr lang="zh-CN" altLang="en-US" dirty="0">
              <a:latin typeface="楷体_GB2312" panose="0201060903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072188" y="6072188"/>
            <a:ext cx="2500312" cy="428625"/>
          </a:xfrm>
          <a:prstGeom prst="rect">
            <a:avLst/>
          </a:prstGeom>
          <a:solidFill>
            <a:srgbClr val="FFFFCC"/>
          </a:solidFill>
          <a:ln w="12700">
            <a:noFill/>
          </a:ln>
        </p:spPr>
        <p:txBody>
          <a:bodyPr anchor="ctr"/>
          <a:p>
            <a:endParaRPr lang="zh-CN" altLang="en-US" dirty="0">
              <a:latin typeface="楷体_GB2312" panose="0201060903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1928813"/>
            <a:ext cx="4429125" cy="3071812"/>
          </a:xfrm>
          <a:prstGeom prst="rect">
            <a:avLst/>
          </a:prstGeom>
          <a:solidFill>
            <a:srgbClr val="FFFFCC"/>
          </a:solidFill>
          <a:ln w="12700">
            <a:noFill/>
          </a:ln>
        </p:spPr>
        <p:txBody>
          <a:bodyPr anchor="ctr"/>
          <a:p>
            <a:endParaRPr lang="zh-CN" altLang="en-US" dirty="0">
              <a:latin typeface="楷体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54" name="Picture 34" descr="C:\Users\wangwei\AppData\Local\Temp\SNAGHTML14882eb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8538" y="1781175"/>
            <a:ext cx="2597150" cy="2066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457200" y="417513"/>
            <a:ext cx="6419850" cy="8509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二、探究新知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23576" name="Text Box 24"/>
          <p:cNvSpPr txBox="1">
            <a:spLocks noChangeArrowheads="1"/>
          </p:cNvSpPr>
          <p:nvPr/>
        </p:nvSpPr>
        <p:spPr bwMode="auto">
          <a:xfrm>
            <a:off x="2587625" y="2208213"/>
            <a:ext cx="2389188" cy="554038"/>
          </a:xfrm>
          <a:prstGeom prst="rect">
            <a:avLst/>
          </a:prstGeom>
          <a:noFill/>
          <a:ln w="19050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lnSpc>
                <a:spcPct val="100000"/>
              </a:lnSpc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Arial" panose="020B0604020202020204" pitchFamily="34" charset="0"/>
                <a:ea typeface="楷体_GB2312" panose="02010609030101010101" pitchFamily="49" charset="-122"/>
                <a:cs typeface="+mn-cs"/>
              </a:rPr>
              <a:t>14</a:t>
            </a:r>
            <a:r>
              <a:rPr kumimoji="0" lang="en-US" altLang="zh-CN" sz="3000" kern="1200" cap="none" spc="0" normalizeH="0" baseline="0" noProof="0" dirty="0">
                <a:latin typeface="+mn-ea"/>
                <a:ea typeface="+mn-ea"/>
                <a:cs typeface="+mn-cs"/>
              </a:rPr>
              <a:t>×</a:t>
            </a:r>
            <a:r>
              <a:rPr kumimoji="0" lang="en-US" altLang="zh-CN" sz="3000" kern="1200" cap="none" spc="0" normalizeH="0" baseline="0" noProof="0" dirty="0">
                <a:latin typeface="Arial" panose="020B0604020202020204" pitchFamily="34" charset="0"/>
                <a:ea typeface="+mn-ea"/>
                <a:cs typeface="+mn-cs"/>
              </a:rPr>
              <a:t>12</a:t>
            </a:r>
            <a:r>
              <a:rPr kumimoji="0" lang="zh-CN" altLang="en-US" sz="3000" kern="1200" cap="none" spc="0" normalizeH="0" baseline="0" noProof="0" dirty="0">
                <a:latin typeface="Arial" panose="020B0604020202020204" pitchFamily="34" charset="0"/>
                <a:ea typeface="楷体_GB2312" panose="02010609030101010101" pitchFamily="49" charset="-122"/>
                <a:cs typeface="+mn-cs"/>
              </a:rPr>
              <a:t>＝</a:t>
            </a:r>
            <a:endParaRPr kumimoji="0" lang="en-US" altLang="zh-CN" sz="3000" kern="1200" cap="none" spc="0" normalizeH="0" baseline="0" noProof="0" dirty="0">
              <a:latin typeface="Arial" panose="020B0604020202020204" pitchFamily="34" charset="0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31" name="Line 4"/>
          <p:cNvSpPr/>
          <p:nvPr/>
        </p:nvSpPr>
        <p:spPr>
          <a:xfrm flipV="1">
            <a:off x="2601913" y="4910138"/>
            <a:ext cx="1619250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2814638" y="4816475"/>
            <a:ext cx="1828800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6</a:t>
            </a: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8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151" name="Text Box 6"/>
          <p:cNvSpPr txBox="1"/>
          <p:nvPr/>
        </p:nvSpPr>
        <p:spPr>
          <a:xfrm>
            <a:off x="2557463" y="3370263"/>
            <a:ext cx="625475" cy="6572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just"/>
            <a:r>
              <a:rPr lang="zh-CN" altLang="zh-CN" sz="3000" dirty="0">
                <a:latin typeface="Times New Roman" panose="02020603050405020304" pitchFamily="18" charset="0"/>
              </a:rPr>
              <a:t>×</a:t>
            </a:r>
            <a:endParaRPr lang="zh-CN" altLang="zh-CN" sz="30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3240088" y="3527425"/>
            <a:ext cx="1071563" cy="577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153" name="Line 8"/>
          <p:cNvSpPr/>
          <p:nvPr/>
        </p:nvSpPr>
        <p:spPr>
          <a:xfrm>
            <a:off x="2601913" y="4102100"/>
            <a:ext cx="1619250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7" name="Text Box 9"/>
          <p:cNvSpPr txBox="1">
            <a:spLocks noChangeArrowheads="1"/>
          </p:cNvSpPr>
          <p:nvPr/>
        </p:nvSpPr>
        <p:spPr bwMode="auto">
          <a:xfrm>
            <a:off x="3240088" y="2746375"/>
            <a:ext cx="1000125" cy="428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1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4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V="1">
            <a:off x="3862388" y="3290888"/>
            <a:ext cx="0" cy="360363"/>
          </a:xfrm>
          <a:prstGeom prst="line">
            <a:avLst/>
          </a:prstGeom>
          <a:noFill/>
          <a:ln w="19050" cmpd="sng">
            <a:solidFill>
              <a:srgbClr val="0066FF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solidFill>
                  <a:srgbClr val="FF0000"/>
                </a:solidFill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39" name="Line 11"/>
          <p:cNvSpPr/>
          <p:nvPr/>
        </p:nvSpPr>
        <p:spPr>
          <a:xfrm flipH="1" flipV="1">
            <a:off x="3424238" y="3292475"/>
            <a:ext cx="446087" cy="358775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40" name="Text Box 12"/>
          <p:cNvSpPr txBox="1">
            <a:spLocks noChangeArrowheads="1"/>
          </p:cNvSpPr>
          <p:nvPr/>
        </p:nvSpPr>
        <p:spPr bwMode="auto">
          <a:xfrm>
            <a:off x="3654425" y="4017963"/>
            <a:ext cx="687388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8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3225800" y="4375150"/>
            <a:ext cx="357188" cy="557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+mn-cs"/>
              </a:rPr>
              <a:t>4</a:t>
            </a:r>
            <a:endParaRPr kumimoji="0" lang="zh-CN" altLang="zh-CN" sz="3000" kern="1200" cap="none" spc="0" normalizeH="0" baseline="0" noProof="0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3225800" y="4014788"/>
            <a:ext cx="395288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7" name="Rectangle 4"/>
          <p:cNvSpPr txBox="1">
            <a:spLocks noChangeArrowheads="1"/>
          </p:cNvSpPr>
          <p:nvPr/>
        </p:nvSpPr>
        <p:spPr bwMode="auto">
          <a:xfrm>
            <a:off x="4214813" y="4103688"/>
            <a:ext cx="3194050" cy="5000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R="0" defTabSz="914400">
              <a:lnSpc>
                <a:spcPct val="100000"/>
              </a:lnSpc>
              <a:buClrTx/>
              <a:buSzTx/>
              <a:buFontTx/>
              <a:defRPr/>
            </a:pPr>
            <a:r>
              <a:rPr kumimoji="0" lang="en-US" altLang="zh-CN" kern="1200" cap="none" spc="0" normalizeH="0" baseline="0" noProof="0" dirty="0">
                <a:solidFill>
                  <a:srgbClr val="0066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…</a:t>
            </a:r>
            <a:r>
              <a:rPr kumimoji="0" lang="en-US" altLang="zh-CN" kern="1200" cap="none" spc="0" normalizeH="0" baseline="0" noProof="0" dirty="0">
                <a:solidFill>
                  <a:srgbClr val="0066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 </a:t>
            </a:r>
            <a:r>
              <a:rPr kumimoji="0" lang="en-US" altLang="zh-CN" kern="1200" cap="none" spc="0" normalizeH="0" baseline="0" noProof="0" dirty="0">
                <a:solidFill>
                  <a:srgbClr val="0066FF"/>
                </a:solidFill>
                <a:latin typeface="+mn-lt"/>
                <a:ea typeface="楷体_GB2312" panose="02010609030101010101" pitchFamily="49" charset="-122"/>
                <a:cs typeface="+mn-cs"/>
              </a:rPr>
              <a:t>14×2</a:t>
            </a:r>
            <a:r>
              <a:rPr kumimoji="0" lang="zh-CN" altLang="en-US" kern="1200" cap="none" spc="0" normalizeH="0" baseline="0" noProof="0" dirty="0">
                <a:solidFill>
                  <a:srgbClr val="0066FF"/>
                </a:solidFill>
                <a:latin typeface="+mn-lt"/>
                <a:ea typeface="楷体_GB2312" panose="02010609030101010101" pitchFamily="49" charset="-122"/>
                <a:cs typeface="+mn-cs"/>
              </a:rPr>
              <a:t>的积</a:t>
            </a:r>
            <a:endParaRPr kumimoji="0" lang="zh-CN" altLang="en-US" kern="1200" cap="none" spc="0" normalizeH="0" baseline="0" noProof="0" dirty="0">
              <a:solidFill>
                <a:srgbClr val="0066FF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48" name="Rectangle 4"/>
          <p:cNvSpPr txBox="1">
            <a:spLocks noChangeArrowheads="1"/>
          </p:cNvSpPr>
          <p:nvPr/>
        </p:nvSpPr>
        <p:spPr bwMode="auto">
          <a:xfrm>
            <a:off x="341313" y="4103688"/>
            <a:ext cx="1928813" cy="5000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R="0" algn="r" defTabSz="914400">
              <a:lnSpc>
                <a:spcPct val="100000"/>
              </a:lnSpc>
              <a:buClrTx/>
              <a:buSzTx/>
              <a:buFontTx/>
              <a:defRPr/>
            </a:pPr>
            <a:r>
              <a:rPr kumimoji="0" lang="zh-CN" altLang="en-US" kern="1200" cap="none" spc="0" normalizeH="0" baseline="0" noProof="0" dirty="0">
                <a:solidFill>
                  <a:srgbClr val="0066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 </a:t>
            </a:r>
            <a:r>
              <a:rPr kumimoji="0" lang="en-US" altLang="zh-CN" kern="1200" cap="none" spc="0" normalizeH="0" baseline="0" noProof="0" dirty="0">
                <a:solidFill>
                  <a:srgbClr val="0066FF"/>
                </a:solidFill>
                <a:latin typeface="+mn-lt"/>
                <a:ea typeface="楷体_GB2312" panose="02010609030101010101" pitchFamily="49" charset="-122"/>
                <a:cs typeface="+mn-cs"/>
              </a:rPr>
              <a:t>2</a:t>
            </a:r>
            <a:r>
              <a:rPr kumimoji="0" lang="zh-CN" altLang="en-US" kern="1200" cap="none" spc="0" normalizeH="0" baseline="0" noProof="0" dirty="0">
                <a:solidFill>
                  <a:srgbClr val="0066FF"/>
                </a:solidFill>
                <a:latin typeface="+mn-lt"/>
                <a:ea typeface="楷体_GB2312" panose="02010609030101010101" pitchFamily="49" charset="-122"/>
                <a:cs typeface="+mn-cs"/>
              </a:rPr>
              <a:t>套书的本数</a:t>
            </a:r>
            <a:endParaRPr kumimoji="0" lang="zh-CN" altLang="en-US" kern="1200" cap="none" spc="0" normalizeH="0" baseline="0" noProof="0" dirty="0">
              <a:solidFill>
                <a:srgbClr val="0066FF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cxnSp>
        <p:nvCxnSpPr>
          <p:cNvPr id="50" name="直接箭头连接符 49"/>
          <p:cNvCxnSpPr/>
          <p:nvPr/>
        </p:nvCxnSpPr>
        <p:spPr>
          <a:xfrm rot="10800000">
            <a:off x="2370138" y="4352925"/>
            <a:ext cx="431800" cy="1588"/>
          </a:xfrm>
          <a:prstGeom prst="straightConnector1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53" name="Line 10"/>
          <p:cNvSpPr>
            <a:spLocks noChangeShapeType="1"/>
          </p:cNvSpPr>
          <p:nvPr/>
        </p:nvSpPr>
        <p:spPr bwMode="auto">
          <a:xfrm flipV="1">
            <a:off x="3440113" y="3292475"/>
            <a:ext cx="430213" cy="358775"/>
          </a:xfrm>
          <a:prstGeom prst="line">
            <a:avLst/>
          </a:prstGeom>
          <a:noFill/>
          <a:ln w="19050" cmpd="sng">
            <a:solidFill>
              <a:srgbClr val="FF0000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solidFill>
                  <a:srgbClr val="0066FF"/>
                </a:solidFill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54" name="Line 11"/>
          <p:cNvSpPr>
            <a:spLocks noChangeShapeType="1"/>
          </p:cNvSpPr>
          <p:nvPr/>
        </p:nvSpPr>
        <p:spPr bwMode="auto">
          <a:xfrm flipH="1" flipV="1">
            <a:off x="3448050" y="3290888"/>
            <a:ext cx="0" cy="360363"/>
          </a:xfrm>
          <a:prstGeom prst="line">
            <a:avLst/>
          </a:prstGeom>
          <a:noFill/>
          <a:ln w="19050" cmpd="sng">
            <a:solidFill>
              <a:srgbClr val="FF0000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solidFill>
                  <a:srgbClr val="0066FF"/>
                </a:solidFill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55" name="Text Box 13"/>
          <p:cNvSpPr txBox="1">
            <a:spLocks noChangeArrowheads="1"/>
          </p:cNvSpPr>
          <p:nvPr/>
        </p:nvSpPr>
        <p:spPr bwMode="auto">
          <a:xfrm>
            <a:off x="2801938" y="4367213"/>
            <a:ext cx="377825" cy="557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+mn-cs"/>
              </a:rPr>
              <a:t>1</a:t>
            </a:r>
            <a:endParaRPr kumimoji="0" lang="zh-CN" altLang="zh-CN" sz="3000" kern="1200" cap="none" spc="0" normalizeH="0" baseline="0" noProof="0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6" name="Rectangle 4"/>
          <p:cNvSpPr txBox="1">
            <a:spLocks noChangeArrowheads="1"/>
          </p:cNvSpPr>
          <p:nvPr/>
        </p:nvSpPr>
        <p:spPr bwMode="auto">
          <a:xfrm>
            <a:off x="4214813" y="4452938"/>
            <a:ext cx="4244975" cy="5000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R="0" defTabSz="914400">
              <a:lnSpc>
                <a:spcPct val="100000"/>
              </a:lnSpc>
              <a:buClrTx/>
              <a:buSzTx/>
              <a:buFontTx/>
              <a:defRPr/>
            </a:pPr>
            <a:r>
              <a:rPr kumimoji="0" lang="en-US" altLang="zh-CN" kern="1200" cap="none" spc="0" normalizeH="0" baseline="0" noProof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…</a:t>
            </a:r>
            <a:r>
              <a:rPr kumimoji="0" lang="en-US" altLang="zh-CN" kern="1200" cap="none" spc="0" normalizeH="0" baseline="0" noProof="0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 </a:t>
            </a:r>
            <a:r>
              <a:rPr kumimoji="0" lang="en-US" altLang="zh-CN" kern="1200" cap="none" spc="0" normalizeH="0" baseline="0" noProof="0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+mn-cs"/>
              </a:rPr>
              <a:t>14×10</a:t>
            </a:r>
            <a:r>
              <a:rPr kumimoji="0" lang="zh-CN" altLang="en-US" kern="1200" cap="none" spc="0" normalizeH="0" baseline="0" noProof="0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+mn-cs"/>
              </a:rPr>
              <a:t>的积（个位的</a:t>
            </a:r>
            <a:r>
              <a:rPr kumimoji="0" lang="en-US" altLang="zh-CN" kern="1200" cap="none" spc="0" normalizeH="0" baseline="0" noProof="0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+mn-cs"/>
              </a:rPr>
              <a:t>0</a:t>
            </a:r>
            <a:r>
              <a:rPr kumimoji="0" lang="zh-CN" altLang="en-US" kern="1200" cap="none" spc="0" normalizeH="0" baseline="0" noProof="0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+mn-cs"/>
              </a:rPr>
              <a:t>不写）</a:t>
            </a:r>
            <a:endParaRPr kumimoji="0" lang="zh-CN" altLang="en-US" kern="1200" cap="none" spc="0" normalizeH="0" baseline="0" noProof="0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57" name="Rectangle 4"/>
          <p:cNvSpPr txBox="1">
            <a:spLocks noChangeArrowheads="1"/>
          </p:cNvSpPr>
          <p:nvPr/>
        </p:nvSpPr>
        <p:spPr bwMode="auto">
          <a:xfrm>
            <a:off x="341313" y="4452938"/>
            <a:ext cx="1928813" cy="5000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R="0" algn="r" defTabSz="914400">
              <a:lnSpc>
                <a:spcPct val="100000"/>
              </a:lnSpc>
              <a:buClrTx/>
              <a:buSzTx/>
              <a:buFontTx/>
              <a:defRPr/>
            </a:pPr>
            <a:r>
              <a:rPr kumimoji="0" lang="en-US" altLang="zh-CN" kern="1200" cap="none" spc="0" normalizeH="0" baseline="0" noProof="0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+mn-cs"/>
              </a:rPr>
              <a:t>10</a:t>
            </a:r>
            <a:r>
              <a:rPr kumimoji="0" lang="zh-CN" altLang="en-US" kern="1200" cap="none" spc="0" normalizeH="0" baseline="0" noProof="0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+mn-cs"/>
              </a:rPr>
              <a:t>套书的本数</a:t>
            </a:r>
            <a:endParaRPr kumimoji="0" lang="zh-CN" altLang="en-US" kern="1200" cap="none" spc="0" normalizeH="0" baseline="0" noProof="0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cxnSp>
        <p:nvCxnSpPr>
          <p:cNvPr id="58" name="直接箭头连接符 57"/>
          <p:cNvCxnSpPr/>
          <p:nvPr/>
        </p:nvCxnSpPr>
        <p:spPr>
          <a:xfrm rot="10800000">
            <a:off x="2370138" y="4702175"/>
            <a:ext cx="431800" cy="1588"/>
          </a:xfrm>
          <a:prstGeom prst="straightConnector1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60" name="Text Box 5"/>
          <p:cNvSpPr txBox="1">
            <a:spLocks noChangeArrowheads="1"/>
          </p:cNvSpPr>
          <p:nvPr/>
        </p:nvSpPr>
        <p:spPr bwMode="auto">
          <a:xfrm>
            <a:off x="4167188" y="2162175"/>
            <a:ext cx="928688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6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8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6084888" y="3497263"/>
            <a:ext cx="2590800" cy="344487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p>
            <a:endParaRPr lang="zh-CN" altLang="en-US" dirty="0">
              <a:latin typeface="楷体_GB2312" panose="02010609030101010101" pitchFamily="49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6084888" y="1763713"/>
            <a:ext cx="2590800" cy="1722437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p>
            <a:endParaRPr lang="zh-CN" altLang="en-US" dirty="0">
              <a:latin typeface="楷体_GB2312" panose="0201060903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913" y="2444750"/>
            <a:ext cx="673100" cy="392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algn="r" defTabSz="914400">
              <a:buClrTx/>
              <a:buSzTx/>
              <a:buFontTx/>
              <a:defRPr/>
            </a:pPr>
            <a:r>
              <a:rPr kumimoji="0" lang="en-US" altLang="zh-CN" sz="1800" kern="1200" cap="none" spc="0" normalizeH="0" baseline="0" noProof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10</a:t>
            </a:r>
            <a:r>
              <a:rPr kumimoji="0" lang="zh-CN" altLang="en-US" sz="1800" kern="1200" cap="none" spc="0" normalizeH="0" baseline="0" noProof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套</a:t>
            </a:r>
            <a:endParaRPr kumimoji="0" lang="zh-CN" altLang="en-US" sz="1800" kern="1200" cap="none" spc="0" normalizeH="0" baseline="0" noProof="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95913" y="3468688"/>
            <a:ext cx="673100" cy="392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r" defTabSz="914400">
              <a:buClrTx/>
              <a:buSzTx/>
              <a:buFontTx/>
              <a:defRPr/>
            </a:pPr>
            <a:r>
              <a:rPr kumimoji="0" lang="en-US" altLang="zh-CN" sz="1800" kern="1200" cap="none" spc="0" normalizeH="0" baseline="0" noProof="0" dirty="0">
                <a:solidFill>
                  <a:srgbClr val="0066FF"/>
                </a:solidFill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1800" kern="1200" cap="none" spc="0" normalizeH="0" baseline="0" noProof="0" dirty="0">
                <a:solidFill>
                  <a:srgbClr val="0066FF"/>
                </a:solidFill>
                <a:latin typeface="+mn-lt"/>
                <a:ea typeface="+mn-ea"/>
                <a:cs typeface="+mn-cs"/>
              </a:rPr>
              <a:t>套</a:t>
            </a:r>
            <a:endParaRPr kumimoji="0" lang="zh-CN" altLang="en-US" sz="1800" kern="1200" cap="none" spc="0" normalizeH="0" baseline="0" noProof="0" dirty="0">
              <a:solidFill>
                <a:srgbClr val="0066FF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42"/>
          <p:cNvGrpSpPr/>
          <p:nvPr/>
        </p:nvGrpSpPr>
        <p:grpSpPr>
          <a:xfrm>
            <a:off x="960438" y="5032375"/>
            <a:ext cx="4648200" cy="1612900"/>
            <a:chOff x="17" y="3146"/>
            <a:chExt cx="2928" cy="919"/>
          </a:xfrm>
        </p:grpSpPr>
        <p:pic>
          <p:nvPicPr>
            <p:cNvPr id="6176" name="Picture 40" descr="10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" y="3146"/>
              <a:ext cx="1020" cy="91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177" name="AutoShape 27"/>
            <p:cNvSpPr/>
            <p:nvPr/>
          </p:nvSpPr>
          <p:spPr>
            <a:xfrm>
              <a:off x="1160" y="3458"/>
              <a:ext cx="1785" cy="295"/>
            </a:xfrm>
            <a:prstGeom prst="wedgeRoundRectCallout">
              <a:avLst>
                <a:gd name="adj1" fmla="val -58046"/>
                <a:gd name="adj2" fmla="val -30907"/>
                <a:gd name="adj3" fmla="val 16667"/>
              </a:avLst>
            </a:prstGeom>
            <a:solidFill>
              <a:srgbClr val="FFFFFF"/>
            </a:solidFill>
            <a:ln w="19050" cap="flat" cmpd="sng">
              <a:solidFill>
                <a:srgbClr val="33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r>
                <a:rPr lang="zh-CN" altLang="en-US" dirty="0">
                  <a:solidFill>
                    <a:srgbClr val="1C1C1C"/>
                  </a:solidFill>
                  <a:latin typeface="楷体_GB2312" panose="02010609030101010101" pitchFamily="49" charset="-122"/>
                </a:rPr>
                <a:t>用竖式怎样计算呢？</a:t>
              </a:r>
              <a:endParaRPr lang="zh-CN" altLang="zh-CN" dirty="0">
                <a:solidFill>
                  <a:srgbClr val="1C1C1C"/>
                </a:solidFill>
                <a:latin typeface="楷体_GB2312" panose="02010609030101010101" pitchFamily="49" charset="-122"/>
              </a:endParaRPr>
            </a:p>
          </p:txBody>
        </p:sp>
      </p:grpSp>
      <p:sp>
        <p:nvSpPr>
          <p:cNvPr id="6175" name="Rectangle 35"/>
          <p:cNvSpPr/>
          <p:nvPr/>
        </p:nvSpPr>
        <p:spPr>
          <a:xfrm>
            <a:off x="2193925" y="6683375"/>
            <a:ext cx="666750" cy="128588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p>
            <a:pPr algn="ctr"/>
            <a:r>
              <a:rPr lang="zh-CN" altLang="en-US" sz="200" dirty="0">
                <a:solidFill>
                  <a:schemeClr val="bg1"/>
                </a:solidFill>
                <a:latin typeface="楷体_GB2312" panose="02010609030101010101" pitchFamily="49" charset="-122"/>
              </a:rPr>
              <a:t>绿色圃中小学教育网</a:t>
            </a:r>
            <a:r>
              <a:rPr lang="en-US" altLang="zh-CN" sz="200" dirty="0">
                <a:solidFill>
                  <a:schemeClr val="bg1"/>
                </a:solidFill>
                <a:latin typeface="楷体_GB2312" panose="02010609030101010101" pitchFamily="49" charset="-122"/>
              </a:rPr>
              <a:t>http://www.Lspjy.com</a:t>
            </a:r>
            <a:endParaRPr lang="en-US" altLang="zh-CN" dirty="0">
              <a:latin typeface="楷体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1" grpId="0"/>
      <p:bldP spid="42" grpId="0"/>
      <p:bldP spid="47" grpId="0"/>
      <p:bldP spid="48" grpId="0"/>
      <p:bldP spid="55" grpId="0"/>
      <p:bldP spid="56" grpId="0"/>
      <p:bldP spid="57" grpId="0"/>
      <p:bldP spid="60" grpId="0"/>
      <p:bldP spid="3" grpId="0" animBg="1"/>
      <p:bldP spid="34" grpId="0" animBg="1"/>
      <p:bldP spid="4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Group 57"/>
          <p:cNvGrpSpPr/>
          <p:nvPr/>
        </p:nvGrpSpPr>
        <p:grpSpPr>
          <a:xfrm>
            <a:off x="3849688" y="5165725"/>
            <a:ext cx="4851400" cy="1463675"/>
            <a:chOff x="2180" y="3430"/>
            <a:chExt cx="3056" cy="922"/>
          </a:xfrm>
        </p:grpSpPr>
        <p:pic>
          <p:nvPicPr>
            <p:cNvPr id="7199" name="Picture 55" descr="8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604" y="3430"/>
              <a:ext cx="632" cy="92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200" name="AutoShape 27"/>
            <p:cNvSpPr/>
            <p:nvPr/>
          </p:nvSpPr>
          <p:spPr>
            <a:xfrm>
              <a:off x="2180" y="3755"/>
              <a:ext cx="2088" cy="566"/>
            </a:xfrm>
            <a:prstGeom prst="wedgeRoundRectCallout">
              <a:avLst>
                <a:gd name="adj1" fmla="val 54694"/>
                <a:gd name="adj2" fmla="val -31625"/>
                <a:gd name="adj3" fmla="val 16667"/>
              </a:avLst>
            </a:prstGeom>
            <a:solidFill>
              <a:schemeClr val="bg1"/>
            </a:solidFill>
            <a:ln w="19050" cap="flat" cmpd="sng">
              <a:solidFill>
                <a:srgbClr val="33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r>
                <a:rPr lang="zh-CN" altLang="en-US" dirty="0">
                  <a:latin typeface="楷体_GB2312" panose="02010609030101010101" pitchFamily="49" charset="-122"/>
                </a:rPr>
                <a:t>乘得的积要分别和乘数的</a:t>
              </a:r>
              <a:endParaRPr lang="zh-CN" altLang="en-US" dirty="0">
                <a:latin typeface="楷体_GB2312" panose="02010609030101010101" pitchFamily="49" charset="-122"/>
              </a:endParaRPr>
            </a:p>
            <a:p>
              <a:r>
                <a:rPr lang="zh-CN" altLang="en-US" dirty="0">
                  <a:latin typeface="楷体_GB2312" panose="02010609030101010101" pitchFamily="49" charset="-122"/>
                </a:rPr>
                <a:t>个位、十位对齐。</a:t>
              </a:r>
              <a:endParaRPr lang="en-US" altLang="zh-CN" dirty="0">
                <a:latin typeface="楷体_GB2312" panose="02010609030101010101" pitchFamily="49" charset="-122"/>
              </a:endParaRPr>
            </a:p>
          </p:txBody>
        </p:sp>
      </p:grpSp>
      <p:sp>
        <p:nvSpPr>
          <p:cNvPr id="7171" name="Text Box 7"/>
          <p:cNvSpPr txBox="1"/>
          <p:nvPr/>
        </p:nvSpPr>
        <p:spPr>
          <a:xfrm>
            <a:off x="360363" y="1547813"/>
            <a:ext cx="4071937" cy="54927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pPr>
              <a:lnSpc>
                <a:spcPct val="100000"/>
              </a:lnSpc>
            </a:pPr>
            <a:r>
              <a:rPr lang="zh-CN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（三）观察比较</a:t>
            </a:r>
            <a:endParaRPr lang="zh-CN" altLang="en-US" sz="3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Group 60"/>
          <p:cNvGrpSpPr/>
          <p:nvPr/>
        </p:nvGrpSpPr>
        <p:grpSpPr>
          <a:xfrm>
            <a:off x="2341563" y="4872038"/>
            <a:ext cx="6462712" cy="1839912"/>
            <a:chOff x="1495" y="3023"/>
            <a:chExt cx="4071" cy="1159"/>
          </a:xfrm>
        </p:grpSpPr>
        <p:sp>
          <p:nvSpPr>
            <p:cNvPr id="7197" name="AutoShape 27"/>
            <p:cNvSpPr/>
            <p:nvPr/>
          </p:nvSpPr>
          <p:spPr>
            <a:xfrm>
              <a:off x="1495" y="3521"/>
              <a:ext cx="3038" cy="590"/>
            </a:xfrm>
            <a:prstGeom prst="wedgeRoundRectCallout">
              <a:avLst>
                <a:gd name="adj1" fmla="val 53819"/>
                <a:gd name="adj2" fmla="val -30171"/>
                <a:gd name="adj3" fmla="val 16667"/>
              </a:avLst>
            </a:prstGeom>
            <a:solidFill>
              <a:srgbClr val="FFFFFF"/>
            </a:solidFill>
            <a:ln w="19050" cap="flat" cmpd="sng">
              <a:solidFill>
                <a:srgbClr val="33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r>
                <a:rPr lang="zh-CN" altLang="en-US" dirty="0">
                  <a:solidFill>
                    <a:srgbClr val="FF0000"/>
                  </a:solidFill>
                  <a:latin typeface="楷体_GB2312" panose="02010609030101010101" pitchFamily="49" charset="-122"/>
                </a:rPr>
                <a:t>都用第二个乘数每一位上的数分别</a:t>
              </a:r>
              <a:endParaRPr lang="zh-CN" altLang="en-US" dirty="0">
                <a:solidFill>
                  <a:srgbClr val="FF0000"/>
                </a:solidFill>
                <a:latin typeface="楷体_GB2312" panose="02010609030101010101" pitchFamily="49" charset="-122"/>
              </a:endParaRPr>
            </a:p>
            <a:p>
              <a:r>
                <a:rPr lang="zh-CN" altLang="en-US" dirty="0">
                  <a:solidFill>
                    <a:srgbClr val="FF0000"/>
                  </a:solidFill>
                  <a:latin typeface="楷体_GB2312" panose="02010609030101010101" pitchFamily="49" charset="-122"/>
                </a:rPr>
                <a:t>去乘第一个乘数每一位上的数。</a:t>
              </a:r>
              <a:endParaRPr lang="en-US" altLang="zh-CN" dirty="0">
                <a:solidFill>
                  <a:srgbClr val="FF0000"/>
                </a:solidFill>
                <a:latin typeface="楷体_GB2312" panose="02010609030101010101" pitchFamily="49" charset="-122"/>
              </a:endParaRPr>
            </a:p>
            <a:p>
              <a:pPr>
                <a:lnSpc>
                  <a:spcPct val="100000"/>
                </a:lnSpc>
              </a:pPr>
              <a:endParaRPr lang="en-US" altLang="zh-CN" sz="1800" b="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7198" name="Picture 59" descr="女孩9"/>
            <p:cNvPicPr>
              <a:picLocks noChangeAspect="1"/>
            </p:cNvPicPr>
            <p:nvPr/>
          </p:nvPicPr>
          <p:blipFill>
            <a:blip r:embed="rId2"/>
            <a:srcRect l="7378" r="18501"/>
            <a:stretch>
              <a:fillRect/>
            </a:stretch>
          </p:blipFill>
          <p:spPr>
            <a:xfrm>
              <a:off x="4694" y="3023"/>
              <a:ext cx="872" cy="115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457200" y="417513"/>
            <a:ext cx="6419850" cy="8509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二、探究新知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grpSp>
        <p:nvGrpSpPr>
          <p:cNvPr id="7174" name="组合 2"/>
          <p:cNvGrpSpPr/>
          <p:nvPr/>
        </p:nvGrpSpPr>
        <p:grpSpPr>
          <a:xfrm>
            <a:off x="1692275" y="2487613"/>
            <a:ext cx="2130425" cy="2241550"/>
            <a:chOff x="1692276" y="2487613"/>
            <a:chExt cx="2130425" cy="2241550"/>
          </a:xfrm>
        </p:grpSpPr>
        <p:sp>
          <p:nvSpPr>
            <p:cNvPr id="40" name="Text Box 12"/>
            <p:cNvSpPr txBox="1">
              <a:spLocks noChangeArrowheads="1"/>
            </p:cNvSpPr>
            <p:nvPr/>
          </p:nvSpPr>
          <p:spPr bwMode="auto">
            <a:xfrm>
              <a:off x="2736851" y="3351213"/>
              <a:ext cx="701675" cy="6286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marR="0" algn="just" defTabSz="914400">
                <a:buClrTx/>
                <a:buSzTx/>
                <a:buFontTx/>
                <a:defRPr/>
              </a:pPr>
              <a:r>
                <a:rPr kumimoji="0" lang="en-US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8</a:t>
              </a:r>
              <a:endPara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7188" name="Line 4"/>
            <p:cNvSpPr/>
            <p:nvPr/>
          </p:nvSpPr>
          <p:spPr>
            <a:xfrm flipV="1">
              <a:off x="1692276" y="4203301"/>
              <a:ext cx="1619707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" name="Text Box 5"/>
            <p:cNvSpPr txBox="1">
              <a:spLocks noChangeArrowheads="1"/>
            </p:cNvSpPr>
            <p:nvPr/>
          </p:nvSpPr>
          <p:spPr bwMode="auto">
            <a:xfrm>
              <a:off x="1954214" y="4100513"/>
              <a:ext cx="1868487" cy="6286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marR="0" algn="just" defTabSz="914400">
                <a:buClrTx/>
                <a:buSzTx/>
                <a:buFontTx/>
                <a:defRPr/>
              </a:pPr>
              <a:r>
                <a:rPr kumimoji="0" lang="en-US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1</a:t>
              </a:r>
              <a:r>
                <a:rPr kumimoji="0" lang="zh-CN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zh-CN" altLang="zh-CN" sz="16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zh-CN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6</a:t>
              </a:r>
              <a:r>
                <a:rPr kumimoji="0" lang="zh-CN" altLang="en-US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zh-CN" altLang="en-US" sz="24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8</a:t>
              </a:r>
              <a:endPara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7190" name="Text Box 6"/>
            <p:cNvSpPr txBox="1"/>
            <p:nvPr/>
          </p:nvSpPr>
          <p:spPr>
            <a:xfrm>
              <a:off x="1692276" y="2911776"/>
              <a:ext cx="638803" cy="65769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zh-CN" altLang="zh-CN" sz="3000" dirty="0">
                  <a:latin typeface="Times New Roman" panose="02020603050405020304" pitchFamily="18" charset="0"/>
                </a:rPr>
                <a:t>×</a:t>
              </a:r>
              <a:endParaRPr lang="zh-CN" altLang="zh-CN" sz="3000" dirty="0">
                <a:latin typeface="Tahoma" panose="020B060403050404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35" name="Text Box 7"/>
            <p:cNvSpPr txBox="1">
              <a:spLocks noChangeArrowheads="1"/>
            </p:cNvSpPr>
            <p:nvPr/>
          </p:nvSpPr>
          <p:spPr bwMode="auto">
            <a:xfrm>
              <a:off x="2319339" y="2878138"/>
              <a:ext cx="1096962" cy="5778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marR="0" algn="just" defTabSz="914400">
                <a:buClrTx/>
                <a:buSzTx/>
                <a:buFontTx/>
                <a:defRPr/>
              </a:pPr>
              <a:r>
                <a:rPr kumimoji="0" lang="en-US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1</a:t>
              </a:r>
              <a:r>
                <a:rPr kumimoji="0" lang="zh-CN" altLang="en-US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  </a:t>
              </a:r>
              <a:r>
                <a:rPr kumimoji="0" lang="en-US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2</a:t>
              </a:r>
              <a:endPara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7192" name="Line 8"/>
            <p:cNvSpPr/>
            <p:nvPr/>
          </p:nvSpPr>
          <p:spPr>
            <a:xfrm>
              <a:off x="1692276" y="3426490"/>
              <a:ext cx="1619707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" name="Text Box 9"/>
            <p:cNvSpPr txBox="1">
              <a:spLocks noChangeArrowheads="1"/>
            </p:cNvSpPr>
            <p:nvPr/>
          </p:nvSpPr>
          <p:spPr bwMode="auto">
            <a:xfrm>
              <a:off x="2319339" y="2487613"/>
              <a:ext cx="1023937" cy="4286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marR="0" algn="just" defTabSz="914400">
                <a:buClrTx/>
                <a:buSzTx/>
                <a:buFontTx/>
                <a:defRPr/>
              </a:pPr>
              <a:r>
                <a:rPr kumimoji="0" lang="zh-CN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1  </a:t>
              </a:r>
              <a:r>
                <a:rPr kumimoji="0" lang="en-US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4</a:t>
              </a:r>
              <a:endPara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1" name="Text Box 13"/>
            <p:cNvSpPr txBox="1">
              <a:spLocks noChangeArrowheads="1"/>
            </p:cNvSpPr>
            <p:nvPr/>
          </p:nvSpPr>
          <p:spPr bwMode="auto">
            <a:xfrm>
              <a:off x="2319339" y="3675063"/>
              <a:ext cx="363537" cy="55721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marR="0" algn="just" defTabSz="914400">
                <a:buClrTx/>
                <a:buSzTx/>
                <a:buFontTx/>
                <a:defRPr/>
              </a:pPr>
              <a:r>
                <a:rPr kumimoji="0" lang="en-US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4</a:t>
              </a:r>
              <a:endParaRPr kumimoji="0" lang="zh-CN" altLang="zh-CN" sz="3000" kern="1200" cap="none" spc="0" normalizeH="0" baseline="0" noProof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2" name="Text Box 14"/>
            <p:cNvSpPr txBox="1">
              <a:spLocks noChangeArrowheads="1"/>
            </p:cNvSpPr>
            <p:nvPr/>
          </p:nvSpPr>
          <p:spPr bwMode="auto">
            <a:xfrm>
              <a:off x="2319339" y="3344863"/>
              <a:ext cx="395287" cy="642937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2</a:t>
              </a:r>
              <a:endPara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55" name="Text Box 13"/>
            <p:cNvSpPr txBox="1">
              <a:spLocks noChangeArrowheads="1"/>
            </p:cNvSpPr>
            <p:nvPr/>
          </p:nvSpPr>
          <p:spPr bwMode="auto">
            <a:xfrm>
              <a:off x="1954214" y="3667125"/>
              <a:ext cx="365125" cy="55721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marR="0" algn="just" defTabSz="914400">
                <a:buClrTx/>
                <a:buSzTx/>
                <a:buFontTx/>
                <a:defRPr/>
              </a:pPr>
              <a:r>
                <a:rPr kumimoji="0" lang="en-US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1</a:t>
              </a:r>
              <a:endParaRPr kumimoji="0" lang="zh-CN" altLang="zh-CN" sz="3000" kern="1200" cap="none" spc="0" normalizeH="0" baseline="0" noProof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7175" name="组合 1"/>
          <p:cNvGrpSpPr/>
          <p:nvPr/>
        </p:nvGrpSpPr>
        <p:grpSpPr>
          <a:xfrm>
            <a:off x="5691188" y="2487613"/>
            <a:ext cx="1765300" cy="1568450"/>
            <a:chOff x="5691188" y="2487613"/>
            <a:chExt cx="1765300" cy="1568727"/>
          </a:xfrm>
        </p:grpSpPr>
        <p:sp>
          <p:nvSpPr>
            <p:cNvPr id="45" name="Text Box 7"/>
            <p:cNvSpPr txBox="1">
              <a:spLocks noChangeArrowheads="1"/>
            </p:cNvSpPr>
            <p:nvPr/>
          </p:nvSpPr>
          <p:spPr bwMode="auto">
            <a:xfrm>
              <a:off x="6326188" y="2878207"/>
              <a:ext cx="1071562" cy="6478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marR="0" algn="just" defTabSz="914400">
                <a:buClrTx/>
                <a:buSzTx/>
                <a:buFontTx/>
                <a:defRPr/>
              </a:pPr>
              <a:r>
                <a:rPr kumimoji="0" lang="zh-CN" altLang="en-US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    </a:t>
              </a:r>
              <a:r>
                <a:rPr kumimoji="0" lang="en-US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2</a:t>
              </a:r>
              <a:endPara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7182" name="Text Box 6"/>
            <p:cNvSpPr txBox="1"/>
            <p:nvPr/>
          </p:nvSpPr>
          <p:spPr>
            <a:xfrm>
              <a:off x="5691188" y="2911776"/>
              <a:ext cx="625475" cy="73717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zh-CN" altLang="zh-CN" sz="3000" dirty="0">
                  <a:latin typeface="Times New Roman" panose="02020603050405020304" pitchFamily="18" charset="0"/>
                </a:rPr>
                <a:t>×</a:t>
              </a:r>
              <a:endParaRPr lang="zh-CN" altLang="zh-CN" sz="3000" dirty="0">
                <a:latin typeface="Tahoma" panose="020B060403050404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7183" name="Line 8"/>
            <p:cNvSpPr/>
            <p:nvPr/>
          </p:nvSpPr>
          <p:spPr>
            <a:xfrm>
              <a:off x="5708650" y="3426490"/>
              <a:ext cx="1620000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" name="Text Box 9"/>
            <p:cNvSpPr txBox="1">
              <a:spLocks noChangeArrowheads="1"/>
            </p:cNvSpPr>
            <p:nvPr/>
          </p:nvSpPr>
          <p:spPr bwMode="auto">
            <a:xfrm>
              <a:off x="6310313" y="2487613"/>
              <a:ext cx="1000125" cy="4810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marR="0" algn="just" defTabSz="914400">
                <a:buClrTx/>
                <a:buSzTx/>
                <a:buFontTx/>
                <a:defRPr/>
              </a:pPr>
              <a:r>
                <a:rPr kumimoji="0" lang="zh-CN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1  </a:t>
              </a:r>
              <a:r>
                <a:rPr kumimoji="0" lang="en-US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4</a:t>
              </a:r>
              <a:endPara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51" name="Text Box 12"/>
            <p:cNvSpPr txBox="1">
              <a:spLocks noChangeArrowheads="1"/>
            </p:cNvSpPr>
            <p:nvPr/>
          </p:nvSpPr>
          <p:spPr bwMode="auto">
            <a:xfrm>
              <a:off x="6769100" y="3351366"/>
              <a:ext cx="687388" cy="7049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marR="0" algn="just" defTabSz="914400">
                <a:buClrTx/>
                <a:buSzTx/>
                <a:buFontTx/>
                <a:defRPr/>
              </a:pPr>
              <a:r>
                <a:rPr kumimoji="0" lang="en-US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8</a:t>
              </a:r>
              <a:endPara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59" name="Text Box 14"/>
            <p:cNvSpPr txBox="1">
              <a:spLocks noChangeArrowheads="1"/>
            </p:cNvSpPr>
            <p:nvPr/>
          </p:nvSpPr>
          <p:spPr bwMode="auto">
            <a:xfrm>
              <a:off x="6310313" y="3351366"/>
              <a:ext cx="395287" cy="6398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2</a:t>
              </a:r>
              <a:endPara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6151" name="圆角矩形 61"/>
          <p:cNvSpPr>
            <a:spLocks noChangeArrowheads="1"/>
          </p:cNvSpPr>
          <p:nvPr/>
        </p:nvSpPr>
        <p:spPr bwMode="auto">
          <a:xfrm>
            <a:off x="1695450" y="2060575"/>
            <a:ext cx="1571625" cy="431800"/>
          </a:xfrm>
          <a:prstGeom prst="roundRect">
            <a:avLst>
              <a:gd name="adj" fmla="val 16667"/>
            </a:avLst>
          </a:prstGeom>
          <a:solidFill>
            <a:srgbClr val="CCECFF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今天学习的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52" name="圆角矩形 62"/>
          <p:cNvSpPr>
            <a:spLocks noChangeArrowheads="1"/>
          </p:cNvSpPr>
          <p:nvPr/>
        </p:nvSpPr>
        <p:spPr bwMode="auto">
          <a:xfrm>
            <a:off x="5700713" y="2071688"/>
            <a:ext cx="1571625" cy="420688"/>
          </a:xfrm>
          <a:prstGeom prst="roundRect">
            <a:avLst>
              <a:gd name="adj" fmla="val 16667"/>
            </a:avLst>
          </a:prstGeom>
          <a:solidFill>
            <a:srgbClr val="CCECFF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以前学习的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" name="Group 49"/>
          <p:cNvGrpSpPr/>
          <p:nvPr/>
        </p:nvGrpSpPr>
        <p:grpSpPr>
          <a:xfrm>
            <a:off x="358775" y="4338638"/>
            <a:ext cx="5735638" cy="1612900"/>
            <a:chOff x="226" y="2688"/>
            <a:chExt cx="3613" cy="1016"/>
          </a:xfrm>
        </p:grpSpPr>
        <p:pic>
          <p:nvPicPr>
            <p:cNvPr id="7179" name="Picture 47" descr="10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6" y="2688"/>
              <a:ext cx="1016" cy="101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180" name="AutoShape 27"/>
            <p:cNvSpPr/>
            <p:nvPr/>
          </p:nvSpPr>
          <p:spPr>
            <a:xfrm>
              <a:off x="1241" y="2886"/>
              <a:ext cx="2598" cy="589"/>
            </a:xfrm>
            <a:prstGeom prst="wedgeRoundRectCallout">
              <a:avLst>
                <a:gd name="adj1" fmla="val -55079"/>
                <a:gd name="adj2" fmla="val -23852"/>
                <a:gd name="adj3" fmla="val 16667"/>
              </a:avLst>
            </a:prstGeom>
            <a:solidFill>
              <a:srgbClr val="FFFFFF"/>
            </a:solidFill>
            <a:ln w="19050" cap="flat" cmpd="sng">
              <a:solidFill>
                <a:srgbClr val="33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r>
                <a:rPr lang="zh-CN" altLang="en-US" dirty="0">
                  <a:solidFill>
                    <a:srgbClr val="1C1C1C"/>
                  </a:solidFill>
                  <a:latin typeface="楷体_GB2312" panose="02010609030101010101" pitchFamily="49" charset="-122"/>
                </a:rPr>
                <a:t>今天学习的笔算乘法和以前学习</a:t>
              </a:r>
              <a:endParaRPr lang="en-US" altLang="zh-CN" dirty="0">
                <a:solidFill>
                  <a:srgbClr val="1C1C1C"/>
                </a:solidFill>
                <a:latin typeface="楷体_GB2312" panose="02010609030101010101" pitchFamily="49" charset="-122"/>
              </a:endParaRPr>
            </a:p>
            <a:p>
              <a:r>
                <a:rPr lang="zh-CN" altLang="en-US" dirty="0">
                  <a:solidFill>
                    <a:srgbClr val="1C1C1C"/>
                  </a:solidFill>
                  <a:latin typeface="楷体_GB2312" panose="02010609030101010101" pitchFamily="49" charset="-122"/>
                </a:rPr>
                <a:t>的笔算乘法有什么联系呢？</a:t>
              </a:r>
              <a:endParaRPr lang="zh-CN" altLang="en-US" dirty="0">
                <a:solidFill>
                  <a:srgbClr val="1C1C1C"/>
                </a:solidFill>
                <a:latin typeface="楷体_GB2312" panose="02010609030101010101" pitchFamily="49" charset="-122"/>
              </a:endParaRPr>
            </a:p>
            <a:p>
              <a:pPr>
                <a:lnSpc>
                  <a:spcPct val="100000"/>
                </a:lnSpc>
              </a:pPr>
              <a:endParaRPr lang="zh-CN" altLang="zh-CN" sz="1800" b="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" name="Text Box 5"/>
          <p:cNvSpPr txBox="1"/>
          <p:nvPr/>
        </p:nvSpPr>
        <p:spPr>
          <a:xfrm>
            <a:off x="2681288" y="4562475"/>
            <a:ext cx="2143125" cy="6286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just"/>
            <a:r>
              <a:rPr lang="en-US" altLang="zh-CN" sz="3000" dirty="0">
                <a:latin typeface="Arial" panose="020B0604020202020204" pitchFamily="34" charset="0"/>
                <a:ea typeface="黑体" panose="02010609060101010101" pitchFamily="49" charset="-122"/>
              </a:rPr>
              <a:t>1 </a:t>
            </a:r>
            <a:r>
              <a:rPr lang="en-US" altLang="zh-CN" sz="2400" dirty="0">
                <a:latin typeface="Arial" panose="020B0604020202020204" pitchFamily="34" charset="0"/>
                <a:ea typeface="黑体" panose="02010609060101010101" pitchFamily="49" charset="-122"/>
              </a:rPr>
              <a:t> </a:t>
            </a:r>
            <a:r>
              <a:rPr lang="en-US" altLang="zh-CN" sz="3000" dirty="0">
                <a:latin typeface="Arial" panose="020B0604020202020204" pitchFamily="34" charset="0"/>
                <a:ea typeface="黑体" panose="02010609060101010101" pitchFamily="49" charset="-122"/>
              </a:rPr>
              <a:t>0</a:t>
            </a:r>
            <a:r>
              <a:rPr lang="zh-CN" altLang="zh-CN" sz="3000" dirty="0">
                <a:latin typeface="Arial" panose="020B0604020202020204" pitchFamily="34" charset="0"/>
                <a:ea typeface="黑体" panose="02010609060101010101" pitchFamily="49" charset="-122"/>
              </a:rPr>
              <a:t> </a:t>
            </a:r>
            <a:r>
              <a:rPr lang="zh-CN" altLang="en-US" sz="2400" dirty="0">
                <a:latin typeface="Arial" panose="020B0604020202020204" pitchFamily="34" charset="0"/>
                <a:ea typeface="黑体" panose="02010609060101010101" pitchFamily="49" charset="-122"/>
              </a:rPr>
              <a:t> </a:t>
            </a:r>
            <a:r>
              <a:rPr lang="en-US" altLang="zh-CN" sz="3000" dirty="0">
                <a:latin typeface="Arial" panose="020B0604020202020204" pitchFamily="34" charset="0"/>
                <a:ea typeface="黑体" panose="02010609060101010101" pitchFamily="49" charset="-122"/>
              </a:rPr>
              <a:t>2</a:t>
            </a:r>
            <a:r>
              <a:rPr lang="zh-CN" altLang="en-US" sz="3000" dirty="0">
                <a:latin typeface="Arial" panose="020B0604020202020204" pitchFamily="34" charset="0"/>
                <a:ea typeface="黑体" panose="02010609060101010101" pitchFamily="49" charset="-122"/>
              </a:rPr>
              <a:t> </a:t>
            </a:r>
            <a:r>
              <a:rPr lang="zh-CN" altLang="en-US" sz="2400" dirty="0">
                <a:latin typeface="Arial" panose="020B0604020202020204" pitchFamily="34" charset="0"/>
                <a:ea typeface="黑体" panose="02010609060101010101" pitchFamily="49" charset="-122"/>
              </a:rPr>
              <a:t> </a:t>
            </a:r>
            <a:r>
              <a:rPr lang="en-US" altLang="zh-CN" sz="3000" dirty="0">
                <a:latin typeface="Arial" panose="020B0604020202020204" pitchFamily="34" charset="0"/>
                <a:ea typeface="黑体" panose="02010609060101010101" pitchFamily="49" charset="-122"/>
              </a:rPr>
              <a:t>3</a:t>
            </a:r>
            <a:endParaRPr lang="zh-CN" altLang="zh-CN" sz="30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457200" y="417513"/>
            <a:ext cx="6419850" cy="8509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三、知识运用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8196" name="Text Box 6"/>
          <p:cNvSpPr txBox="1"/>
          <p:nvPr/>
        </p:nvSpPr>
        <p:spPr>
          <a:xfrm>
            <a:off x="571500" y="1571625"/>
            <a:ext cx="2857500" cy="54927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pPr>
              <a:lnSpc>
                <a:spcPct val="100000"/>
              </a:lnSpc>
            </a:pPr>
            <a:r>
              <a:rPr lang="en-US" altLang="zh-CN" sz="3000" dirty="0">
                <a:solidFill>
                  <a:srgbClr val="000000"/>
                </a:solidFill>
                <a:latin typeface="Arial" panose="020B0604020202020204" pitchFamily="34" charset="0"/>
              </a:rPr>
              <a:t>1. </a:t>
            </a:r>
            <a:r>
              <a:rPr lang="zh-CN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做一做。</a:t>
            </a:r>
            <a:endParaRPr lang="en-US" altLang="zh-CN" sz="3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" name="Line 4"/>
          <p:cNvSpPr/>
          <p:nvPr/>
        </p:nvSpPr>
        <p:spPr>
          <a:xfrm flipV="1">
            <a:off x="933450" y="4652963"/>
            <a:ext cx="1368425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" name="Text Box 5"/>
          <p:cNvSpPr txBox="1"/>
          <p:nvPr/>
        </p:nvSpPr>
        <p:spPr>
          <a:xfrm>
            <a:off x="1019175" y="4562475"/>
            <a:ext cx="1900238" cy="6286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just"/>
            <a:r>
              <a:rPr lang="en-US" altLang="zh-CN" sz="3000" dirty="0">
                <a:latin typeface="Arial" panose="020B0604020202020204" pitchFamily="34" charset="0"/>
                <a:ea typeface="黑体" panose="02010609060101010101" pitchFamily="49" charset="-122"/>
              </a:rPr>
              <a:t>2 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</a:rPr>
              <a:t> </a:t>
            </a:r>
            <a:r>
              <a:rPr lang="en-US" altLang="zh-CN" sz="3000" dirty="0">
                <a:latin typeface="Arial" panose="020B0604020202020204" pitchFamily="34" charset="0"/>
                <a:ea typeface="黑体" panose="02010609060101010101" pitchFamily="49" charset="-122"/>
              </a:rPr>
              <a:t>9</a:t>
            </a:r>
            <a:r>
              <a:rPr lang="zh-CN" altLang="en-US" sz="3000" dirty="0">
                <a:latin typeface="Arial" panose="020B0604020202020204" pitchFamily="34" charset="0"/>
                <a:ea typeface="黑体" panose="02010609060101010101" pitchFamily="49" charset="-122"/>
              </a:rPr>
              <a:t> </a:t>
            </a:r>
            <a:r>
              <a:rPr lang="zh-CN" altLang="en-US" sz="2400" dirty="0">
                <a:latin typeface="Arial" panose="020B0604020202020204" pitchFamily="34" charset="0"/>
                <a:ea typeface="黑体" panose="02010609060101010101" pitchFamily="49" charset="-122"/>
              </a:rPr>
              <a:t> </a:t>
            </a:r>
            <a:r>
              <a:rPr lang="en-US" altLang="zh-CN" sz="3000" dirty="0">
                <a:latin typeface="Arial" panose="020B0604020202020204" pitchFamily="34" charset="0"/>
                <a:ea typeface="黑体" panose="02010609060101010101" pitchFamily="49" charset="-122"/>
              </a:rPr>
              <a:t>9 </a:t>
            </a:r>
            <a:endParaRPr lang="zh-CN" altLang="zh-CN" sz="30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8199" name="Text Box 6"/>
          <p:cNvSpPr txBox="1"/>
          <p:nvPr/>
        </p:nvSpPr>
        <p:spPr>
          <a:xfrm>
            <a:off x="820738" y="3348038"/>
            <a:ext cx="625475" cy="6572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just"/>
            <a:r>
              <a:rPr lang="zh-CN" altLang="zh-CN" sz="3000" dirty="0">
                <a:latin typeface="Times New Roman" panose="02020603050405020304" pitchFamily="18" charset="0"/>
              </a:rPr>
              <a:t>×</a:t>
            </a:r>
            <a:endParaRPr lang="zh-CN" altLang="zh-CN" sz="30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1406525" y="3303588"/>
            <a:ext cx="1071563" cy="577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201" name="Line 8"/>
          <p:cNvSpPr/>
          <p:nvPr/>
        </p:nvSpPr>
        <p:spPr>
          <a:xfrm>
            <a:off x="933450" y="3860800"/>
            <a:ext cx="1368425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1406525" y="2500313"/>
            <a:ext cx="1000125" cy="428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0" name="Line 10"/>
          <p:cNvSpPr>
            <a:spLocks noChangeShapeType="1"/>
          </p:cNvSpPr>
          <p:nvPr/>
        </p:nvSpPr>
        <p:spPr bwMode="auto">
          <a:xfrm flipV="1">
            <a:off x="2020888" y="3021013"/>
            <a:ext cx="0" cy="360363"/>
          </a:xfrm>
          <a:prstGeom prst="line">
            <a:avLst/>
          </a:prstGeom>
          <a:noFill/>
          <a:ln w="19050" cmpd="sng">
            <a:solidFill>
              <a:srgbClr val="0066FF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solidFill>
                  <a:srgbClr val="FF0000"/>
                </a:solidFill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21" name="Line 11"/>
          <p:cNvSpPr/>
          <p:nvPr/>
        </p:nvSpPr>
        <p:spPr>
          <a:xfrm flipH="1" flipV="1">
            <a:off x="1627188" y="3021013"/>
            <a:ext cx="393700" cy="360362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1809750" y="3775075"/>
            <a:ext cx="687388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9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1406525" y="4119563"/>
            <a:ext cx="357188" cy="557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endParaRPr kumimoji="0" lang="zh-CN" altLang="zh-CN" sz="3000" kern="1200" cap="none" spc="0" normalizeH="0" baseline="0" noProof="0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1406525" y="3762375"/>
            <a:ext cx="395288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6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 flipV="1">
            <a:off x="1628775" y="3021013"/>
            <a:ext cx="392113" cy="360363"/>
          </a:xfrm>
          <a:prstGeom prst="line">
            <a:avLst/>
          </a:prstGeom>
          <a:noFill/>
          <a:ln w="19050" cmpd="sng">
            <a:solidFill>
              <a:srgbClr val="FF0000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solidFill>
                  <a:srgbClr val="0066FF"/>
                </a:solidFill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H="1" flipV="1">
            <a:off x="1627188" y="3021013"/>
            <a:ext cx="0" cy="360363"/>
          </a:xfrm>
          <a:prstGeom prst="line">
            <a:avLst/>
          </a:prstGeom>
          <a:noFill/>
          <a:ln w="19050" cmpd="sng">
            <a:solidFill>
              <a:srgbClr val="FF0000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solidFill>
                  <a:srgbClr val="0066FF"/>
                </a:solidFill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30" name="Text Box 13"/>
          <p:cNvSpPr txBox="1">
            <a:spLocks noChangeArrowheads="1"/>
          </p:cNvSpPr>
          <p:nvPr/>
        </p:nvSpPr>
        <p:spPr bwMode="auto">
          <a:xfrm>
            <a:off x="1019175" y="4119563"/>
            <a:ext cx="357188" cy="557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zh-CN" sz="3000" kern="1200" cap="none" spc="0" normalizeH="0" baseline="0" noProof="0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4" name="Line 4"/>
          <p:cNvSpPr/>
          <p:nvPr/>
        </p:nvSpPr>
        <p:spPr>
          <a:xfrm flipV="1">
            <a:off x="2627313" y="4652963"/>
            <a:ext cx="1728787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212" name="Text Box 6"/>
          <p:cNvSpPr txBox="1"/>
          <p:nvPr/>
        </p:nvSpPr>
        <p:spPr>
          <a:xfrm>
            <a:off x="2849563" y="3348038"/>
            <a:ext cx="625475" cy="6572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just"/>
            <a:r>
              <a:rPr lang="zh-CN" altLang="zh-CN" sz="3000" dirty="0">
                <a:latin typeface="Times New Roman" panose="02020603050405020304" pitchFamily="18" charset="0"/>
              </a:rPr>
              <a:t>×</a:t>
            </a:r>
            <a:endParaRPr lang="zh-CN" altLang="zh-CN" sz="30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3463925" y="3303588"/>
            <a:ext cx="1071563" cy="577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1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214" name="Line 8"/>
          <p:cNvSpPr/>
          <p:nvPr/>
        </p:nvSpPr>
        <p:spPr>
          <a:xfrm>
            <a:off x="2627313" y="3860800"/>
            <a:ext cx="1728787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3463925" y="2500313"/>
            <a:ext cx="1000125" cy="428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r>
              <a: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V="1">
            <a:off x="4106863" y="3021013"/>
            <a:ext cx="0" cy="360363"/>
          </a:xfrm>
          <a:prstGeom prst="line">
            <a:avLst/>
          </a:prstGeom>
          <a:noFill/>
          <a:ln w="19050" cmpd="sng">
            <a:solidFill>
              <a:srgbClr val="0066FF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solidFill>
                  <a:srgbClr val="FF0000"/>
                </a:solidFill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41" name="Line 11"/>
          <p:cNvSpPr/>
          <p:nvPr/>
        </p:nvSpPr>
        <p:spPr>
          <a:xfrm flipH="1" flipV="1">
            <a:off x="3656013" y="3021013"/>
            <a:ext cx="452437" cy="360362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42" name="Text Box 12"/>
          <p:cNvSpPr txBox="1">
            <a:spLocks noChangeArrowheads="1"/>
          </p:cNvSpPr>
          <p:nvPr/>
        </p:nvSpPr>
        <p:spPr bwMode="auto">
          <a:xfrm>
            <a:off x="3879850" y="3775075"/>
            <a:ext cx="687388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3463925" y="4119563"/>
            <a:ext cx="357188" cy="557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9</a:t>
            </a:r>
            <a:endParaRPr kumimoji="0" lang="zh-CN" altLang="zh-CN" sz="3000" kern="1200" cap="none" spc="0" normalizeH="0" baseline="0" noProof="0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4" name="Text Box 14"/>
          <p:cNvSpPr txBox="1">
            <a:spLocks noChangeArrowheads="1"/>
          </p:cNvSpPr>
          <p:nvPr/>
        </p:nvSpPr>
        <p:spPr bwMode="auto">
          <a:xfrm>
            <a:off x="3463925" y="3762375"/>
            <a:ext cx="395288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 flipV="1">
            <a:off x="3651250" y="3021013"/>
            <a:ext cx="457200" cy="360363"/>
          </a:xfrm>
          <a:prstGeom prst="line">
            <a:avLst/>
          </a:prstGeom>
          <a:noFill/>
          <a:ln w="19050" cmpd="sng">
            <a:solidFill>
              <a:srgbClr val="FF0000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solidFill>
                  <a:srgbClr val="0066FF"/>
                </a:solidFill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 flipH="1" flipV="1">
            <a:off x="3656013" y="3021013"/>
            <a:ext cx="0" cy="360363"/>
          </a:xfrm>
          <a:prstGeom prst="line">
            <a:avLst/>
          </a:prstGeom>
          <a:noFill/>
          <a:ln w="19050" cmpd="sng">
            <a:solidFill>
              <a:srgbClr val="FF0000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solidFill>
                  <a:srgbClr val="0066FF"/>
                </a:solidFill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47" name="Text Box 13"/>
          <p:cNvSpPr txBox="1">
            <a:spLocks noChangeArrowheads="1"/>
          </p:cNvSpPr>
          <p:nvPr/>
        </p:nvSpPr>
        <p:spPr bwMode="auto">
          <a:xfrm>
            <a:off x="3068638" y="4119563"/>
            <a:ext cx="357188" cy="557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9</a:t>
            </a:r>
            <a:endParaRPr kumimoji="0" lang="zh-CN" altLang="zh-CN" sz="3000" kern="1200" cap="none" spc="0" normalizeH="0" baseline="0" noProof="0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8" name="Line 4"/>
          <p:cNvSpPr/>
          <p:nvPr/>
        </p:nvSpPr>
        <p:spPr>
          <a:xfrm flipV="1">
            <a:off x="4976813" y="4652963"/>
            <a:ext cx="1368425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" name="Text Box 5"/>
          <p:cNvSpPr txBox="1">
            <a:spLocks noChangeArrowheads="1"/>
          </p:cNvSpPr>
          <p:nvPr/>
        </p:nvSpPr>
        <p:spPr bwMode="auto">
          <a:xfrm>
            <a:off x="5121275" y="4562475"/>
            <a:ext cx="1828800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5</a:t>
            </a:r>
            <a:r>
              <a: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</a:t>
            </a:r>
            <a:r>
              <a:rPr kumimoji="0" lang="zh-CN" altLang="zh-CN" sz="16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</a:t>
            </a:r>
            <a:r>
              <a:rPr kumimoji="0" lang="zh-CN" altLang="en-US" sz="28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6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226" name="Text Box 6"/>
          <p:cNvSpPr txBox="1"/>
          <p:nvPr/>
        </p:nvSpPr>
        <p:spPr>
          <a:xfrm>
            <a:off x="4864100" y="3348038"/>
            <a:ext cx="625475" cy="6572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just"/>
            <a:r>
              <a:rPr lang="zh-CN" altLang="zh-CN" sz="3000" dirty="0">
                <a:latin typeface="Times New Roman" panose="02020603050405020304" pitchFamily="18" charset="0"/>
              </a:rPr>
              <a:t>×</a:t>
            </a:r>
            <a:endParaRPr lang="zh-CN" altLang="zh-CN" sz="30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51" name="Text Box 7"/>
          <p:cNvSpPr txBox="1">
            <a:spLocks noChangeArrowheads="1"/>
          </p:cNvSpPr>
          <p:nvPr/>
        </p:nvSpPr>
        <p:spPr bwMode="auto">
          <a:xfrm>
            <a:off x="5478463" y="3303588"/>
            <a:ext cx="1071563" cy="577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228" name="Line 8"/>
          <p:cNvSpPr/>
          <p:nvPr/>
        </p:nvSpPr>
        <p:spPr>
          <a:xfrm>
            <a:off x="4976813" y="3860800"/>
            <a:ext cx="1368425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" name="Text Box 9"/>
          <p:cNvSpPr txBox="1">
            <a:spLocks noChangeArrowheads="1"/>
          </p:cNvSpPr>
          <p:nvPr/>
        </p:nvSpPr>
        <p:spPr bwMode="auto">
          <a:xfrm>
            <a:off x="5478463" y="2500313"/>
            <a:ext cx="1000125" cy="428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4</a:t>
            </a:r>
            <a:r>
              <a: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 flipV="1">
            <a:off x="6121400" y="3021013"/>
            <a:ext cx="0" cy="360363"/>
          </a:xfrm>
          <a:prstGeom prst="line">
            <a:avLst/>
          </a:prstGeom>
          <a:noFill/>
          <a:ln w="19050" cmpd="sng">
            <a:solidFill>
              <a:srgbClr val="0066FF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solidFill>
                  <a:srgbClr val="FF0000"/>
                </a:solidFill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55" name="Line 11"/>
          <p:cNvSpPr/>
          <p:nvPr/>
        </p:nvSpPr>
        <p:spPr>
          <a:xfrm flipH="1" flipV="1">
            <a:off x="5661025" y="3021013"/>
            <a:ext cx="463550" cy="360362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56" name="Text Box 12"/>
          <p:cNvSpPr txBox="1">
            <a:spLocks noChangeArrowheads="1"/>
          </p:cNvSpPr>
          <p:nvPr/>
        </p:nvSpPr>
        <p:spPr bwMode="auto">
          <a:xfrm>
            <a:off x="5903913" y="3775075"/>
            <a:ext cx="687388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6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7" name="Text Box 13"/>
          <p:cNvSpPr txBox="1">
            <a:spLocks noChangeArrowheads="1"/>
          </p:cNvSpPr>
          <p:nvPr/>
        </p:nvSpPr>
        <p:spPr bwMode="auto">
          <a:xfrm>
            <a:off x="5478463" y="4119563"/>
            <a:ext cx="357188" cy="557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endParaRPr kumimoji="0" lang="zh-CN" altLang="zh-CN" sz="3000" kern="1200" cap="none" spc="0" normalizeH="0" baseline="0" noProof="0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8" name="Text Box 14"/>
          <p:cNvSpPr txBox="1">
            <a:spLocks noChangeArrowheads="1"/>
          </p:cNvSpPr>
          <p:nvPr/>
        </p:nvSpPr>
        <p:spPr bwMode="auto">
          <a:xfrm>
            <a:off x="5478463" y="3757613"/>
            <a:ext cx="398463" cy="646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8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9" name="Line 10"/>
          <p:cNvSpPr>
            <a:spLocks noChangeShapeType="1"/>
          </p:cNvSpPr>
          <p:nvPr/>
        </p:nvSpPr>
        <p:spPr bwMode="auto">
          <a:xfrm flipV="1">
            <a:off x="5661025" y="3021013"/>
            <a:ext cx="463550" cy="360363"/>
          </a:xfrm>
          <a:prstGeom prst="line">
            <a:avLst/>
          </a:prstGeom>
          <a:noFill/>
          <a:ln w="19050" cmpd="sng">
            <a:solidFill>
              <a:srgbClr val="FF0000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solidFill>
                  <a:srgbClr val="0066FF"/>
                </a:solidFill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60" name="Line 11"/>
          <p:cNvSpPr>
            <a:spLocks noChangeShapeType="1"/>
          </p:cNvSpPr>
          <p:nvPr/>
        </p:nvSpPr>
        <p:spPr bwMode="auto">
          <a:xfrm flipH="1" flipV="1">
            <a:off x="5670550" y="3021013"/>
            <a:ext cx="0" cy="360363"/>
          </a:xfrm>
          <a:prstGeom prst="line">
            <a:avLst/>
          </a:prstGeom>
          <a:noFill/>
          <a:ln w="19050" cmpd="sng">
            <a:solidFill>
              <a:srgbClr val="FF0000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solidFill>
                  <a:srgbClr val="0066FF"/>
                </a:solidFill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61" name="Text Box 13"/>
          <p:cNvSpPr txBox="1">
            <a:spLocks noChangeArrowheads="1"/>
          </p:cNvSpPr>
          <p:nvPr/>
        </p:nvSpPr>
        <p:spPr bwMode="auto">
          <a:xfrm>
            <a:off x="5121275" y="4119563"/>
            <a:ext cx="357188" cy="557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4</a:t>
            </a:r>
            <a:endParaRPr kumimoji="0" lang="zh-CN" altLang="zh-CN" sz="3000" kern="1200" cap="none" spc="0" normalizeH="0" baseline="0" noProof="0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2" name="Line 4"/>
          <p:cNvSpPr/>
          <p:nvPr/>
        </p:nvSpPr>
        <p:spPr>
          <a:xfrm flipV="1">
            <a:off x="6991350" y="4652963"/>
            <a:ext cx="1368425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3" name="Text Box 5"/>
          <p:cNvSpPr txBox="1">
            <a:spLocks noChangeArrowheads="1"/>
          </p:cNvSpPr>
          <p:nvPr/>
        </p:nvSpPr>
        <p:spPr bwMode="auto">
          <a:xfrm>
            <a:off x="7135813" y="4562475"/>
            <a:ext cx="1828800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</a:t>
            </a:r>
            <a:r>
              <a:rPr kumimoji="0" lang="zh-CN" altLang="zh-CN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4</a:t>
            </a: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</a:t>
            </a:r>
            <a:r>
              <a:rPr kumimoji="0" lang="zh-CN" altLang="en-US" sz="24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240" name="Text Box 6"/>
          <p:cNvSpPr txBox="1"/>
          <p:nvPr/>
        </p:nvSpPr>
        <p:spPr>
          <a:xfrm>
            <a:off x="6878638" y="3348038"/>
            <a:ext cx="625475" cy="6572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just"/>
            <a:r>
              <a:rPr lang="zh-CN" altLang="zh-CN" sz="3000" dirty="0">
                <a:latin typeface="Times New Roman" panose="02020603050405020304" pitchFamily="18" charset="0"/>
              </a:rPr>
              <a:t>×</a:t>
            </a:r>
            <a:endParaRPr lang="zh-CN" altLang="zh-CN" sz="30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65" name="Text Box 7"/>
          <p:cNvSpPr txBox="1">
            <a:spLocks noChangeArrowheads="1"/>
          </p:cNvSpPr>
          <p:nvPr/>
        </p:nvSpPr>
        <p:spPr bwMode="auto">
          <a:xfrm>
            <a:off x="7521575" y="3303588"/>
            <a:ext cx="1071563" cy="577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242" name="Line 8"/>
          <p:cNvSpPr/>
          <p:nvPr/>
        </p:nvSpPr>
        <p:spPr>
          <a:xfrm>
            <a:off x="6991350" y="3860800"/>
            <a:ext cx="1368425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7" name="Text Box 9"/>
          <p:cNvSpPr txBox="1">
            <a:spLocks noChangeArrowheads="1"/>
          </p:cNvSpPr>
          <p:nvPr/>
        </p:nvSpPr>
        <p:spPr bwMode="auto">
          <a:xfrm>
            <a:off x="7521575" y="2500313"/>
            <a:ext cx="1000125" cy="428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1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8" name="Line 10"/>
          <p:cNvSpPr>
            <a:spLocks noChangeShapeType="1"/>
          </p:cNvSpPr>
          <p:nvPr/>
        </p:nvSpPr>
        <p:spPr bwMode="auto">
          <a:xfrm flipV="1">
            <a:off x="8135938" y="3021013"/>
            <a:ext cx="0" cy="360363"/>
          </a:xfrm>
          <a:prstGeom prst="line">
            <a:avLst/>
          </a:prstGeom>
          <a:noFill/>
          <a:ln w="19050" cmpd="sng">
            <a:solidFill>
              <a:srgbClr val="0066FF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solidFill>
                  <a:srgbClr val="FF0000"/>
                </a:solidFill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69" name="Line 11"/>
          <p:cNvSpPr/>
          <p:nvPr/>
        </p:nvSpPr>
        <p:spPr>
          <a:xfrm flipH="1" flipV="1">
            <a:off x="7696200" y="3021013"/>
            <a:ext cx="439738" cy="360362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70" name="Text Box 12"/>
          <p:cNvSpPr txBox="1">
            <a:spLocks noChangeArrowheads="1"/>
          </p:cNvSpPr>
          <p:nvPr/>
        </p:nvSpPr>
        <p:spPr bwMode="auto">
          <a:xfrm>
            <a:off x="7908925" y="3775075"/>
            <a:ext cx="687388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1" name="Text Box 13"/>
          <p:cNvSpPr txBox="1">
            <a:spLocks noChangeArrowheads="1"/>
          </p:cNvSpPr>
          <p:nvPr/>
        </p:nvSpPr>
        <p:spPr bwMode="auto">
          <a:xfrm>
            <a:off x="7521575" y="4119563"/>
            <a:ext cx="357188" cy="557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zh-CN" sz="3000" kern="1200" cap="none" spc="0" normalizeH="0" baseline="0" noProof="0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2" name="Text Box 14"/>
          <p:cNvSpPr txBox="1">
            <a:spLocks noChangeArrowheads="1"/>
          </p:cNvSpPr>
          <p:nvPr/>
        </p:nvSpPr>
        <p:spPr bwMode="auto">
          <a:xfrm>
            <a:off x="7521575" y="3757613"/>
            <a:ext cx="398463" cy="646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3" name="Line 10"/>
          <p:cNvSpPr>
            <a:spLocks noChangeShapeType="1"/>
          </p:cNvSpPr>
          <p:nvPr/>
        </p:nvSpPr>
        <p:spPr bwMode="auto">
          <a:xfrm flipV="1">
            <a:off x="7707313" y="3021013"/>
            <a:ext cx="428625" cy="360363"/>
          </a:xfrm>
          <a:prstGeom prst="line">
            <a:avLst/>
          </a:prstGeom>
          <a:noFill/>
          <a:ln w="19050" cmpd="sng">
            <a:solidFill>
              <a:srgbClr val="FF0000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solidFill>
                  <a:srgbClr val="0066FF"/>
                </a:solidFill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74" name="Line 11"/>
          <p:cNvSpPr>
            <a:spLocks noChangeShapeType="1"/>
          </p:cNvSpPr>
          <p:nvPr/>
        </p:nvSpPr>
        <p:spPr bwMode="auto">
          <a:xfrm flipH="1" flipV="1">
            <a:off x="7707313" y="3021013"/>
            <a:ext cx="0" cy="360363"/>
          </a:xfrm>
          <a:prstGeom prst="line">
            <a:avLst/>
          </a:prstGeom>
          <a:noFill/>
          <a:ln w="19050" cmpd="sng">
            <a:solidFill>
              <a:srgbClr val="FF0000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solidFill>
                  <a:srgbClr val="0066FF"/>
                </a:solidFill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75" name="Text Box 13"/>
          <p:cNvSpPr txBox="1">
            <a:spLocks noChangeArrowheads="1"/>
          </p:cNvSpPr>
          <p:nvPr/>
        </p:nvSpPr>
        <p:spPr bwMode="auto">
          <a:xfrm>
            <a:off x="7135813" y="4119563"/>
            <a:ext cx="357188" cy="557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zh-CN" sz="3000" kern="1200" cap="none" spc="0" normalizeH="0" baseline="0" noProof="0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2" presetClass="entr" presetSubtype="8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15" grpId="0"/>
      <p:bldP spid="22" grpId="0"/>
      <p:bldP spid="23" grpId="0"/>
      <p:bldP spid="24" grpId="0"/>
      <p:bldP spid="30" grpId="0"/>
      <p:bldP spid="42" grpId="0"/>
      <p:bldP spid="43" grpId="0"/>
      <p:bldP spid="44" grpId="0"/>
      <p:bldP spid="47" grpId="0"/>
      <p:bldP spid="49" grpId="0"/>
      <p:bldP spid="56" grpId="0"/>
      <p:bldP spid="57" grpId="0"/>
      <p:bldP spid="58" grpId="0"/>
      <p:bldP spid="61" grpId="0"/>
      <p:bldP spid="63" grpId="0"/>
      <p:bldP spid="70" grpId="0"/>
      <p:bldP spid="71" grpId="0"/>
      <p:bldP spid="72" grpId="0"/>
      <p:bldP spid="7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6" name="Text Box 5"/>
          <p:cNvSpPr txBox="1">
            <a:spLocks noChangeArrowheads="1"/>
          </p:cNvSpPr>
          <p:nvPr/>
        </p:nvSpPr>
        <p:spPr bwMode="auto">
          <a:xfrm>
            <a:off x="4264025" y="4192588"/>
            <a:ext cx="2143125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4</a:t>
            </a:r>
            <a:r>
              <a: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0</a:t>
            </a: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219" name="Text Box 6"/>
          <p:cNvSpPr txBox="1"/>
          <p:nvPr/>
        </p:nvSpPr>
        <p:spPr>
          <a:xfrm>
            <a:off x="571500" y="1576388"/>
            <a:ext cx="4775200" cy="54927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pPr>
              <a:lnSpc>
                <a:spcPct val="100000"/>
              </a:lnSpc>
            </a:pPr>
            <a:r>
              <a:rPr lang="en-US" altLang="zh-CN" sz="3000" dirty="0">
                <a:solidFill>
                  <a:srgbClr val="000000"/>
                </a:solidFill>
                <a:latin typeface="Arial" panose="020B0604020202020204" pitchFamily="34" charset="0"/>
              </a:rPr>
              <a:t>2. </a:t>
            </a:r>
            <a:r>
              <a:rPr lang="zh-CN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啄木鸟治病。</a:t>
            </a:r>
            <a:endParaRPr lang="en-US" altLang="zh-CN" sz="3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9220" name="Picture 58" descr="u4jx03"/>
          <p:cNvPicPr>
            <a:picLocks noChangeAspect="1"/>
          </p:cNvPicPr>
          <p:nvPr/>
        </p:nvPicPr>
        <p:blipFill>
          <a:blip r:embed="rId1"/>
          <a:srcRect l="24760" t="25169" r="42078" b="16568"/>
          <a:stretch>
            <a:fillRect/>
          </a:stretch>
        </p:blipFill>
        <p:spPr>
          <a:xfrm>
            <a:off x="852488" y="2601913"/>
            <a:ext cx="1647825" cy="2171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57200" y="417513"/>
            <a:ext cx="6419850" cy="8509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三、知识运用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9222" name="TextBox 1"/>
          <p:cNvSpPr txBox="1"/>
          <p:nvPr/>
        </p:nvSpPr>
        <p:spPr>
          <a:xfrm>
            <a:off x="2339975" y="4995863"/>
            <a:ext cx="1717675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000" dirty="0">
                <a:latin typeface="楷体_GB2312" panose="02010609030101010101" pitchFamily="49" charset="-122"/>
              </a:rPr>
              <a:t>（    ）</a:t>
            </a:r>
            <a:endParaRPr lang="zh-CN" altLang="en-US" sz="3000" dirty="0">
              <a:latin typeface="楷体_GB2312" panose="02010609030101010101" pitchFamily="49" charset="-122"/>
            </a:endParaRPr>
          </a:p>
        </p:txBody>
      </p:sp>
      <p:sp>
        <p:nvSpPr>
          <p:cNvPr id="9223" name="TextBox 20"/>
          <p:cNvSpPr txBox="1"/>
          <p:nvPr/>
        </p:nvSpPr>
        <p:spPr>
          <a:xfrm>
            <a:off x="4427538" y="4981575"/>
            <a:ext cx="1717675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000" dirty="0">
                <a:latin typeface="楷体_GB2312" panose="02010609030101010101" pitchFamily="49" charset="-122"/>
              </a:rPr>
              <a:t>（    ）</a:t>
            </a:r>
            <a:endParaRPr lang="zh-CN" altLang="en-US" sz="3000" dirty="0">
              <a:latin typeface="楷体_GB2312" panose="02010609030101010101" pitchFamily="49" charset="-122"/>
            </a:endParaRPr>
          </a:p>
        </p:txBody>
      </p:sp>
      <p:sp>
        <p:nvSpPr>
          <p:cNvPr id="9224" name="Line 4"/>
          <p:cNvSpPr/>
          <p:nvPr/>
        </p:nvSpPr>
        <p:spPr>
          <a:xfrm flipV="1">
            <a:off x="2484438" y="4292600"/>
            <a:ext cx="1368425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8" name="Text Box 5"/>
          <p:cNvSpPr txBox="1">
            <a:spLocks noChangeArrowheads="1"/>
          </p:cNvSpPr>
          <p:nvPr/>
        </p:nvSpPr>
        <p:spPr bwMode="auto">
          <a:xfrm>
            <a:off x="2608263" y="4192588"/>
            <a:ext cx="1828800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5</a:t>
            </a: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4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9" name="Text Box 7"/>
          <p:cNvSpPr txBox="1">
            <a:spLocks noChangeArrowheads="1"/>
          </p:cNvSpPr>
          <p:nvPr/>
        </p:nvSpPr>
        <p:spPr bwMode="auto">
          <a:xfrm>
            <a:off x="3035300" y="3025775"/>
            <a:ext cx="1071563" cy="577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4</a:t>
            </a: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227" name="Line 8"/>
          <p:cNvSpPr/>
          <p:nvPr/>
        </p:nvSpPr>
        <p:spPr>
          <a:xfrm>
            <a:off x="2484438" y="3544888"/>
            <a:ext cx="1368425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1" name="Text Box 9"/>
          <p:cNvSpPr txBox="1">
            <a:spLocks noChangeArrowheads="1"/>
          </p:cNvSpPr>
          <p:nvPr/>
        </p:nvSpPr>
        <p:spPr bwMode="auto">
          <a:xfrm>
            <a:off x="3035300" y="2636838"/>
            <a:ext cx="1000125" cy="428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4" name="Text Box 12"/>
          <p:cNvSpPr txBox="1">
            <a:spLocks noChangeArrowheads="1"/>
          </p:cNvSpPr>
          <p:nvPr/>
        </p:nvSpPr>
        <p:spPr bwMode="auto">
          <a:xfrm>
            <a:off x="3440113" y="3443288"/>
            <a:ext cx="687388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6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6" name="Text Box 14"/>
          <p:cNvSpPr txBox="1">
            <a:spLocks noChangeArrowheads="1"/>
          </p:cNvSpPr>
          <p:nvPr/>
        </p:nvSpPr>
        <p:spPr bwMode="auto">
          <a:xfrm>
            <a:off x="3035300" y="3443288"/>
            <a:ext cx="398463" cy="5953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6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3" name="组合 132"/>
          <p:cNvGrpSpPr/>
          <p:nvPr/>
        </p:nvGrpSpPr>
        <p:grpSpPr>
          <a:xfrm>
            <a:off x="3038475" y="3789363"/>
            <a:ext cx="757238" cy="557212"/>
            <a:chOff x="2409810" y="3857628"/>
            <a:chExt cx="757241" cy="557213"/>
          </a:xfrm>
        </p:grpSpPr>
        <p:sp>
          <p:nvSpPr>
            <p:cNvPr id="95" name="Text Box 13"/>
            <p:cNvSpPr txBox="1">
              <a:spLocks noChangeArrowheads="1"/>
            </p:cNvSpPr>
            <p:nvPr/>
          </p:nvSpPr>
          <p:spPr bwMode="auto">
            <a:xfrm>
              <a:off x="2809862" y="3857628"/>
              <a:ext cx="357189" cy="55721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marR="0" algn="just" defTabSz="914400">
                <a:buClrTx/>
                <a:buSzTx/>
                <a:buFontTx/>
                <a:defRPr/>
              </a:pPr>
              <a:r>
                <a:rPr kumimoji="0" lang="en-US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8</a:t>
              </a:r>
              <a:r>
                <a:rPr kumimoji="0" lang="zh-CN" altLang="zh-CN" sz="3000" kern="1200" cap="none" spc="0" normalizeH="0" baseline="0" noProof="0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  <a:cs typeface="+mn-cs"/>
                </a:rPr>
                <a:t>  </a:t>
              </a:r>
              <a:endParaRPr kumimoji="0" lang="zh-CN" altLang="zh-CN" sz="3000" kern="1200" cap="none" spc="0" normalizeH="0" baseline="0" noProof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99" name="Text Box 13"/>
            <p:cNvSpPr txBox="1">
              <a:spLocks noChangeArrowheads="1"/>
            </p:cNvSpPr>
            <p:nvPr/>
          </p:nvSpPr>
          <p:spPr bwMode="auto">
            <a:xfrm>
              <a:off x="2409810" y="3857628"/>
              <a:ext cx="357189" cy="55721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marR="0" algn="just" defTabSz="914400">
                <a:buClrTx/>
                <a:buSzTx/>
                <a:buFontTx/>
                <a:defRPr/>
              </a:pPr>
              <a:r>
                <a:rPr kumimoji="0" lang="en-US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8</a:t>
              </a:r>
              <a:r>
                <a:rPr kumimoji="0" lang="zh-CN" altLang="zh-CN" sz="3000" kern="1200" cap="none" spc="0" normalizeH="0" baseline="0" noProof="0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  <a:cs typeface="+mn-cs"/>
                </a:rPr>
                <a:t>  </a:t>
              </a:r>
              <a:endParaRPr kumimoji="0" lang="zh-CN" altLang="zh-CN" sz="3000" kern="1200" cap="none" spc="0" normalizeH="0" baseline="0" noProof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9232" name="Line 4"/>
          <p:cNvSpPr/>
          <p:nvPr/>
        </p:nvSpPr>
        <p:spPr>
          <a:xfrm flipV="1">
            <a:off x="4479925" y="4292600"/>
            <a:ext cx="1368425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1" name="Text Box 5"/>
          <p:cNvSpPr txBox="1">
            <a:spLocks noChangeArrowheads="1"/>
          </p:cNvSpPr>
          <p:nvPr/>
        </p:nvSpPr>
        <p:spPr bwMode="auto">
          <a:xfrm>
            <a:off x="4267200" y="4192588"/>
            <a:ext cx="2143125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234" name="Text Box 6"/>
          <p:cNvSpPr txBox="1"/>
          <p:nvPr/>
        </p:nvSpPr>
        <p:spPr>
          <a:xfrm>
            <a:off x="4400550" y="3030538"/>
            <a:ext cx="625475" cy="6572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just"/>
            <a:r>
              <a:rPr lang="zh-CN" altLang="zh-CN" sz="3000" dirty="0">
                <a:latin typeface="Times New Roman" panose="02020603050405020304" pitchFamily="18" charset="0"/>
              </a:rPr>
              <a:t>×</a:t>
            </a:r>
            <a:endParaRPr lang="zh-CN" altLang="zh-CN" sz="30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03" name="Text Box 7"/>
          <p:cNvSpPr txBox="1">
            <a:spLocks noChangeArrowheads="1"/>
          </p:cNvSpPr>
          <p:nvPr/>
        </p:nvSpPr>
        <p:spPr bwMode="auto">
          <a:xfrm>
            <a:off x="5091113" y="3025775"/>
            <a:ext cx="1071563" cy="577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236" name="Line 8"/>
          <p:cNvSpPr/>
          <p:nvPr/>
        </p:nvSpPr>
        <p:spPr>
          <a:xfrm>
            <a:off x="4479925" y="3544888"/>
            <a:ext cx="1368425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" name="Text Box 9"/>
          <p:cNvSpPr txBox="1">
            <a:spLocks noChangeArrowheads="1"/>
          </p:cNvSpPr>
          <p:nvPr/>
        </p:nvSpPr>
        <p:spPr bwMode="auto">
          <a:xfrm>
            <a:off x="5091113" y="2636838"/>
            <a:ext cx="1000125" cy="428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r>
              <a: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1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8" name="Text Box 12"/>
          <p:cNvSpPr txBox="1">
            <a:spLocks noChangeArrowheads="1"/>
          </p:cNvSpPr>
          <p:nvPr/>
        </p:nvSpPr>
        <p:spPr bwMode="auto">
          <a:xfrm>
            <a:off x="5516563" y="3443288"/>
            <a:ext cx="687388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10" name="Text Box 14"/>
          <p:cNvSpPr txBox="1">
            <a:spLocks noChangeArrowheads="1"/>
          </p:cNvSpPr>
          <p:nvPr/>
        </p:nvSpPr>
        <p:spPr bwMode="auto">
          <a:xfrm>
            <a:off x="5091113" y="3443288"/>
            <a:ext cx="398463" cy="5953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9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4" name="组合 138"/>
          <p:cNvGrpSpPr/>
          <p:nvPr/>
        </p:nvGrpSpPr>
        <p:grpSpPr>
          <a:xfrm>
            <a:off x="4683125" y="3771900"/>
            <a:ext cx="752475" cy="565150"/>
            <a:chOff x="4054472" y="3840157"/>
            <a:chExt cx="752475" cy="565150"/>
          </a:xfrm>
        </p:grpSpPr>
        <p:sp>
          <p:nvSpPr>
            <p:cNvPr id="109" name="Text Box 13"/>
            <p:cNvSpPr txBox="1">
              <a:spLocks noChangeArrowheads="1"/>
            </p:cNvSpPr>
            <p:nvPr/>
          </p:nvSpPr>
          <p:spPr bwMode="auto">
            <a:xfrm>
              <a:off x="4449760" y="3848095"/>
              <a:ext cx="357187" cy="55721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marR="0" algn="just" defTabSz="914400">
                <a:buClrTx/>
                <a:buSzTx/>
                <a:buFontTx/>
                <a:defRPr/>
              </a:pPr>
              <a:r>
                <a:rPr kumimoji="0" lang="en-US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3</a:t>
              </a:r>
              <a:r>
                <a:rPr kumimoji="0" lang="zh-CN" altLang="zh-CN" sz="3000" kern="1200" cap="none" spc="0" normalizeH="0" baseline="0" noProof="0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  <a:cs typeface="+mn-cs"/>
                </a:rPr>
                <a:t>  </a:t>
              </a:r>
              <a:endParaRPr kumimoji="0" lang="zh-CN" altLang="zh-CN" sz="3000" kern="1200" cap="none" spc="0" normalizeH="0" baseline="0" noProof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13" name="Text Box 13"/>
            <p:cNvSpPr txBox="1">
              <a:spLocks noChangeArrowheads="1"/>
            </p:cNvSpPr>
            <p:nvPr/>
          </p:nvSpPr>
          <p:spPr bwMode="auto">
            <a:xfrm>
              <a:off x="4054472" y="3840157"/>
              <a:ext cx="357188" cy="55721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marR="0" algn="just" defTabSz="914400">
                <a:buClrTx/>
                <a:buSzTx/>
                <a:buFontTx/>
                <a:defRPr/>
              </a:pPr>
              <a:r>
                <a:rPr kumimoji="0" lang="en-US" altLang="zh-CN" sz="3000" kern="1200" cap="none" spc="0" normalizeH="0" baseline="0" noProof="0" dirty="0">
                  <a:latin typeface="+mn-lt"/>
                  <a:ea typeface="黑体" panose="02010609060101010101" pitchFamily="49" charset="-122"/>
                  <a:cs typeface="+mn-cs"/>
                </a:rPr>
                <a:t>1</a:t>
              </a:r>
              <a:r>
                <a:rPr kumimoji="0" lang="zh-CN" altLang="zh-CN" sz="3000" kern="1200" cap="none" spc="0" normalizeH="0" baseline="0" noProof="0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  <a:cs typeface="+mn-cs"/>
                </a:rPr>
                <a:t>  </a:t>
              </a:r>
              <a:endParaRPr kumimoji="0" lang="zh-CN" altLang="zh-CN" sz="3000" kern="1200" cap="none" spc="0" normalizeH="0" baseline="0" noProof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9241" name="Line 4"/>
          <p:cNvSpPr/>
          <p:nvPr/>
        </p:nvSpPr>
        <p:spPr>
          <a:xfrm flipV="1">
            <a:off x="6527800" y="4292600"/>
            <a:ext cx="1368425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5" name="Text Box 5"/>
          <p:cNvSpPr txBox="1">
            <a:spLocks noChangeArrowheads="1"/>
          </p:cNvSpPr>
          <p:nvPr/>
        </p:nvSpPr>
        <p:spPr bwMode="auto">
          <a:xfrm>
            <a:off x="6672263" y="4192588"/>
            <a:ext cx="1828800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4</a:t>
            </a:r>
            <a:r>
              <a: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0</a:t>
            </a: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8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243" name="Text Box 6"/>
          <p:cNvSpPr txBox="1"/>
          <p:nvPr/>
        </p:nvSpPr>
        <p:spPr>
          <a:xfrm>
            <a:off x="6415088" y="3030538"/>
            <a:ext cx="625475" cy="6572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just"/>
            <a:r>
              <a:rPr lang="zh-CN" altLang="zh-CN" sz="3000" dirty="0">
                <a:latin typeface="Times New Roman" panose="02020603050405020304" pitchFamily="18" charset="0"/>
              </a:rPr>
              <a:t>×</a:t>
            </a:r>
            <a:endParaRPr lang="zh-CN" altLang="zh-CN" sz="30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17" name="Text Box 7"/>
          <p:cNvSpPr txBox="1">
            <a:spLocks noChangeArrowheads="1"/>
          </p:cNvSpPr>
          <p:nvPr/>
        </p:nvSpPr>
        <p:spPr bwMode="auto">
          <a:xfrm>
            <a:off x="7067550" y="3025775"/>
            <a:ext cx="1071563" cy="577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245" name="Line 8"/>
          <p:cNvSpPr/>
          <p:nvPr/>
        </p:nvSpPr>
        <p:spPr>
          <a:xfrm>
            <a:off x="6527800" y="3544888"/>
            <a:ext cx="1368425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9" name="Text Box 9"/>
          <p:cNvSpPr txBox="1">
            <a:spLocks noChangeArrowheads="1"/>
          </p:cNvSpPr>
          <p:nvPr/>
        </p:nvSpPr>
        <p:spPr bwMode="auto">
          <a:xfrm>
            <a:off x="7067550" y="2636838"/>
            <a:ext cx="1000125" cy="428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r>
              <a: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4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22" name="Text Box 12"/>
          <p:cNvSpPr txBox="1">
            <a:spLocks noChangeArrowheads="1"/>
          </p:cNvSpPr>
          <p:nvPr/>
        </p:nvSpPr>
        <p:spPr bwMode="auto">
          <a:xfrm>
            <a:off x="7512050" y="3443288"/>
            <a:ext cx="687388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8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23" name="Text Box 13"/>
          <p:cNvSpPr txBox="1">
            <a:spLocks noChangeArrowheads="1"/>
          </p:cNvSpPr>
          <p:nvPr/>
        </p:nvSpPr>
        <p:spPr bwMode="auto">
          <a:xfrm>
            <a:off x="7067550" y="3779838"/>
            <a:ext cx="357188" cy="557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4</a:t>
            </a:r>
            <a:endParaRPr kumimoji="0" lang="zh-CN" altLang="zh-CN" sz="3000" kern="1200" cap="none" spc="0" normalizeH="0" baseline="0" noProof="0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24" name="Text Box 14"/>
          <p:cNvSpPr txBox="1">
            <a:spLocks noChangeArrowheads="1"/>
          </p:cNvSpPr>
          <p:nvPr/>
        </p:nvSpPr>
        <p:spPr bwMode="auto">
          <a:xfrm>
            <a:off x="7067550" y="3443288"/>
            <a:ext cx="398463" cy="646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6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27" name="Text Box 13"/>
          <p:cNvSpPr txBox="1">
            <a:spLocks noChangeArrowheads="1"/>
          </p:cNvSpPr>
          <p:nvPr/>
        </p:nvSpPr>
        <p:spPr bwMode="auto">
          <a:xfrm>
            <a:off x="6697663" y="3771900"/>
            <a:ext cx="357188" cy="557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3</a:t>
            </a:r>
            <a:r>
              <a:rPr kumimoji="0" lang="zh-CN" altLang="zh-CN" sz="3000" kern="1200" cap="none" spc="0" normalizeH="0" baseline="0" noProof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+mn-cs"/>
              </a:rPr>
              <a:t>  </a:t>
            </a:r>
            <a:endParaRPr kumimoji="0" lang="zh-CN" altLang="zh-CN" sz="3000" kern="1200" cap="none" spc="0" normalizeH="0" baseline="0" noProof="0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251" name="TextBox 20"/>
          <p:cNvSpPr txBox="1"/>
          <p:nvPr/>
        </p:nvSpPr>
        <p:spPr>
          <a:xfrm>
            <a:off x="6443663" y="5013325"/>
            <a:ext cx="1717675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000" dirty="0">
                <a:latin typeface="楷体_GB2312" panose="02010609030101010101" pitchFamily="49" charset="-122"/>
              </a:rPr>
              <a:t>（    ）</a:t>
            </a:r>
            <a:endParaRPr lang="zh-CN" altLang="en-US" sz="3000" dirty="0">
              <a:latin typeface="楷体_GB2312" panose="02010609030101010101" pitchFamily="49" charset="-122"/>
            </a:endParaRPr>
          </a:p>
        </p:txBody>
      </p:sp>
      <p:sp>
        <p:nvSpPr>
          <p:cNvPr id="9252" name="Text Box 6"/>
          <p:cNvSpPr txBox="1"/>
          <p:nvPr/>
        </p:nvSpPr>
        <p:spPr>
          <a:xfrm>
            <a:off x="2343150" y="3030538"/>
            <a:ext cx="625475" cy="6572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just"/>
            <a:r>
              <a:rPr lang="zh-CN" altLang="zh-CN" sz="3000" dirty="0">
                <a:latin typeface="Times New Roman" panose="02020603050405020304" pitchFamily="18" charset="0"/>
              </a:rPr>
              <a:t>×</a:t>
            </a:r>
            <a:endParaRPr lang="zh-CN" altLang="zh-CN" sz="30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7023100" y="4973638"/>
            <a:ext cx="571500" cy="5730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000" dirty="0">
                <a:solidFill>
                  <a:srgbClr val="FF0000"/>
                </a:solidFill>
                <a:latin typeface="楷体_GB2312" panose="02010609030101010101" pitchFamily="49" charset="-122"/>
              </a:rPr>
              <a:t>√</a:t>
            </a:r>
            <a:endParaRPr lang="zh-CN" altLang="en-US" sz="3000" dirty="0">
              <a:solidFill>
                <a:srgbClr val="FF0000"/>
              </a:solidFill>
              <a:latin typeface="楷体_GB2312" panose="02010609030101010101" pitchFamily="49" charset="-122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2941638" y="4973638"/>
            <a:ext cx="569912" cy="571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3000" dirty="0">
                <a:solidFill>
                  <a:srgbClr val="FF0000"/>
                </a:solidFill>
                <a:latin typeface="楷体_GB2312" panose="02010609030101010101" pitchFamily="49" charset="-122"/>
              </a:rPr>
              <a:t>×</a:t>
            </a:r>
            <a:endParaRPr lang="zh-CN" altLang="en-US" sz="3000" dirty="0">
              <a:solidFill>
                <a:srgbClr val="FF0000"/>
              </a:solidFill>
              <a:latin typeface="楷体_GB2312" panose="02010609030101010101" pitchFamily="49" charset="-122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4994275" y="4973638"/>
            <a:ext cx="571500" cy="571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3000" dirty="0">
                <a:solidFill>
                  <a:srgbClr val="FF0000"/>
                </a:solidFill>
                <a:latin typeface="楷体_GB2312" panose="02010609030101010101" pitchFamily="49" charset="-122"/>
              </a:rPr>
              <a:t>×</a:t>
            </a:r>
            <a:endParaRPr lang="zh-CN" altLang="en-US" sz="3000" dirty="0">
              <a:solidFill>
                <a:srgbClr val="FF0000"/>
              </a:solidFill>
              <a:latin typeface="楷体_GB2312" panose="02010609030101010101" pitchFamily="49" charset="-122"/>
            </a:endParaRPr>
          </a:p>
        </p:txBody>
      </p:sp>
      <p:grpSp>
        <p:nvGrpSpPr>
          <p:cNvPr id="5" name="组合 134"/>
          <p:cNvGrpSpPr/>
          <p:nvPr/>
        </p:nvGrpSpPr>
        <p:grpSpPr>
          <a:xfrm>
            <a:off x="3035300" y="3789363"/>
            <a:ext cx="757238" cy="557212"/>
            <a:chOff x="2409810" y="3857628"/>
            <a:chExt cx="757241" cy="557213"/>
          </a:xfrm>
        </p:grpSpPr>
        <p:sp>
          <p:nvSpPr>
            <p:cNvPr id="136" name="Text Box 13"/>
            <p:cNvSpPr txBox="1">
              <a:spLocks noChangeArrowheads="1"/>
            </p:cNvSpPr>
            <p:nvPr/>
          </p:nvSpPr>
          <p:spPr bwMode="auto">
            <a:xfrm>
              <a:off x="2809862" y="3857628"/>
              <a:ext cx="357189" cy="55721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altLang="zh-CN" sz="3000" kern="1200" cap="none" spc="0" normalizeH="0" baseline="0" noProof="0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  <a:cs typeface="+mn-cs"/>
                </a:rPr>
                <a:t>8</a:t>
              </a:r>
              <a:r>
                <a:rPr kumimoji="0" lang="zh-CN" altLang="zh-CN" sz="3000" kern="1200" cap="none" spc="0" normalizeH="0" baseline="0" noProof="0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  <a:cs typeface="+mn-cs"/>
                </a:rPr>
                <a:t>  </a:t>
              </a:r>
              <a:endParaRPr kumimoji="0" lang="zh-CN" altLang="zh-CN" sz="3000" kern="1200" cap="none" spc="0" normalizeH="0" baseline="0" noProof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37" name="Text Box 13"/>
            <p:cNvSpPr txBox="1">
              <a:spLocks noChangeArrowheads="1"/>
            </p:cNvSpPr>
            <p:nvPr/>
          </p:nvSpPr>
          <p:spPr bwMode="auto">
            <a:xfrm>
              <a:off x="2409810" y="3857628"/>
              <a:ext cx="357189" cy="55721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altLang="zh-CN" sz="3000" kern="1200" cap="none" spc="0" normalizeH="0" baseline="0" noProof="0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  <a:cs typeface="+mn-cs"/>
                </a:rPr>
                <a:t>8</a:t>
              </a:r>
              <a:r>
                <a:rPr kumimoji="0" lang="zh-CN" altLang="zh-CN" sz="3000" kern="1200" cap="none" spc="0" normalizeH="0" baseline="0" noProof="0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  <a:cs typeface="+mn-cs"/>
                </a:rPr>
                <a:t>  </a:t>
              </a:r>
              <a:endParaRPr kumimoji="0" lang="zh-CN" altLang="zh-CN" sz="3000" kern="1200" cap="none" spc="0" normalizeH="0" baseline="0" noProof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138" name="Text Box 5"/>
          <p:cNvSpPr txBox="1">
            <a:spLocks noChangeArrowheads="1"/>
          </p:cNvSpPr>
          <p:nvPr/>
        </p:nvSpPr>
        <p:spPr bwMode="auto">
          <a:xfrm>
            <a:off x="2608263" y="4192588"/>
            <a:ext cx="1828800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just" defTabSz="914400">
              <a:buClrTx/>
              <a:buSzTx/>
              <a:buFontTx/>
              <a:defRPr/>
            </a:pP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9</a:t>
            </a:r>
            <a:r>
              <a:rPr kumimoji="0" lang="zh-CN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4</a:t>
            </a:r>
            <a:r>
              <a:rPr kumimoji="0" lang="zh-CN" altLang="en-US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3000" kern="1200" cap="none" spc="0" normalizeH="0" baseline="0" noProof="0" dirty="0">
                <a:latin typeface="+mn-lt"/>
                <a:ea typeface="黑体" panose="02010609060101010101" pitchFamily="49" charset="-122"/>
                <a:cs typeface="+mn-cs"/>
              </a:rPr>
              <a:t>6</a:t>
            </a:r>
            <a:endParaRPr kumimoji="0" lang="zh-CN" altLang="zh-CN" sz="3000" kern="1200" cap="none" spc="0" normalizeH="0" baseline="0" noProof="0" dirty="0">
              <a:latin typeface="+mn-lt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6" name="组合 139"/>
          <p:cNvGrpSpPr/>
          <p:nvPr/>
        </p:nvGrpSpPr>
        <p:grpSpPr>
          <a:xfrm>
            <a:off x="4681538" y="3775075"/>
            <a:ext cx="752475" cy="565150"/>
            <a:chOff x="4054472" y="3840157"/>
            <a:chExt cx="752475" cy="565150"/>
          </a:xfrm>
        </p:grpSpPr>
        <p:sp>
          <p:nvSpPr>
            <p:cNvPr id="141" name="Text Box 13"/>
            <p:cNvSpPr txBox="1">
              <a:spLocks noChangeArrowheads="1"/>
            </p:cNvSpPr>
            <p:nvPr/>
          </p:nvSpPr>
          <p:spPr bwMode="auto">
            <a:xfrm>
              <a:off x="4449759" y="3848095"/>
              <a:ext cx="357188" cy="55721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marR="0" algn="just" defTabSz="914400">
                <a:buClrTx/>
                <a:buSzTx/>
                <a:buFontTx/>
                <a:defRPr/>
              </a:pPr>
              <a:r>
                <a:rPr kumimoji="0" lang="en-US" altLang="zh-CN" sz="3000" kern="1200" cap="none" spc="0" normalizeH="0" baseline="0" noProof="0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  <a:cs typeface="+mn-cs"/>
                </a:rPr>
                <a:t>3</a:t>
              </a:r>
              <a:r>
                <a:rPr kumimoji="0" lang="zh-CN" altLang="zh-CN" sz="3000" kern="1200" cap="none" spc="0" normalizeH="0" baseline="0" noProof="0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  <a:cs typeface="+mn-cs"/>
                </a:rPr>
                <a:t>  </a:t>
              </a:r>
              <a:endParaRPr kumimoji="0" lang="zh-CN" altLang="zh-CN" sz="3000" kern="1200" cap="none" spc="0" normalizeH="0" baseline="0" noProof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42" name="Text Box 13"/>
            <p:cNvSpPr txBox="1">
              <a:spLocks noChangeArrowheads="1"/>
            </p:cNvSpPr>
            <p:nvPr/>
          </p:nvSpPr>
          <p:spPr bwMode="auto">
            <a:xfrm>
              <a:off x="4054472" y="3840157"/>
              <a:ext cx="357187" cy="55721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marR="0" algn="just" defTabSz="914400">
                <a:buClrTx/>
                <a:buSzTx/>
                <a:buFontTx/>
                <a:defRPr/>
              </a:pPr>
              <a:r>
                <a:rPr kumimoji="0" lang="en-US" altLang="zh-CN" sz="3000" kern="1200" cap="none" spc="0" normalizeH="0" baseline="0" noProof="0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  <a:cs typeface="+mn-cs"/>
                </a:rPr>
                <a:t>1</a:t>
              </a:r>
              <a:r>
                <a:rPr kumimoji="0" lang="zh-CN" altLang="zh-CN" sz="3000" kern="1200" cap="none" spc="0" normalizeH="0" baseline="0" noProof="0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  <a:cs typeface="+mn-cs"/>
                </a:rPr>
                <a:t>  </a:t>
              </a:r>
              <a:endParaRPr kumimoji="0" lang="zh-CN" altLang="zh-CN" sz="3000" kern="1200" cap="none" spc="0" normalizeH="0" baseline="0" noProof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7" name="组合 142"/>
          <p:cNvGrpSpPr/>
          <p:nvPr/>
        </p:nvGrpSpPr>
        <p:grpSpPr>
          <a:xfrm>
            <a:off x="4700588" y="3770313"/>
            <a:ext cx="752475" cy="565150"/>
            <a:chOff x="4054472" y="3840157"/>
            <a:chExt cx="752475" cy="565150"/>
          </a:xfrm>
        </p:grpSpPr>
        <p:sp>
          <p:nvSpPr>
            <p:cNvPr id="9263" name="Text Box 13"/>
            <p:cNvSpPr txBox="1"/>
            <p:nvPr/>
          </p:nvSpPr>
          <p:spPr>
            <a:xfrm>
              <a:off x="4449759" y="3848095"/>
              <a:ext cx="357188" cy="557212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30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1</a:t>
              </a:r>
              <a:r>
                <a:rPr lang="zh-CN" altLang="zh-CN" sz="30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  </a:t>
              </a:r>
              <a:endParaRPr lang="zh-CN" altLang="zh-CN" sz="30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9264" name="Text Box 13"/>
            <p:cNvSpPr txBox="1"/>
            <p:nvPr/>
          </p:nvSpPr>
          <p:spPr>
            <a:xfrm>
              <a:off x="4054472" y="3840157"/>
              <a:ext cx="357187" cy="557213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30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3</a:t>
              </a:r>
              <a:r>
                <a:rPr lang="zh-CN" altLang="zh-CN" sz="30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  </a:t>
              </a:r>
              <a:endParaRPr lang="zh-CN" altLang="zh-CN" sz="30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47" name="TextBox 146"/>
          <p:cNvSpPr txBox="1"/>
          <p:nvPr/>
        </p:nvSpPr>
        <p:spPr>
          <a:xfrm>
            <a:off x="4999038" y="4973638"/>
            <a:ext cx="566737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000" dirty="0">
                <a:solidFill>
                  <a:srgbClr val="FF0000"/>
                </a:solidFill>
                <a:latin typeface="楷体_GB2312" panose="02010609030101010101" pitchFamily="49" charset="-122"/>
              </a:rPr>
              <a:t>√</a:t>
            </a:r>
            <a:endParaRPr lang="zh-CN" altLang="en-US" sz="3000" dirty="0">
              <a:solidFill>
                <a:srgbClr val="FF0000"/>
              </a:solidFill>
              <a:latin typeface="楷体_GB2312" panose="02010609030101010101" pitchFamily="49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2940050" y="4973638"/>
            <a:ext cx="571500" cy="5730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000" dirty="0">
                <a:solidFill>
                  <a:srgbClr val="FF0000"/>
                </a:solidFill>
                <a:latin typeface="楷体_GB2312" panose="02010609030101010101" pitchFamily="49" charset="-122"/>
              </a:rPr>
              <a:t>√</a:t>
            </a:r>
            <a:endParaRPr lang="zh-CN" altLang="en-US" sz="3000" dirty="0">
              <a:solidFill>
                <a:srgbClr val="FF0000"/>
              </a:solidFill>
              <a:latin typeface="楷体_GB2312" panose="02010609030101010101" pitchFamily="49" charset="-122"/>
            </a:endParaRPr>
          </a:p>
        </p:txBody>
      </p:sp>
      <p:sp>
        <p:nvSpPr>
          <p:cNvPr id="9262" name="Rectangle 57"/>
          <p:cNvSpPr/>
          <p:nvPr/>
        </p:nvSpPr>
        <p:spPr>
          <a:xfrm>
            <a:off x="2193925" y="6683375"/>
            <a:ext cx="666750" cy="128588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p>
            <a:pPr algn="ctr"/>
            <a:r>
              <a:rPr lang="zh-CN" altLang="en-US" sz="200" dirty="0">
                <a:solidFill>
                  <a:schemeClr val="bg1"/>
                </a:solidFill>
                <a:latin typeface="楷体_GB2312" panose="02010609030101010101" pitchFamily="49" charset="-122"/>
              </a:rPr>
              <a:t>绿色圃中小学教育网</a:t>
            </a:r>
            <a:r>
              <a:rPr lang="en-US" altLang="zh-CN" sz="200" dirty="0">
                <a:solidFill>
                  <a:schemeClr val="bg1"/>
                </a:solidFill>
                <a:latin typeface="楷体_GB2312" panose="02010609030101010101" pitchFamily="49" charset="-122"/>
              </a:rPr>
              <a:t>http://www.Lspjy.com</a:t>
            </a:r>
            <a:endParaRPr lang="en-US" altLang="zh-CN" dirty="0">
              <a:latin typeface="楷体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44444E-6 L -0.04548 4.44444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/>
      <p:bldP spid="88" grpId="0"/>
      <p:bldP spid="101" grpId="0"/>
      <p:bldP spid="130" grpId="0"/>
      <p:bldP spid="131" grpId="0"/>
      <p:bldP spid="131" grpId="1"/>
      <p:bldP spid="132" grpId="0"/>
      <p:bldP spid="132" grpId="1"/>
      <p:bldP spid="138" grpId="0"/>
      <p:bldP spid="147" grpId="0"/>
      <p:bldP spid="1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57200" y="417513"/>
            <a:ext cx="6419850" cy="8509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三、知识运用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10243" name="TextBox 5"/>
          <p:cNvSpPr txBox="1"/>
          <p:nvPr/>
        </p:nvSpPr>
        <p:spPr>
          <a:xfrm>
            <a:off x="776288" y="2214563"/>
            <a:ext cx="8113712" cy="935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dirty="0">
                <a:latin typeface="楷体_GB2312" panose="02010609030101010101" pitchFamily="49" charset="-122"/>
              </a:rPr>
              <a:t>    一本书有</a:t>
            </a:r>
            <a:r>
              <a:rPr lang="en-US" altLang="zh-CN" sz="2400" dirty="0">
                <a:latin typeface="Arial" panose="020B0604020202020204" pitchFamily="34" charset="0"/>
              </a:rPr>
              <a:t>300</a:t>
            </a:r>
            <a:r>
              <a:rPr lang="zh-CN" altLang="en-US" sz="2400" dirty="0">
                <a:latin typeface="楷体_GB2312" panose="02010609030101010101" pitchFamily="49" charset="-122"/>
              </a:rPr>
              <a:t>页，如果每天读</a:t>
            </a:r>
            <a:r>
              <a:rPr lang="en-US" altLang="zh-CN" sz="2400" dirty="0">
                <a:latin typeface="Arial" panose="020B0604020202020204" pitchFamily="34" charset="0"/>
              </a:rPr>
              <a:t>22</a:t>
            </a:r>
            <a:r>
              <a:rPr lang="zh-CN" altLang="en-US" sz="2400" dirty="0">
                <a:latin typeface="楷体_GB2312" panose="02010609030101010101" pitchFamily="49" charset="-122"/>
              </a:rPr>
              <a:t>页，</a:t>
            </a:r>
            <a:r>
              <a:rPr lang="en-US" altLang="zh-CN" sz="2400" dirty="0">
                <a:latin typeface="Arial" panose="020B0604020202020204" pitchFamily="34" charset="0"/>
              </a:rPr>
              <a:t>2</a:t>
            </a:r>
            <a:r>
              <a:rPr lang="zh-CN" altLang="en-US" sz="2400" dirty="0">
                <a:latin typeface="Arial" panose="020B0604020202020204" pitchFamily="34" charset="0"/>
              </a:rPr>
              <a:t>周能读完吗？</a:t>
            </a:r>
            <a:endParaRPr lang="en-US" altLang="zh-CN" sz="2400" dirty="0">
              <a:latin typeface="Arial" panose="020B0604020202020204" pitchFamily="34" charset="0"/>
            </a:endParaRPr>
          </a:p>
          <a:p>
            <a:r>
              <a:rPr lang="zh-CN" altLang="en-US" sz="2400" dirty="0">
                <a:latin typeface="Arial" panose="020B0604020202020204" pitchFamily="34" charset="0"/>
              </a:rPr>
              <a:t>如果每天读</a:t>
            </a:r>
            <a:r>
              <a:rPr lang="en-US" altLang="zh-CN" sz="2400" dirty="0">
                <a:latin typeface="Arial" panose="020B0604020202020204" pitchFamily="34" charset="0"/>
              </a:rPr>
              <a:t>40</a:t>
            </a:r>
            <a:r>
              <a:rPr lang="zh-CN" altLang="en-US" sz="2400" dirty="0">
                <a:latin typeface="Arial" panose="020B0604020202020204" pitchFamily="34" charset="0"/>
              </a:rPr>
              <a:t>页，</a:t>
            </a:r>
            <a:r>
              <a:rPr lang="en-US" altLang="zh-CN" sz="2400" dirty="0">
                <a:latin typeface="Arial" panose="020B0604020202020204" pitchFamily="34" charset="0"/>
              </a:rPr>
              <a:t>7</a:t>
            </a:r>
            <a:r>
              <a:rPr lang="zh-CN" altLang="en-US" sz="2400" dirty="0">
                <a:latin typeface="Arial" panose="020B0604020202020204" pitchFamily="34" charset="0"/>
              </a:rPr>
              <a:t>天能读完吗？</a:t>
            </a:r>
            <a:endParaRPr lang="zh-CN" altLang="en-US" sz="2400" dirty="0">
              <a:latin typeface="楷体_GB2312" panose="0201060903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43000" y="3433763"/>
            <a:ext cx="2592388" cy="1552575"/>
          </a:xfrm>
          <a:prstGeom prst="rect">
            <a:avLst/>
          </a:prstGeom>
          <a:solidFill>
            <a:srgbClr val="99CCFF"/>
          </a:solidFill>
          <a:ln w="9525">
            <a:noFill/>
          </a:ln>
        </p:spPr>
        <p:txBody>
          <a:bodyPr>
            <a:spAutoFit/>
          </a:bodyPr>
          <a:p>
            <a:r>
              <a:rPr lang="en-US" altLang="zh-CN" dirty="0">
                <a:latin typeface="Arial" panose="020B0604020202020204" pitchFamily="34" charset="0"/>
              </a:rPr>
              <a:t>7×2</a:t>
            </a:r>
            <a:r>
              <a:rPr lang="zh-CN" altLang="en-US" dirty="0">
                <a:latin typeface="Arial" panose="020B0604020202020204" pitchFamily="34" charset="0"/>
              </a:rPr>
              <a:t>＝</a:t>
            </a:r>
            <a:r>
              <a:rPr lang="en-US" altLang="zh-CN" dirty="0">
                <a:latin typeface="Arial" panose="020B0604020202020204" pitchFamily="34" charset="0"/>
              </a:rPr>
              <a:t>14</a:t>
            </a:r>
            <a:r>
              <a:rPr lang="zh-CN" altLang="en-US" dirty="0">
                <a:latin typeface="Arial" panose="020B0604020202020204" pitchFamily="34" charset="0"/>
              </a:rPr>
              <a:t>（天）</a:t>
            </a:r>
            <a:endParaRPr lang="en-US" altLang="zh-CN" dirty="0">
              <a:latin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</a:rPr>
              <a:t>22×14</a:t>
            </a:r>
            <a:r>
              <a:rPr lang="zh-CN" altLang="en-US" dirty="0">
                <a:latin typeface="楷体_GB2312" panose="02010609030101010101" pitchFamily="49" charset="-122"/>
              </a:rPr>
              <a:t>＝</a:t>
            </a:r>
            <a:r>
              <a:rPr lang="en-US" altLang="zh-CN" dirty="0">
                <a:latin typeface="Arial" panose="020B0604020202020204" pitchFamily="34" charset="0"/>
              </a:rPr>
              <a:t>308</a:t>
            </a:r>
            <a:r>
              <a:rPr lang="zh-CN" altLang="en-US" dirty="0">
                <a:latin typeface="Arial" panose="020B0604020202020204" pitchFamily="34" charset="0"/>
              </a:rPr>
              <a:t>（页）</a:t>
            </a:r>
            <a:endParaRPr lang="en-US" altLang="zh-CN" dirty="0">
              <a:latin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</a:rPr>
              <a:t>308</a:t>
            </a:r>
            <a:r>
              <a:rPr lang="zh-CN" altLang="en-US" dirty="0">
                <a:latin typeface="Arial" panose="020B0604020202020204" pitchFamily="34" charset="0"/>
              </a:rPr>
              <a:t>页</a:t>
            </a:r>
            <a:r>
              <a:rPr lang="zh-CN" altLang="zh-CN" dirty="0">
                <a:latin typeface="楷体_GB2312" panose="02010609030101010101" pitchFamily="49" charset="-122"/>
              </a:rPr>
              <a:t>＞</a:t>
            </a:r>
            <a:r>
              <a:rPr lang="en-US" altLang="zh-CN" dirty="0">
                <a:latin typeface="Arial" panose="020B0604020202020204" pitchFamily="34" charset="0"/>
              </a:rPr>
              <a:t>300</a:t>
            </a:r>
            <a:r>
              <a:rPr lang="zh-CN" altLang="en-US" dirty="0">
                <a:latin typeface="Arial" panose="020B0604020202020204" pitchFamily="34" charset="0"/>
              </a:rPr>
              <a:t>页</a:t>
            </a:r>
            <a:endParaRPr lang="en-US" altLang="zh-CN" dirty="0">
              <a:latin typeface="Arial" panose="020B0604020202020204" pitchFamily="34" charset="0"/>
            </a:endParaRPr>
          </a:p>
          <a:p>
            <a:r>
              <a:rPr lang="zh-CN" altLang="en-US" dirty="0">
                <a:latin typeface="楷体_GB2312" panose="02010609030101010101" pitchFamily="49" charset="-122"/>
              </a:rPr>
              <a:t>能读完。</a:t>
            </a:r>
            <a:endParaRPr lang="en-US" altLang="zh-CN" dirty="0">
              <a:latin typeface="楷体_GB2312" panose="0201060903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68750" y="3433763"/>
            <a:ext cx="2624138" cy="1200150"/>
          </a:xfrm>
          <a:prstGeom prst="rect">
            <a:avLst/>
          </a:prstGeom>
          <a:solidFill>
            <a:srgbClr val="FFFF99"/>
          </a:solidFill>
          <a:ln w="9525">
            <a:noFill/>
          </a:ln>
        </p:spPr>
        <p:txBody>
          <a:bodyPr>
            <a:spAutoFit/>
          </a:bodyPr>
          <a:p>
            <a:r>
              <a:rPr lang="en-US" altLang="zh-CN" dirty="0">
                <a:latin typeface="Arial" panose="020B0604020202020204" pitchFamily="34" charset="0"/>
              </a:rPr>
              <a:t>40×7</a:t>
            </a:r>
            <a:r>
              <a:rPr lang="zh-CN" altLang="en-US" dirty="0">
                <a:latin typeface="楷体_GB2312" panose="02010609030101010101" pitchFamily="49" charset="-122"/>
              </a:rPr>
              <a:t>＝</a:t>
            </a:r>
            <a:r>
              <a:rPr lang="en-US" altLang="zh-CN" dirty="0">
                <a:latin typeface="Arial" panose="020B0604020202020204" pitchFamily="34" charset="0"/>
              </a:rPr>
              <a:t>280</a:t>
            </a:r>
            <a:r>
              <a:rPr lang="zh-CN" altLang="en-US" dirty="0">
                <a:latin typeface="Arial" panose="020B0604020202020204" pitchFamily="34" charset="0"/>
              </a:rPr>
              <a:t>（页）</a:t>
            </a:r>
            <a:endParaRPr lang="en-US" altLang="zh-CN" dirty="0">
              <a:latin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</a:rPr>
              <a:t>280</a:t>
            </a:r>
            <a:r>
              <a:rPr lang="zh-CN" altLang="en-US" dirty="0">
                <a:latin typeface="Arial" panose="020B0604020202020204" pitchFamily="34" charset="0"/>
              </a:rPr>
              <a:t>页</a:t>
            </a:r>
            <a:r>
              <a:rPr lang="zh-CN" altLang="zh-CN" dirty="0">
                <a:latin typeface="楷体_GB2312" panose="02010609030101010101" pitchFamily="49" charset="-122"/>
              </a:rPr>
              <a:t>＜</a:t>
            </a:r>
            <a:r>
              <a:rPr lang="en-US" altLang="zh-CN" dirty="0">
                <a:latin typeface="Arial" panose="020B0604020202020204" pitchFamily="34" charset="0"/>
              </a:rPr>
              <a:t>300</a:t>
            </a:r>
            <a:r>
              <a:rPr lang="zh-CN" altLang="en-US" dirty="0">
                <a:latin typeface="Arial" panose="020B0604020202020204" pitchFamily="34" charset="0"/>
              </a:rPr>
              <a:t>页</a:t>
            </a:r>
            <a:endParaRPr lang="en-US" altLang="zh-CN" dirty="0">
              <a:latin typeface="Arial" panose="020B0604020202020204" pitchFamily="34" charset="0"/>
            </a:endParaRPr>
          </a:p>
          <a:p>
            <a:r>
              <a:rPr lang="zh-CN" altLang="en-US" dirty="0">
                <a:latin typeface="楷体_GB2312" panose="02010609030101010101" pitchFamily="49" charset="-122"/>
              </a:rPr>
              <a:t>不能读完。</a:t>
            </a:r>
            <a:endParaRPr lang="en-US" altLang="zh-CN" dirty="0">
              <a:latin typeface="楷体_GB2312" panose="02010609030101010101" pitchFamily="49" charset="-122"/>
            </a:endParaRPr>
          </a:p>
        </p:txBody>
      </p:sp>
      <p:pic>
        <p:nvPicPr>
          <p:cNvPr id="10246" name="Picture 10" descr="男孩看书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9763" y="4394200"/>
            <a:ext cx="2663825" cy="2187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7" name="Text Box 6"/>
          <p:cNvSpPr txBox="1"/>
          <p:nvPr/>
        </p:nvSpPr>
        <p:spPr>
          <a:xfrm>
            <a:off x="571500" y="1576388"/>
            <a:ext cx="4775200" cy="54927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pPr>
              <a:lnSpc>
                <a:spcPct val="100000"/>
              </a:lnSpc>
            </a:pPr>
            <a:r>
              <a:rPr lang="en-US" altLang="zh-CN" sz="3000" dirty="0">
                <a:solidFill>
                  <a:srgbClr val="000000"/>
                </a:solidFill>
                <a:latin typeface="Arial" panose="020B0604020202020204" pitchFamily="34" charset="0"/>
              </a:rPr>
              <a:t>3. </a:t>
            </a:r>
            <a:r>
              <a:rPr lang="zh-CN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解决问题。</a:t>
            </a:r>
            <a:endParaRPr lang="en-US" altLang="zh-CN" sz="3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457200" y="417513"/>
            <a:ext cx="6419850" cy="8509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四、布置作业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855663" y="2271713"/>
            <a:ext cx="7956550" cy="15700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+mn-cs"/>
              </a:rPr>
              <a:t>作业：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+mn-cs"/>
              </a:rPr>
              <a:t>第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+mn-cs"/>
              </a:rPr>
              <a:t>47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+mn-cs"/>
              </a:rPr>
              <a:t>页练习十，第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+mn-cs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+mn-cs"/>
              </a:rPr>
              <a:t>题、第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+mn-cs"/>
              </a:rPr>
              <a:t>2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+mn-cs"/>
              </a:rPr>
              <a:t>题、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楷体_GB2312" panose="0201060903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+mn-cs"/>
              </a:rPr>
              <a:t>           第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+mn-cs"/>
              </a:rPr>
              <a:t>4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+mn-cs"/>
              </a:rPr>
              <a:t>题。</a:t>
            </a:r>
            <a:endParaRPr kumimoji="0" lang="zh-CN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11268" name="Rectangle 5"/>
          <p:cNvSpPr/>
          <p:nvPr/>
        </p:nvSpPr>
        <p:spPr>
          <a:xfrm>
            <a:off x="2193925" y="6683375"/>
            <a:ext cx="666750" cy="128588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p>
            <a:pPr algn="ctr"/>
            <a:r>
              <a:rPr lang="zh-CN" altLang="en-US" sz="200" dirty="0">
                <a:solidFill>
                  <a:schemeClr val="bg1"/>
                </a:solidFill>
                <a:latin typeface="楷体_GB2312" panose="02010609030101010101" pitchFamily="49" charset="-122"/>
              </a:rPr>
              <a:t>绿色圃中小学教育网</a:t>
            </a:r>
            <a:r>
              <a:rPr lang="en-US" altLang="zh-CN" sz="200" dirty="0">
                <a:solidFill>
                  <a:schemeClr val="bg1"/>
                </a:solidFill>
                <a:latin typeface="楷体_GB2312" panose="02010609030101010101" pitchFamily="49" charset="-122"/>
              </a:rPr>
              <a:t>http://www.Lspjy.com</a:t>
            </a:r>
            <a:endParaRPr lang="en-US" altLang="zh-CN" dirty="0">
              <a:latin typeface="楷体_GB2312" panose="02010609030101010101" pitchFamily="49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楷体_GB2312"/>
        <a:cs typeface=""/>
      </a:majorFont>
      <a:minorFont>
        <a:latin typeface="Arial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楷体_GB2312" panose="02010609030101010101" pitchFamily="49" charset="-122"/>
            <a:ea typeface="楷体_GB2312" panose="0201060903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楷体_GB2312" panose="02010609030101010101" pitchFamily="49" charset="-122"/>
            <a:ea typeface="楷体_GB2312" panose="02010609030101010101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908</Words>
  <Application>WPS 演示</Application>
  <PresentationFormat>全屏显示(4:3)</PresentationFormat>
  <Paragraphs>308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宋体</vt:lpstr>
      <vt:lpstr>Wingdings</vt:lpstr>
      <vt:lpstr>楷体_GB2312</vt:lpstr>
      <vt:lpstr>Calibri</vt:lpstr>
      <vt:lpstr>黑体</vt:lpstr>
      <vt:lpstr>Times New Roman</vt:lpstr>
      <vt:lpstr>Tahoma</vt:lpstr>
      <vt:lpstr>微软雅黑</vt:lpstr>
      <vt:lpstr>Arial Unicode MS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绿色圃中小学教育网http://www.lspjy.com</Company>
  <LinksUpToDate>false</LinksUpToDate>
  <SharedDoc>false</SharedDoc>
  <HyperlinksChanged>false</HyperlinksChanged>
  <AppVersion>14.0000</AppVersion>
  <Manager>绿色圃中小学教育网http://www.lspjy.com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绿色圃中小学教育网http://www.lspjy.com</dc:title>
  <dc:creator>绿色圃中小学教育网http://www.lspjy.com</dc:creator>
  <cp:keywords>绿色圃中小学教育网http:/www.lspjy.com</cp:keywords>
  <dc:description>绿色圃中小学教育网http://www.lspjy.com</dc:description>
  <dc:subject>绿色圃中小学教育网http://www.lspjy.com</dc:subject>
  <cp:category>绿色圃中小学教育网http://www.lspjy.com</cp:category>
  <cp:lastModifiedBy>一总</cp:lastModifiedBy>
  <cp:revision>623</cp:revision>
  <dcterms:created xsi:type="dcterms:W3CDTF">2012-03-15T05:58:26Z</dcterms:created>
  <dcterms:modified xsi:type="dcterms:W3CDTF">2019-06-11T10:47:37Z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