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3" r:id="rId3"/>
    <p:sldId id="256" r:id="rId4"/>
    <p:sldId id="259" r:id="rId5"/>
    <p:sldId id="274" r:id="rId6"/>
    <p:sldId id="260" r:id="rId7"/>
    <p:sldId id="262" r:id="rId8"/>
    <p:sldId id="266" r:id="rId9"/>
    <p:sldId id="307" r:id="rId10"/>
    <p:sldId id="267" r:id="rId11"/>
    <p:sldId id="275" r:id="rId12"/>
    <p:sldId id="309" r:id="rId13"/>
    <p:sldId id="308" r:id="rId14"/>
    <p:sldId id="31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55"/>
  </p:normalViewPr>
  <p:slideViewPr>
    <p:cSldViewPr>
      <p:cViewPr varScale="1">
        <p:scale>
          <a:sx n="111" d="100"/>
          <a:sy n="111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5CD9227-9A55-45C9-A653-C7EFAEBC9EC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2D641A2-FDC4-444E-B234-6BBFB6C5AF9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直接连接符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直接连接符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直接连接符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直接连接符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直接连接符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直接连接符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椭圆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椭圆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椭圆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椭圆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椭圆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22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3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4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D1ECA-DD97-494E-BC5F-92F18297CA5C}" type="slidenum">
              <a:rPr lang="zh-CN" altLang="en-US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B4D27-A802-4F6E-AAA3-34BC52799B04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A7DD-9738-4D32-BCA8-EC4DB6F139B1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50362D-BCD5-488D-A5FF-775EF3550FB6}" type="slidenum">
              <a:rPr lang="zh-CN" altLang="en-US"/>
            </a:fld>
            <a:endParaRPr lang="zh-CN" altLang="en-US"/>
          </a:p>
        </p:txBody>
      </p:sp>
      <p:sp>
        <p:nvSpPr>
          <p:cNvPr id="6" name="页脚占位符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直接连接符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直接连接符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直接连接符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直接连接符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直接连接符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矩形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椭圆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椭圆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椭圆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椭圆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椭圆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直接连接符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20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5028-C5B2-4D76-A5CE-D428F3294E71}" type="slidenum">
              <a:rPr lang="zh-CN" altLang="en-US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D96D3-34E8-44DF-88FD-BE294C7FFD3D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D5331-7939-4777-9DEF-C319EF8C33C4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065738-AABE-4C70-9E8D-EFBC33DBFDA8}" type="slidenum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80BD-4092-42E5-86DB-ACC964776F61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直接连接符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直接连接符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直接连接符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矩形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直接连接符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椭圆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日期占位符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E3E0AF-244B-494F-A774-EEABD0651F66}" type="slidenum">
              <a:rPr lang="zh-CN" altLang="en-US"/>
            </a:fld>
            <a:endParaRPr lang="zh-CN" altLang="en-US"/>
          </a:p>
        </p:txBody>
      </p:sp>
      <p:sp>
        <p:nvSpPr>
          <p:cNvPr id="14" name="页脚占位符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椭圆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直接连接符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矩形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直接连接符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直接连接符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直接连接符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2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15425A-06E2-4231-9C75-FBE98BB08AC8}" type="slidenum">
              <a:rPr lang="zh-CN" altLang="en-US"/>
            </a:fld>
            <a:endParaRPr lang="zh-CN" altLang="en-US"/>
          </a:p>
        </p:txBody>
      </p:sp>
      <p:sp>
        <p:nvSpPr>
          <p:cNvPr id="14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8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>
              <a:defRPr sz="1400" b="1">
                <a:solidFill>
                  <a:srgbClr val="FFFFFF"/>
                </a:solidFill>
                <a:latin typeface="Century Schoolbook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9BB5E41-3C30-4C39-AC75-0B4472BB5749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华文楷体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华文楷体" panose="02010600040101010101" pitchFamily="2" charset="-122"/>
          <a:cs typeface="华文楷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华文楷体" panose="02010600040101010101" pitchFamily="2" charset="-122"/>
          <a:cs typeface="华文楷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华文楷体" panose="02010600040101010101" pitchFamily="2" charset="-122"/>
          <a:cs typeface="华文楷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华文楷体" panose="02010600040101010101" pitchFamily="2" charset="-122"/>
          <a:cs typeface="华文楷体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华文楷体" panose="0201060004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华文楷体" panose="0201060004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华文楷体" panose="0201060004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华文楷体" panose="02010600040101010101" pitchFamily="2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880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182880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4.jpeg"/><Relationship Id="rId4" Type="http://schemas.openxmlformats.org/officeDocument/2006/relationships/hyperlink" Target="http://hi.baidu.com/znxf/album/item/d0fc2d9756bc9f7a54fb964f.html" TargetMode="External"/><Relationship Id="rId3" Type="http://schemas.openxmlformats.org/officeDocument/2006/relationships/image" Target="../media/image3.jpeg"/><Relationship Id="rId2" Type="http://schemas.openxmlformats.org/officeDocument/2006/relationships/hyperlink" Target="http://hi.baidu.com/znxf/album/item/0b43b201aacf5414728da55d.html" TargetMode="Externa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 bwMode="auto">
          <a:xfrm>
            <a:off x="1331913" y="765175"/>
            <a:ext cx="6480175" cy="957263"/>
          </a:xfrm>
          <a:solidFill>
            <a:srgbClr val="FFFF00"/>
          </a:solidFill>
          <a:ln w="19050">
            <a:solidFill>
              <a:srgbClr val="000000"/>
            </a:solidFill>
            <a:miter lim="800000"/>
          </a:ln>
        </p:spPr>
        <p:txBody>
          <a:bodyPr wrap="square" lIns="91440" tIns="45720" rIns="91440" bIns="45720" numCol="1" anchorCtr="0" compatLnSpc="1"/>
          <a:lstStyle/>
          <a:p>
            <a:r>
              <a:rPr lang="zh-CN" altLang="en-US" cap="none" smtClean="0"/>
              <a:t>“ 一国两制”伟大构想及其实践</a:t>
            </a:r>
            <a:endParaRPr lang="zh-CN" altLang="en-US" cap="none" smtClean="0"/>
          </a:p>
        </p:txBody>
      </p:sp>
      <p:sp>
        <p:nvSpPr>
          <p:cNvPr id="14338" name="副标题 2"/>
          <p:cNvSpPr>
            <a:spLocks noGrp="1"/>
          </p:cNvSpPr>
          <p:nvPr>
            <p:ph type="subTitle" idx="1"/>
          </p:nvPr>
        </p:nvSpPr>
        <p:spPr>
          <a:xfrm>
            <a:off x="2843213" y="2565400"/>
            <a:ext cx="3313112" cy="1081088"/>
          </a:xfrm>
          <a:solidFill>
            <a:srgbClr val="FFFF00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zh-CN" altLang="zh-CN" smtClean="0"/>
              <a:t>高</a:t>
            </a:r>
            <a:r>
              <a:rPr lang="zh-CN" altLang="en-US" smtClean="0"/>
              <a:t>一</a:t>
            </a:r>
            <a:r>
              <a:rPr lang="en-US" altLang="zh-CN" smtClean="0"/>
              <a:t>2020</a:t>
            </a:r>
            <a:r>
              <a:rPr lang="zh-CN" altLang="en-US" smtClean="0"/>
              <a:t>届</a:t>
            </a:r>
            <a:r>
              <a:rPr lang="zh-CN" altLang="zh-CN" smtClean="0"/>
              <a:t>历史备课组 </a:t>
            </a:r>
            <a:endParaRPr lang="zh-CN" altLang="zh-CN" smtClean="0"/>
          </a:p>
          <a:p>
            <a:r>
              <a:rPr lang="zh-CN" altLang="zh-CN" smtClean="0"/>
              <a:t>主备人：</a:t>
            </a:r>
            <a:r>
              <a:rPr lang="zh-CN" altLang="en-US" smtClean="0"/>
              <a:t>陈进奎</a:t>
            </a:r>
            <a:endParaRPr lang="zh-CN" altLang="zh-CN" smtClean="0"/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214313" y="142875"/>
            <a:ext cx="8501062" cy="100012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15312" cy="550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楷体" panose="02010600040101010101" pitchFamily="2" charset="-122"/>
                <a:cs typeface="+mj-cs"/>
              </a:rPr>
              <a:t>中国之所以能够成功解决香港、澳门问题，有哪些原因？</a:t>
            </a:r>
            <a:endParaRPr lang="zh-CN" altLang="en-US" sz="2400" b="1" dirty="0">
              <a:solidFill>
                <a:schemeClr val="tx1"/>
              </a:solidFill>
              <a:latin typeface="华文楷体" panose="02010600040101010101" pitchFamily="2" charset="-122"/>
              <a:cs typeface="+mj-cs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1"/>
          </p:nvPr>
        </p:nvSpPr>
        <p:spPr>
          <a:xfrm>
            <a:off x="835026" y="1777048"/>
            <a:ext cx="7467600" cy="4873752"/>
          </a:xfrm>
        </p:spPr>
        <p:txBody>
          <a:bodyPr/>
          <a:lstStyle/>
          <a:p>
            <a:pPr lvl="8">
              <a:defRPr/>
            </a:pPr>
            <a:endParaRPr lang="zh-CN" altLang="en-US"/>
          </a:p>
          <a:p>
            <a:pPr>
              <a:defRPr/>
            </a:pPr>
            <a:endParaRPr lang="zh-CN" altLang="en-US" b="1" dirty="0">
              <a:solidFill>
                <a:schemeClr val="folHlin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556" name="文本框 6"/>
          <p:cNvSpPr txBox="1">
            <a:spLocks noChangeArrowheads="1"/>
          </p:cNvSpPr>
          <p:nvPr/>
        </p:nvSpPr>
        <p:spPr bwMode="auto">
          <a:xfrm>
            <a:off x="395288" y="1268413"/>
            <a:ext cx="8137525" cy="28575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材料一：撒切尔夫人在她的回忆录中谈到中英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《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联合声明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》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也承认：对英国来说，这不是也不可能是胜利，因为我们是同一个不愿妥协和实力上远占优势的对手打交道。英国谈判开始时并不打算把香港整个交还给中国，到最后不得不同意交还整个香港地区。这是英国不情愿又不得不做的。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342900" indent="-342900">
              <a:lnSpc>
                <a:spcPct val="90000"/>
              </a:lnSpc>
            </a:pP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材料二：事实无可争辩地证明，“一国两制”方针是完全正确的，香港同胞完全有智慧、有能力管理好、建设好香港，伟大的祖国始终是香港繁荣昌盛的坚强后盾。 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lnSpc>
                <a:spcPct val="90000"/>
              </a:lnSpc>
            </a:pP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                    </a:t>
            </a:r>
            <a:r>
              <a:rPr lang="en-US" altLang="zh-CN" b="1"/>
              <a:t>——</a:t>
            </a:r>
            <a:r>
              <a:rPr lang="zh-CN" altLang="en-US" b="1"/>
              <a:t>胡锦涛在庆祝香港回归祖国</a:t>
            </a:r>
            <a:r>
              <a:rPr lang="en-US" altLang="zh-CN" b="1"/>
              <a:t>10</a:t>
            </a:r>
            <a:r>
              <a:rPr lang="zh-CN" altLang="en-US" b="1"/>
              <a:t>周年大会上的讲话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lnSpc>
                <a:spcPct val="90000"/>
              </a:lnSpc>
            </a:pP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55650" y="4362450"/>
            <a:ext cx="5734050" cy="175895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pPr indent="266700"/>
            <a:r>
              <a:rPr lang="zh-CN" altLang="en-US"/>
              <a:t>前提条件</a:t>
            </a:r>
            <a:r>
              <a:rPr lang="en-US" altLang="zh-CN"/>
              <a:t>——</a:t>
            </a:r>
            <a:r>
              <a:rPr lang="zh-CN" altLang="en-US"/>
              <a:t>国力的增强</a:t>
            </a:r>
            <a:r>
              <a:rPr lang="en-US" altLang="zh-CN"/>
              <a:t>,</a:t>
            </a:r>
            <a:r>
              <a:rPr lang="zh-CN" altLang="en-US"/>
              <a:t>国际地位的提高</a:t>
            </a:r>
            <a:endParaRPr lang="zh-CN" altLang="en-US"/>
          </a:p>
          <a:p>
            <a:pPr indent="266700"/>
            <a:r>
              <a:rPr lang="zh-CN" altLang="en-US"/>
              <a:t>关键因素</a:t>
            </a:r>
            <a:r>
              <a:rPr lang="en-US" altLang="zh-CN"/>
              <a:t>——“</a:t>
            </a:r>
            <a:r>
              <a:rPr lang="zh-CN" altLang="en-US"/>
              <a:t>一国两制”的伟大构想</a:t>
            </a:r>
            <a:endParaRPr lang="zh-CN" altLang="en-US"/>
          </a:p>
          <a:p>
            <a:pPr indent="266700"/>
            <a:r>
              <a:rPr lang="zh-CN" altLang="en-US"/>
              <a:t>法律依据</a:t>
            </a:r>
            <a:r>
              <a:rPr lang="en-US" altLang="zh-CN"/>
              <a:t>——《</a:t>
            </a:r>
            <a:r>
              <a:rPr lang="zh-CN" altLang="en-US"/>
              <a:t>联合声明</a:t>
            </a:r>
            <a:r>
              <a:rPr lang="en-US" altLang="zh-CN"/>
              <a:t>》</a:t>
            </a:r>
            <a:r>
              <a:rPr lang="zh-CN" altLang="en-US"/>
              <a:t>以及</a:t>
            </a:r>
            <a:r>
              <a:rPr lang="en-US" altLang="zh-CN"/>
              <a:t>《</a:t>
            </a:r>
            <a:r>
              <a:rPr lang="zh-CN" altLang="en-US"/>
              <a:t>特别行 政区基本法</a:t>
            </a:r>
            <a:r>
              <a:rPr lang="en-US" altLang="zh-CN"/>
              <a:t>》</a:t>
            </a:r>
            <a:endParaRPr lang="en-US" altLang="zh-CN"/>
          </a:p>
          <a:p>
            <a:pPr indent="266700"/>
            <a:r>
              <a:rPr lang="zh-CN" altLang="en-US"/>
              <a:t>群众基础</a:t>
            </a:r>
            <a:r>
              <a:rPr lang="en-US" altLang="zh-CN"/>
              <a:t>——</a:t>
            </a:r>
            <a:r>
              <a:rPr lang="zh-CN" altLang="en-US"/>
              <a:t>渴望回归</a:t>
            </a:r>
            <a:endParaRPr lang="zh-CN" altLang="en-US"/>
          </a:p>
          <a:p>
            <a:pPr indent="266700" eaLnBrk="0" hangingPunct="0"/>
            <a:endParaRPr lang="zh-CN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476250"/>
            <a:ext cx="8064500" cy="4873625"/>
          </a:xfrm>
          <a:solidFill>
            <a:srgbClr val="FF0000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000" b="1" smtClean="0"/>
              <a:t>1</a:t>
            </a:r>
            <a:r>
              <a:rPr lang="zh-CN" altLang="en-US" sz="2000" b="1" smtClean="0"/>
              <a:t>、港澳问题与台湾问题在性质上的不同之处是（    ）</a:t>
            </a:r>
            <a:endParaRPr lang="en-US" altLang="zh-CN" sz="2000" b="1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A</a:t>
            </a:r>
            <a:r>
              <a:rPr lang="zh-CN" altLang="en-US" sz="2000" smtClean="0"/>
              <a:t>、前者是中国内政，后者是历史遗留问题   </a:t>
            </a:r>
            <a:endParaRPr lang="zh-CN" altLang="en-US" sz="20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B</a:t>
            </a:r>
            <a:r>
              <a:rPr lang="zh-CN" altLang="en-US" sz="2000" smtClean="0"/>
              <a:t>、前者是历史遗留问题，后者是中国内政    </a:t>
            </a:r>
            <a:endParaRPr lang="zh-CN" altLang="en-US" sz="20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C</a:t>
            </a:r>
            <a:r>
              <a:rPr lang="zh-CN" altLang="en-US" sz="2000" smtClean="0"/>
              <a:t>、港澳可以保留自己的军队       </a:t>
            </a:r>
            <a:endParaRPr lang="zh-CN" altLang="en-US" sz="20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D</a:t>
            </a:r>
            <a:r>
              <a:rPr lang="zh-CN" altLang="en-US" sz="2000" smtClean="0"/>
              <a:t>、前者是不平等的国际问题，后者是平等的国内问题</a:t>
            </a:r>
            <a:endParaRPr lang="zh-CN" altLang="en-US" sz="2000" smtClean="0"/>
          </a:p>
          <a:p>
            <a:pPr>
              <a:buFont typeface="Wingdings" panose="05000000000000000000" pitchFamily="2" charset="2"/>
              <a:buNone/>
            </a:pPr>
            <a:endParaRPr lang="en-US" altLang="zh-CN" sz="20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b="1" smtClean="0"/>
              <a:t>2</a:t>
            </a:r>
            <a:r>
              <a:rPr lang="zh-CN" altLang="en-US" sz="2000" b="1" smtClean="0"/>
              <a:t>、“一国两制”构想之所以取得巨大成</a:t>
            </a:r>
            <a:r>
              <a:rPr lang="zh-CN" altLang="en-US" sz="2000" smtClean="0"/>
              <a:t>功，</a:t>
            </a:r>
            <a:r>
              <a:rPr lang="zh-CN" altLang="en-US" sz="2000" b="1" smtClean="0"/>
              <a:t>主要在于（     ）</a:t>
            </a:r>
            <a:endParaRPr lang="zh-CN" altLang="en-US" sz="2000" b="1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A</a:t>
            </a:r>
            <a:r>
              <a:rPr lang="zh-CN" altLang="en-US" sz="2000" smtClean="0"/>
              <a:t>、始终坚持社会主义方向          </a:t>
            </a:r>
            <a:r>
              <a:rPr lang="en-US" altLang="zh-CN" sz="2000" smtClean="0"/>
              <a:t>B</a:t>
            </a:r>
            <a:r>
              <a:rPr lang="zh-CN" altLang="en-US" sz="2000" smtClean="0"/>
              <a:t>、遵循了实事求是的原则</a:t>
            </a:r>
            <a:endParaRPr lang="zh-CN" altLang="en-US" sz="20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smtClean="0"/>
              <a:t>C</a:t>
            </a:r>
            <a:r>
              <a:rPr lang="zh-CN" altLang="en-US" sz="2000" smtClean="0"/>
              <a:t>、始终奉行和平共处原则          </a:t>
            </a:r>
            <a:r>
              <a:rPr lang="en-US" altLang="zh-CN" sz="2000" smtClean="0"/>
              <a:t>D</a:t>
            </a:r>
            <a:r>
              <a:rPr lang="zh-CN" altLang="en-US" sz="2000" smtClean="0"/>
              <a:t>、奉行和平共处、民族平等的原则</a:t>
            </a:r>
            <a:endParaRPr lang="zh-CN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1"/>
          <p:cNvSpPr>
            <a:spLocks noGrp="1"/>
          </p:cNvSpPr>
          <p:nvPr>
            <p:ph type="title"/>
          </p:nvPr>
        </p:nvSpPr>
        <p:spPr bwMode="auto">
          <a:xfrm>
            <a:off x="107950" y="692150"/>
            <a:ext cx="8496300" cy="3887788"/>
          </a:xfrm>
          <a:solidFill>
            <a:schemeClr val="bg2"/>
          </a:solidFill>
          <a:ln w="19050">
            <a:solidFill>
              <a:srgbClr val="000000"/>
            </a:solidFill>
            <a:miter lim="800000"/>
          </a:ln>
        </p:spPr>
        <p:txBody>
          <a:bodyPr wrap="square" lIns="91440" tIns="45720" rIns="91440" bIns="45720" numCol="1" anchorCtr="0" compatLnSpc="1"/>
          <a:lstStyle/>
          <a:p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探究：</a:t>
            </a:r>
            <a:b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材料一：</a:t>
            </a:r>
            <a:r>
              <a:rPr lang="en-US" altLang="zh-CN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2016</a:t>
            </a: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年美国联邦众议院外交委员会通过“再度确认与台湾关系法和六项保证为美台关系基石”决议案 。包括</a:t>
            </a:r>
            <a:r>
              <a:rPr lang="en-US" altLang="zh-CN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︰</a:t>
            </a: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美国不会设下结束对台军售的日期；不会更动“与台湾关系法”的条款；不会在做出对台军售的决定之前与中国大陆协商；不会做台湾与中国大陆的调解人；不会改变对台湾“主权”的立场，也就是这个问题必须由中国人自己和平解决，美国不会压迫台湾和中国大陆谈判；美国也不会正式承中国人对台湾的主权。</a:t>
            </a:r>
            <a:r>
              <a:rPr lang="zh-CN" altLang="en-US" cap="none" smtClean="0"/>
              <a:t> </a:t>
            </a:r>
            <a:b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材料二 </a:t>
            </a:r>
            <a:r>
              <a:rPr lang="en-US" altLang="zh-CN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   </a:t>
            </a: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陈水扁当局假借民意，纠合各种“台独”分裂势力，大肆进行“台独”分裂活动。他们在“公投立法”过程中，企图塞进有利于进行“台独”分裂活动的条文，为其今后实施“台独公投”制造“法律依据”，图谋建立所谓“台湾国”。</a:t>
            </a:r>
            <a:b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材料三</a:t>
            </a:r>
            <a:r>
              <a:rPr lang="en-US" altLang="zh-CN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  </a:t>
            </a: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中华人民共和国主席胡锦涛</a:t>
            </a:r>
            <a:r>
              <a:rPr lang="en-US" altLang="zh-CN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2003</a:t>
            </a: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</a:t>
            </a:r>
            <a:r>
              <a:rPr lang="zh-CN" altLang="en-US" sz="1800" cap="none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日在回答澳大利亚记者的提问时指出，我们在台湾问题上的立场是“和平统一、一国两制”。我们会尽最大努力争取以和平的方式解决台湾问题，但是我们绝对不容许“台独”。</a:t>
            </a:r>
            <a:endParaRPr lang="zh-CN" altLang="en-US" sz="1800" cap="none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7950" y="0"/>
            <a:ext cx="6278563" cy="568325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三：两岸的前景</a:t>
            </a:r>
            <a:endParaRPr lang="zh-CN" altLang="en-US" sz="3000" cap="small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395288" y="5084763"/>
            <a:ext cx="7416800" cy="1209675"/>
          </a:xfrm>
          <a:prstGeom prst="rect">
            <a:avLst/>
          </a:prstGeom>
          <a:solidFill>
            <a:schemeClr val="bg2"/>
          </a:solidFill>
          <a:ln w="19050">
            <a:solidFill>
              <a:srgbClr val="000000"/>
            </a:solidFill>
            <a:miter lim="800000"/>
          </a:ln>
        </p:spPr>
        <p:txBody>
          <a:bodyPr anchor="ctr">
            <a:spAutoFit/>
          </a:bodyPr>
          <a:lstStyle/>
          <a:p>
            <a:pPr indent="304800"/>
            <a:r>
              <a:rPr lang="zh-CN" altLang="en-US"/>
              <a:t>请回答：</a:t>
            </a:r>
            <a:endParaRPr lang="zh-CN" altLang="en-US"/>
          </a:p>
          <a:p>
            <a:pPr indent="304800"/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）材料一、二共同说明了什么问题？</a:t>
            </a:r>
            <a:endParaRPr lang="zh-CN" altLang="en-US"/>
          </a:p>
          <a:p>
            <a:pPr indent="304800"/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）结合上述材料，阐述中国政府对台湾问题的基本立场</a:t>
            </a:r>
            <a:endParaRPr lang="zh-CN" altLang="en-US"/>
          </a:p>
          <a:p>
            <a:pPr indent="304800" eaLnBrk="0" hangingPunct="0"/>
            <a:endParaRPr lang="zh-CN" alt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195513" y="2492375"/>
            <a:ext cx="5164137" cy="38576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b="1"/>
              <a:t>（</a:t>
            </a:r>
            <a:r>
              <a:rPr lang="en-US" altLang="zh-CN" b="1"/>
              <a:t>1</a:t>
            </a:r>
            <a:r>
              <a:rPr lang="zh-CN" altLang="en-US" b="1"/>
              <a:t>）国际反华势力、岛内台独势力阻碍统一大业</a:t>
            </a:r>
            <a:endParaRPr lang="zh-CN" altLang="en-US" b="1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95288" y="3716338"/>
            <a:ext cx="8172450" cy="935037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b="1"/>
              <a:t>（</a:t>
            </a:r>
            <a:r>
              <a:rPr lang="en-US" altLang="zh-CN" b="1"/>
              <a:t>2</a:t>
            </a:r>
            <a:r>
              <a:rPr lang="zh-CN" altLang="en-US" b="1"/>
              <a:t>）中国政府在台湾问题上的原则立场：①“一国两制”是和平统一祖国的基本方针，但决不承诺放弃使用武力；②为了维护祖国统一，将不惜一切代价。</a:t>
            </a:r>
            <a:endParaRPr lang="zh-CN" altLang="en-US"/>
          </a:p>
          <a:p>
            <a:pPr eaLnBrk="0" hangingPunct="0"/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6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5" grpId="1" animBg="1"/>
      <p:bldP spid="27656" grpId="0" animBg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981075"/>
            <a:ext cx="7467600" cy="1368425"/>
          </a:xfrm>
          <a:solidFill>
            <a:srgbClr val="00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1</a:t>
            </a:r>
            <a:r>
              <a:rPr lang="zh-CN" altLang="en-US" b="1" smtClean="0">
                <a:solidFill>
                  <a:srgbClr val="000000"/>
                </a:solidFill>
              </a:rPr>
              <a:t>、目前台湾问题的解决还有待时日，但大陆对台政策日趋灵活，作为</a:t>
            </a:r>
            <a:r>
              <a:rPr lang="en-US" altLang="zh-CN" b="1" smtClean="0">
                <a:solidFill>
                  <a:srgbClr val="000000"/>
                </a:solidFill>
              </a:rPr>
              <a:t>21</a:t>
            </a:r>
            <a:r>
              <a:rPr lang="zh-CN" altLang="en-US" b="1" smtClean="0">
                <a:solidFill>
                  <a:srgbClr val="000000"/>
                </a:solidFill>
              </a:rPr>
              <a:t>世纪海峡两岸关系的见证者，谈谈你对两岸关系的愿景</a:t>
            </a:r>
            <a:endParaRPr lang="zh-CN" altLang="en-US" b="1" smtClean="0">
              <a:solidFill>
                <a:srgbClr val="000000"/>
              </a:solidFill>
            </a:endParaRPr>
          </a:p>
        </p:txBody>
      </p:sp>
      <p:sp>
        <p:nvSpPr>
          <p:cNvPr id="26626" name="Text Box 3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15888"/>
            <a:ext cx="2447925" cy="490537"/>
          </a:xfrm>
          <a:solidFill>
            <a:srgbClr val="00FF00"/>
          </a:solidFill>
          <a:ln w="19050">
            <a:solidFill>
              <a:srgbClr val="000000"/>
            </a:solidFill>
            <a:miter lim="800000"/>
          </a:ln>
          <a:effectLst>
            <a:prstShdw prst="shdw17" dist="17961" dir="2700000">
              <a:srgbClr val="708688"/>
            </a:prstShdw>
          </a:effectLst>
        </p:spPr>
        <p:txBody>
          <a:bodyPr wrap="square" lIns="91440" tIns="45720" rIns="91440" bIns="45720" numCol="1" anchorCtr="0" compatLnSpc="1"/>
          <a:lstStyle/>
          <a:p>
            <a:pPr eaLnBrk="1" hangingPunct="1"/>
            <a:r>
              <a:rPr lang="zh-CN" altLang="en-US" sz="2600" cap="none" smtClean="0"/>
              <a:t>课后探讨：</a:t>
            </a:r>
            <a:endParaRPr lang="zh-CN" altLang="en-US" sz="2600" cap="none" smtClean="0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755650" y="3068638"/>
            <a:ext cx="4464050" cy="1851025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00"/>
                </a:solidFill>
              </a:rPr>
              <a:t>思路要求：</a:t>
            </a:r>
            <a:endParaRPr lang="zh-CN" altLang="en-US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1</a:t>
            </a:r>
            <a:r>
              <a:rPr lang="zh-CN" altLang="en-US">
                <a:solidFill>
                  <a:srgbClr val="000000"/>
                </a:solidFill>
              </a:rPr>
              <a:t>、查找有关资料；</a:t>
            </a:r>
            <a:endParaRPr lang="zh-CN" altLang="en-US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2</a:t>
            </a:r>
            <a:r>
              <a:rPr lang="zh-CN" altLang="en-US">
                <a:solidFill>
                  <a:srgbClr val="000000"/>
                </a:solidFill>
              </a:rPr>
              <a:t>、调查访问、了解民意；</a:t>
            </a:r>
            <a:endParaRPr lang="zh-CN" altLang="en-US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3</a:t>
            </a:r>
            <a:r>
              <a:rPr lang="zh-CN" altLang="en-US">
                <a:solidFill>
                  <a:srgbClr val="000000"/>
                </a:solidFill>
              </a:rPr>
              <a:t>、与同学老师合作探究；</a:t>
            </a:r>
            <a:endParaRPr lang="zh-CN" alt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800">
              <a:latin typeface="华文中宋"/>
              <a:ea typeface="华文中宋"/>
              <a:cs typeface="华文中宋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 bwMode="auto">
          <a:xfrm>
            <a:off x="107950" y="476250"/>
            <a:ext cx="8929688" cy="1112838"/>
          </a:xfrm>
          <a:solidFill>
            <a:srgbClr val="CC99FF"/>
          </a:solidFill>
          <a:ln w="19050">
            <a:solidFill>
              <a:srgbClr val="000000"/>
            </a:solidFill>
            <a:miter lim="800000"/>
          </a:ln>
        </p:spPr>
        <p:txBody>
          <a:bodyPr wrap="square" lIns="91440" tIns="45720" rIns="91440" bIns="45720" numCol="1" anchorCtr="0" compatLnSpc="1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4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“一国两制”的伟大构想及其实践</a:t>
            </a:r>
            <a:endParaRPr lang="zh-CN" altLang="en-US" sz="4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5362" name="副标题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208963" cy="2376488"/>
          </a:xfrm>
          <a:solidFill>
            <a:srgbClr val="CC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zh-CN" altLang="en-US" sz="3200" smtClean="0">
                <a:solidFill>
                  <a:schemeClr val="tx1"/>
                </a:solidFill>
                <a:latin typeface="楷体_GB2312"/>
                <a:ea typeface="楷体_GB2312"/>
                <a:cs typeface="楷体_GB2312"/>
              </a:rPr>
              <a:t>课程要求： </a:t>
            </a:r>
            <a:endParaRPr lang="en-US" altLang="zh-CN" sz="3200" smtClean="0">
              <a:solidFill>
                <a:schemeClr val="tx1"/>
              </a:solidFill>
              <a:latin typeface="楷体_GB2312"/>
              <a:ea typeface="楷体_GB2312"/>
              <a:cs typeface="楷体_GB2312"/>
            </a:endParaRPr>
          </a:p>
          <a:p>
            <a:pPr eaLnBrk="1" hangingPunct="1"/>
            <a:r>
              <a:rPr lang="en-US" altLang="zh-CN" sz="2400" smtClean="0">
                <a:solidFill>
                  <a:schemeClr val="tx1"/>
                </a:solidFill>
                <a:latin typeface="楷体_GB2312"/>
                <a:ea typeface="楷体_GB2312"/>
                <a:cs typeface="楷体_GB2312"/>
              </a:rPr>
              <a:t>1</a:t>
            </a:r>
            <a:r>
              <a:rPr lang="zh-CN" altLang="en-US" sz="2400" smtClean="0">
                <a:solidFill>
                  <a:schemeClr val="tx1"/>
                </a:solidFill>
                <a:latin typeface="楷体_GB2312"/>
                <a:ea typeface="楷体_GB2312"/>
                <a:cs typeface="楷体_GB2312"/>
              </a:rPr>
              <a:t>、简述</a:t>
            </a:r>
            <a:r>
              <a:rPr lang="en-US" altLang="zh-CN" sz="2400" smtClean="0">
                <a:solidFill>
                  <a:schemeClr val="tx1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“</a:t>
            </a:r>
            <a:r>
              <a:rPr lang="zh-CN" altLang="en-US" sz="2400" smtClean="0">
                <a:solidFill>
                  <a:schemeClr val="tx1"/>
                </a:solidFill>
                <a:latin typeface="楷体_GB2312"/>
                <a:ea typeface="楷体_GB2312"/>
                <a:cs typeface="楷体_GB2312"/>
              </a:rPr>
              <a:t>一国两制</a:t>
            </a:r>
            <a:r>
              <a:rPr lang="zh-CN" altLang="en-US" sz="2400" smtClean="0">
                <a:solidFill>
                  <a:schemeClr val="tx1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”</a:t>
            </a:r>
            <a:r>
              <a:rPr lang="zh-CN" altLang="en-US" sz="2400" smtClean="0">
                <a:solidFill>
                  <a:schemeClr val="tx1"/>
                </a:solidFill>
                <a:latin typeface="楷体_GB2312"/>
                <a:ea typeface="楷体_GB2312"/>
                <a:cs typeface="楷体_GB2312"/>
              </a:rPr>
              <a:t>的理论和实践；</a:t>
            </a:r>
            <a:endParaRPr lang="zh-CN" altLang="en-US" sz="2400" smtClean="0">
              <a:solidFill>
                <a:schemeClr val="tx1"/>
              </a:solidFill>
              <a:latin typeface="楷体_GB2312"/>
              <a:ea typeface="楷体_GB2312"/>
              <a:cs typeface="楷体_GB2312"/>
            </a:endParaRPr>
          </a:p>
          <a:p>
            <a:pPr eaLnBrk="1" hangingPunct="1"/>
            <a:r>
              <a:rPr lang="zh-CN" altLang="en-US" sz="2400" smtClean="0">
                <a:solidFill>
                  <a:schemeClr val="tx1"/>
                </a:solidFill>
                <a:latin typeface="楷体_GB2312"/>
                <a:ea typeface="楷体_GB2312"/>
                <a:cs typeface="楷体_GB2312"/>
              </a:rPr>
              <a:t>（了解香港、澳门的回归及其意义，两岸关系的进展等）</a:t>
            </a:r>
            <a:endParaRPr lang="zh-CN" altLang="en-US" sz="2400" smtClean="0">
              <a:solidFill>
                <a:schemeClr val="tx1"/>
              </a:solidFill>
              <a:latin typeface="楷体_GB2312"/>
              <a:ea typeface="楷体_GB2312"/>
              <a:cs typeface="楷体_GB2312"/>
            </a:endParaRPr>
          </a:p>
          <a:p>
            <a:pPr eaLnBrk="1" hangingPunct="1"/>
            <a:r>
              <a:rPr lang="en-US" altLang="zh-CN" sz="2400" smtClean="0">
                <a:solidFill>
                  <a:schemeClr val="tx1"/>
                </a:solidFill>
                <a:latin typeface="楷体_GB2312"/>
                <a:ea typeface="楷体_GB2312"/>
                <a:cs typeface="楷体_GB2312"/>
              </a:rPr>
              <a:t>2</a:t>
            </a:r>
            <a:r>
              <a:rPr lang="zh-CN" altLang="en-US" sz="2400" smtClean="0">
                <a:solidFill>
                  <a:schemeClr val="tx1"/>
                </a:solidFill>
                <a:latin typeface="楷体_GB2312"/>
                <a:ea typeface="楷体_GB2312"/>
                <a:cs typeface="楷体_GB2312"/>
              </a:rPr>
              <a:t>、认识实现祖国统一对中华民族复兴的重大历史意义</a:t>
            </a:r>
            <a:endParaRPr lang="en-US" altLang="zh-CN" sz="2400" smtClean="0">
              <a:solidFill>
                <a:schemeClr val="tx1"/>
              </a:solidFill>
              <a:latin typeface="楷体_GB2312"/>
              <a:ea typeface="楷体_GB2312"/>
              <a:cs typeface="楷体_GB2312"/>
            </a:endParaRPr>
          </a:p>
          <a:p>
            <a:pPr eaLnBrk="1" hangingPunct="1"/>
            <a:endParaRPr lang="zh-CN" altLang="en-US" sz="2400" smtClean="0">
              <a:solidFill>
                <a:schemeClr val="tx1"/>
              </a:solidFill>
              <a:latin typeface="楷体_GB2312"/>
              <a:ea typeface="楷体_GB2312"/>
              <a:cs typeface="楷体_GB231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 bwMode="auto">
          <a:xfrm>
            <a:off x="179388" y="260350"/>
            <a:ext cx="4248150" cy="654050"/>
          </a:xfrm>
          <a:solidFill>
            <a:srgbClr val="FFFF00"/>
          </a:solidFill>
          <a:ln w="19050">
            <a:solidFill>
              <a:srgbClr val="000000"/>
            </a:solidFill>
            <a:miter lim="800000"/>
          </a:ln>
        </p:spPr>
        <p:txBody>
          <a:bodyPr wrap="square" lIns="91440" tIns="45720" rIns="91440" bIns="45720" numCol="1" anchorCtr="0" compatLnSpc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b="1" dirty="0" smtClean="0">
                <a:cs typeface="+mj-cs"/>
              </a:rPr>
              <a:t>一、理论的诞生</a:t>
            </a:r>
            <a:endParaRPr lang="zh-CN" altLang="en-US" sz="4000" b="1" dirty="0">
              <a:cs typeface="+mj-cs"/>
            </a:endParaRP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5334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、台湾问题由来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95288" y="1484313"/>
            <a:ext cx="7924800" cy="3762375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三国：孙权派卫温到夷洲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元朝：台湾称琉球，归澎湖巡检司管辖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1662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年：郑成功收复台湾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1683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年：康熙帝统一台湾，后设台湾府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1885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年：清政府设台湾行省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1895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年：日本侵占台湾，人民反割台斗争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1945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年：国民政府代表中国收回台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9750" y="5300663"/>
            <a:ext cx="5692775" cy="64135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1949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年：国民政府败退台湾</a:t>
            </a:r>
            <a:endParaRPr lang="zh-CN" altLang="en-US" sz="3600" b="1">
              <a:solidFill>
                <a:srgbClr val="3333CC"/>
              </a:solidFill>
              <a:latin typeface="宋体" panose="02010600030101010101" pitchFamily="2" charset="-122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991475" cy="641350"/>
          </a:xfrm>
          <a:prstGeom prst="rect">
            <a:avLst/>
          </a:prstGeom>
          <a:noFill/>
          <a:ln w="12700" cap="sq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宋体" panose="02010600030101010101" pitchFamily="2" charset="-122"/>
              </a:rPr>
              <a:t>——</a:t>
            </a:r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解放战争遗留问题、内政问题</a:t>
            </a:r>
            <a:endParaRPr kumimoji="1" lang="zh-CN" altLang="en-US" sz="3600" b="1">
              <a:solidFill>
                <a:srgbClr val="33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" descr="解放台湾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43438" y="0"/>
            <a:ext cx="5305425" cy="677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8" descr="0b43b201aacf5414728da55d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4271963" cy="3095625"/>
          </a:xfrm>
        </p:spPr>
      </p:pic>
      <p:pic>
        <p:nvPicPr>
          <p:cNvPr id="18436" name="Picture 9" descr="d0fc2d9756bc9f7a54fb964f">
            <a:hlinkClick r:id="rId4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213100"/>
            <a:ext cx="43926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动作按钮: 后退或前一项 8">
            <a:hlinkClick r:id="rId6" action="ppaction://hlinksldjump" highlightClick="1"/>
          </p:cNvPr>
          <p:cNvSpPr/>
          <p:nvPr/>
        </p:nvSpPr>
        <p:spPr>
          <a:xfrm>
            <a:off x="8501063" y="285750"/>
            <a:ext cx="500062" cy="28575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 bwMode="auto">
          <a:xfrm>
            <a:off x="352425" y="-14288"/>
            <a:ext cx="3900488" cy="868363"/>
          </a:xfrm>
          <a:solidFill>
            <a:srgbClr val="FFFF00"/>
          </a:solidFill>
          <a:ln w="19050">
            <a:solidFill>
              <a:srgbClr val="000000"/>
            </a:solidFill>
            <a:miter lim="800000"/>
          </a:ln>
        </p:spPr>
        <p:txBody>
          <a:bodyPr wrap="square" lIns="91440" tIns="45720" rIns="91440" bIns="45720" numCol="1" anchorCtr="0" compatLnSpc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b="1" dirty="0" smtClean="0">
                <a:cs typeface="+mj-cs"/>
              </a:rPr>
              <a:t>一、理论的诞生</a:t>
            </a:r>
            <a:endParaRPr lang="zh-CN" altLang="en-US" sz="4000" dirty="0">
              <a:cs typeface="+mj-cs"/>
            </a:endParaRPr>
          </a:p>
        </p:txBody>
      </p:sp>
      <p:pic>
        <p:nvPicPr>
          <p:cNvPr id="18434" name="Picture 3" descr="邓小平3"/>
          <p:cNvPicPr>
            <a:picLocks noChangeAspect="1"/>
          </p:cNvPicPr>
          <p:nvPr/>
        </p:nvPicPr>
        <p:blipFill>
          <a:blip r:embed="rId1">
            <a:lum bright="6000" contrast="12000"/>
          </a:blip>
          <a:srcRect/>
          <a:stretch>
            <a:fillRect/>
          </a:stretch>
        </p:blipFill>
        <p:spPr bwMode="auto">
          <a:xfrm>
            <a:off x="95250" y="1054100"/>
            <a:ext cx="15240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692275" y="1268413"/>
            <a:ext cx="7056438" cy="2546350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>
                <a:solidFill>
                  <a:schemeClr val="fol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制度可以不同，但在国际上代表中国的，只能是中华人民共和国。</a:t>
            </a:r>
            <a:r>
              <a:rPr lang="en-US" altLang="zh-CN" sz="2400" b="1">
                <a:solidFill>
                  <a:schemeClr val="fol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2400" b="1">
                <a:solidFill>
                  <a:schemeClr val="fol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祖国统一后，台湾特别行政区可以有自己的独立性，可以实行同大陆不同的制度。司法独立，终审权不须到北京。台湾还可以有自己的军队，只是不能构成对大陆的威胁。</a:t>
            </a:r>
            <a:endParaRPr lang="zh-CN" altLang="en-US" sz="2400" b="1">
              <a:solidFill>
                <a:schemeClr val="folHlin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        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选自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邓小平文选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第三卷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52425" y="4310063"/>
            <a:ext cx="8404225" cy="2244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800" b="1">
                <a:latin typeface="Calibri" panose="020F0502020204030204" pitchFamily="34" charset="0"/>
              </a:rPr>
              <a:t>①</a:t>
            </a:r>
            <a:r>
              <a:rPr lang="zh-CN" altLang="en-US" sz="2800" b="1">
                <a:latin typeface="Calibri" panose="020F0502020204030204" pitchFamily="34" charset="0"/>
              </a:rPr>
              <a:t>一国两制的基础和前提是什么？     </a:t>
            </a:r>
            <a:endParaRPr lang="zh-CN" altLang="en-US" sz="2800" b="1">
              <a:latin typeface="Calibri" panose="020F0502020204030204" pitchFamily="34" charset="0"/>
            </a:endParaRPr>
          </a:p>
          <a:p>
            <a:r>
              <a:rPr lang="zh-CN" altLang="en-US" sz="2800" b="1">
                <a:latin typeface="Calibri" panose="020F0502020204030204" pitchFamily="34" charset="0"/>
              </a:rPr>
              <a:t>②</a:t>
            </a:r>
            <a:r>
              <a:rPr lang="zh-CN" altLang="en-US" sz="2800" b="1">
                <a:solidFill>
                  <a:srgbClr val="800080"/>
                </a:solidFill>
                <a:latin typeface="Calibri" panose="020F0502020204030204" pitchFamily="34" charset="0"/>
              </a:rPr>
              <a:t>一国两制的核心问题是什么</a:t>
            </a:r>
            <a:r>
              <a:rPr lang="zh-CN" altLang="en-US" sz="2800" b="1">
                <a:latin typeface="Calibri" panose="020F0502020204030204" pitchFamily="34" charset="0"/>
              </a:rPr>
              <a:t>？         </a:t>
            </a:r>
            <a:endParaRPr lang="en-US" altLang="zh-CN" sz="2800" b="1">
              <a:latin typeface="Calibri" panose="020F0502020204030204" pitchFamily="34" charset="0"/>
            </a:endParaRPr>
          </a:p>
          <a:p>
            <a:r>
              <a:rPr lang="zh-CN" altLang="en-US" sz="2800" b="1">
                <a:latin typeface="Calibri" panose="020F0502020204030204" pitchFamily="34" charset="0"/>
              </a:rPr>
              <a:t>③两制分别指什么？它们的关系如何？</a:t>
            </a:r>
            <a:endParaRPr lang="zh-CN" altLang="en-US" sz="2800" b="1">
              <a:latin typeface="Calibri" panose="020F0502020204030204" pitchFamily="34" charset="0"/>
            </a:endParaRPr>
          </a:p>
          <a:p>
            <a:r>
              <a:rPr lang="zh-CN" altLang="en-US" sz="2800" b="1">
                <a:latin typeface="Calibri" panose="020F0502020204030204" pitchFamily="34" charset="0"/>
              </a:rPr>
              <a:t>④</a:t>
            </a:r>
            <a:r>
              <a:rPr lang="zh-CN" altLang="en-US" sz="2800" b="1">
                <a:solidFill>
                  <a:srgbClr val="FF3300"/>
                </a:solidFill>
                <a:latin typeface="Calibri" panose="020F0502020204030204" pitchFamily="34" charset="0"/>
              </a:rPr>
              <a:t>两制的主体是什么？</a:t>
            </a:r>
            <a:endParaRPr lang="zh-CN" altLang="en-US" sz="2800" b="1">
              <a:solidFill>
                <a:srgbClr val="FF3300"/>
              </a:solidFill>
              <a:latin typeface="Calibri" panose="020F0502020204030204" pitchFamily="34" charset="0"/>
            </a:endParaRPr>
          </a:p>
          <a:p>
            <a:r>
              <a:rPr lang="zh-CN" altLang="en-US" sz="2800" b="1">
                <a:latin typeface="Calibri" panose="020F0502020204030204" pitchFamily="34" charset="0"/>
              </a:rPr>
              <a:t>⑤一国两制在对台湾与港澳地区政策是否完全一样？</a:t>
            </a:r>
            <a:endParaRPr lang="zh-CN" altLang="en-US" sz="2800" b="1">
              <a:latin typeface="Calibri" panose="020F0502020204030204" pitchFamily="34" charset="0"/>
            </a:endParaRP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827088" y="4221163"/>
            <a:ext cx="7777162" cy="528637"/>
          </a:xfrm>
          <a:prstGeom prst="rect">
            <a:avLst/>
          </a:prstGeom>
          <a:solidFill>
            <a:srgbClr val="CC0000"/>
          </a:solidFill>
          <a:ln w="9525">
            <a:solidFill>
              <a:srgbClr val="CCFFFF"/>
            </a:solidFill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  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一国两制的前提基础是一个中国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827088" y="4797425"/>
            <a:ext cx="7777162" cy="528638"/>
          </a:xfrm>
          <a:prstGeom prst="rect">
            <a:avLst/>
          </a:prstGeom>
          <a:solidFill>
            <a:srgbClr val="CC0000"/>
          </a:solidFill>
          <a:ln w="9525">
            <a:solidFill>
              <a:srgbClr val="CCFFFF"/>
            </a:solidFill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  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一国两制的核心问题是祖国统一的问题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827088" y="5300663"/>
            <a:ext cx="7777162" cy="528637"/>
          </a:xfrm>
          <a:prstGeom prst="rect">
            <a:avLst/>
          </a:prstGeom>
          <a:solidFill>
            <a:srgbClr val="CC0000"/>
          </a:solidFill>
          <a:ln w="9525">
            <a:solidFill>
              <a:srgbClr val="CCFFFF"/>
            </a:solidFill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两种制度长期并存，共同发展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827088" y="5661025"/>
            <a:ext cx="7777162" cy="528638"/>
          </a:xfrm>
          <a:prstGeom prst="rect">
            <a:avLst/>
          </a:prstGeom>
          <a:solidFill>
            <a:srgbClr val="CC0000"/>
          </a:solidFill>
          <a:ln w="9525">
            <a:solidFill>
              <a:srgbClr val="CCFFFF"/>
            </a:solidFill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  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一国两制的主体是社会主义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84005" name="Text Box 37"/>
          <p:cNvSpPr txBox="1">
            <a:spLocks noChangeArrowheads="1"/>
          </p:cNvSpPr>
          <p:nvPr/>
        </p:nvSpPr>
        <p:spPr bwMode="auto">
          <a:xfrm>
            <a:off x="827088" y="6165850"/>
            <a:ext cx="7786687" cy="528638"/>
          </a:xfrm>
          <a:prstGeom prst="rect">
            <a:avLst/>
          </a:prstGeom>
          <a:solidFill>
            <a:srgbClr val="CC0000"/>
          </a:solidFill>
          <a:ln w="9525">
            <a:solidFill>
              <a:srgbClr val="CCFFFF"/>
            </a:solidFill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zh-CN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  </a:t>
            </a:r>
            <a:r>
              <a:rPr lang="zh-CN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不一样，台湾可以保留自己的军队</a:t>
            </a:r>
            <a:endParaRPr lang="zh-CN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83994" grpId="0" bldLvl="0" animBg="1"/>
      <p:bldP spid="83996" grpId="0" bldLvl="0" animBg="1"/>
      <p:bldP spid="83998" grpId="0" bldLvl="0" animBg="1"/>
      <p:bldP spid="84000" grpId="0" bldLvl="0" animBg="1"/>
      <p:bldP spid="8400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2"/>
          <p:cNvSpPr>
            <a:spLocks noGrp="1"/>
          </p:cNvSpPr>
          <p:nvPr>
            <p:ph sz="quarter" idx="1"/>
          </p:nvPr>
        </p:nvSpPr>
        <p:spPr>
          <a:xfrm>
            <a:off x="611188" y="333375"/>
            <a:ext cx="8286750" cy="6286500"/>
          </a:xfrm>
        </p:spPr>
        <p:txBody>
          <a:bodyPr/>
          <a:lstStyle/>
          <a:p>
            <a:pPr indent="457200" eaLnBrk="1" hangingPunct="1">
              <a:buFont typeface="Wingdings" panose="05000000000000000000" pitchFamily="2" charset="2"/>
              <a:buNone/>
            </a:pPr>
            <a:r>
              <a:rPr lang="zh-CN" altLang="en-US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“‘一国两制’的构想是没有先例的天才创造，为香港特殊的历史环境提供了富有想象力的答案。”</a:t>
            </a:r>
            <a:endParaRPr lang="zh-CN" altLang="en-US" smtClean="0">
              <a:solidFill>
                <a:srgbClr val="000066"/>
              </a:solidFill>
              <a:latin typeface="华文新魏"/>
              <a:ea typeface="华文新魏"/>
              <a:cs typeface="华文新魏"/>
            </a:endParaRPr>
          </a:p>
          <a:p>
            <a:pPr indent="457200" algn="r"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——</a:t>
            </a:r>
            <a:r>
              <a:rPr lang="zh-CN" altLang="en-US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英国前首相撒切尔夫人</a:t>
            </a:r>
            <a:endParaRPr lang="zh-CN" altLang="en-US" smtClean="0">
              <a:solidFill>
                <a:srgbClr val="000066"/>
              </a:solidFill>
              <a:latin typeface="华文新魏"/>
              <a:ea typeface="华文新魏"/>
              <a:cs typeface="华文新魏"/>
            </a:endParaRPr>
          </a:p>
          <a:p>
            <a:pPr indent="457200" eaLnBrk="1" hangingPunct="1">
              <a:buFont typeface="Wingdings" panose="05000000000000000000" pitchFamily="2" charset="2"/>
              <a:buNone/>
            </a:pPr>
            <a:r>
              <a:rPr lang="zh-CN" altLang="en-US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“‘一国两制’方针提供了一种全新的视野和思维，是代表</a:t>
            </a:r>
            <a:r>
              <a:rPr lang="en-US" altLang="zh-CN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12</a:t>
            </a:r>
            <a:r>
              <a:rPr lang="zh-CN" altLang="en-US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亿中国人对当代世界作出的伟大贡献之一。”</a:t>
            </a:r>
            <a:endParaRPr lang="zh-CN" altLang="en-US" smtClean="0">
              <a:solidFill>
                <a:srgbClr val="000066"/>
              </a:solidFill>
              <a:latin typeface="华文新魏"/>
              <a:ea typeface="华文新魏"/>
              <a:cs typeface="华文新魏"/>
            </a:endParaRPr>
          </a:p>
          <a:p>
            <a:pPr indent="457200" algn="r"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——</a:t>
            </a:r>
            <a:r>
              <a:rPr lang="zh-CN" altLang="en-US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香港特别行政区第一任行政长官董建华</a:t>
            </a:r>
            <a:endParaRPr lang="zh-CN" altLang="en-US" smtClean="0">
              <a:solidFill>
                <a:srgbClr val="000066"/>
              </a:solidFill>
              <a:latin typeface="华文新魏"/>
              <a:ea typeface="华文新魏"/>
              <a:cs typeface="华文新魏"/>
            </a:endParaRPr>
          </a:p>
          <a:p>
            <a:pPr indent="457200" eaLnBrk="1" hangingPunct="1">
              <a:buFont typeface="Wingdings" panose="05000000000000000000" pitchFamily="2" charset="2"/>
              <a:buNone/>
            </a:pPr>
            <a:r>
              <a:rPr lang="zh-CN" altLang="en-US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采用和平方式解决香港问题就必须既考虑到香港的实际情况，也要考虑到中国和英国的实际情况。就是说，我们解决问题的办法要使三方面都能接受，中国人民能够接受，英国人民能够接受，香港人民能够接受。</a:t>
            </a:r>
            <a:endParaRPr lang="zh-CN" altLang="en-US" smtClean="0">
              <a:solidFill>
                <a:srgbClr val="000066"/>
              </a:solidFill>
              <a:latin typeface="华文新魏"/>
              <a:ea typeface="华文新魏"/>
              <a:cs typeface="华文新魏"/>
            </a:endParaRPr>
          </a:p>
          <a:p>
            <a:pPr indent="457200" algn="r" eaLnBrk="1" hangingPunct="1"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——</a:t>
            </a:r>
            <a:r>
              <a:rPr lang="zh-CN" altLang="en-US" smtClean="0">
                <a:solidFill>
                  <a:srgbClr val="000066"/>
                </a:solidFill>
                <a:latin typeface="华文新魏"/>
                <a:ea typeface="华文新魏"/>
                <a:cs typeface="华文新魏"/>
              </a:rPr>
              <a:t>邓小平</a:t>
            </a:r>
            <a:endParaRPr lang="zh-CN" altLang="en-US" smtClean="0">
              <a:solidFill>
                <a:srgbClr val="000066"/>
              </a:solidFill>
              <a:latin typeface="华文新魏"/>
              <a:ea typeface="华文新魏"/>
              <a:cs typeface="华文新魏"/>
            </a:endParaRPr>
          </a:p>
        </p:txBody>
      </p:sp>
      <p:grpSp>
        <p:nvGrpSpPr>
          <p:cNvPr id="2" name="组合 8"/>
          <p:cNvGrpSpPr/>
          <p:nvPr/>
        </p:nvGrpSpPr>
        <p:grpSpPr bwMode="auto">
          <a:xfrm>
            <a:off x="1042988" y="4941888"/>
            <a:ext cx="1714500" cy="857250"/>
            <a:chOff x="714348" y="428604"/>
            <a:chExt cx="1714512" cy="857256"/>
          </a:xfrm>
        </p:grpSpPr>
        <p:sp>
          <p:nvSpPr>
            <p:cNvPr id="3" name="流程图: 可选过程 2"/>
            <p:cNvSpPr/>
            <p:nvPr/>
          </p:nvSpPr>
          <p:spPr>
            <a:xfrm>
              <a:off x="714348" y="428604"/>
              <a:ext cx="1714512" cy="8572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468" name="TextBox 3"/>
            <p:cNvSpPr txBox="1">
              <a:spLocks noChangeArrowheads="1"/>
            </p:cNvSpPr>
            <p:nvPr/>
          </p:nvSpPr>
          <p:spPr bwMode="auto">
            <a:xfrm>
              <a:off x="857224" y="571480"/>
              <a:ext cx="1500198" cy="5191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幼圆"/>
                  <a:ea typeface="幼圆"/>
                  <a:cs typeface="幼圆"/>
                </a:rPr>
                <a:t>独创性</a:t>
              </a:r>
              <a:endParaRPr lang="zh-CN" altLang="en-US" sz="2800" b="1">
                <a:latin typeface="幼圆"/>
                <a:ea typeface="幼圆"/>
                <a:cs typeface="幼圆"/>
              </a:endParaRPr>
            </a:p>
          </p:txBody>
        </p:sp>
      </p:grpSp>
      <p:grpSp>
        <p:nvGrpSpPr>
          <p:cNvPr id="4" name="组合 9"/>
          <p:cNvGrpSpPr/>
          <p:nvPr/>
        </p:nvGrpSpPr>
        <p:grpSpPr bwMode="auto">
          <a:xfrm>
            <a:off x="3419475" y="4941888"/>
            <a:ext cx="1714500" cy="857250"/>
            <a:chOff x="714348" y="2071678"/>
            <a:chExt cx="1714512" cy="857256"/>
          </a:xfrm>
        </p:grpSpPr>
        <p:sp>
          <p:nvSpPr>
            <p:cNvPr id="6" name="流程图: 可选过程 5"/>
            <p:cNvSpPr/>
            <p:nvPr/>
          </p:nvSpPr>
          <p:spPr>
            <a:xfrm>
              <a:off x="714348" y="2071678"/>
              <a:ext cx="1714512" cy="8572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466" name="TextBox 7"/>
            <p:cNvSpPr txBox="1">
              <a:spLocks noChangeArrowheads="1"/>
            </p:cNvSpPr>
            <p:nvPr/>
          </p:nvSpPr>
          <p:spPr bwMode="auto">
            <a:xfrm>
              <a:off x="857224" y="2214554"/>
              <a:ext cx="1500198" cy="5191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幼圆"/>
                  <a:ea typeface="幼圆"/>
                  <a:cs typeface="幼圆"/>
                </a:rPr>
                <a:t>灵活性</a:t>
              </a:r>
              <a:endParaRPr lang="zh-CN" altLang="en-US" sz="2800" b="1">
                <a:latin typeface="幼圆"/>
                <a:ea typeface="幼圆"/>
                <a:cs typeface="幼圆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 flipV="1">
            <a:off x="714375" y="4429125"/>
            <a:ext cx="7786688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143500" y="714375"/>
            <a:ext cx="3071813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10"/>
          <p:cNvGrpSpPr/>
          <p:nvPr/>
        </p:nvGrpSpPr>
        <p:grpSpPr bwMode="auto">
          <a:xfrm>
            <a:off x="5651500" y="4941888"/>
            <a:ext cx="1714500" cy="857250"/>
            <a:chOff x="714348" y="3643314"/>
            <a:chExt cx="1714512" cy="857256"/>
          </a:xfrm>
        </p:grpSpPr>
        <p:sp>
          <p:nvSpPr>
            <p:cNvPr id="5" name="流程图: 可选过程 4"/>
            <p:cNvSpPr/>
            <p:nvPr/>
          </p:nvSpPr>
          <p:spPr>
            <a:xfrm>
              <a:off x="714348" y="3643314"/>
              <a:ext cx="1714512" cy="8572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464" name="TextBox 6"/>
            <p:cNvSpPr txBox="1">
              <a:spLocks noChangeArrowheads="1"/>
            </p:cNvSpPr>
            <p:nvPr/>
          </p:nvSpPr>
          <p:spPr bwMode="auto">
            <a:xfrm>
              <a:off x="857224" y="3786190"/>
              <a:ext cx="1500198" cy="51911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latin typeface="幼圆"/>
                  <a:ea typeface="幼圆"/>
                  <a:cs typeface="幼圆"/>
                </a:rPr>
                <a:t>务实性</a:t>
              </a:r>
              <a:endParaRPr lang="zh-CN" altLang="en-US" sz="2800" b="1">
                <a:latin typeface="幼圆"/>
                <a:ea typeface="幼圆"/>
                <a:cs typeface="幼圆"/>
              </a:endParaRPr>
            </a:p>
          </p:txBody>
        </p:sp>
      </p:grp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 bwMode="auto">
          <a:xfrm>
            <a:off x="250825" y="115888"/>
            <a:ext cx="4249738" cy="1143000"/>
          </a:xfrm>
          <a:solidFill>
            <a:schemeClr val="bg2"/>
          </a:solidFill>
          <a:ln w="19050">
            <a:solidFill>
              <a:srgbClr val="800000"/>
            </a:solidFill>
            <a:miter lim="800000"/>
          </a:ln>
        </p:spPr>
        <p:txBody>
          <a:bodyPr wrap="square" lIns="91440" tIns="45720" rIns="91440" bIns="45720" numCol="1" anchorCtr="0" compatLnSpc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rgbClr val="575F6D"/>
                </a:solidFill>
                <a:cs typeface="+mj-cs"/>
              </a:rPr>
              <a:t>二、成功的实践</a:t>
            </a:r>
            <a:endParaRPr lang="zh-CN" altLang="en-US" dirty="0">
              <a:cs typeface="+mj-cs"/>
            </a:endParaRPr>
          </a:p>
        </p:txBody>
      </p:sp>
      <p:sp>
        <p:nvSpPr>
          <p:cNvPr id="18435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42925"/>
          </a:xfrm>
          <a:solidFill>
            <a:srgbClr val="FFCC00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3600" b="1" dirty="0" smtClean="0">
                <a:solidFill>
                  <a:srgbClr val="0070C0"/>
                </a:solidFill>
                <a:latin typeface="+mj-ea"/>
                <a:ea typeface="+mj-ea"/>
              </a:rPr>
              <a:t>——</a:t>
            </a:r>
            <a:r>
              <a:rPr lang="zh-CN" altLang="en-US" sz="3600" b="1" dirty="0" smtClean="0">
                <a:solidFill>
                  <a:srgbClr val="0070C0"/>
                </a:solidFill>
                <a:latin typeface="+mj-ea"/>
                <a:ea typeface="+mj-ea"/>
              </a:rPr>
              <a:t>香港、澳门的成功回归</a:t>
            </a:r>
            <a:endParaRPr lang="zh-CN" altLang="en-US" sz="3600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214438" y="3000375"/>
            <a:ext cx="2643187" cy="660400"/>
          </a:xfrm>
          <a:prstGeom prst="rect">
            <a:avLst/>
          </a:prstGeom>
          <a:solidFill>
            <a:srgbClr val="993366"/>
          </a:solidFill>
          <a:ln w="19050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❀</a:t>
            </a:r>
            <a:r>
              <a:rPr lang="zh-CN" altLang="en-US" sz="3600" b="1"/>
              <a:t>香港回归</a:t>
            </a:r>
            <a:endParaRPr lang="zh-CN" altLang="en-US" sz="3600" b="1"/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1214438" y="4000500"/>
            <a:ext cx="2643187" cy="660400"/>
          </a:xfrm>
          <a:prstGeom prst="rect">
            <a:avLst/>
          </a:prstGeom>
          <a:solidFill>
            <a:srgbClr val="993366"/>
          </a:solidFill>
          <a:ln w="19050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00B050"/>
                </a:solidFill>
              </a:rPr>
              <a:t>❀</a:t>
            </a:r>
            <a:r>
              <a:rPr lang="zh-CN" altLang="en-US" sz="3600" b="1"/>
              <a:t>澳门回归</a:t>
            </a:r>
            <a:endParaRPr lang="zh-CN" altLang="en-US" sz="3600" b="1"/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3924300" y="3068638"/>
            <a:ext cx="38576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楷体"/>
                <a:ea typeface="华文楷体"/>
                <a:cs typeface="华文楷体"/>
              </a:rPr>
              <a:t>溯源：香港问题的由来</a:t>
            </a:r>
            <a:endParaRPr lang="zh-CN" altLang="en-US" sz="2800" b="1">
              <a:latin typeface="华文楷体"/>
              <a:ea typeface="华文楷体"/>
              <a:cs typeface="华文楷体"/>
            </a:endParaRP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3929063" y="4071938"/>
            <a:ext cx="37861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华文楷体"/>
                <a:ea typeface="华文楷体"/>
                <a:cs typeface="华文楷体"/>
              </a:rPr>
              <a:t>溯源：澳门问题的由来</a:t>
            </a:r>
            <a:endParaRPr lang="zh-CN" altLang="en-US" sz="2800" b="1">
              <a:latin typeface="华文楷体"/>
              <a:ea typeface="华文楷体"/>
              <a:cs typeface="华文楷体"/>
            </a:endParaRPr>
          </a:p>
        </p:txBody>
      </p:sp>
      <p:sp>
        <p:nvSpPr>
          <p:cNvPr id="11" name="动作按钮: 前进或下一项 10">
            <a:hlinkClick r:id="" action="ppaction://hlinkshowjump?jump=nextslide" highlightClick="1"/>
          </p:cNvPr>
          <p:cNvSpPr/>
          <p:nvPr/>
        </p:nvSpPr>
        <p:spPr>
          <a:xfrm>
            <a:off x="7715250" y="3214688"/>
            <a:ext cx="214313" cy="2857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动作按钮: 前进或下一项 11">
            <a:hlinkClick r:id="rId1" action="ppaction://hlinksldjump" highlightClick="1"/>
          </p:cNvPr>
          <p:cNvSpPr/>
          <p:nvPr/>
        </p:nvSpPr>
        <p:spPr>
          <a:xfrm>
            <a:off x="7667625" y="4292600"/>
            <a:ext cx="285750" cy="214313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xianggang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rcRect l="30556"/>
          <a:stretch>
            <a:fillRect/>
          </a:stretch>
        </p:blipFill>
        <p:spPr bwMode="auto">
          <a:xfrm>
            <a:off x="762000" y="333375"/>
            <a:ext cx="8382000" cy="618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Freeform 3"/>
          <p:cNvSpPr/>
          <p:nvPr/>
        </p:nvSpPr>
        <p:spPr bwMode="auto">
          <a:xfrm>
            <a:off x="4419600" y="3886200"/>
            <a:ext cx="1455738" cy="1079500"/>
          </a:xfrm>
          <a:custGeom>
            <a:avLst/>
            <a:gdLst>
              <a:gd name="T0" fmla="*/ 2147483647 w 917"/>
              <a:gd name="T1" fmla="*/ 2147483647 h 680"/>
              <a:gd name="T2" fmla="*/ 2147483647 w 917"/>
              <a:gd name="T3" fmla="*/ 2147483647 h 680"/>
              <a:gd name="T4" fmla="*/ 2147483647 w 917"/>
              <a:gd name="T5" fmla="*/ 2147483647 h 680"/>
              <a:gd name="T6" fmla="*/ 2147483647 w 917"/>
              <a:gd name="T7" fmla="*/ 2147483647 h 680"/>
              <a:gd name="T8" fmla="*/ 2147483647 w 917"/>
              <a:gd name="T9" fmla="*/ 2147483647 h 680"/>
              <a:gd name="T10" fmla="*/ 2147483647 w 917"/>
              <a:gd name="T11" fmla="*/ 2147483647 h 680"/>
              <a:gd name="T12" fmla="*/ 2147483647 w 917"/>
              <a:gd name="T13" fmla="*/ 2147483647 h 680"/>
              <a:gd name="T14" fmla="*/ 2147483647 w 917"/>
              <a:gd name="T15" fmla="*/ 2147483647 h 680"/>
              <a:gd name="T16" fmla="*/ 2147483647 w 917"/>
              <a:gd name="T17" fmla="*/ 2147483647 h 680"/>
              <a:gd name="T18" fmla="*/ 2147483647 w 917"/>
              <a:gd name="T19" fmla="*/ 2147483647 h 680"/>
              <a:gd name="T20" fmla="*/ 2147483647 w 917"/>
              <a:gd name="T21" fmla="*/ 2147483647 h 680"/>
              <a:gd name="T22" fmla="*/ 2147483647 w 917"/>
              <a:gd name="T23" fmla="*/ 2147483647 h 680"/>
              <a:gd name="T24" fmla="*/ 2147483647 w 917"/>
              <a:gd name="T25" fmla="*/ 2147483647 h 680"/>
              <a:gd name="T26" fmla="*/ 2147483647 w 917"/>
              <a:gd name="T27" fmla="*/ 2147483647 h 680"/>
              <a:gd name="T28" fmla="*/ 2147483647 w 917"/>
              <a:gd name="T29" fmla="*/ 2147483647 h 680"/>
              <a:gd name="T30" fmla="*/ 2147483647 w 917"/>
              <a:gd name="T31" fmla="*/ 2147483647 h 680"/>
              <a:gd name="T32" fmla="*/ 2147483647 w 917"/>
              <a:gd name="T33" fmla="*/ 2147483647 h 680"/>
              <a:gd name="T34" fmla="*/ 2147483647 w 917"/>
              <a:gd name="T35" fmla="*/ 2147483647 h 680"/>
              <a:gd name="T36" fmla="*/ 2147483647 w 917"/>
              <a:gd name="T37" fmla="*/ 2147483647 h 680"/>
              <a:gd name="T38" fmla="*/ 2147483647 w 917"/>
              <a:gd name="T39" fmla="*/ 2147483647 h 680"/>
              <a:gd name="T40" fmla="*/ 2147483647 w 917"/>
              <a:gd name="T41" fmla="*/ 2147483647 h 680"/>
              <a:gd name="T42" fmla="*/ 2147483647 w 917"/>
              <a:gd name="T43" fmla="*/ 2147483647 h 680"/>
              <a:gd name="T44" fmla="*/ 2147483647 w 917"/>
              <a:gd name="T45" fmla="*/ 2147483647 h 680"/>
              <a:gd name="T46" fmla="*/ 2147483647 w 917"/>
              <a:gd name="T47" fmla="*/ 2147483647 h 680"/>
              <a:gd name="T48" fmla="*/ 2147483647 w 917"/>
              <a:gd name="T49" fmla="*/ 2147483647 h 680"/>
              <a:gd name="T50" fmla="*/ 2147483647 w 917"/>
              <a:gd name="T51" fmla="*/ 2147483647 h 680"/>
              <a:gd name="T52" fmla="*/ 2147483647 w 917"/>
              <a:gd name="T53" fmla="*/ 2147483647 h 680"/>
              <a:gd name="T54" fmla="*/ 2147483647 w 917"/>
              <a:gd name="T55" fmla="*/ 2147483647 h 680"/>
              <a:gd name="T56" fmla="*/ 2147483647 w 917"/>
              <a:gd name="T57" fmla="*/ 2147483647 h 680"/>
              <a:gd name="T58" fmla="*/ 2147483647 w 917"/>
              <a:gd name="T59" fmla="*/ 2147483647 h 680"/>
              <a:gd name="T60" fmla="*/ 2147483647 w 917"/>
              <a:gd name="T61" fmla="*/ 2147483647 h 680"/>
              <a:gd name="T62" fmla="*/ 2147483647 w 917"/>
              <a:gd name="T63" fmla="*/ 2147483647 h 680"/>
              <a:gd name="T64" fmla="*/ 2147483647 w 917"/>
              <a:gd name="T65" fmla="*/ 2147483647 h 680"/>
              <a:gd name="T66" fmla="*/ 2147483647 w 917"/>
              <a:gd name="T67" fmla="*/ 2147483647 h 680"/>
              <a:gd name="T68" fmla="*/ 2147483647 w 917"/>
              <a:gd name="T69" fmla="*/ 2147483647 h 680"/>
              <a:gd name="T70" fmla="*/ 2147483647 w 917"/>
              <a:gd name="T71" fmla="*/ 2147483647 h 680"/>
              <a:gd name="T72" fmla="*/ 2147483647 w 917"/>
              <a:gd name="T73" fmla="*/ 2147483647 h 680"/>
              <a:gd name="T74" fmla="*/ 2147483647 w 917"/>
              <a:gd name="T75" fmla="*/ 2147483647 h 680"/>
              <a:gd name="T76" fmla="*/ 2147483647 w 917"/>
              <a:gd name="T77" fmla="*/ 2147483647 h 680"/>
              <a:gd name="T78" fmla="*/ 2147483647 w 917"/>
              <a:gd name="T79" fmla="*/ 2147483647 h 680"/>
              <a:gd name="T80" fmla="*/ 2147483647 w 917"/>
              <a:gd name="T81" fmla="*/ 2147483647 h 680"/>
              <a:gd name="T82" fmla="*/ 2147483647 w 917"/>
              <a:gd name="T83" fmla="*/ 2147483647 h 680"/>
              <a:gd name="T84" fmla="*/ 2147483647 w 917"/>
              <a:gd name="T85" fmla="*/ 2147483647 h 680"/>
              <a:gd name="T86" fmla="*/ 2147483647 w 917"/>
              <a:gd name="T87" fmla="*/ 2147483647 h 680"/>
              <a:gd name="T88" fmla="*/ 2147483647 w 917"/>
              <a:gd name="T89" fmla="*/ 2147483647 h 680"/>
              <a:gd name="T90" fmla="*/ 2147483647 w 917"/>
              <a:gd name="T91" fmla="*/ 2147483647 h 680"/>
              <a:gd name="T92" fmla="*/ 2147483647 w 917"/>
              <a:gd name="T93" fmla="*/ 2147483647 h 68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17"/>
              <a:gd name="T142" fmla="*/ 0 h 680"/>
              <a:gd name="T143" fmla="*/ 917 w 917"/>
              <a:gd name="T144" fmla="*/ 680 h 68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17" h="680">
                <a:moveTo>
                  <a:pt x="285" y="60"/>
                </a:moveTo>
                <a:cubicBezTo>
                  <a:pt x="297" y="72"/>
                  <a:pt x="322" y="81"/>
                  <a:pt x="339" y="87"/>
                </a:cubicBezTo>
                <a:cubicBezTo>
                  <a:pt x="367" y="83"/>
                  <a:pt x="371" y="81"/>
                  <a:pt x="402" y="84"/>
                </a:cubicBezTo>
                <a:cubicBezTo>
                  <a:pt x="415" y="88"/>
                  <a:pt x="423" y="86"/>
                  <a:pt x="432" y="75"/>
                </a:cubicBezTo>
                <a:cubicBezTo>
                  <a:pt x="436" y="69"/>
                  <a:pt x="440" y="63"/>
                  <a:pt x="444" y="57"/>
                </a:cubicBezTo>
                <a:cubicBezTo>
                  <a:pt x="446" y="54"/>
                  <a:pt x="450" y="48"/>
                  <a:pt x="450" y="48"/>
                </a:cubicBezTo>
                <a:cubicBezTo>
                  <a:pt x="460" y="9"/>
                  <a:pt x="484" y="11"/>
                  <a:pt x="516" y="0"/>
                </a:cubicBezTo>
                <a:cubicBezTo>
                  <a:pt x="534" y="1"/>
                  <a:pt x="552" y="1"/>
                  <a:pt x="570" y="3"/>
                </a:cubicBezTo>
                <a:cubicBezTo>
                  <a:pt x="576" y="4"/>
                  <a:pt x="588" y="9"/>
                  <a:pt x="588" y="9"/>
                </a:cubicBezTo>
                <a:cubicBezTo>
                  <a:pt x="613" y="34"/>
                  <a:pt x="688" y="46"/>
                  <a:pt x="723" y="51"/>
                </a:cubicBezTo>
                <a:cubicBezTo>
                  <a:pt x="732" y="54"/>
                  <a:pt x="752" y="61"/>
                  <a:pt x="759" y="66"/>
                </a:cubicBezTo>
                <a:cubicBezTo>
                  <a:pt x="765" y="70"/>
                  <a:pt x="777" y="78"/>
                  <a:pt x="777" y="78"/>
                </a:cubicBezTo>
                <a:cubicBezTo>
                  <a:pt x="797" y="107"/>
                  <a:pt x="807" y="133"/>
                  <a:pt x="837" y="153"/>
                </a:cubicBezTo>
                <a:cubicBezTo>
                  <a:pt x="846" y="159"/>
                  <a:pt x="855" y="165"/>
                  <a:pt x="864" y="171"/>
                </a:cubicBezTo>
                <a:cubicBezTo>
                  <a:pt x="867" y="173"/>
                  <a:pt x="873" y="177"/>
                  <a:pt x="873" y="177"/>
                </a:cubicBezTo>
                <a:cubicBezTo>
                  <a:pt x="875" y="183"/>
                  <a:pt x="877" y="189"/>
                  <a:pt x="879" y="195"/>
                </a:cubicBezTo>
                <a:cubicBezTo>
                  <a:pt x="880" y="198"/>
                  <a:pt x="882" y="204"/>
                  <a:pt x="882" y="204"/>
                </a:cubicBezTo>
                <a:cubicBezTo>
                  <a:pt x="887" y="241"/>
                  <a:pt x="877" y="273"/>
                  <a:pt x="870" y="309"/>
                </a:cubicBezTo>
                <a:cubicBezTo>
                  <a:pt x="869" y="316"/>
                  <a:pt x="856" y="313"/>
                  <a:pt x="849" y="315"/>
                </a:cubicBezTo>
                <a:cubicBezTo>
                  <a:pt x="826" y="330"/>
                  <a:pt x="822" y="336"/>
                  <a:pt x="849" y="354"/>
                </a:cubicBezTo>
                <a:cubicBezTo>
                  <a:pt x="853" y="366"/>
                  <a:pt x="860" y="366"/>
                  <a:pt x="864" y="378"/>
                </a:cubicBezTo>
                <a:cubicBezTo>
                  <a:pt x="859" y="424"/>
                  <a:pt x="837" y="421"/>
                  <a:pt x="894" y="426"/>
                </a:cubicBezTo>
                <a:cubicBezTo>
                  <a:pt x="917" y="441"/>
                  <a:pt x="871" y="448"/>
                  <a:pt x="858" y="456"/>
                </a:cubicBezTo>
                <a:cubicBezTo>
                  <a:pt x="865" y="476"/>
                  <a:pt x="875" y="494"/>
                  <a:pt x="879" y="516"/>
                </a:cubicBezTo>
                <a:cubicBezTo>
                  <a:pt x="881" y="539"/>
                  <a:pt x="876" y="554"/>
                  <a:pt x="897" y="561"/>
                </a:cubicBezTo>
                <a:cubicBezTo>
                  <a:pt x="901" y="567"/>
                  <a:pt x="915" y="575"/>
                  <a:pt x="909" y="579"/>
                </a:cubicBezTo>
                <a:cubicBezTo>
                  <a:pt x="898" y="587"/>
                  <a:pt x="886" y="590"/>
                  <a:pt x="873" y="594"/>
                </a:cubicBezTo>
                <a:cubicBezTo>
                  <a:pt x="867" y="596"/>
                  <a:pt x="855" y="600"/>
                  <a:pt x="855" y="600"/>
                </a:cubicBezTo>
                <a:cubicBezTo>
                  <a:pt x="828" y="591"/>
                  <a:pt x="838" y="591"/>
                  <a:pt x="795" y="588"/>
                </a:cubicBezTo>
                <a:cubicBezTo>
                  <a:pt x="779" y="583"/>
                  <a:pt x="777" y="581"/>
                  <a:pt x="774" y="564"/>
                </a:cubicBezTo>
                <a:cubicBezTo>
                  <a:pt x="777" y="550"/>
                  <a:pt x="778" y="542"/>
                  <a:pt x="786" y="531"/>
                </a:cubicBezTo>
                <a:cubicBezTo>
                  <a:pt x="783" y="516"/>
                  <a:pt x="786" y="516"/>
                  <a:pt x="774" y="507"/>
                </a:cubicBezTo>
                <a:cubicBezTo>
                  <a:pt x="768" y="503"/>
                  <a:pt x="756" y="495"/>
                  <a:pt x="756" y="495"/>
                </a:cubicBezTo>
                <a:cubicBezTo>
                  <a:pt x="746" y="481"/>
                  <a:pt x="758" y="482"/>
                  <a:pt x="753" y="465"/>
                </a:cubicBezTo>
                <a:cubicBezTo>
                  <a:pt x="751" y="459"/>
                  <a:pt x="747" y="447"/>
                  <a:pt x="747" y="447"/>
                </a:cubicBezTo>
                <a:cubicBezTo>
                  <a:pt x="750" y="425"/>
                  <a:pt x="756" y="417"/>
                  <a:pt x="744" y="399"/>
                </a:cubicBezTo>
                <a:cubicBezTo>
                  <a:pt x="750" y="371"/>
                  <a:pt x="766" y="369"/>
                  <a:pt x="726" y="363"/>
                </a:cubicBezTo>
                <a:cubicBezTo>
                  <a:pt x="720" y="359"/>
                  <a:pt x="714" y="355"/>
                  <a:pt x="708" y="351"/>
                </a:cubicBezTo>
                <a:cubicBezTo>
                  <a:pt x="705" y="349"/>
                  <a:pt x="699" y="345"/>
                  <a:pt x="699" y="345"/>
                </a:cubicBezTo>
                <a:cubicBezTo>
                  <a:pt x="696" y="335"/>
                  <a:pt x="690" y="322"/>
                  <a:pt x="684" y="339"/>
                </a:cubicBezTo>
                <a:cubicBezTo>
                  <a:pt x="686" y="359"/>
                  <a:pt x="683" y="368"/>
                  <a:pt x="699" y="378"/>
                </a:cubicBezTo>
                <a:cubicBezTo>
                  <a:pt x="707" y="390"/>
                  <a:pt x="715" y="400"/>
                  <a:pt x="720" y="414"/>
                </a:cubicBezTo>
                <a:cubicBezTo>
                  <a:pt x="719" y="424"/>
                  <a:pt x="720" y="435"/>
                  <a:pt x="717" y="444"/>
                </a:cubicBezTo>
                <a:cubicBezTo>
                  <a:pt x="713" y="455"/>
                  <a:pt x="675" y="434"/>
                  <a:pt x="669" y="432"/>
                </a:cubicBezTo>
                <a:cubicBezTo>
                  <a:pt x="656" y="436"/>
                  <a:pt x="643" y="459"/>
                  <a:pt x="633" y="471"/>
                </a:cubicBezTo>
                <a:cubicBezTo>
                  <a:pt x="627" y="479"/>
                  <a:pt x="621" y="498"/>
                  <a:pt x="621" y="498"/>
                </a:cubicBezTo>
                <a:cubicBezTo>
                  <a:pt x="636" y="508"/>
                  <a:pt x="648" y="519"/>
                  <a:pt x="666" y="525"/>
                </a:cubicBezTo>
                <a:cubicBezTo>
                  <a:pt x="674" y="538"/>
                  <a:pt x="672" y="541"/>
                  <a:pt x="660" y="549"/>
                </a:cubicBezTo>
                <a:cubicBezTo>
                  <a:pt x="656" y="555"/>
                  <a:pt x="646" y="560"/>
                  <a:pt x="648" y="567"/>
                </a:cubicBezTo>
                <a:cubicBezTo>
                  <a:pt x="655" y="587"/>
                  <a:pt x="657" y="597"/>
                  <a:pt x="672" y="612"/>
                </a:cubicBezTo>
                <a:cubicBezTo>
                  <a:pt x="679" y="633"/>
                  <a:pt x="674" y="625"/>
                  <a:pt x="684" y="639"/>
                </a:cubicBezTo>
                <a:cubicBezTo>
                  <a:pt x="677" y="659"/>
                  <a:pt x="672" y="668"/>
                  <a:pt x="651" y="675"/>
                </a:cubicBezTo>
                <a:cubicBezTo>
                  <a:pt x="638" y="674"/>
                  <a:pt x="602" y="680"/>
                  <a:pt x="609" y="660"/>
                </a:cubicBezTo>
                <a:cubicBezTo>
                  <a:pt x="599" y="630"/>
                  <a:pt x="599" y="650"/>
                  <a:pt x="603" y="600"/>
                </a:cubicBezTo>
                <a:cubicBezTo>
                  <a:pt x="598" y="581"/>
                  <a:pt x="598" y="585"/>
                  <a:pt x="603" y="558"/>
                </a:cubicBezTo>
                <a:cubicBezTo>
                  <a:pt x="604" y="552"/>
                  <a:pt x="609" y="540"/>
                  <a:pt x="609" y="540"/>
                </a:cubicBezTo>
                <a:cubicBezTo>
                  <a:pt x="605" y="528"/>
                  <a:pt x="601" y="523"/>
                  <a:pt x="591" y="516"/>
                </a:cubicBezTo>
                <a:cubicBezTo>
                  <a:pt x="579" y="520"/>
                  <a:pt x="579" y="528"/>
                  <a:pt x="570" y="537"/>
                </a:cubicBezTo>
                <a:cubicBezTo>
                  <a:pt x="564" y="555"/>
                  <a:pt x="547" y="547"/>
                  <a:pt x="531" y="552"/>
                </a:cubicBezTo>
                <a:cubicBezTo>
                  <a:pt x="520" y="563"/>
                  <a:pt x="517" y="567"/>
                  <a:pt x="504" y="558"/>
                </a:cubicBezTo>
                <a:cubicBezTo>
                  <a:pt x="497" y="537"/>
                  <a:pt x="493" y="544"/>
                  <a:pt x="507" y="534"/>
                </a:cubicBezTo>
                <a:cubicBezTo>
                  <a:pt x="511" y="528"/>
                  <a:pt x="515" y="522"/>
                  <a:pt x="519" y="516"/>
                </a:cubicBezTo>
                <a:cubicBezTo>
                  <a:pt x="521" y="513"/>
                  <a:pt x="525" y="507"/>
                  <a:pt x="525" y="507"/>
                </a:cubicBezTo>
                <a:cubicBezTo>
                  <a:pt x="520" y="492"/>
                  <a:pt x="510" y="484"/>
                  <a:pt x="501" y="471"/>
                </a:cubicBezTo>
                <a:cubicBezTo>
                  <a:pt x="502" y="466"/>
                  <a:pt x="500" y="459"/>
                  <a:pt x="504" y="456"/>
                </a:cubicBezTo>
                <a:cubicBezTo>
                  <a:pt x="507" y="454"/>
                  <a:pt x="512" y="465"/>
                  <a:pt x="513" y="462"/>
                </a:cubicBezTo>
                <a:cubicBezTo>
                  <a:pt x="515" y="456"/>
                  <a:pt x="507" y="444"/>
                  <a:pt x="507" y="444"/>
                </a:cubicBezTo>
                <a:cubicBezTo>
                  <a:pt x="515" y="420"/>
                  <a:pt x="517" y="396"/>
                  <a:pt x="489" y="387"/>
                </a:cubicBezTo>
                <a:cubicBezTo>
                  <a:pt x="478" y="394"/>
                  <a:pt x="474" y="397"/>
                  <a:pt x="462" y="393"/>
                </a:cubicBezTo>
                <a:cubicBezTo>
                  <a:pt x="453" y="379"/>
                  <a:pt x="457" y="350"/>
                  <a:pt x="444" y="342"/>
                </a:cubicBezTo>
                <a:cubicBezTo>
                  <a:pt x="436" y="337"/>
                  <a:pt x="417" y="333"/>
                  <a:pt x="417" y="333"/>
                </a:cubicBezTo>
                <a:cubicBezTo>
                  <a:pt x="391" y="350"/>
                  <a:pt x="431" y="322"/>
                  <a:pt x="396" y="357"/>
                </a:cubicBezTo>
                <a:cubicBezTo>
                  <a:pt x="390" y="363"/>
                  <a:pt x="378" y="375"/>
                  <a:pt x="378" y="375"/>
                </a:cubicBezTo>
                <a:cubicBezTo>
                  <a:pt x="376" y="381"/>
                  <a:pt x="376" y="388"/>
                  <a:pt x="372" y="393"/>
                </a:cubicBezTo>
                <a:cubicBezTo>
                  <a:pt x="368" y="399"/>
                  <a:pt x="360" y="411"/>
                  <a:pt x="360" y="411"/>
                </a:cubicBezTo>
                <a:cubicBezTo>
                  <a:pt x="355" y="434"/>
                  <a:pt x="348" y="435"/>
                  <a:pt x="330" y="423"/>
                </a:cubicBezTo>
                <a:cubicBezTo>
                  <a:pt x="321" y="409"/>
                  <a:pt x="326" y="397"/>
                  <a:pt x="312" y="387"/>
                </a:cubicBezTo>
                <a:cubicBezTo>
                  <a:pt x="314" y="378"/>
                  <a:pt x="319" y="369"/>
                  <a:pt x="318" y="360"/>
                </a:cubicBezTo>
                <a:cubicBezTo>
                  <a:pt x="316" y="338"/>
                  <a:pt x="299" y="317"/>
                  <a:pt x="279" y="312"/>
                </a:cubicBezTo>
                <a:cubicBezTo>
                  <a:pt x="235" y="315"/>
                  <a:pt x="190" y="319"/>
                  <a:pt x="147" y="309"/>
                </a:cubicBezTo>
                <a:cubicBezTo>
                  <a:pt x="135" y="306"/>
                  <a:pt x="132" y="302"/>
                  <a:pt x="120" y="294"/>
                </a:cubicBezTo>
                <a:cubicBezTo>
                  <a:pt x="114" y="290"/>
                  <a:pt x="102" y="282"/>
                  <a:pt x="102" y="282"/>
                </a:cubicBezTo>
                <a:cubicBezTo>
                  <a:pt x="93" y="254"/>
                  <a:pt x="86" y="230"/>
                  <a:pt x="60" y="213"/>
                </a:cubicBezTo>
                <a:cubicBezTo>
                  <a:pt x="50" y="198"/>
                  <a:pt x="42" y="181"/>
                  <a:pt x="27" y="171"/>
                </a:cubicBezTo>
                <a:cubicBezTo>
                  <a:pt x="17" y="156"/>
                  <a:pt x="13" y="139"/>
                  <a:pt x="0" y="126"/>
                </a:cubicBezTo>
                <a:cubicBezTo>
                  <a:pt x="1" y="118"/>
                  <a:pt x="0" y="109"/>
                  <a:pt x="3" y="102"/>
                </a:cubicBezTo>
                <a:cubicBezTo>
                  <a:pt x="5" y="97"/>
                  <a:pt x="17" y="95"/>
                  <a:pt x="21" y="93"/>
                </a:cubicBezTo>
                <a:cubicBezTo>
                  <a:pt x="50" y="78"/>
                  <a:pt x="62" y="78"/>
                  <a:pt x="96" y="75"/>
                </a:cubicBezTo>
                <a:cubicBezTo>
                  <a:pt x="124" y="47"/>
                  <a:pt x="109" y="42"/>
                  <a:pt x="156" y="36"/>
                </a:cubicBezTo>
                <a:cubicBezTo>
                  <a:pt x="190" y="39"/>
                  <a:pt x="229" y="41"/>
                  <a:pt x="258" y="60"/>
                </a:cubicBezTo>
                <a:cubicBezTo>
                  <a:pt x="273" y="37"/>
                  <a:pt x="259" y="64"/>
                  <a:pt x="261" y="42"/>
                </a:cubicBezTo>
                <a:cubicBezTo>
                  <a:pt x="262" y="36"/>
                  <a:pt x="267" y="24"/>
                  <a:pt x="267" y="24"/>
                </a:cubicBezTo>
                <a:cubicBezTo>
                  <a:pt x="270" y="25"/>
                  <a:pt x="275" y="24"/>
                  <a:pt x="276" y="27"/>
                </a:cubicBezTo>
                <a:cubicBezTo>
                  <a:pt x="284" y="50"/>
                  <a:pt x="273" y="69"/>
                  <a:pt x="285" y="69"/>
                </a:cubicBezTo>
                <a:cubicBezTo>
                  <a:pt x="288" y="69"/>
                  <a:pt x="285" y="63"/>
                  <a:pt x="285" y="60"/>
                </a:cubicBezTo>
                <a:close/>
              </a:path>
            </a:pathLst>
          </a:cu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flipH="1">
            <a:off x="4572000" y="4437063"/>
            <a:ext cx="3251200" cy="533400"/>
          </a:xfrm>
          <a:prstGeom prst="wedgeRoundRectCallout">
            <a:avLst>
              <a:gd name="adj1" fmla="val 43356"/>
              <a:gd name="adj2" fmla="val -102088"/>
              <a:gd name="adj3" fmla="val 16667"/>
            </a:avLst>
          </a:prstGeom>
          <a:solidFill>
            <a:srgbClr val="008000"/>
          </a:solidFill>
          <a:ln w="28575" cap="rnd">
            <a:solidFill>
              <a:schemeClr val="tx1"/>
            </a:solidFill>
            <a:prstDash val="sysDot"/>
            <a:miter lim="800000"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000066"/>
                </a:solidFill>
                <a:latin typeface="华文中宋"/>
                <a:ea typeface="华文中宋"/>
                <a:cs typeface="华文中宋"/>
              </a:rPr>
              <a:t>1842《</a:t>
            </a:r>
            <a:r>
              <a:rPr lang="zh-CN" altLang="en-US" sz="2400" b="1">
                <a:solidFill>
                  <a:srgbClr val="000066"/>
                </a:solidFill>
                <a:latin typeface="华文中宋"/>
                <a:ea typeface="华文中宋"/>
                <a:cs typeface="华文中宋"/>
              </a:rPr>
              <a:t>南京条约</a:t>
            </a:r>
            <a:r>
              <a:rPr lang="en-US" altLang="zh-CN" sz="2400" b="1">
                <a:solidFill>
                  <a:srgbClr val="000066"/>
                </a:solidFill>
                <a:latin typeface="华文中宋"/>
                <a:ea typeface="华文中宋"/>
                <a:cs typeface="华文中宋"/>
              </a:rPr>
              <a:t>》</a:t>
            </a:r>
            <a:endParaRPr lang="en-US" altLang="zh-CN" sz="2400" b="1">
              <a:solidFill>
                <a:srgbClr val="000066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8197" name="Freeform 5"/>
          <p:cNvSpPr/>
          <p:nvPr/>
        </p:nvSpPr>
        <p:spPr bwMode="auto">
          <a:xfrm>
            <a:off x="4495800" y="3276600"/>
            <a:ext cx="946150" cy="609600"/>
          </a:xfrm>
          <a:custGeom>
            <a:avLst/>
            <a:gdLst>
              <a:gd name="T0" fmla="*/ 2147483647 w 596"/>
              <a:gd name="T1" fmla="*/ 2147483647 h 331"/>
              <a:gd name="T2" fmla="*/ 2147483647 w 596"/>
              <a:gd name="T3" fmla="*/ 2147483647 h 331"/>
              <a:gd name="T4" fmla="*/ 2147483647 w 596"/>
              <a:gd name="T5" fmla="*/ 2147483647 h 331"/>
              <a:gd name="T6" fmla="*/ 2147483647 w 596"/>
              <a:gd name="T7" fmla="*/ 2147483647 h 331"/>
              <a:gd name="T8" fmla="*/ 2147483647 w 596"/>
              <a:gd name="T9" fmla="*/ 2147483647 h 331"/>
              <a:gd name="T10" fmla="*/ 2147483647 w 596"/>
              <a:gd name="T11" fmla="*/ 2147483647 h 331"/>
              <a:gd name="T12" fmla="*/ 2147483647 w 596"/>
              <a:gd name="T13" fmla="*/ 2147483647 h 331"/>
              <a:gd name="T14" fmla="*/ 2147483647 w 596"/>
              <a:gd name="T15" fmla="*/ 2147483647 h 331"/>
              <a:gd name="T16" fmla="*/ 2147483647 w 596"/>
              <a:gd name="T17" fmla="*/ 2147483647 h 331"/>
              <a:gd name="T18" fmla="*/ 2147483647 w 596"/>
              <a:gd name="T19" fmla="*/ 2147483647 h 331"/>
              <a:gd name="T20" fmla="*/ 2147483647 w 596"/>
              <a:gd name="T21" fmla="*/ 2147483647 h 331"/>
              <a:gd name="T22" fmla="*/ 2147483647 w 596"/>
              <a:gd name="T23" fmla="*/ 2147483647 h 331"/>
              <a:gd name="T24" fmla="*/ 2147483647 w 596"/>
              <a:gd name="T25" fmla="*/ 2147483647 h 331"/>
              <a:gd name="T26" fmla="*/ 2147483647 w 596"/>
              <a:gd name="T27" fmla="*/ 2147483647 h 331"/>
              <a:gd name="T28" fmla="*/ 2147483647 w 596"/>
              <a:gd name="T29" fmla="*/ 2147483647 h 331"/>
              <a:gd name="T30" fmla="*/ 2147483647 w 596"/>
              <a:gd name="T31" fmla="*/ 2147483647 h 331"/>
              <a:gd name="T32" fmla="*/ 2147483647 w 596"/>
              <a:gd name="T33" fmla="*/ 2147483647 h 331"/>
              <a:gd name="T34" fmla="*/ 2147483647 w 596"/>
              <a:gd name="T35" fmla="*/ 2147483647 h 331"/>
              <a:gd name="T36" fmla="*/ 2147483647 w 596"/>
              <a:gd name="T37" fmla="*/ 2147483647 h 331"/>
              <a:gd name="T38" fmla="*/ 2147483647 w 596"/>
              <a:gd name="T39" fmla="*/ 2147483647 h 331"/>
              <a:gd name="T40" fmla="*/ 2147483647 w 596"/>
              <a:gd name="T41" fmla="*/ 2147483647 h 331"/>
              <a:gd name="T42" fmla="*/ 2147483647 w 596"/>
              <a:gd name="T43" fmla="*/ 2147483647 h 331"/>
              <a:gd name="T44" fmla="*/ 2147483647 w 596"/>
              <a:gd name="T45" fmla="*/ 2147483647 h 331"/>
              <a:gd name="T46" fmla="*/ 2147483647 w 596"/>
              <a:gd name="T47" fmla="*/ 2147483647 h 331"/>
              <a:gd name="T48" fmla="*/ 2147483647 w 596"/>
              <a:gd name="T49" fmla="*/ 2147483647 h 331"/>
              <a:gd name="T50" fmla="*/ 2147483647 w 596"/>
              <a:gd name="T51" fmla="*/ 2147483647 h 331"/>
              <a:gd name="T52" fmla="*/ 2147483647 w 596"/>
              <a:gd name="T53" fmla="*/ 2147483647 h 331"/>
              <a:gd name="T54" fmla="*/ 2147483647 w 596"/>
              <a:gd name="T55" fmla="*/ 2147483647 h 331"/>
              <a:gd name="T56" fmla="*/ 2147483647 w 596"/>
              <a:gd name="T57" fmla="*/ 2147483647 h 331"/>
              <a:gd name="T58" fmla="*/ 2147483647 w 596"/>
              <a:gd name="T59" fmla="*/ 2147483647 h 331"/>
              <a:gd name="T60" fmla="*/ 2147483647 w 596"/>
              <a:gd name="T61" fmla="*/ 2147483647 h 331"/>
              <a:gd name="T62" fmla="*/ 2147483647 w 596"/>
              <a:gd name="T63" fmla="*/ 2147483647 h 331"/>
              <a:gd name="T64" fmla="*/ 2147483647 w 596"/>
              <a:gd name="T65" fmla="*/ 2147483647 h 331"/>
              <a:gd name="T66" fmla="*/ 2147483647 w 596"/>
              <a:gd name="T67" fmla="*/ 2147483647 h 331"/>
              <a:gd name="T68" fmla="*/ 2147483647 w 596"/>
              <a:gd name="T69" fmla="*/ 2147483647 h 331"/>
              <a:gd name="T70" fmla="*/ 2147483647 w 596"/>
              <a:gd name="T71" fmla="*/ 2147483647 h 331"/>
              <a:gd name="T72" fmla="*/ 2147483647 w 596"/>
              <a:gd name="T73" fmla="*/ 2147483647 h 331"/>
              <a:gd name="T74" fmla="*/ 2147483647 w 596"/>
              <a:gd name="T75" fmla="*/ 2147483647 h 331"/>
              <a:gd name="T76" fmla="*/ 2147483647 w 596"/>
              <a:gd name="T77" fmla="*/ 2147483647 h 331"/>
              <a:gd name="T78" fmla="*/ 2147483647 w 596"/>
              <a:gd name="T79" fmla="*/ 2147483647 h 331"/>
              <a:gd name="T80" fmla="*/ 2147483647 w 596"/>
              <a:gd name="T81" fmla="*/ 2147483647 h 331"/>
              <a:gd name="T82" fmla="*/ 2147483647 w 596"/>
              <a:gd name="T83" fmla="*/ 2147483647 h 331"/>
              <a:gd name="T84" fmla="*/ 2147483647 w 596"/>
              <a:gd name="T85" fmla="*/ 2147483647 h 331"/>
              <a:gd name="T86" fmla="*/ 2147483647 w 596"/>
              <a:gd name="T87" fmla="*/ 2147483647 h 331"/>
              <a:gd name="T88" fmla="*/ 2147483647 w 596"/>
              <a:gd name="T89" fmla="*/ 2147483647 h 331"/>
              <a:gd name="T90" fmla="*/ 2147483647 w 596"/>
              <a:gd name="T91" fmla="*/ 2147483647 h 331"/>
              <a:gd name="T92" fmla="*/ 2147483647 w 596"/>
              <a:gd name="T93" fmla="*/ 2147483647 h 331"/>
              <a:gd name="T94" fmla="*/ 2147483647 w 596"/>
              <a:gd name="T95" fmla="*/ 2147483647 h 331"/>
              <a:gd name="T96" fmla="*/ 2147483647 w 596"/>
              <a:gd name="T97" fmla="*/ 2147483647 h 331"/>
              <a:gd name="T98" fmla="*/ 2147483647 w 596"/>
              <a:gd name="T99" fmla="*/ 2147483647 h 331"/>
              <a:gd name="T100" fmla="*/ 2147483647 w 596"/>
              <a:gd name="T101" fmla="*/ 2147483647 h 331"/>
              <a:gd name="T102" fmla="*/ 2147483647 w 596"/>
              <a:gd name="T103" fmla="*/ 2147483647 h 331"/>
              <a:gd name="T104" fmla="*/ 2147483647 w 596"/>
              <a:gd name="T105" fmla="*/ 2147483647 h 331"/>
              <a:gd name="T106" fmla="*/ 2147483647 w 596"/>
              <a:gd name="T107" fmla="*/ 2147483647 h 331"/>
              <a:gd name="T108" fmla="*/ 2147483647 w 596"/>
              <a:gd name="T109" fmla="*/ 2147483647 h 331"/>
              <a:gd name="T110" fmla="*/ 2147483647 w 596"/>
              <a:gd name="T111" fmla="*/ 2147483647 h 331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6"/>
              <a:gd name="T169" fmla="*/ 0 h 331"/>
              <a:gd name="T170" fmla="*/ 596 w 596"/>
              <a:gd name="T171" fmla="*/ 331 h 331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6" h="331">
                <a:moveTo>
                  <a:pt x="443" y="205"/>
                </a:moveTo>
                <a:cubicBezTo>
                  <a:pt x="440" y="187"/>
                  <a:pt x="439" y="178"/>
                  <a:pt x="449" y="163"/>
                </a:cubicBezTo>
                <a:cubicBezTo>
                  <a:pt x="452" y="164"/>
                  <a:pt x="456" y="164"/>
                  <a:pt x="458" y="166"/>
                </a:cubicBezTo>
                <a:cubicBezTo>
                  <a:pt x="463" y="171"/>
                  <a:pt x="464" y="180"/>
                  <a:pt x="470" y="184"/>
                </a:cubicBezTo>
                <a:cubicBezTo>
                  <a:pt x="475" y="187"/>
                  <a:pt x="490" y="197"/>
                  <a:pt x="497" y="202"/>
                </a:cubicBezTo>
                <a:cubicBezTo>
                  <a:pt x="503" y="206"/>
                  <a:pt x="509" y="210"/>
                  <a:pt x="515" y="214"/>
                </a:cubicBezTo>
                <a:cubicBezTo>
                  <a:pt x="518" y="216"/>
                  <a:pt x="524" y="220"/>
                  <a:pt x="524" y="220"/>
                </a:cubicBezTo>
                <a:cubicBezTo>
                  <a:pt x="532" y="233"/>
                  <a:pt x="543" y="239"/>
                  <a:pt x="557" y="244"/>
                </a:cubicBezTo>
                <a:cubicBezTo>
                  <a:pt x="563" y="253"/>
                  <a:pt x="581" y="265"/>
                  <a:pt x="581" y="265"/>
                </a:cubicBezTo>
                <a:cubicBezTo>
                  <a:pt x="587" y="261"/>
                  <a:pt x="596" y="259"/>
                  <a:pt x="587" y="250"/>
                </a:cubicBezTo>
                <a:cubicBezTo>
                  <a:pt x="580" y="243"/>
                  <a:pt x="569" y="241"/>
                  <a:pt x="560" y="235"/>
                </a:cubicBezTo>
                <a:cubicBezTo>
                  <a:pt x="557" y="233"/>
                  <a:pt x="551" y="229"/>
                  <a:pt x="551" y="229"/>
                </a:cubicBezTo>
                <a:cubicBezTo>
                  <a:pt x="538" y="210"/>
                  <a:pt x="529" y="191"/>
                  <a:pt x="509" y="178"/>
                </a:cubicBezTo>
                <a:cubicBezTo>
                  <a:pt x="503" y="169"/>
                  <a:pt x="485" y="157"/>
                  <a:pt x="485" y="157"/>
                </a:cubicBezTo>
                <a:cubicBezTo>
                  <a:pt x="484" y="154"/>
                  <a:pt x="481" y="151"/>
                  <a:pt x="482" y="148"/>
                </a:cubicBezTo>
                <a:cubicBezTo>
                  <a:pt x="483" y="145"/>
                  <a:pt x="493" y="148"/>
                  <a:pt x="491" y="145"/>
                </a:cubicBezTo>
                <a:cubicBezTo>
                  <a:pt x="487" y="139"/>
                  <a:pt x="473" y="133"/>
                  <a:pt x="473" y="133"/>
                </a:cubicBezTo>
                <a:cubicBezTo>
                  <a:pt x="468" y="125"/>
                  <a:pt x="453" y="108"/>
                  <a:pt x="449" y="97"/>
                </a:cubicBezTo>
                <a:cubicBezTo>
                  <a:pt x="442" y="76"/>
                  <a:pt x="440" y="70"/>
                  <a:pt x="428" y="52"/>
                </a:cubicBezTo>
                <a:cubicBezTo>
                  <a:pt x="422" y="43"/>
                  <a:pt x="411" y="37"/>
                  <a:pt x="401" y="34"/>
                </a:cubicBezTo>
                <a:cubicBezTo>
                  <a:pt x="395" y="32"/>
                  <a:pt x="383" y="28"/>
                  <a:pt x="383" y="28"/>
                </a:cubicBezTo>
                <a:cubicBezTo>
                  <a:pt x="334" y="31"/>
                  <a:pt x="303" y="33"/>
                  <a:pt x="251" y="31"/>
                </a:cubicBezTo>
                <a:cubicBezTo>
                  <a:pt x="235" y="26"/>
                  <a:pt x="227" y="17"/>
                  <a:pt x="212" y="13"/>
                </a:cubicBezTo>
                <a:cubicBezTo>
                  <a:pt x="203" y="14"/>
                  <a:pt x="194" y="14"/>
                  <a:pt x="185" y="16"/>
                </a:cubicBezTo>
                <a:cubicBezTo>
                  <a:pt x="176" y="18"/>
                  <a:pt x="158" y="25"/>
                  <a:pt x="158" y="25"/>
                </a:cubicBezTo>
                <a:cubicBezTo>
                  <a:pt x="148" y="24"/>
                  <a:pt x="138" y="24"/>
                  <a:pt x="128" y="22"/>
                </a:cubicBezTo>
                <a:cubicBezTo>
                  <a:pt x="122" y="21"/>
                  <a:pt x="110" y="16"/>
                  <a:pt x="110" y="16"/>
                </a:cubicBezTo>
                <a:cubicBezTo>
                  <a:pt x="105" y="0"/>
                  <a:pt x="110" y="5"/>
                  <a:pt x="83" y="10"/>
                </a:cubicBezTo>
                <a:cubicBezTo>
                  <a:pt x="75" y="12"/>
                  <a:pt x="59" y="16"/>
                  <a:pt x="59" y="16"/>
                </a:cubicBezTo>
                <a:cubicBezTo>
                  <a:pt x="48" y="23"/>
                  <a:pt x="49" y="32"/>
                  <a:pt x="41" y="40"/>
                </a:cubicBezTo>
                <a:cubicBezTo>
                  <a:pt x="36" y="45"/>
                  <a:pt x="29" y="48"/>
                  <a:pt x="23" y="52"/>
                </a:cubicBezTo>
                <a:cubicBezTo>
                  <a:pt x="20" y="54"/>
                  <a:pt x="14" y="58"/>
                  <a:pt x="14" y="58"/>
                </a:cubicBezTo>
                <a:cubicBezTo>
                  <a:pt x="1" y="96"/>
                  <a:pt x="24" y="94"/>
                  <a:pt x="56" y="100"/>
                </a:cubicBezTo>
                <a:cubicBezTo>
                  <a:pt x="58" y="103"/>
                  <a:pt x="62" y="105"/>
                  <a:pt x="62" y="109"/>
                </a:cubicBezTo>
                <a:cubicBezTo>
                  <a:pt x="62" y="119"/>
                  <a:pt x="53" y="118"/>
                  <a:pt x="47" y="121"/>
                </a:cubicBezTo>
                <a:cubicBezTo>
                  <a:pt x="36" y="127"/>
                  <a:pt x="22" y="135"/>
                  <a:pt x="11" y="142"/>
                </a:cubicBezTo>
                <a:cubicBezTo>
                  <a:pt x="0" y="159"/>
                  <a:pt x="9" y="166"/>
                  <a:pt x="26" y="172"/>
                </a:cubicBezTo>
                <a:cubicBezTo>
                  <a:pt x="52" y="170"/>
                  <a:pt x="61" y="173"/>
                  <a:pt x="80" y="160"/>
                </a:cubicBezTo>
                <a:cubicBezTo>
                  <a:pt x="97" y="166"/>
                  <a:pt x="100" y="184"/>
                  <a:pt x="119" y="190"/>
                </a:cubicBezTo>
                <a:cubicBezTo>
                  <a:pt x="149" y="183"/>
                  <a:pt x="120" y="163"/>
                  <a:pt x="146" y="154"/>
                </a:cubicBezTo>
                <a:cubicBezTo>
                  <a:pt x="151" y="138"/>
                  <a:pt x="139" y="139"/>
                  <a:pt x="125" y="136"/>
                </a:cubicBezTo>
                <a:cubicBezTo>
                  <a:pt x="117" y="112"/>
                  <a:pt x="121" y="108"/>
                  <a:pt x="146" y="112"/>
                </a:cubicBezTo>
                <a:cubicBezTo>
                  <a:pt x="159" y="121"/>
                  <a:pt x="166" y="133"/>
                  <a:pt x="179" y="142"/>
                </a:cubicBezTo>
                <a:cubicBezTo>
                  <a:pt x="190" y="158"/>
                  <a:pt x="189" y="173"/>
                  <a:pt x="206" y="184"/>
                </a:cubicBezTo>
                <a:cubicBezTo>
                  <a:pt x="223" y="210"/>
                  <a:pt x="217" y="195"/>
                  <a:pt x="221" y="229"/>
                </a:cubicBezTo>
                <a:cubicBezTo>
                  <a:pt x="215" y="246"/>
                  <a:pt x="203" y="257"/>
                  <a:pt x="197" y="274"/>
                </a:cubicBezTo>
                <a:cubicBezTo>
                  <a:pt x="199" y="282"/>
                  <a:pt x="198" y="290"/>
                  <a:pt x="209" y="292"/>
                </a:cubicBezTo>
                <a:cubicBezTo>
                  <a:pt x="219" y="293"/>
                  <a:pt x="239" y="283"/>
                  <a:pt x="239" y="283"/>
                </a:cubicBezTo>
                <a:cubicBezTo>
                  <a:pt x="258" y="289"/>
                  <a:pt x="251" y="302"/>
                  <a:pt x="260" y="316"/>
                </a:cubicBezTo>
                <a:cubicBezTo>
                  <a:pt x="266" y="325"/>
                  <a:pt x="287" y="331"/>
                  <a:pt x="287" y="331"/>
                </a:cubicBezTo>
                <a:cubicBezTo>
                  <a:pt x="322" y="322"/>
                  <a:pt x="353" y="310"/>
                  <a:pt x="386" y="295"/>
                </a:cubicBezTo>
                <a:cubicBezTo>
                  <a:pt x="395" y="291"/>
                  <a:pt x="404" y="289"/>
                  <a:pt x="413" y="286"/>
                </a:cubicBezTo>
                <a:cubicBezTo>
                  <a:pt x="419" y="284"/>
                  <a:pt x="431" y="280"/>
                  <a:pt x="431" y="280"/>
                </a:cubicBezTo>
                <a:cubicBezTo>
                  <a:pt x="445" y="259"/>
                  <a:pt x="441" y="269"/>
                  <a:pt x="446" y="253"/>
                </a:cubicBezTo>
                <a:cubicBezTo>
                  <a:pt x="445" y="241"/>
                  <a:pt x="444" y="229"/>
                  <a:pt x="443" y="217"/>
                </a:cubicBezTo>
                <a:cubicBezTo>
                  <a:pt x="441" y="200"/>
                  <a:pt x="437" y="192"/>
                  <a:pt x="443" y="205"/>
                </a:cubicBezTo>
                <a:close/>
              </a:path>
            </a:pathLst>
          </a:cu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rect">
              <a:fillToRect r="100000" b="10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003800" y="3573463"/>
            <a:ext cx="2881313" cy="533400"/>
          </a:xfrm>
          <a:prstGeom prst="wedgeRectCallout">
            <a:avLst>
              <a:gd name="adj1" fmla="val -67468"/>
              <a:gd name="adj2" fmla="val -60417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</a:ln>
        </p:spPr>
        <p:txBody>
          <a:bodyPr lIns="0" tIns="0" rIns="0" bIns="36000"/>
          <a:lstStyle/>
          <a:p>
            <a:pPr algn="ctr"/>
            <a:r>
              <a:rPr lang="en-US" altLang="zh-CN" sz="2400" b="1">
                <a:solidFill>
                  <a:srgbClr val="000066"/>
                </a:solidFill>
                <a:latin typeface="华文中宋"/>
                <a:ea typeface="华文中宋"/>
                <a:cs typeface="华文中宋"/>
              </a:rPr>
              <a:t>1860《</a:t>
            </a:r>
            <a:r>
              <a:rPr lang="zh-CN" altLang="en-US" sz="2400" b="1">
                <a:solidFill>
                  <a:srgbClr val="000066"/>
                </a:solidFill>
                <a:latin typeface="华文中宋"/>
                <a:ea typeface="华文中宋"/>
                <a:cs typeface="华文中宋"/>
              </a:rPr>
              <a:t>北京条约</a:t>
            </a:r>
            <a:r>
              <a:rPr lang="en-US" altLang="zh-CN" sz="2400" b="1">
                <a:solidFill>
                  <a:srgbClr val="000066"/>
                </a:solidFill>
                <a:latin typeface="华文中宋"/>
                <a:ea typeface="华文中宋"/>
                <a:cs typeface="华文中宋"/>
              </a:rPr>
              <a:t>》</a:t>
            </a:r>
            <a:endParaRPr lang="en-US" altLang="zh-CN" sz="2400" b="1">
              <a:solidFill>
                <a:srgbClr val="000066"/>
              </a:solidFill>
              <a:latin typeface="华文中宋"/>
              <a:ea typeface="华文中宋"/>
              <a:cs typeface="华文中宋"/>
            </a:endParaRPr>
          </a:p>
        </p:txBody>
      </p:sp>
      <p:grpSp>
        <p:nvGrpSpPr>
          <p:cNvPr id="2" name="Group 7"/>
          <p:cNvGrpSpPr/>
          <p:nvPr/>
        </p:nvGrpSpPr>
        <p:grpSpPr bwMode="auto">
          <a:xfrm>
            <a:off x="1166813" y="703263"/>
            <a:ext cx="6972300" cy="4873625"/>
            <a:chOff x="930" y="672"/>
            <a:chExt cx="3692" cy="2702"/>
          </a:xfrm>
        </p:grpSpPr>
        <p:sp>
          <p:nvSpPr>
            <p:cNvPr id="21516" name="Freeform 8"/>
            <p:cNvSpPr/>
            <p:nvPr/>
          </p:nvSpPr>
          <p:spPr bwMode="auto">
            <a:xfrm>
              <a:off x="3873" y="1894"/>
              <a:ext cx="78" cy="89"/>
            </a:xfrm>
            <a:custGeom>
              <a:avLst/>
              <a:gdLst>
                <a:gd name="T0" fmla="*/ 27 w 78"/>
                <a:gd name="T1" fmla="*/ 32 h 89"/>
                <a:gd name="T2" fmla="*/ 6 w 78"/>
                <a:gd name="T3" fmla="*/ 35 h 89"/>
                <a:gd name="T4" fmla="*/ 18 w 78"/>
                <a:gd name="T5" fmla="*/ 2 h 89"/>
                <a:gd name="T6" fmla="*/ 54 w 78"/>
                <a:gd name="T7" fmla="*/ 20 h 89"/>
                <a:gd name="T8" fmla="*/ 72 w 78"/>
                <a:gd name="T9" fmla="*/ 26 h 89"/>
                <a:gd name="T10" fmla="*/ 57 w 78"/>
                <a:gd name="T11" fmla="*/ 80 h 89"/>
                <a:gd name="T12" fmla="*/ 45 w 78"/>
                <a:gd name="T13" fmla="*/ 38 h 89"/>
                <a:gd name="T14" fmla="*/ 27 w 78"/>
                <a:gd name="T15" fmla="*/ 32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8"/>
                <a:gd name="T25" fmla="*/ 0 h 89"/>
                <a:gd name="T26" fmla="*/ 78 w 78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8" h="89">
                  <a:moveTo>
                    <a:pt x="27" y="32"/>
                  </a:moveTo>
                  <a:cubicBezTo>
                    <a:pt x="23" y="54"/>
                    <a:pt x="13" y="57"/>
                    <a:pt x="6" y="35"/>
                  </a:cubicBezTo>
                  <a:cubicBezTo>
                    <a:pt x="7" y="28"/>
                    <a:pt x="0" y="0"/>
                    <a:pt x="18" y="2"/>
                  </a:cubicBezTo>
                  <a:cubicBezTo>
                    <a:pt x="33" y="4"/>
                    <a:pt x="42" y="12"/>
                    <a:pt x="54" y="20"/>
                  </a:cubicBezTo>
                  <a:cubicBezTo>
                    <a:pt x="59" y="24"/>
                    <a:pt x="72" y="26"/>
                    <a:pt x="72" y="26"/>
                  </a:cubicBezTo>
                  <a:cubicBezTo>
                    <a:pt x="78" y="45"/>
                    <a:pt x="74" y="69"/>
                    <a:pt x="57" y="80"/>
                  </a:cubicBezTo>
                  <a:cubicBezTo>
                    <a:pt x="35" y="58"/>
                    <a:pt x="62" y="89"/>
                    <a:pt x="45" y="38"/>
                  </a:cubicBezTo>
                  <a:cubicBezTo>
                    <a:pt x="43" y="32"/>
                    <a:pt x="33" y="34"/>
                    <a:pt x="27" y="3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517" name="Freeform 9"/>
            <p:cNvSpPr/>
            <p:nvPr/>
          </p:nvSpPr>
          <p:spPr bwMode="auto">
            <a:xfrm>
              <a:off x="2152" y="2646"/>
              <a:ext cx="87" cy="45"/>
            </a:xfrm>
            <a:custGeom>
              <a:avLst/>
              <a:gdLst>
                <a:gd name="T0" fmla="*/ 26 w 87"/>
                <a:gd name="T1" fmla="*/ 12 h 45"/>
                <a:gd name="T2" fmla="*/ 53 w 87"/>
                <a:gd name="T3" fmla="*/ 0 h 45"/>
                <a:gd name="T4" fmla="*/ 74 w 87"/>
                <a:gd name="T5" fmla="*/ 21 h 45"/>
                <a:gd name="T6" fmla="*/ 47 w 87"/>
                <a:gd name="T7" fmla="*/ 36 h 45"/>
                <a:gd name="T8" fmla="*/ 20 w 87"/>
                <a:gd name="T9" fmla="*/ 45 h 45"/>
                <a:gd name="T10" fmla="*/ 23 w 87"/>
                <a:gd name="T11" fmla="*/ 27 h 45"/>
                <a:gd name="T12" fmla="*/ 26 w 87"/>
                <a:gd name="T13" fmla="*/ 12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"/>
                <a:gd name="T22" fmla="*/ 0 h 45"/>
                <a:gd name="T23" fmla="*/ 87 w 87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" h="45">
                  <a:moveTo>
                    <a:pt x="26" y="12"/>
                  </a:moveTo>
                  <a:cubicBezTo>
                    <a:pt x="34" y="7"/>
                    <a:pt x="53" y="0"/>
                    <a:pt x="53" y="0"/>
                  </a:cubicBezTo>
                  <a:cubicBezTo>
                    <a:pt x="61" y="1"/>
                    <a:pt x="87" y="4"/>
                    <a:pt x="74" y="21"/>
                  </a:cubicBezTo>
                  <a:cubicBezTo>
                    <a:pt x="70" y="26"/>
                    <a:pt x="53" y="33"/>
                    <a:pt x="47" y="36"/>
                  </a:cubicBezTo>
                  <a:cubicBezTo>
                    <a:pt x="38" y="40"/>
                    <a:pt x="20" y="45"/>
                    <a:pt x="20" y="45"/>
                  </a:cubicBezTo>
                  <a:cubicBezTo>
                    <a:pt x="0" y="40"/>
                    <a:pt x="11" y="35"/>
                    <a:pt x="23" y="27"/>
                  </a:cubicBezTo>
                  <a:cubicBezTo>
                    <a:pt x="37" y="6"/>
                    <a:pt x="42" y="7"/>
                    <a:pt x="26" y="1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1518" name="Group 10"/>
            <p:cNvGrpSpPr/>
            <p:nvPr/>
          </p:nvGrpSpPr>
          <p:grpSpPr bwMode="auto">
            <a:xfrm>
              <a:off x="930" y="672"/>
              <a:ext cx="3692" cy="2702"/>
              <a:chOff x="930" y="672"/>
              <a:chExt cx="3692" cy="2702"/>
            </a:xfrm>
          </p:grpSpPr>
          <p:sp>
            <p:nvSpPr>
              <p:cNvPr id="21519" name="Freeform 11"/>
              <p:cNvSpPr/>
              <p:nvPr/>
            </p:nvSpPr>
            <p:spPr bwMode="auto">
              <a:xfrm>
                <a:off x="930" y="672"/>
                <a:ext cx="3476" cy="2419"/>
              </a:xfrm>
              <a:custGeom>
                <a:avLst/>
                <a:gdLst>
                  <a:gd name="T0" fmla="*/ 2760 w 3476"/>
                  <a:gd name="T1" fmla="*/ 348 h 2419"/>
                  <a:gd name="T2" fmla="*/ 2880 w 3476"/>
                  <a:gd name="T3" fmla="*/ 486 h 2419"/>
                  <a:gd name="T4" fmla="*/ 2586 w 3476"/>
                  <a:gd name="T5" fmla="*/ 654 h 2419"/>
                  <a:gd name="T6" fmla="*/ 2274 w 3476"/>
                  <a:gd name="T7" fmla="*/ 600 h 2419"/>
                  <a:gd name="T8" fmla="*/ 2166 w 3476"/>
                  <a:gd name="T9" fmla="*/ 804 h 2419"/>
                  <a:gd name="T10" fmla="*/ 2220 w 3476"/>
                  <a:gd name="T11" fmla="*/ 1110 h 2419"/>
                  <a:gd name="T12" fmla="*/ 2268 w 3476"/>
                  <a:gd name="T13" fmla="*/ 1086 h 2419"/>
                  <a:gd name="T14" fmla="*/ 2484 w 3476"/>
                  <a:gd name="T15" fmla="*/ 852 h 2419"/>
                  <a:gd name="T16" fmla="*/ 2718 w 3476"/>
                  <a:gd name="T17" fmla="*/ 858 h 2419"/>
                  <a:gd name="T18" fmla="*/ 2814 w 3476"/>
                  <a:gd name="T19" fmla="*/ 690 h 2419"/>
                  <a:gd name="T20" fmla="*/ 2994 w 3476"/>
                  <a:gd name="T21" fmla="*/ 654 h 2419"/>
                  <a:gd name="T22" fmla="*/ 3084 w 3476"/>
                  <a:gd name="T23" fmla="*/ 750 h 2419"/>
                  <a:gd name="T24" fmla="*/ 3132 w 3476"/>
                  <a:gd name="T25" fmla="*/ 888 h 2419"/>
                  <a:gd name="T26" fmla="*/ 3246 w 3476"/>
                  <a:gd name="T27" fmla="*/ 726 h 2419"/>
                  <a:gd name="T28" fmla="*/ 3468 w 3476"/>
                  <a:gd name="T29" fmla="*/ 990 h 2419"/>
                  <a:gd name="T30" fmla="*/ 3276 w 3476"/>
                  <a:gd name="T31" fmla="*/ 1104 h 2419"/>
                  <a:gd name="T32" fmla="*/ 3312 w 3476"/>
                  <a:gd name="T33" fmla="*/ 1290 h 2419"/>
                  <a:gd name="T34" fmla="*/ 3096 w 3476"/>
                  <a:gd name="T35" fmla="*/ 1416 h 2419"/>
                  <a:gd name="T36" fmla="*/ 2994 w 3476"/>
                  <a:gd name="T37" fmla="*/ 1206 h 2419"/>
                  <a:gd name="T38" fmla="*/ 2730 w 3476"/>
                  <a:gd name="T39" fmla="*/ 1110 h 2419"/>
                  <a:gd name="T40" fmla="*/ 2658 w 3476"/>
                  <a:gd name="T41" fmla="*/ 1332 h 2419"/>
                  <a:gd name="T42" fmla="*/ 2538 w 3476"/>
                  <a:gd name="T43" fmla="*/ 1344 h 2419"/>
                  <a:gd name="T44" fmla="*/ 2772 w 3476"/>
                  <a:gd name="T45" fmla="*/ 1662 h 2419"/>
                  <a:gd name="T46" fmla="*/ 2766 w 3476"/>
                  <a:gd name="T47" fmla="*/ 1800 h 2419"/>
                  <a:gd name="T48" fmla="*/ 2820 w 3476"/>
                  <a:gd name="T49" fmla="*/ 1980 h 2419"/>
                  <a:gd name="T50" fmla="*/ 2646 w 3476"/>
                  <a:gd name="T51" fmla="*/ 1782 h 2419"/>
                  <a:gd name="T52" fmla="*/ 2442 w 3476"/>
                  <a:gd name="T53" fmla="*/ 1794 h 2419"/>
                  <a:gd name="T54" fmla="*/ 2136 w 3476"/>
                  <a:gd name="T55" fmla="*/ 1488 h 2419"/>
                  <a:gd name="T56" fmla="*/ 1626 w 3476"/>
                  <a:gd name="T57" fmla="*/ 1344 h 2419"/>
                  <a:gd name="T58" fmla="*/ 1476 w 3476"/>
                  <a:gd name="T59" fmla="*/ 1392 h 2419"/>
                  <a:gd name="T60" fmla="*/ 1296 w 3476"/>
                  <a:gd name="T61" fmla="*/ 1596 h 2419"/>
                  <a:gd name="T62" fmla="*/ 1056 w 3476"/>
                  <a:gd name="T63" fmla="*/ 1680 h 2419"/>
                  <a:gd name="T64" fmla="*/ 960 w 3476"/>
                  <a:gd name="T65" fmla="*/ 1956 h 2419"/>
                  <a:gd name="T66" fmla="*/ 1020 w 3476"/>
                  <a:gd name="T67" fmla="*/ 2262 h 2419"/>
                  <a:gd name="T68" fmla="*/ 852 w 3476"/>
                  <a:gd name="T69" fmla="*/ 2250 h 2419"/>
                  <a:gd name="T70" fmla="*/ 582 w 3476"/>
                  <a:gd name="T71" fmla="*/ 2220 h 2419"/>
                  <a:gd name="T72" fmla="*/ 384 w 3476"/>
                  <a:gd name="T73" fmla="*/ 2310 h 2419"/>
                  <a:gd name="T74" fmla="*/ 210 w 3476"/>
                  <a:gd name="T75" fmla="*/ 2334 h 2419"/>
                  <a:gd name="T76" fmla="*/ 54 w 3476"/>
                  <a:gd name="T77" fmla="*/ 2388 h 2419"/>
                  <a:gd name="T78" fmla="*/ 138 w 3476"/>
                  <a:gd name="T79" fmla="*/ 2082 h 2419"/>
                  <a:gd name="T80" fmla="*/ 360 w 3476"/>
                  <a:gd name="T81" fmla="*/ 1686 h 2419"/>
                  <a:gd name="T82" fmla="*/ 888 w 3476"/>
                  <a:gd name="T83" fmla="*/ 1650 h 2419"/>
                  <a:gd name="T84" fmla="*/ 1266 w 3476"/>
                  <a:gd name="T85" fmla="*/ 1452 h 2419"/>
                  <a:gd name="T86" fmla="*/ 1584 w 3476"/>
                  <a:gd name="T87" fmla="*/ 1266 h 2419"/>
                  <a:gd name="T88" fmla="*/ 894 w 3476"/>
                  <a:gd name="T89" fmla="*/ 1314 h 2419"/>
                  <a:gd name="T90" fmla="*/ 618 w 3476"/>
                  <a:gd name="T91" fmla="*/ 1326 h 2419"/>
                  <a:gd name="T92" fmla="*/ 486 w 3476"/>
                  <a:gd name="T93" fmla="*/ 960 h 2419"/>
                  <a:gd name="T94" fmla="*/ 930 w 3476"/>
                  <a:gd name="T95" fmla="*/ 498 h 2419"/>
                  <a:gd name="T96" fmla="*/ 1260 w 3476"/>
                  <a:gd name="T97" fmla="*/ 750 h 2419"/>
                  <a:gd name="T98" fmla="*/ 1290 w 3476"/>
                  <a:gd name="T99" fmla="*/ 534 h 2419"/>
                  <a:gd name="T100" fmla="*/ 1458 w 3476"/>
                  <a:gd name="T101" fmla="*/ 222 h 2419"/>
                  <a:gd name="T102" fmla="*/ 1698 w 3476"/>
                  <a:gd name="T103" fmla="*/ 168 h 2419"/>
                  <a:gd name="T104" fmla="*/ 2310 w 3476"/>
                  <a:gd name="T105" fmla="*/ 42 h 2419"/>
                  <a:gd name="T106" fmla="*/ 2430 w 3476"/>
                  <a:gd name="T107" fmla="*/ 174 h 2419"/>
                  <a:gd name="T108" fmla="*/ 2586 w 3476"/>
                  <a:gd name="T109" fmla="*/ 216 h 2419"/>
                  <a:gd name="T110" fmla="*/ 2724 w 3476"/>
                  <a:gd name="T111" fmla="*/ 234 h 241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476"/>
                  <a:gd name="T169" fmla="*/ 0 h 2419"/>
                  <a:gd name="T170" fmla="*/ 3476 w 3476"/>
                  <a:gd name="T171" fmla="*/ 2419 h 241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476" h="2419">
                    <a:moveTo>
                      <a:pt x="2724" y="234"/>
                    </a:moveTo>
                    <a:cubicBezTo>
                      <a:pt x="2696" y="275"/>
                      <a:pt x="2705" y="256"/>
                      <a:pt x="2694" y="288"/>
                    </a:cubicBezTo>
                    <a:cubicBezTo>
                      <a:pt x="2652" y="274"/>
                      <a:pt x="2662" y="264"/>
                      <a:pt x="2652" y="294"/>
                    </a:cubicBezTo>
                    <a:cubicBezTo>
                      <a:pt x="2656" y="300"/>
                      <a:pt x="2663" y="305"/>
                      <a:pt x="2664" y="312"/>
                    </a:cubicBezTo>
                    <a:cubicBezTo>
                      <a:pt x="2668" y="347"/>
                      <a:pt x="2638" y="347"/>
                      <a:pt x="2682" y="336"/>
                    </a:cubicBezTo>
                    <a:cubicBezTo>
                      <a:pt x="2688" y="332"/>
                      <a:pt x="2693" y="324"/>
                      <a:pt x="2700" y="324"/>
                    </a:cubicBezTo>
                    <a:cubicBezTo>
                      <a:pt x="2707" y="324"/>
                      <a:pt x="2711" y="333"/>
                      <a:pt x="2718" y="336"/>
                    </a:cubicBezTo>
                    <a:cubicBezTo>
                      <a:pt x="2731" y="342"/>
                      <a:pt x="2746" y="343"/>
                      <a:pt x="2760" y="348"/>
                    </a:cubicBezTo>
                    <a:cubicBezTo>
                      <a:pt x="2794" y="325"/>
                      <a:pt x="2772" y="348"/>
                      <a:pt x="2808" y="360"/>
                    </a:cubicBezTo>
                    <a:cubicBezTo>
                      <a:pt x="2816" y="385"/>
                      <a:pt x="2829" y="382"/>
                      <a:pt x="2850" y="396"/>
                    </a:cubicBezTo>
                    <a:cubicBezTo>
                      <a:pt x="2890" y="383"/>
                      <a:pt x="2907" y="372"/>
                      <a:pt x="2952" y="366"/>
                    </a:cubicBezTo>
                    <a:cubicBezTo>
                      <a:pt x="2976" y="350"/>
                      <a:pt x="2995" y="355"/>
                      <a:pt x="3012" y="330"/>
                    </a:cubicBezTo>
                    <a:cubicBezTo>
                      <a:pt x="3055" y="344"/>
                      <a:pt x="3010" y="371"/>
                      <a:pt x="2988" y="378"/>
                    </a:cubicBezTo>
                    <a:cubicBezTo>
                      <a:pt x="2978" y="407"/>
                      <a:pt x="2951" y="426"/>
                      <a:pt x="2928" y="444"/>
                    </a:cubicBezTo>
                    <a:cubicBezTo>
                      <a:pt x="2917" y="453"/>
                      <a:pt x="2892" y="468"/>
                      <a:pt x="2892" y="468"/>
                    </a:cubicBezTo>
                    <a:cubicBezTo>
                      <a:pt x="2888" y="474"/>
                      <a:pt x="2883" y="480"/>
                      <a:pt x="2880" y="486"/>
                    </a:cubicBezTo>
                    <a:cubicBezTo>
                      <a:pt x="2877" y="492"/>
                      <a:pt x="2879" y="500"/>
                      <a:pt x="2874" y="504"/>
                    </a:cubicBezTo>
                    <a:lnTo>
                      <a:pt x="2820" y="522"/>
                    </a:lnTo>
                    <a:cubicBezTo>
                      <a:pt x="2820" y="522"/>
                      <a:pt x="2820" y="522"/>
                      <a:pt x="2820" y="522"/>
                    </a:cubicBezTo>
                    <a:cubicBezTo>
                      <a:pt x="2804" y="533"/>
                      <a:pt x="2766" y="546"/>
                      <a:pt x="2766" y="546"/>
                    </a:cubicBezTo>
                    <a:cubicBezTo>
                      <a:pt x="2734" y="593"/>
                      <a:pt x="2699" y="594"/>
                      <a:pt x="2646" y="600"/>
                    </a:cubicBezTo>
                    <a:cubicBezTo>
                      <a:pt x="2650" y="606"/>
                      <a:pt x="2663" y="612"/>
                      <a:pt x="2658" y="618"/>
                    </a:cubicBezTo>
                    <a:cubicBezTo>
                      <a:pt x="2650" y="628"/>
                      <a:pt x="2633" y="623"/>
                      <a:pt x="2622" y="630"/>
                    </a:cubicBezTo>
                    <a:cubicBezTo>
                      <a:pt x="2610" y="638"/>
                      <a:pt x="2586" y="654"/>
                      <a:pt x="2586" y="654"/>
                    </a:cubicBezTo>
                    <a:cubicBezTo>
                      <a:pt x="2569" y="679"/>
                      <a:pt x="2569" y="704"/>
                      <a:pt x="2538" y="714"/>
                    </a:cubicBezTo>
                    <a:cubicBezTo>
                      <a:pt x="2524" y="712"/>
                      <a:pt x="2507" y="717"/>
                      <a:pt x="2496" y="708"/>
                    </a:cubicBezTo>
                    <a:cubicBezTo>
                      <a:pt x="2486" y="700"/>
                      <a:pt x="2495" y="679"/>
                      <a:pt x="2484" y="672"/>
                    </a:cubicBezTo>
                    <a:cubicBezTo>
                      <a:pt x="2466" y="660"/>
                      <a:pt x="2448" y="648"/>
                      <a:pt x="2430" y="636"/>
                    </a:cubicBezTo>
                    <a:cubicBezTo>
                      <a:pt x="2424" y="632"/>
                      <a:pt x="2412" y="624"/>
                      <a:pt x="2412" y="624"/>
                    </a:cubicBezTo>
                    <a:cubicBezTo>
                      <a:pt x="2408" y="603"/>
                      <a:pt x="2414" y="588"/>
                      <a:pt x="2388" y="588"/>
                    </a:cubicBezTo>
                    <a:cubicBezTo>
                      <a:pt x="2367" y="588"/>
                      <a:pt x="2328" y="606"/>
                      <a:pt x="2328" y="606"/>
                    </a:cubicBezTo>
                    <a:cubicBezTo>
                      <a:pt x="2304" y="590"/>
                      <a:pt x="2299" y="583"/>
                      <a:pt x="2274" y="600"/>
                    </a:cubicBezTo>
                    <a:cubicBezTo>
                      <a:pt x="2263" y="633"/>
                      <a:pt x="2262" y="664"/>
                      <a:pt x="2292" y="684"/>
                    </a:cubicBezTo>
                    <a:cubicBezTo>
                      <a:pt x="2305" y="704"/>
                      <a:pt x="2321" y="712"/>
                      <a:pt x="2334" y="732"/>
                    </a:cubicBezTo>
                    <a:cubicBezTo>
                      <a:pt x="2309" y="740"/>
                      <a:pt x="2301" y="734"/>
                      <a:pt x="2280" y="720"/>
                    </a:cubicBezTo>
                    <a:cubicBezTo>
                      <a:pt x="2293" y="682"/>
                      <a:pt x="2251" y="670"/>
                      <a:pt x="2220" y="660"/>
                    </a:cubicBezTo>
                    <a:cubicBezTo>
                      <a:pt x="2213" y="671"/>
                      <a:pt x="2210" y="686"/>
                      <a:pt x="2202" y="696"/>
                    </a:cubicBezTo>
                    <a:cubicBezTo>
                      <a:pt x="2182" y="721"/>
                      <a:pt x="2109" y="721"/>
                      <a:pt x="2076" y="732"/>
                    </a:cubicBezTo>
                    <a:cubicBezTo>
                      <a:pt x="2078" y="748"/>
                      <a:pt x="2076" y="765"/>
                      <a:pt x="2082" y="780"/>
                    </a:cubicBezTo>
                    <a:cubicBezTo>
                      <a:pt x="2090" y="801"/>
                      <a:pt x="2158" y="803"/>
                      <a:pt x="2166" y="804"/>
                    </a:cubicBezTo>
                    <a:cubicBezTo>
                      <a:pt x="2178" y="808"/>
                      <a:pt x="2190" y="812"/>
                      <a:pt x="2202" y="816"/>
                    </a:cubicBezTo>
                    <a:cubicBezTo>
                      <a:pt x="2212" y="819"/>
                      <a:pt x="2216" y="845"/>
                      <a:pt x="2220" y="852"/>
                    </a:cubicBezTo>
                    <a:cubicBezTo>
                      <a:pt x="2231" y="874"/>
                      <a:pt x="2246" y="881"/>
                      <a:pt x="2268" y="888"/>
                    </a:cubicBezTo>
                    <a:cubicBezTo>
                      <a:pt x="2294" y="927"/>
                      <a:pt x="2283" y="970"/>
                      <a:pt x="2298" y="1014"/>
                    </a:cubicBezTo>
                    <a:cubicBezTo>
                      <a:pt x="2296" y="1024"/>
                      <a:pt x="2298" y="1036"/>
                      <a:pt x="2292" y="1044"/>
                    </a:cubicBezTo>
                    <a:cubicBezTo>
                      <a:pt x="2288" y="1049"/>
                      <a:pt x="2278" y="1046"/>
                      <a:pt x="2274" y="1050"/>
                    </a:cubicBezTo>
                    <a:cubicBezTo>
                      <a:pt x="2274" y="1050"/>
                      <a:pt x="2244" y="1095"/>
                      <a:pt x="2238" y="1104"/>
                    </a:cubicBezTo>
                    <a:cubicBezTo>
                      <a:pt x="2234" y="1109"/>
                      <a:pt x="2226" y="1107"/>
                      <a:pt x="2220" y="1110"/>
                    </a:cubicBezTo>
                    <a:cubicBezTo>
                      <a:pt x="2207" y="1117"/>
                      <a:pt x="2184" y="1134"/>
                      <a:pt x="2184" y="1134"/>
                    </a:cubicBezTo>
                    <a:cubicBezTo>
                      <a:pt x="2170" y="1156"/>
                      <a:pt x="2157" y="1156"/>
                      <a:pt x="2136" y="1170"/>
                    </a:cubicBezTo>
                    <a:cubicBezTo>
                      <a:pt x="2123" y="1189"/>
                      <a:pt x="2107" y="1205"/>
                      <a:pt x="2094" y="1224"/>
                    </a:cubicBezTo>
                    <a:cubicBezTo>
                      <a:pt x="2110" y="1271"/>
                      <a:pt x="2134" y="1205"/>
                      <a:pt x="2160" y="1188"/>
                    </a:cubicBezTo>
                    <a:cubicBezTo>
                      <a:pt x="2168" y="1176"/>
                      <a:pt x="2192" y="1149"/>
                      <a:pt x="2202" y="1140"/>
                    </a:cubicBezTo>
                    <a:cubicBezTo>
                      <a:pt x="2213" y="1131"/>
                      <a:pt x="2226" y="1124"/>
                      <a:pt x="2238" y="1116"/>
                    </a:cubicBezTo>
                    <a:cubicBezTo>
                      <a:pt x="2244" y="1112"/>
                      <a:pt x="2256" y="1104"/>
                      <a:pt x="2256" y="1104"/>
                    </a:cubicBezTo>
                    <a:cubicBezTo>
                      <a:pt x="2260" y="1098"/>
                      <a:pt x="2263" y="1091"/>
                      <a:pt x="2268" y="1086"/>
                    </a:cubicBezTo>
                    <a:cubicBezTo>
                      <a:pt x="2279" y="1077"/>
                      <a:pt x="2304" y="1062"/>
                      <a:pt x="2304" y="1062"/>
                    </a:cubicBezTo>
                    <a:cubicBezTo>
                      <a:pt x="2326" y="1029"/>
                      <a:pt x="2335" y="1003"/>
                      <a:pt x="2346" y="966"/>
                    </a:cubicBezTo>
                    <a:cubicBezTo>
                      <a:pt x="2350" y="954"/>
                      <a:pt x="2358" y="930"/>
                      <a:pt x="2358" y="930"/>
                    </a:cubicBezTo>
                    <a:cubicBezTo>
                      <a:pt x="2360" y="914"/>
                      <a:pt x="2357" y="897"/>
                      <a:pt x="2364" y="882"/>
                    </a:cubicBezTo>
                    <a:cubicBezTo>
                      <a:pt x="2367" y="876"/>
                      <a:pt x="2376" y="878"/>
                      <a:pt x="2382" y="876"/>
                    </a:cubicBezTo>
                    <a:cubicBezTo>
                      <a:pt x="2398" y="872"/>
                      <a:pt x="2430" y="864"/>
                      <a:pt x="2430" y="864"/>
                    </a:cubicBezTo>
                    <a:cubicBezTo>
                      <a:pt x="2445" y="818"/>
                      <a:pt x="2427" y="820"/>
                      <a:pt x="2490" y="828"/>
                    </a:cubicBezTo>
                    <a:cubicBezTo>
                      <a:pt x="2488" y="836"/>
                      <a:pt x="2477" y="848"/>
                      <a:pt x="2484" y="852"/>
                    </a:cubicBezTo>
                    <a:cubicBezTo>
                      <a:pt x="2494" y="858"/>
                      <a:pt x="2508" y="846"/>
                      <a:pt x="2520" y="846"/>
                    </a:cubicBezTo>
                    <a:cubicBezTo>
                      <a:pt x="2552" y="846"/>
                      <a:pt x="2584" y="850"/>
                      <a:pt x="2616" y="852"/>
                    </a:cubicBezTo>
                    <a:cubicBezTo>
                      <a:pt x="2645" y="895"/>
                      <a:pt x="2618" y="849"/>
                      <a:pt x="2634" y="948"/>
                    </a:cubicBezTo>
                    <a:cubicBezTo>
                      <a:pt x="2636" y="960"/>
                      <a:pt x="2646" y="984"/>
                      <a:pt x="2646" y="984"/>
                    </a:cubicBezTo>
                    <a:cubicBezTo>
                      <a:pt x="2653" y="973"/>
                      <a:pt x="2656" y="958"/>
                      <a:pt x="2664" y="948"/>
                    </a:cubicBezTo>
                    <a:cubicBezTo>
                      <a:pt x="2673" y="937"/>
                      <a:pt x="2705" y="924"/>
                      <a:pt x="2718" y="918"/>
                    </a:cubicBezTo>
                    <a:cubicBezTo>
                      <a:pt x="2730" y="913"/>
                      <a:pt x="2754" y="906"/>
                      <a:pt x="2754" y="906"/>
                    </a:cubicBezTo>
                    <a:cubicBezTo>
                      <a:pt x="2746" y="882"/>
                      <a:pt x="2739" y="872"/>
                      <a:pt x="2718" y="858"/>
                    </a:cubicBezTo>
                    <a:cubicBezTo>
                      <a:pt x="2708" y="829"/>
                      <a:pt x="2722" y="803"/>
                      <a:pt x="2712" y="774"/>
                    </a:cubicBezTo>
                    <a:cubicBezTo>
                      <a:pt x="2704" y="776"/>
                      <a:pt x="2696" y="783"/>
                      <a:pt x="2688" y="780"/>
                    </a:cubicBezTo>
                    <a:cubicBezTo>
                      <a:pt x="2658" y="768"/>
                      <a:pt x="2703" y="741"/>
                      <a:pt x="2712" y="738"/>
                    </a:cubicBezTo>
                    <a:cubicBezTo>
                      <a:pt x="2731" y="710"/>
                      <a:pt x="2738" y="713"/>
                      <a:pt x="2748" y="744"/>
                    </a:cubicBezTo>
                    <a:cubicBezTo>
                      <a:pt x="2756" y="742"/>
                      <a:pt x="2768" y="745"/>
                      <a:pt x="2772" y="738"/>
                    </a:cubicBezTo>
                    <a:cubicBezTo>
                      <a:pt x="2776" y="731"/>
                      <a:pt x="2766" y="722"/>
                      <a:pt x="2766" y="714"/>
                    </a:cubicBezTo>
                    <a:cubicBezTo>
                      <a:pt x="2766" y="695"/>
                      <a:pt x="2776" y="693"/>
                      <a:pt x="2790" y="684"/>
                    </a:cubicBezTo>
                    <a:cubicBezTo>
                      <a:pt x="2798" y="686"/>
                      <a:pt x="2806" y="688"/>
                      <a:pt x="2814" y="690"/>
                    </a:cubicBezTo>
                    <a:cubicBezTo>
                      <a:pt x="2820" y="692"/>
                      <a:pt x="2827" y="700"/>
                      <a:pt x="2832" y="696"/>
                    </a:cubicBezTo>
                    <a:cubicBezTo>
                      <a:pt x="2844" y="687"/>
                      <a:pt x="2837" y="667"/>
                      <a:pt x="2844" y="654"/>
                    </a:cubicBezTo>
                    <a:cubicBezTo>
                      <a:pt x="2861" y="624"/>
                      <a:pt x="2881" y="589"/>
                      <a:pt x="2910" y="570"/>
                    </a:cubicBezTo>
                    <a:cubicBezTo>
                      <a:pt x="2911" y="569"/>
                      <a:pt x="2931" y="533"/>
                      <a:pt x="2940" y="540"/>
                    </a:cubicBezTo>
                    <a:cubicBezTo>
                      <a:pt x="2950" y="548"/>
                      <a:pt x="2948" y="564"/>
                      <a:pt x="2952" y="576"/>
                    </a:cubicBezTo>
                    <a:cubicBezTo>
                      <a:pt x="2955" y="584"/>
                      <a:pt x="2964" y="588"/>
                      <a:pt x="2970" y="594"/>
                    </a:cubicBezTo>
                    <a:cubicBezTo>
                      <a:pt x="3006" y="585"/>
                      <a:pt x="3007" y="561"/>
                      <a:pt x="3018" y="594"/>
                    </a:cubicBezTo>
                    <a:cubicBezTo>
                      <a:pt x="2989" y="614"/>
                      <a:pt x="2987" y="618"/>
                      <a:pt x="2994" y="654"/>
                    </a:cubicBezTo>
                    <a:cubicBezTo>
                      <a:pt x="3050" y="645"/>
                      <a:pt x="3019" y="647"/>
                      <a:pt x="3054" y="612"/>
                    </a:cubicBezTo>
                    <a:cubicBezTo>
                      <a:pt x="3050" y="573"/>
                      <a:pt x="3034" y="529"/>
                      <a:pt x="3084" y="546"/>
                    </a:cubicBezTo>
                    <a:cubicBezTo>
                      <a:pt x="3088" y="558"/>
                      <a:pt x="3094" y="570"/>
                      <a:pt x="3096" y="582"/>
                    </a:cubicBezTo>
                    <a:cubicBezTo>
                      <a:pt x="3098" y="592"/>
                      <a:pt x="3099" y="602"/>
                      <a:pt x="3102" y="612"/>
                    </a:cubicBezTo>
                    <a:cubicBezTo>
                      <a:pt x="3105" y="624"/>
                      <a:pt x="3114" y="648"/>
                      <a:pt x="3114" y="648"/>
                    </a:cubicBezTo>
                    <a:cubicBezTo>
                      <a:pt x="3110" y="654"/>
                      <a:pt x="3109" y="665"/>
                      <a:pt x="3102" y="666"/>
                    </a:cubicBezTo>
                    <a:cubicBezTo>
                      <a:pt x="3089" y="668"/>
                      <a:pt x="3066" y="654"/>
                      <a:pt x="3066" y="654"/>
                    </a:cubicBezTo>
                    <a:cubicBezTo>
                      <a:pt x="3054" y="690"/>
                      <a:pt x="3050" y="728"/>
                      <a:pt x="3084" y="750"/>
                    </a:cubicBezTo>
                    <a:cubicBezTo>
                      <a:pt x="3077" y="784"/>
                      <a:pt x="3074" y="787"/>
                      <a:pt x="3042" y="798"/>
                    </a:cubicBezTo>
                    <a:cubicBezTo>
                      <a:pt x="3040" y="804"/>
                      <a:pt x="3035" y="810"/>
                      <a:pt x="3036" y="816"/>
                    </a:cubicBezTo>
                    <a:cubicBezTo>
                      <a:pt x="3037" y="829"/>
                      <a:pt x="3048" y="852"/>
                      <a:pt x="3048" y="852"/>
                    </a:cubicBezTo>
                    <a:cubicBezTo>
                      <a:pt x="3039" y="889"/>
                      <a:pt x="3045" y="883"/>
                      <a:pt x="3078" y="894"/>
                    </a:cubicBezTo>
                    <a:cubicBezTo>
                      <a:pt x="3067" y="862"/>
                      <a:pt x="3046" y="867"/>
                      <a:pt x="3078" y="846"/>
                    </a:cubicBezTo>
                    <a:cubicBezTo>
                      <a:pt x="3082" y="834"/>
                      <a:pt x="3086" y="822"/>
                      <a:pt x="3090" y="810"/>
                    </a:cubicBezTo>
                    <a:cubicBezTo>
                      <a:pt x="3092" y="804"/>
                      <a:pt x="3096" y="792"/>
                      <a:pt x="3096" y="792"/>
                    </a:cubicBezTo>
                    <a:cubicBezTo>
                      <a:pt x="3105" y="827"/>
                      <a:pt x="3121" y="855"/>
                      <a:pt x="3132" y="888"/>
                    </a:cubicBezTo>
                    <a:cubicBezTo>
                      <a:pt x="3119" y="927"/>
                      <a:pt x="3134" y="924"/>
                      <a:pt x="3174" y="930"/>
                    </a:cubicBezTo>
                    <a:cubicBezTo>
                      <a:pt x="3182" y="905"/>
                      <a:pt x="3170" y="900"/>
                      <a:pt x="3162" y="876"/>
                    </a:cubicBezTo>
                    <a:cubicBezTo>
                      <a:pt x="3165" y="844"/>
                      <a:pt x="3191" y="782"/>
                      <a:pt x="3150" y="768"/>
                    </a:cubicBezTo>
                    <a:cubicBezTo>
                      <a:pt x="3152" y="756"/>
                      <a:pt x="3148" y="741"/>
                      <a:pt x="3156" y="732"/>
                    </a:cubicBezTo>
                    <a:cubicBezTo>
                      <a:pt x="3164" y="722"/>
                      <a:pt x="3192" y="720"/>
                      <a:pt x="3192" y="720"/>
                    </a:cubicBezTo>
                    <a:cubicBezTo>
                      <a:pt x="3235" y="734"/>
                      <a:pt x="3205" y="700"/>
                      <a:pt x="3198" y="678"/>
                    </a:cubicBezTo>
                    <a:cubicBezTo>
                      <a:pt x="3210" y="643"/>
                      <a:pt x="3223" y="663"/>
                      <a:pt x="3246" y="678"/>
                    </a:cubicBezTo>
                    <a:cubicBezTo>
                      <a:pt x="3264" y="705"/>
                      <a:pt x="3275" y="706"/>
                      <a:pt x="3246" y="726"/>
                    </a:cubicBezTo>
                    <a:cubicBezTo>
                      <a:pt x="3231" y="749"/>
                      <a:pt x="3234" y="791"/>
                      <a:pt x="3258" y="810"/>
                    </a:cubicBezTo>
                    <a:cubicBezTo>
                      <a:pt x="3274" y="823"/>
                      <a:pt x="3305" y="822"/>
                      <a:pt x="3324" y="828"/>
                    </a:cubicBezTo>
                    <a:cubicBezTo>
                      <a:pt x="3336" y="824"/>
                      <a:pt x="3348" y="820"/>
                      <a:pt x="3360" y="816"/>
                    </a:cubicBezTo>
                    <a:cubicBezTo>
                      <a:pt x="3374" y="811"/>
                      <a:pt x="3396" y="792"/>
                      <a:pt x="3396" y="792"/>
                    </a:cubicBezTo>
                    <a:cubicBezTo>
                      <a:pt x="3405" y="818"/>
                      <a:pt x="3418" y="815"/>
                      <a:pt x="3444" y="822"/>
                    </a:cubicBezTo>
                    <a:cubicBezTo>
                      <a:pt x="3454" y="853"/>
                      <a:pt x="3438" y="844"/>
                      <a:pt x="3420" y="870"/>
                    </a:cubicBezTo>
                    <a:cubicBezTo>
                      <a:pt x="3431" y="904"/>
                      <a:pt x="3429" y="918"/>
                      <a:pt x="3456" y="936"/>
                    </a:cubicBezTo>
                    <a:cubicBezTo>
                      <a:pt x="3464" y="960"/>
                      <a:pt x="3476" y="965"/>
                      <a:pt x="3468" y="990"/>
                    </a:cubicBezTo>
                    <a:cubicBezTo>
                      <a:pt x="3441" y="985"/>
                      <a:pt x="3440" y="988"/>
                      <a:pt x="3420" y="972"/>
                    </a:cubicBezTo>
                    <a:cubicBezTo>
                      <a:pt x="3413" y="967"/>
                      <a:pt x="3410" y="958"/>
                      <a:pt x="3402" y="954"/>
                    </a:cubicBezTo>
                    <a:cubicBezTo>
                      <a:pt x="3387" y="947"/>
                      <a:pt x="3370" y="947"/>
                      <a:pt x="3354" y="942"/>
                    </a:cubicBezTo>
                    <a:cubicBezTo>
                      <a:pt x="3346" y="944"/>
                      <a:pt x="3337" y="943"/>
                      <a:pt x="3330" y="948"/>
                    </a:cubicBezTo>
                    <a:cubicBezTo>
                      <a:pt x="3318" y="956"/>
                      <a:pt x="3308" y="995"/>
                      <a:pt x="3306" y="1002"/>
                    </a:cubicBezTo>
                    <a:cubicBezTo>
                      <a:pt x="3303" y="1010"/>
                      <a:pt x="3290" y="1006"/>
                      <a:pt x="3282" y="1008"/>
                    </a:cubicBezTo>
                    <a:cubicBezTo>
                      <a:pt x="3277" y="1039"/>
                      <a:pt x="3282" y="1058"/>
                      <a:pt x="3252" y="1068"/>
                    </a:cubicBezTo>
                    <a:cubicBezTo>
                      <a:pt x="3231" y="1099"/>
                      <a:pt x="3247" y="1094"/>
                      <a:pt x="3276" y="1104"/>
                    </a:cubicBezTo>
                    <a:cubicBezTo>
                      <a:pt x="3288" y="1100"/>
                      <a:pt x="3300" y="1092"/>
                      <a:pt x="3312" y="1104"/>
                    </a:cubicBezTo>
                    <a:cubicBezTo>
                      <a:pt x="3316" y="1108"/>
                      <a:pt x="3313" y="1118"/>
                      <a:pt x="3318" y="1122"/>
                    </a:cubicBezTo>
                    <a:cubicBezTo>
                      <a:pt x="3328" y="1129"/>
                      <a:pt x="3354" y="1134"/>
                      <a:pt x="3354" y="1134"/>
                    </a:cubicBezTo>
                    <a:cubicBezTo>
                      <a:pt x="3370" y="1159"/>
                      <a:pt x="3373" y="1165"/>
                      <a:pt x="3366" y="1194"/>
                    </a:cubicBezTo>
                    <a:cubicBezTo>
                      <a:pt x="3376" y="1223"/>
                      <a:pt x="3400" y="1225"/>
                      <a:pt x="3366" y="1236"/>
                    </a:cubicBezTo>
                    <a:cubicBezTo>
                      <a:pt x="3376" y="1266"/>
                      <a:pt x="3404" y="1281"/>
                      <a:pt x="3360" y="1296"/>
                    </a:cubicBezTo>
                    <a:cubicBezTo>
                      <a:pt x="3343" y="1271"/>
                      <a:pt x="3354" y="1258"/>
                      <a:pt x="3324" y="1248"/>
                    </a:cubicBezTo>
                    <a:cubicBezTo>
                      <a:pt x="3296" y="1257"/>
                      <a:pt x="3296" y="1267"/>
                      <a:pt x="3312" y="1290"/>
                    </a:cubicBezTo>
                    <a:cubicBezTo>
                      <a:pt x="3310" y="1300"/>
                      <a:pt x="3313" y="1313"/>
                      <a:pt x="3306" y="1320"/>
                    </a:cubicBezTo>
                    <a:cubicBezTo>
                      <a:pt x="3299" y="1327"/>
                      <a:pt x="3277" y="1316"/>
                      <a:pt x="3276" y="1326"/>
                    </a:cubicBezTo>
                    <a:cubicBezTo>
                      <a:pt x="3274" y="1340"/>
                      <a:pt x="3300" y="1362"/>
                      <a:pt x="3300" y="1362"/>
                    </a:cubicBezTo>
                    <a:cubicBezTo>
                      <a:pt x="3241" y="1402"/>
                      <a:pt x="3278" y="1385"/>
                      <a:pt x="3180" y="1392"/>
                    </a:cubicBezTo>
                    <a:cubicBezTo>
                      <a:pt x="3158" y="1424"/>
                      <a:pt x="3165" y="1441"/>
                      <a:pt x="3198" y="1452"/>
                    </a:cubicBezTo>
                    <a:cubicBezTo>
                      <a:pt x="3189" y="1479"/>
                      <a:pt x="3193" y="1492"/>
                      <a:pt x="3162" y="1482"/>
                    </a:cubicBezTo>
                    <a:cubicBezTo>
                      <a:pt x="3152" y="1452"/>
                      <a:pt x="3149" y="1424"/>
                      <a:pt x="3132" y="1398"/>
                    </a:cubicBezTo>
                    <a:cubicBezTo>
                      <a:pt x="3119" y="1402"/>
                      <a:pt x="3109" y="1416"/>
                      <a:pt x="3096" y="1416"/>
                    </a:cubicBezTo>
                    <a:cubicBezTo>
                      <a:pt x="3083" y="1416"/>
                      <a:pt x="3060" y="1404"/>
                      <a:pt x="3060" y="1404"/>
                    </a:cubicBezTo>
                    <a:cubicBezTo>
                      <a:pt x="3062" y="1398"/>
                      <a:pt x="3061" y="1390"/>
                      <a:pt x="3066" y="1386"/>
                    </a:cubicBezTo>
                    <a:cubicBezTo>
                      <a:pt x="3090" y="1370"/>
                      <a:pt x="3114" y="1392"/>
                      <a:pt x="3078" y="1368"/>
                    </a:cubicBezTo>
                    <a:cubicBezTo>
                      <a:pt x="3063" y="1323"/>
                      <a:pt x="3085" y="1377"/>
                      <a:pt x="3054" y="1338"/>
                    </a:cubicBezTo>
                    <a:cubicBezTo>
                      <a:pt x="3046" y="1328"/>
                      <a:pt x="3043" y="1313"/>
                      <a:pt x="3036" y="1302"/>
                    </a:cubicBezTo>
                    <a:cubicBezTo>
                      <a:pt x="3044" y="1279"/>
                      <a:pt x="3066" y="1262"/>
                      <a:pt x="3048" y="1236"/>
                    </a:cubicBezTo>
                    <a:cubicBezTo>
                      <a:pt x="3044" y="1231"/>
                      <a:pt x="3036" y="1233"/>
                      <a:pt x="3030" y="1230"/>
                    </a:cubicBezTo>
                    <a:cubicBezTo>
                      <a:pt x="3017" y="1223"/>
                      <a:pt x="2994" y="1206"/>
                      <a:pt x="2994" y="1206"/>
                    </a:cubicBezTo>
                    <a:cubicBezTo>
                      <a:pt x="2983" y="1174"/>
                      <a:pt x="2967" y="1176"/>
                      <a:pt x="2934" y="1170"/>
                    </a:cubicBezTo>
                    <a:cubicBezTo>
                      <a:pt x="2942" y="1136"/>
                      <a:pt x="2959" y="1139"/>
                      <a:pt x="2940" y="1110"/>
                    </a:cubicBezTo>
                    <a:cubicBezTo>
                      <a:pt x="2924" y="1112"/>
                      <a:pt x="2905" y="1107"/>
                      <a:pt x="2892" y="1116"/>
                    </a:cubicBezTo>
                    <a:cubicBezTo>
                      <a:pt x="2882" y="1123"/>
                      <a:pt x="2884" y="1140"/>
                      <a:pt x="2880" y="1152"/>
                    </a:cubicBezTo>
                    <a:cubicBezTo>
                      <a:pt x="2876" y="1163"/>
                      <a:pt x="2845" y="1168"/>
                      <a:pt x="2838" y="1170"/>
                    </a:cubicBezTo>
                    <a:cubicBezTo>
                      <a:pt x="2795" y="1156"/>
                      <a:pt x="2847" y="1176"/>
                      <a:pt x="2802" y="1146"/>
                    </a:cubicBezTo>
                    <a:cubicBezTo>
                      <a:pt x="2797" y="1142"/>
                      <a:pt x="2790" y="1143"/>
                      <a:pt x="2784" y="1140"/>
                    </a:cubicBezTo>
                    <a:cubicBezTo>
                      <a:pt x="2722" y="1106"/>
                      <a:pt x="2771" y="1124"/>
                      <a:pt x="2730" y="1110"/>
                    </a:cubicBezTo>
                    <a:cubicBezTo>
                      <a:pt x="2716" y="1112"/>
                      <a:pt x="2699" y="1108"/>
                      <a:pt x="2688" y="1116"/>
                    </a:cubicBezTo>
                    <a:cubicBezTo>
                      <a:pt x="2680" y="1122"/>
                      <a:pt x="2685" y="1136"/>
                      <a:pt x="2682" y="1146"/>
                    </a:cubicBezTo>
                    <a:cubicBezTo>
                      <a:pt x="2679" y="1158"/>
                      <a:pt x="2674" y="1170"/>
                      <a:pt x="2670" y="1182"/>
                    </a:cubicBezTo>
                    <a:cubicBezTo>
                      <a:pt x="2665" y="1196"/>
                      <a:pt x="2634" y="1206"/>
                      <a:pt x="2634" y="1206"/>
                    </a:cubicBezTo>
                    <a:cubicBezTo>
                      <a:pt x="2636" y="1212"/>
                      <a:pt x="2636" y="1220"/>
                      <a:pt x="2640" y="1224"/>
                    </a:cubicBezTo>
                    <a:cubicBezTo>
                      <a:pt x="2644" y="1228"/>
                      <a:pt x="2657" y="1224"/>
                      <a:pt x="2658" y="1230"/>
                    </a:cubicBezTo>
                    <a:cubicBezTo>
                      <a:pt x="2662" y="1252"/>
                      <a:pt x="2654" y="1274"/>
                      <a:pt x="2652" y="1296"/>
                    </a:cubicBezTo>
                    <a:cubicBezTo>
                      <a:pt x="2654" y="1308"/>
                      <a:pt x="2653" y="1321"/>
                      <a:pt x="2658" y="1332"/>
                    </a:cubicBezTo>
                    <a:cubicBezTo>
                      <a:pt x="2661" y="1338"/>
                      <a:pt x="2671" y="1338"/>
                      <a:pt x="2676" y="1344"/>
                    </a:cubicBezTo>
                    <a:cubicBezTo>
                      <a:pt x="2680" y="1349"/>
                      <a:pt x="2680" y="1356"/>
                      <a:pt x="2682" y="1362"/>
                    </a:cubicBezTo>
                    <a:cubicBezTo>
                      <a:pt x="2682" y="1362"/>
                      <a:pt x="2670" y="1403"/>
                      <a:pt x="2664" y="1398"/>
                    </a:cubicBezTo>
                    <a:cubicBezTo>
                      <a:pt x="2654" y="1390"/>
                      <a:pt x="2656" y="1374"/>
                      <a:pt x="2652" y="1362"/>
                    </a:cubicBezTo>
                    <a:cubicBezTo>
                      <a:pt x="2648" y="1350"/>
                      <a:pt x="2616" y="1350"/>
                      <a:pt x="2616" y="1350"/>
                    </a:cubicBezTo>
                    <a:cubicBezTo>
                      <a:pt x="2626" y="1319"/>
                      <a:pt x="2663" y="1284"/>
                      <a:pt x="2610" y="1266"/>
                    </a:cubicBezTo>
                    <a:cubicBezTo>
                      <a:pt x="2602" y="1291"/>
                      <a:pt x="2589" y="1288"/>
                      <a:pt x="2568" y="1302"/>
                    </a:cubicBezTo>
                    <a:cubicBezTo>
                      <a:pt x="2554" y="1344"/>
                      <a:pt x="2568" y="1334"/>
                      <a:pt x="2538" y="1344"/>
                    </a:cubicBezTo>
                    <a:cubicBezTo>
                      <a:pt x="2536" y="1350"/>
                      <a:pt x="2528" y="1358"/>
                      <a:pt x="2532" y="1362"/>
                    </a:cubicBezTo>
                    <a:cubicBezTo>
                      <a:pt x="2541" y="1371"/>
                      <a:pt x="2568" y="1374"/>
                      <a:pt x="2568" y="1374"/>
                    </a:cubicBezTo>
                    <a:cubicBezTo>
                      <a:pt x="2601" y="1363"/>
                      <a:pt x="2583" y="1381"/>
                      <a:pt x="2616" y="1392"/>
                    </a:cubicBezTo>
                    <a:cubicBezTo>
                      <a:pt x="2624" y="1417"/>
                      <a:pt x="2618" y="1425"/>
                      <a:pt x="2604" y="1446"/>
                    </a:cubicBezTo>
                    <a:cubicBezTo>
                      <a:pt x="2618" y="1467"/>
                      <a:pt x="2629" y="1477"/>
                      <a:pt x="2634" y="1500"/>
                    </a:cubicBezTo>
                    <a:cubicBezTo>
                      <a:pt x="2640" y="1530"/>
                      <a:pt x="2632" y="1573"/>
                      <a:pt x="2658" y="1590"/>
                    </a:cubicBezTo>
                    <a:cubicBezTo>
                      <a:pt x="2679" y="1604"/>
                      <a:pt x="2744" y="1606"/>
                      <a:pt x="2760" y="1608"/>
                    </a:cubicBezTo>
                    <a:cubicBezTo>
                      <a:pt x="2752" y="1633"/>
                      <a:pt x="2764" y="1638"/>
                      <a:pt x="2772" y="1662"/>
                    </a:cubicBezTo>
                    <a:cubicBezTo>
                      <a:pt x="2763" y="1689"/>
                      <a:pt x="2774" y="1695"/>
                      <a:pt x="2796" y="1710"/>
                    </a:cubicBezTo>
                    <a:cubicBezTo>
                      <a:pt x="2809" y="1672"/>
                      <a:pt x="2831" y="1688"/>
                      <a:pt x="2862" y="1698"/>
                    </a:cubicBezTo>
                    <a:cubicBezTo>
                      <a:pt x="2875" y="1718"/>
                      <a:pt x="2890" y="1723"/>
                      <a:pt x="2898" y="1746"/>
                    </a:cubicBezTo>
                    <a:cubicBezTo>
                      <a:pt x="2853" y="1776"/>
                      <a:pt x="2909" y="1732"/>
                      <a:pt x="2874" y="1794"/>
                    </a:cubicBezTo>
                    <a:cubicBezTo>
                      <a:pt x="2871" y="1799"/>
                      <a:pt x="2862" y="1797"/>
                      <a:pt x="2856" y="1800"/>
                    </a:cubicBezTo>
                    <a:cubicBezTo>
                      <a:pt x="2809" y="1823"/>
                      <a:pt x="2865" y="1803"/>
                      <a:pt x="2820" y="1818"/>
                    </a:cubicBezTo>
                    <a:cubicBezTo>
                      <a:pt x="2808" y="1814"/>
                      <a:pt x="2796" y="1810"/>
                      <a:pt x="2784" y="1806"/>
                    </a:cubicBezTo>
                    <a:cubicBezTo>
                      <a:pt x="2778" y="1804"/>
                      <a:pt x="2766" y="1800"/>
                      <a:pt x="2766" y="1800"/>
                    </a:cubicBezTo>
                    <a:cubicBezTo>
                      <a:pt x="2739" y="1827"/>
                      <a:pt x="2727" y="1845"/>
                      <a:pt x="2772" y="1860"/>
                    </a:cubicBezTo>
                    <a:cubicBezTo>
                      <a:pt x="2786" y="1902"/>
                      <a:pt x="2772" y="1892"/>
                      <a:pt x="2802" y="1902"/>
                    </a:cubicBezTo>
                    <a:cubicBezTo>
                      <a:pt x="2808" y="1898"/>
                      <a:pt x="2813" y="1889"/>
                      <a:pt x="2820" y="1890"/>
                    </a:cubicBezTo>
                    <a:cubicBezTo>
                      <a:pt x="2832" y="1892"/>
                      <a:pt x="2833" y="1919"/>
                      <a:pt x="2838" y="1926"/>
                    </a:cubicBezTo>
                    <a:cubicBezTo>
                      <a:pt x="2843" y="1932"/>
                      <a:pt x="2850" y="1934"/>
                      <a:pt x="2856" y="1938"/>
                    </a:cubicBezTo>
                    <a:cubicBezTo>
                      <a:pt x="2868" y="1973"/>
                      <a:pt x="2864" y="1947"/>
                      <a:pt x="2844" y="1950"/>
                    </a:cubicBezTo>
                    <a:cubicBezTo>
                      <a:pt x="2837" y="1951"/>
                      <a:pt x="2832" y="1958"/>
                      <a:pt x="2826" y="1962"/>
                    </a:cubicBezTo>
                    <a:cubicBezTo>
                      <a:pt x="2824" y="1968"/>
                      <a:pt x="2826" y="1981"/>
                      <a:pt x="2820" y="1980"/>
                    </a:cubicBezTo>
                    <a:cubicBezTo>
                      <a:pt x="2806" y="1978"/>
                      <a:pt x="2798" y="1961"/>
                      <a:pt x="2784" y="1956"/>
                    </a:cubicBezTo>
                    <a:cubicBezTo>
                      <a:pt x="2759" y="1948"/>
                      <a:pt x="2771" y="1954"/>
                      <a:pt x="2748" y="1938"/>
                    </a:cubicBezTo>
                    <a:cubicBezTo>
                      <a:pt x="2738" y="1940"/>
                      <a:pt x="2728" y="1940"/>
                      <a:pt x="2718" y="1944"/>
                    </a:cubicBezTo>
                    <a:cubicBezTo>
                      <a:pt x="2711" y="1947"/>
                      <a:pt x="2707" y="1955"/>
                      <a:pt x="2700" y="1956"/>
                    </a:cubicBezTo>
                    <a:cubicBezTo>
                      <a:pt x="2676" y="1960"/>
                      <a:pt x="2645" y="1920"/>
                      <a:pt x="2628" y="1908"/>
                    </a:cubicBezTo>
                    <a:cubicBezTo>
                      <a:pt x="2613" y="1886"/>
                      <a:pt x="2607" y="1886"/>
                      <a:pt x="2628" y="1854"/>
                    </a:cubicBezTo>
                    <a:cubicBezTo>
                      <a:pt x="2636" y="1842"/>
                      <a:pt x="2652" y="1818"/>
                      <a:pt x="2652" y="1818"/>
                    </a:cubicBezTo>
                    <a:cubicBezTo>
                      <a:pt x="2650" y="1806"/>
                      <a:pt x="2652" y="1793"/>
                      <a:pt x="2646" y="1782"/>
                    </a:cubicBezTo>
                    <a:cubicBezTo>
                      <a:pt x="2643" y="1777"/>
                      <a:pt x="2632" y="1780"/>
                      <a:pt x="2628" y="1776"/>
                    </a:cubicBezTo>
                    <a:cubicBezTo>
                      <a:pt x="2624" y="1772"/>
                      <a:pt x="2626" y="1763"/>
                      <a:pt x="2622" y="1758"/>
                    </a:cubicBezTo>
                    <a:cubicBezTo>
                      <a:pt x="2609" y="1739"/>
                      <a:pt x="2589" y="1729"/>
                      <a:pt x="2568" y="1722"/>
                    </a:cubicBezTo>
                    <a:cubicBezTo>
                      <a:pt x="2529" y="1735"/>
                      <a:pt x="2567" y="1717"/>
                      <a:pt x="2544" y="1746"/>
                    </a:cubicBezTo>
                    <a:cubicBezTo>
                      <a:pt x="2536" y="1757"/>
                      <a:pt x="2520" y="1760"/>
                      <a:pt x="2508" y="1764"/>
                    </a:cubicBezTo>
                    <a:cubicBezTo>
                      <a:pt x="2501" y="1792"/>
                      <a:pt x="2502" y="1802"/>
                      <a:pt x="2478" y="1818"/>
                    </a:cubicBezTo>
                    <a:cubicBezTo>
                      <a:pt x="2468" y="1816"/>
                      <a:pt x="2456" y="1818"/>
                      <a:pt x="2448" y="1812"/>
                    </a:cubicBezTo>
                    <a:cubicBezTo>
                      <a:pt x="2443" y="1808"/>
                      <a:pt x="2446" y="1799"/>
                      <a:pt x="2442" y="1794"/>
                    </a:cubicBezTo>
                    <a:cubicBezTo>
                      <a:pt x="2431" y="1781"/>
                      <a:pt x="2414" y="1774"/>
                      <a:pt x="2400" y="1764"/>
                    </a:cubicBezTo>
                    <a:cubicBezTo>
                      <a:pt x="2402" y="1758"/>
                      <a:pt x="2402" y="1750"/>
                      <a:pt x="2406" y="1746"/>
                    </a:cubicBezTo>
                    <a:cubicBezTo>
                      <a:pt x="2421" y="1731"/>
                      <a:pt x="2441" y="1751"/>
                      <a:pt x="2406" y="1728"/>
                    </a:cubicBezTo>
                    <a:cubicBezTo>
                      <a:pt x="2400" y="1730"/>
                      <a:pt x="2392" y="1738"/>
                      <a:pt x="2388" y="1734"/>
                    </a:cubicBezTo>
                    <a:cubicBezTo>
                      <a:pt x="2379" y="1725"/>
                      <a:pt x="2380" y="1710"/>
                      <a:pt x="2376" y="1698"/>
                    </a:cubicBezTo>
                    <a:cubicBezTo>
                      <a:pt x="2375" y="1696"/>
                      <a:pt x="2327" y="1659"/>
                      <a:pt x="2322" y="1656"/>
                    </a:cubicBezTo>
                    <a:cubicBezTo>
                      <a:pt x="2304" y="1629"/>
                      <a:pt x="2254" y="1601"/>
                      <a:pt x="2220" y="1590"/>
                    </a:cubicBezTo>
                    <a:cubicBezTo>
                      <a:pt x="2189" y="1559"/>
                      <a:pt x="2175" y="1514"/>
                      <a:pt x="2136" y="1488"/>
                    </a:cubicBezTo>
                    <a:cubicBezTo>
                      <a:pt x="2103" y="1439"/>
                      <a:pt x="2013" y="1454"/>
                      <a:pt x="1968" y="1452"/>
                    </a:cubicBezTo>
                    <a:cubicBezTo>
                      <a:pt x="1918" y="1450"/>
                      <a:pt x="1868" y="1448"/>
                      <a:pt x="1818" y="1446"/>
                    </a:cubicBezTo>
                    <a:cubicBezTo>
                      <a:pt x="1766" y="1433"/>
                      <a:pt x="1776" y="1452"/>
                      <a:pt x="1740" y="1476"/>
                    </a:cubicBezTo>
                    <a:cubicBezTo>
                      <a:pt x="1715" y="1468"/>
                      <a:pt x="1707" y="1460"/>
                      <a:pt x="1716" y="1434"/>
                    </a:cubicBezTo>
                    <a:cubicBezTo>
                      <a:pt x="1702" y="1412"/>
                      <a:pt x="1688" y="1414"/>
                      <a:pt x="1674" y="1392"/>
                    </a:cubicBezTo>
                    <a:cubicBezTo>
                      <a:pt x="1685" y="1359"/>
                      <a:pt x="1695" y="1377"/>
                      <a:pt x="1722" y="1386"/>
                    </a:cubicBezTo>
                    <a:cubicBezTo>
                      <a:pt x="1705" y="1361"/>
                      <a:pt x="1684" y="1347"/>
                      <a:pt x="1656" y="1338"/>
                    </a:cubicBezTo>
                    <a:cubicBezTo>
                      <a:pt x="1646" y="1340"/>
                      <a:pt x="1632" y="1336"/>
                      <a:pt x="1626" y="1344"/>
                    </a:cubicBezTo>
                    <a:cubicBezTo>
                      <a:pt x="1620" y="1352"/>
                      <a:pt x="1630" y="1364"/>
                      <a:pt x="1632" y="1374"/>
                    </a:cubicBezTo>
                    <a:cubicBezTo>
                      <a:pt x="1634" y="1386"/>
                      <a:pt x="1636" y="1398"/>
                      <a:pt x="1638" y="1410"/>
                    </a:cubicBezTo>
                    <a:cubicBezTo>
                      <a:pt x="1631" y="1496"/>
                      <a:pt x="1652" y="1534"/>
                      <a:pt x="1566" y="1548"/>
                    </a:cubicBezTo>
                    <a:cubicBezTo>
                      <a:pt x="1548" y="1546"/>
                      <a:pt x="1529" y="1548"/>
                      <a:pt x="1512" y="1542"/>
                    </a:cubicBezTo>
                    <a:cubicBezTo>
                      <a:pt x="1479" y="1530"/>
                      <a:pt x="1514" y="1501"/>
                      <a:pt x="1524" y="1494"/>
                    </a:cubicBezTo>
                    <a:cubicBezTo>
                      <a:pt x="1509" y="1449"/>
                      <a:pt x="1531" y="1503"/>
                      <a:pt x="1500" y="1464"/>
                    </a:cubicBezTo>
                    <a:cubicBezTo>
                      <a:pt x="1492" y="1454"/>
                      <a:pt x="1489" y="1439"/>
                      <a:pt x="1482" y="1428"/>
                    </a:cubicBezTo>
                    <a:cubicBezTo>
                      <a:pt x="1480" y="1416"/>
                      <a:pt x="1485" y="1401"/>
                      <a:pt x="1476" y="1392"/>
                    </a:cubicBezTo>
                    <a:cubicBezTo>
                      <a:pt x="1470" y="1386"/>
                      <a:pt x="1460" y="1396"/>
                      <a:pt x="1452" y="1398"/>
                    </a:cubicBezTo>
                    <a:cubicBezTo>
                      <a:pt x="1411" y="1410"/>
                      <a:pt x="1362" y="1416"/>
                      <a:pt x="1326" y="1440"/>
                    </a:cubicBezTo>
                    <a:cubicBezTo>
                      <a:pt x="1324" y="1446"/>
                      <a:pt x="1324" y="1453"/>
                      <a:pt x="1320" y="1458"/>
                    </a:cubicBezTo>
                    <a:cubicBezTo>
                      <a:pt x="1315" y="1464"/>
                      <a:pt x="1305" y="1464"/>
                      <a:pt x="1302" y="1470"/>
                    </a:cubicBezTo>
                    <a:cubicBezTo>
                      <a:pt x="1295" y="1485"/>
                      <a:pt x="1290" y="1518"/>
                      <a:pt x="1290" y="1518"/>
                    </a:cubicBezTo>
                    <a:cubicBezTo>
                      <a:pt x="1304" y="1572"/>
                      <a:pt x="1286" y="1571"/>
                      <a:pt x="1320" y="1560"/>
                    </a:cubicBezTo>
                    <a:cubicBezTo>
                      <a:pt x="1318" y="1570"/>
                      <a:pt x="1320" y="1582"/>
                      <a:pt x="1314" y="1590"/>
                    </a:cubicBezTo>
                    <a:cubicBezTo>
                      <a:pt x="1310" y="1595"/>
                      <a:pt x="1302" y="1593"/>
                      <a:pt x="1296" y="1596"/>
                    </a:cubicBezTo>
                    <a:cubicBezTo>
                      <a:pt x="1234" y="1630"/>
                      <a:pt x="1283" y="1612"/>
                      <a:pt x="1242" y="1626"/>
                    </a:cubicBezTo>
                    <a:cubicBezTo>
                      <a:pt x="1210" y="1615"/>
                      <a:pt x="1228" y="1625"/>
                      <a:pt x="1200" y="1584"/>
                    </a:cubicBezTo>
                    <a:cubicBezTo>
                      <a:pt x="1196" y="1578"/>
                      <a:pt x="1188" y="1566"/>
                      <a:pt x="1188" y="1566"/>
                    </a:cubicBezTo>
                    <a:cubicBezTo>
                      <a:pt x="1150" y="1579"/>
                      <a:pt x="1176" y="1563"/>
                      <a:pt x="1176" y="1626"/>
                    </a:cubicBezTo>
                    <a:cubicBezTo>
                      <a:pt x="1176" y="1642"/>
                      <a:pt x="1172" y="1658"/>
                      <a:pt x="1170" y="1674"/>
                    </a:cubicBezTo>
                    <a:cubicBezTo>
                      <a:pt x="1158" y="1666"/>
                      <a:pt x="1146" y="1658"/>
                      <a:pt x="1134" y="1650"/>
                    </a:cubicBezTo>
                    <a:cubicBezTo>
                      <a:pt x="1129" y="1646"/>
                      <a:pt x="1122" y="1654"/>
                      <a:pt x="1116" y="1656"/>
                    </a:cubicBezTo>
                    <a:cubicBezTo>
                      <a:pt x="1092" y="1663"/>
                      <a:pt x="1077" y="1666"/>
                      <a:pt x="1056" y="1680"/>
                    </a:cubicBezTo>
                    <a:cubicBezTo>
                      <a:pt x="1046" y="1710"/>
                      <a:pt x="1025" y="1744"/>
                      <a:pt x="1068" y="1758"/>
                    </a:cubicBezTo>
                    <a:cubicBezTo>
                      <a:pt x="1076" y="1756"/>
                      <a:pt x="1084" y="1752"/>
                      <a:pt x="1092" y="1752"/>
                    </a:cubicBezTo>
                    <a:cubicBezTo>
                      <a:pt x="1138" y="1752"/>
                      <a:pt x="1124" y="1773"/>
                      <a:pt x="1098" y="1782"/>
                    </a:cubicBezTo>
                    <a:cubicBezTo>
                      <a:pt x="1089" y="1809"/>
                      <a:pt x="1095" y="1825"/>
                      <a:pt x="1110" y="1848"/>
                    </a:cubicBezTo>
                    <a:cubicBezTo>
                      <a:pt x="1088" y="1881"/>
                      <a:pt x="1092" y="1887"/>
                      <a:pt x="1098" y="1932"/>
                    </a:cubicBezTo>
                    <a:cubicBezTo>
                      <a:pt x="1080" y="1987"/>
                      <a:pt x="1012" y="1937"/>
                      <a:pt x="978" y="1926"/>
                    </a:cubicBezTo>
                    <a:cubicBezTo>
                      <a:pt x="970" y="1928"/>
                      <a:pt x="958" y="1925"/>
                      <a:pt x="954" y="1932"/>
                    </a:cubicBezTo>
                    <a:cubicBezTo>
                      <a:pt x="950" y="1939"/>
                      <a:pt x="956" y="1949"/>
                      <a:pt x="960" y="1956"/>
                    </a:cubicBezTo>
                    <a:cubicBezTo>
                      <a:pt x="988" y="2012"/>
                      <a:pt x="974" y="1974"/>
                      <a:pt x="1002" y="2010"/>
                    </a:cubicBezTo>
                    <a:cubicBezTo>
                      <a:pt x="1011" y="2021"/>
                      <a:pt x="1026" y="2046"/>
                      <a:pt x="1026" y="2046"/>
                    </a:cubicBezTo>
                    <a:cubicBezTo>
                      <a:pt x="1006" y="2053"/>
                      <a:pt x="992" y="2063"/>
                      <a:pt x="972" y="2070"/>
                    </a:cubicBezTo>
                    <a:cubicBezTo>
                      <a:pt x="952" y="2090"/>
                      <a:pt x="939" y="2115"/>
                      <a:pt x="930" y="2142"/>
                    </a:cubicBezTo>
                    <a:cubicBezTo>
                      <a:pt x="958" y="2151"/>
                      <a:pt x="979" y="2166"/>
                      <a:pt x="1008" y="2172"/>
                    </a:cubicBezTo>
                    <a:cubicBezTo>
                      <a:pt x="1028" y="2176"/>
                      <a:pt x="1068" y="2184"/>
                      <a:pt x="1068" y="2184"/>
                    </a:cubicBezTo>
                    <a:cubicBezTo>
                      <a:pt x="1055" y="2223"/>
                      <a:pt x="1073" y="2185"/>
                      <a:pt x="1044" y="2208"/>
                    </a:cubicBezTo>
                    <a:cubicBezTo>
                      <a:pt x="1031" y="2218"/>
                      <a:pt x="1024" y="2251"/>
                      <a:pt x="1020" y="2262"/>
                    </a:cubicBezTo>
                    <a:cubicBezTo>
                      <a:pt x="1018" y="2268"/>
                      <a:pt x="1008" y="2265"/>
                      <a:pt x="1002" y="2268"/>
                    </a:cubicBezTo>
                    <a:cubicBezTo>
                      <a:pt x="996" y="2271"/>
                      <a:pt x="990" y="2276"/>
                      <a:pt x="984" y="2280"/>
                    </a:cubicBezTo>
                    <a:cubicBezTo>
                      <a:pt x="975" y="2308"/>
                      <a:pt x="965" y="2308"/>
                      <a:pt x="942" y="2292"/>
                    </a:cubicBezTo>
                    <a:cubicBezTo>
                      <a:pt x="928" y="2294"/>
                      <a:pt x="913" y="2292"/>
                      <a:pt x="900" y="2298"/>
                    </a:cubicBezTo>
                    <a:cubicBezTo>
                      <a:pt x="868" y="2314"/>
                      <a:pt x="924" y="2326"/>
                      <a:pt x="876" y="2310"/>
                    </a:cubicBezTo>
                    <a:cubicBezTo>
                      <a:pt x="870" y="2304"/>
                      <a:pt x="865" y="2297"/>
                      <a:pt x="858" y="2292"/>
                    </a:cubicBezTo>
                    <a:cubicBezTo>
                      <a:pt x="853" y="2288"/>
                      <a:pt x="841" y="2292"/>
                      <a:pt x="840" y="2286"/>
                    </a:cubicBezTo>
                    <a:cubicBezTo>
                      <a:pt x="838" y="2273"/>
                      <a:pt x="852" y="2250"/>
                      <a:pt x="852" y="2250"/>
                    </a:cubicBezTo>
                    <a:cubicBezTo>
                      <a:pt x="810" y="2222"/>
                      <a:pt x="836" y="2189"/>
                      <a:pt x="846" y="2148"/>
                    </a:cubicBezTo>
                    <a:cubicBezTo>
                      <a:pt x="835" y="2115"/>
                      <a:pt x="827" y="2133"/>
                      <a:pt x="804" y="2148"/>
                    </a:cubicBezTo>
                    <a:cubicBezTo>
                      <a:pt x="790" y="2139"/>
                      <a:pt x="780" y="2126"/>
                      <a:pt x="762" y="2142"/>
                    </a:cubicBezTo>
                    <a:cubicBezTo>
                      <a:pt x="751" y="2151"/>
                      <a:pt x="752" y="2177"/>
                      <a:pt x="738" y="2178"/>
                    </a:cubicBezTo>
                    <a:cubicBezTo>
                      <a:pt x="710" y="2180"/>
                      <a:pt x="682" y="2182"/>
                      <a:pt x="654" y="2184"/>
                    </a:cubicBezTo>
                    <a:cubicBezTo>
                      <a:pt x="638" y="2189"/>
                      <a:pt x="620" y="2187"/>
                      <a:pt x="606" y="2196"/>
                    </a:cubicBezTo>
                    <a:cubicBezTo>
                      <a:pt x="601" y="2200"/>
                      <a:pt x="604" y="2210"/>
                      <a:pt x="600" y="2214"/>
                    </a:cubicBezTo>
                    <a:cubicBezTo>
                      <a:pt x="596" y="2218"/>
                      <a:pt x="588" y="2217"/>
                      <a:pt x="582" y="2220"/>
                    </a:cubicBezTo>
                    <a:cubicBezTo>
                      <a:pt x="550" y="2238"/>
                      <a:pt x="550" y="2240"/>
                      <a:pt x="528" y="2262"/>
                    </a:cubicBezTo>
                    <a:cubicBezTo>
                      <a:pt x="522" y="2260"/>
                      <a:pt x="516" y="2256"/>
                      <a:pt x="510" y="2256"/>
                    </a:cubicBezTo>
                    <a:cubicBezTo>
                      <a:pt x="505" y="2256"/>
                      <a:pt x="464" y="2267"/>
                      <a:pt x="498" y="2286"/>
                    </a:cubicBezTo>
                    <a:cubicBezTo>
                      <a:pt x="512" y="2294"/>
                      <a:pt x="530" y="2290"/>
                      <a:pt x="546" y="2292"/>
                    </a:cubicBezTo>
                    <a:cubicBezTo>
                      <a:pt x="555" y="2318"/>
                      <a:pt x="551" y="2325"/>
                      <a:pt x="528" y="2340"/>
                    </a:cubicBezTo>
                    <a:cubicBezTo>
                      <a:pt x="487" y="2333"/>
                      <a:pt x="473" y="2323"/>
                      <a:pt x="438" y="2346"/>
                    </a:cubicBezTo>
                    <a:cubicBezTo>
                      <a:pt x="426" y="2338"/>
                      <a:pt x="414" y="2330"/>
                      <a:pt x="402" y="2322"/>
                    </a:cubicBezTo>
                    <a:cubicBezTo>
                      <a:pt x="396" y="2318"/>
                      <a:pt x="384" y="2310"/>
                      <a:pt x="384" y="2310"/>
                    </a:cubicBezTo>
                    <a:cubicBezTo>
                      <a:pt x="376" y="2298"/>
                      <a:pt x="368" y="2286"/>
                      <a:pt x="360" y="2274"/>
                    </a:cubicBezTo>
                    <a:cubicBezTo>
                      <a:pt x="356" y="2269"/>
                      <a:pt x="358" y="2260"/>
                      <a:pt x="354" y="2256"/>
                    </a:cubicBezTo>
                    <a:cubicBezTo>
                      <a:pt x="350" y="2252"/>
                      <a:pt x="342" y="2252"/>
                      <a:pt x="336" y="2250"/>
                    </a:cubicBezTo>
                    <a:cubicBezTo>
                      <a:pt x="295" y="2256"/>
                      <a:pt x="257" y="2266"/>
                      <a:pt x="216" y="2274"/>
                    </a:cubicBezTo>
                    <a:cubicBezTo>
                      <a:pt x="218" y="2284"/>
                      <a:pt x="216" y="2296"/>
                      <a:pt x="222" y="2304"/>
                    </a:cubicBezTo>
                    <a:cubicBezTo>
                      <a:pt x="226" y="2309"/>
                      <a:pt x="236" y="2306"/>
                      <a:pt x="240" y="2310"/>
                    </a:cubicBezTo>
                    <a:cubicBezTo>
                      <a:pt x="244" y="2314"/>
                      <a:pt x="244" y="2322"/>
                      <a:pt x="246" y="2328"/>
                    </a:cubicBezTo>
                    <a:cubicBezTo>
                      <a:pt x="234" y="2330"/>
                      <a:pt x="221" y="2329"/>
                      <a:pt x="210" y="2334"/>
                    </a:cubicBezTo>
                    <a:cubicBezTo>
                      <a:pt x="197" y="2340"/>
                      <a:pt x="174" y="2358"/>
                      <a:pt x="174" y="2358"/>
                    </a:cubicBezTo>
                    <a:cubicBezTo>
                      <a:pt x="172" y="2364"/>
                      <a:pt x="174" y="2373"/>
                      <a:pt x="168" y="2376"/>
                    </a:cubicBezTo>
                    <a:cubicBezTo>
                      <a:pt x="162" y="2379"/>
                      <a:pt x="156" y="2370"/>
                      <a:pt x="150" y="2370"/>
                    </a:cubicBezTo>
                    <a:cubicBezTo>
                      <a:pt x="134" y="2370"/>
                      <a:pt x="118" y="2374"/>
                      <a:pt x="102" y="2376"/>
                    </a:cubicBezTo>
                    <a:cubicBezTo>
                      <a:pt x="100" y="2382"/>
                      <a:pt x="100" y="2390"/>
                      <a:pt x="96" y="2394"/>
                    </a:cubicBezTo>
                    <a:cubicBezTo>
                      <a:pt x="86" y="2404"/>
                      <a:pt x="60" y="2418"/>
                      <a:pt x="60" y="2418"/>
                    </a:cubicBezTo>
                    <a:cubicBezTo>
                      <a:pt x="50" y="2416"/>
                      <a:pt x="37" y="2419"/>
                      <a:pt x="30" y="2412"/>
                    </a:cubicBezTo>
                    <a:cubicBezTo>
                      <a:pt x="15" y="2397"/>
                      <a:pt x="44" y="2391"/>
                      <a:pt x="54" y="2388"/>
                    </a:cubicBezTo>
                    <a:cubicBezTo>
                      <a:pt x="64" y="2357"/>
                      <a:pt x="51" y="2361"/>
                      <a:pt x="24" y="2352"/>
                    </a:cubicBezTo>
                    <a:cubicBezTo>
                      <a:pt x="10" y="2309"/>
                      <a:pt x="24" y="2363"/>
                      <a:pt x="24" y="2310"/>
                    </a:cubicBezTo>
                    <a:cubicBezTo>
                      <a:pt x="24" y="2278"/>
                      <a:pt x="9" y="2265"/>
                      <a:pt x="0" y="2238"/>
                    </a:cubicBezTo>
                    <a:cubicBezTo>
                      <a:pt x="5" y="2213"/>
                      <a:pt x="10" y="2190"/>
                      <a:pt x="18" y="2166"/>
                    </a:cubicBezTo>
                    <a:cubicBezTo>
                      <a:pt x="32" y="2187"/>
                      <a:pt x="42" y="2194"/>
                      <a:pt x="66" y="2202"/>
                    </a:cubicBezTo>
                    <a:cubicBezTo>
                      <a:pt x="103" y="2190"/>
                      <a:pt x="81" y="2170"/>
                      <a:pt x="72" y="2142"/>
                    </a:cubicBezTo>
                    <a:cubicBezTo>
                      <a:pt x="74" y="2130"/>
                      <a:pt x="68" y="2113"/>
                      <a:pt x="78" y="2106"/>
                    </a:cubicBezTo>
                    <a:cubicBezTo>
                      <a:pt x="154" y="2053"/>
                      <a:pt x="121" y="2133"/>
                      <a:pt x="138" y="2082"/>
                    </a:cubicBezTo>
                    <a:cubicBezTo>
                      <a:pt x="143" y="2044"/>
                      <a:pt x="150" y="2015"/>
                      <a:pt x="162" y="1980"/>
                    </a:cubicBezTo>
                    <a:cubicBezTo>
                      <a:pt x="165" y="1972"/>
                      <a:pt x="209" y="1953"/>
                      <a:pt x="216" y="1950"/>
                    </a:cubicBezTo>
                    <a:cubicBezTo>
                      <a:pt x="228" y="1945"/>
                      <a:pt x="252" y="1938"/>
                      <a:pt x="252" y="1938"/>
                    </a:cubicBezTo>
                    <a:cubicBezTo>
                      <a:pt x="323" y="1956"/>
                      <a:pt x="257" y="1890"/>
                      <a:pt x="312" y="1872"/>
                    </a:cubicBezTo>
                    <a:cubicBezTo>
                      <a:pt x="326" y="1829"/>
                      <a:pt x="317" y="1847"/>
                      <a:pt x="336" y="1818"/>
                    </a:cubicBezTo>
                    <a:cubicBezTo>
                      <a:pt x="346" y="1780"/>
                      <a:pt x="349" y="1755"/>
                      <a:pt x="336" y="1716"/>
                    </a:cubicBezTo>
                    <a:cubicBezTo>
                      <a:pt x="338" y="1708"/>
                      <a:pt x="337" y="1698"/>
                      <a:pt x="342" y="1692"/>
                    </a:cubicBezTo>
                    <a:cubicBezTo>
                      <a:pt x="346" y="1687"/>
                      <a:pt x="354" y="1689"/>
                      <a:pt x="360" y="1686"/>
                    </a:cubicBezTo>
                    <a:cubicBezTo>
                      <a:pt x="384" y="1674"/>
                      <a:pt x="371" y="1673"/>
                      <a:pt x="396" y="1668"/>
                    </a:cubicBezTo>
                    <a:cubicBezTo>
                      <a:pt x="426" y="1662"/>
                      <a:pt x="459" y="1664"/>
                      <a:pt x="486" y="1650"/>
                    </a:cubicBezTo>
                    <a:cubicBezTo>
                      <a:pt x="508" y="1639"/>
                      <a:pt x="517" y="1622"/>
                      <a:pt x="540" y="1614"/>
                    </a:cubicBezTo>
                    <a:cubicBezTo>
                      <a:pt x="564" y="1622"/>
                      <a:pt x="568" y="1632"/>
                      <a:pt x="576" y="1656"/>
                    </a:cubicBezTo>
                    <a:cubicBezTo>
                      <a:pt x="580" y="1698"/>
                      <a:pt x="578" y="1768"/>
                      <a:pt x="618" y="1794"/>
                    </a:cubicBezTo>
                    <a:cubicBezTo>
                      <a:pt x="655" y="1782"/>
                      <a:pt x="699" y="1774"/>
                      <a:pt x="732" y="1752"/>
                    </a:cubicBezTo>
                    <a:cubicBezTo>
                      <a:pt x="766" y="1700"/>
                      <a:pt x="825" y="1694"/>
                      <a:pt x="876" y="1668"/>
                    </a:cubicBezTo>
                    <a:cubicBezTo>
                      <a:pt x="880" y="1662"/>
                      <a:pt x="883" y="1655"/>
                      <a:pt x="888" y="1650"/>
                    </a:cubicBezTo>
                    <a:cubicBezTo>
                      <a:pt x="899" y="1641"/>
                      <a:pt x="924" y="1626"/>
                      <a:pt x="924" y="1626"/>
                    </a:cubicBezTo>
                    <a:cubicBezTo>
                      <a:pt x="940" y="1602"/>
                      <a:pt x="964" y="1595"/>
                      <a:pt x="990" y="1578"/>
                    </a:cubicBezTo>
                    <a:cubicBezTo>
                      <a:pt x="1042" y="1543"/>
                      <a:pt x="1083" y="1536"/>
                      <a:pt x="1146" y="1530"/>
                    </a:cubicBezTo>
                    <a:cubicBezTo>
                      <a:pt x="1143" y="1526"/>
                      <a:pt x="1125" y="1502"/>
                      <a:pt x="1128" y="1494"/>
                    </a:cubicBezTo>
                    <a:cubicBezTo>
                      <a:pt x="1134" y="1478"/>
                      <a:pt x="1176" y="1474"/>
                      <a:pt x="1188" y="1470"/>
                    </a:cubicBezTo>
                    <a:cubicBezTo>
                      <a:pt x="1200" y="1466"/>
                      <a:pt x="1224" y="1458"/>
                      <a:pt x="1224" y="1458"/>
                    </a:cubicBezTo>
                    <a:cubicBezTo>
                      <a:pt x="1226" y="1452"/>
                      <a:pt x="1224" y="1441"/>
                      <a:pt x="1230" y="1440"/>
                    </a:cubicBezTo>
                    <a:cubicBezTo>
                      <a:pt x="1243" y="1438"/>
                      <a:pt x="1266" y="1452"/>
                      <a:pt x="1266" y="1452"/>
                    </a:cubicBezTo>
                    <a:cubicBezTo>
                      <a:pt x="1331" y="1439"/>
                      <a:pt x="1267" y="1443"/>
                      <a:pt x="1296" y="1386"/>
                    </a:cubicBezTo>
                    <a:cubicBezTo>
                      <a:pt x="1303" y="1373"/>
                      <a:pt x="1324" y="1378"/>
                      <a:pt x="1338" y="1374"/>
                    </a:cubicBezTo>
                    <a:cubicBezTo>
                      <a:pt x="1336" y="1380"/>
                      <a:pt x="1336" y="1387"/>
                      <a:pt x="1332" y="1392"/>
                    </a:cubicBezTo>
                    <a:cubicBezTo>
                      <a:pt x="1317" y="1410"/>
                      <a:pt x="1300" y="1399"/>
                      <a:pt x="1332" y="1410"/>
                    </a:cubicBezTo>
                    <a:cubicBezTo>
                      <a:pt x="1360" y="1392"/>
                      <a:pt x="1396" y="1392"/>
                      <a:pt x="1422" y="1374"/>
                    </a:cubicBezTo>
                    <a:cubicBezTo>
                      <a:pt x="1444" y="1360"/>
                      <a:pt x="1470" y="1334"/>
                      <a:pt x="1494" y="1326"/>
                    </a:cubicBezTo>
                    <a:cubicBezTo>
                      <a:pt x="1564" y="1331"/>
                      <a:pt x="1598" y="1338"/>
                      <a:pt x="1668" y="1332"/>
                    </a:cubicBezTo>
                    <a:cubicBezTo>
                      <a:pt x="1657" y="1277"/>
                      <a:pt x="1632" y="1278"/>
                      <a:pt x="1584" y="1266"/>
                    </a:cubicBezTo>
                    <a:cubicBezTo>
                      <a:pt x="1514" y="1274"/>
                      <a:pt x="1548" y="1268"/>
                      <a:pt x="1482" y="1284"/>
                    </a:cubicBezTo>
                    <a:cubicBezTo>
                      <a:pt x="1462" y="1289"/>
                      <a:pt x="1428" y="1314"/>
                      <a:pt x="1428" y="1314"/>
                    </a:cubicBezTo>
                    <a:cubicBezTo>
                      <a:pt x="1334" y="1309"/>
                      <a:pt x="1315" y="1294"/>
                      <a:pt x="1248" y="1338"/>
                    </a:cubicBezTo>
                    <a:cubicBezTo>
                      <a:pt x="1237" y="1346"/>
                      <a:pt x="1202" y="1356"/>
                      <a:pt x="1188" y="1362"/>
                    </a:cubicBezTo>
                    <a:cubicBezTo>
                      <a:pt x="1176" y="1367"/>
                      <a:pt x="1152" y="1374"/>
                      <a:pt x="1152" y="1374"/>
                    </a:cubicBezTo>
                    <a:cubicBezTo>
                      <a:pt x="1083" y="1367"/>
                      <a:pt x="1086" y="1373"/>
                      <a:pt x="1050" y="1320"/>
                    </a:cubicBezTo>
                    <a:cubicBezTo>
                      <a:pt x="1043" y="1309"/>
                      <a:pt x="1014" y="1308"/>
                      <a:pt x="1014" y="1308"/>
                    </a:cubicBezTo>
                    <a:cubicBezTo>
                      <a:pt x="961" y="1315"/>
                      <a:pt x="949" y="1320"/>
                      <a:pt x="894" y="1314"/>
                    </a:cubicBezTo>
                    <a:cubicBezTo>
                      <a:pt x="924" y="1269"/>
                      <a:pt x="878" y="1264"/>
                      <a:pt x="846" y="1248"/>
                    </a:cubicBezTo>
                    <a:cubicBezTo>
                      <a:pt x="824" y="1237"/>
                      <a:pt x="815" y="1220"/>
                      <a:pt x="792" y="1212"/>
                    </a:cubicBezTo>
                    <a:cubicBezTo>
                      <a:pt x="782" y="1214"/>
                      <a:pt x="770" y="1212"/>
                      <a:pt x="762" y="1218"/>
                    </a:cubicBezTo>
                    <a:cubicBezTo>
                      <a:pt x="744" y="1230"/>
                      <a:pt x="770" y="1264"/>
                      <a:pt x="762" y="1272"/>
                    </a:cubicBezTo>
                    <a:cubicBezTo>
                      <a:pt x="753" y="1281"/>
                      <a:pt x="738" y="1268"/>
                      <a:pt x="726" y="1266"/>
                    </a:cubicBezTo>
                    <a:cubicBezTo>
                      <a:pt x="692" y="1275"/>
                      <a:pt x="702" y="1286"/>
                      <a:pt x="672" y="1296"/>
                    </a:cubicBezTo>
                    <a:cubicBezTo>
                      <a:pt x="666" y="1302"/>
                      <a:pt x="661" y="1310"/>
                      <a:pt x="654" y="1314"/>
                    </a:cubicBezTo>
                    <a:cubicBezTo>
                      <a:pt x="643" y="1320"/>
                      <a:pt x="618" y="1326"/>
                      <a:pt x="618" y="1326"/>
                    </a:cubicBezTo>
                    <a:cubicBezTo>
                      <a:pt x="588" y="1316"/>
                      <a:pt x="590" y="1282"/>
                      <a:pt x="558" y="1278"/>
                    </a:cubicBezTo>
                    <a:cubicBezTo>
                      <a:pt x="530" y="1275"/>
                      <a:pt x="502" y="1274"/>
                      <a:pt x="474" y="1272"/>
                    </a:cubicBezTo>
                    <a:cubicBezTo>
                      <a:pt x="465" y="1245"/>
                      <a:pt x="468" y="1234"/>
                      <a:pt x="492" y="1218"/>
                    </a:cubicBezTo>
                    <a:cubicBezTo>
                      <a:pt x="505" y="1179"/>
                      <a:pt x="474" y="1157"/>
                      <a:pt x="462" y="1122"/>
                    </a:cubicBezTo>
                    <a:cubicBezTo>
                      <a:pt x="460" y="1108"/>
                      <a:pt x="464" y="1092"/>
                      <a:pt x="456" y="1080"/>
                    </a:cubicBezTo>
                    <a:cubicBezTo>
                      <a:pt x="445" y="1063"/>
                      <a:pt x="406" y="1045"/>
                      <a:pt x="384" y="1038"/>
                    </a:cubicBezTo>
                    <a:cubicBezTo>
                      <a:pt x="374" y="1008"/>
                      <a:pt x="386" y="1003"/>
                      <a:pt x="414" y="996"/>
                    </a:cubicBezTo>
                    <a:cubicBezTo>
                      <a:pt x="461" y="965"/>
                      <a:pt x="436" y="977"/>
                      <a:pt x="486" y="960"/>
                    </a:cubicBezTo>
                    <a:cubicBezTo>
                      <a:pt x="500" y="955"/>
                      <a:pt x="510" y="944"/>
                      <a:pt x="522" y="936"/>
                    </a:cubicBezTo>
                    <a:cubicBezTo>
                      <a:pt x="531" y="930"/>
                      <a:pt x="569" y="921"/>
                      <a:pt x="582" y="918"/>
                    </a:cubicBezTo>
                    <a:cubicBezTo>
                      <a:pt x="635" y="883"/>
                      <a:pt x="622" y="795"/>
                      <a:pt x="660" y="762"/>
                    </a:cubicBezTo>
                    <a:cubicBezTo>
                      <a:pt x="691" y="734"/>
                      <a:pt x="730" y="727"/>
                      <a:pt x="768" y="714"/>
                    </a:cubicBezTo>
                    <a:cubicBezTo>
                      <a:pt x="782" y="709"/>
                      <a:pt x="804" y="690"/>
                      <a:pt x="804" y="690"/>
                    </a:cubicBezTo>
                    <a:cubicBezTo>
                      <a:pt x="813" y="664"/>
                      <a:pt x="794" y="636"/>
                      <a:pt x="810" y="612"/>
                    </a:cubicBezTo>
                    <a:cubicBezTo>
                      <a:pt x="821" y="596"/>
                      <a:pt x="864" y="588"/>
                      <a:pt x="864" y="588"/>
                    </a:cubicBezTo>
                    <a:cubicBezTo>
                      <a:pt x="879" y="565"/>
                      <a:pt x="902" y="513"/>
                      <a:pt x="930" y="498"/>
                    </a:cubicBezTo>
                    <a:cubicBezTo>
                      <a:pt x="941" y="492"/>
                      <a:pt x="966" y="486"/>
                      <a:pt x="966" y="486"/>
                    </a:cubicBezTo>
                    <a:cubicBezTo>
                      <a:pt x="994" y="492"/>
                      <a:pt x="1012" y="497"/>
                      <a:pt x="1038" y="510"/>
                    </a:cubicBezTo>
                    <a:cubicBezTo>
                      <a:pt x="1025" y="548"/>
                      <a:pt x="1018" y="521"/>
                      <a:pt x="1008" y="570"/>
                    </a:cubicBezTo>
                    <a:cubicBezTo>
                      <a:pt x="1032" y="641"/>
                      <a:pt x="1043" y="618"/>
                      <a:pt x="1140" y="624"/>
                    </a:cubicBezTo>
                    <a:cubicBezTo>
                      <a:pt x="1160" y="654"/>
                      <a:pt x="1157" y="668"/>
                      <a:pt x="1146" y="702"/>
                    </a:cubicBezTo>
                    <a:cubicBezTo>
                      <a:pt x="1197" y="736"/>
                      <a:pt x="1115" y="685"/>
                      <a:pt x="1206" y="720"/>
                    </a:cubicBezTo>
                    <a:cubicBezTo>
                      <a:pt x="1219" y="725"/>
                      <a:pt x="1228" y="739"/>
                      <a:pt x="1242" y="744"/>
                    </a:cubicBezTo>
                    <a:cubicBezTo>
                      <a:pt x="1248" y="746"/>
                      <a:pt x="1254" y="748"/>
                      <a:pt x="1260" y="750"/>
                    </a:cubicBezTo>
                    <a:cubicBezTo>
                      <a:pt x="1246" y="709"/>
                      <a:pt x="1236" y="696"/>
                      <a:pt x="1272" y="660"/>
                    </a:cubicBezTo>
                    <a:cubicBezTo>
                      <a:pt x="1284" y="624"/>
                      <a:pt x="1280" y="656"/>
                      <a:pt x="1260" y="636"/>
                    </a:cubicBezTo>
                    <a:cubicBezTo>
                      <a:pt x="1256" y="632"/>
                      <a:pt x="1258" y="622"/>
                      <a:pt x="1254" y="618"/>
                    </a:cubicBezTo>
                    <a:cubicBezTo>
                      <a:pt x="1245" y="609"/>
                      <a:pt x="1229" y="607"/>
                      <a:pt x="1218" y="600"/>
                    </a:cubicBezTo>
                    <a:cubicBezTo>
                      <a:pt x="1216" y="588"/>
                      <a:pt x="1212" y="576"/>
                      <a:pt x="1212" y="564"/>
                    </a:cubicBezTo>
                    <a:cubicBezTo>
                      <a:pt x="1212" y="540"/>
                      <a:pt x="1210" y="515"/>
                      <a:pt x="1218" y="492"/>
                    </a:cubicBezTo>
                    <a:cubicBezTo>
                      <a:pt x="1220" y="486"/>
                      <a:pt x="1230" y="495"/>
                      <a:pt x="1236" y="498"/>
                    </a:cubicBezTo>
                    <a:cubicBezTo>
                      <a:pt x="1258" y="509"/>
                      <a:pt x="1267" y="526"/>
                      <a:pt x="1290" y="534"/>
                    </a:cubicBezTo>
                    <a:cubicBezTo>
                      <a:pt x="1300" y="532"/>
                      <a:pt x="1314" y="536"/>
                      <a:pt x="1320" y="528"/>
                    </a:cubicBezTo>
                    <a:cubicBezTo>
                      <a:pt x="1331" y="513"/>
                      <a:pt x="1272" y="498"/>
                      <a:pt x="1272" y="498"/>
                    </a:cubicBezTo>
                    <a:cubicBezTo>
                      <a:pt x="1270" y="492"/>
                      <a:pt x="1264" y="486"/>
                      <a:pt x="1266" y="480"/>
                    </a:cubicBezTo>
                    <a:cubicBezTo>
                      <a:pt x="1274" y="456"/>
                      <a:pt x="1316" y="433"/>
                      <a:pt x="1338" y="426"/>
                    </a:cubicBezTo>
                    <a:cubicBezTo>
                      <a:pt x="1423" y="435"/>
                      <a:pt x="1370" y="437"/>
                      <a:pt x="1422" y="402"/>
                    </a:cubicBezTo>
                    <a:cubicBezTo>
                      <a:pt x="1411" y="370"/>
                      <a:pt x="1409" y="338"/>
                      <a:pt x="1398" y="306"/>
                    </a:cubicBezTo>
                    <a:cubicBezTo>
                      <a:pt x="1418" y="292"/>
                      <a:pt x="1434" y="288"/>
                      <a:pt x="1458" y="282"/>
                    </a:cubicBezTo>
                    <a:cubicBezTo>
                      <a:pt x="1488" y="262"/>
                      <a:pt x="1488" y="242"/>
                      <a:pt x="1458" y="222"/>
                    </a:cubicBezTo>
                    <a:cubicBezTo>
                      <a:pt x="1460" y="212"/>
                      <a:pt x="1457" y="199"/>
                      <a:pt x="1464" y="192"/>
                    </a:cubicBezTo>
                    <a:cubicBezTo>
                      <a:pt x="1473" y="183"/>
                      <a:pt x="1500" y="180"/>
                      <a:pt x="1500" y="180"/>
                    </a:cubicBezTo>
                    <a:cubicBezTo>
                      <a:pt x="1530" y="182"/>
                      <a:pt x="1561" y="179"/>
                      <a:pt x="1590" y="186"/>
                    </a:cubicBezTo>
                    <a:cubicBezTo>
                      <a:pt x="1598" y="188"/>
                      <a:pt x="1600" y="201"/>
                      <a:pt x="1608" y="204"/>
                    </a:cubicBezTo>
                    <a:cubicBezTo>
                      <a:pt x="1619" y="209"/>
                      <a:pt x="1632" y="208"/>
                      <a:pt x="1644" y="210"/>
                    </a:cubicBezTo>
                    <a:cubicBezTo>
                      <a:pt x="1656" y="208"/>
                      <a:pt x="1669" y="210"/>
                      <a:pt x="1680" y="204"/>
                    </a:cubicBezTo>
                    <a:cubicBezTo>
                      <a:pt x="1685" y="201"/>
                      <a:pt x="1683" y="192"/>
                      <a:pt x="1686" y="186"/>
                    </a:cubicBezTo>
                    <a:cubicBezTo>
                      <a:pt x="1689" y="180"/>
                      <a:pt x="1695" y="175"/>
                      <a:pt x="1698" y="168"/>
                    </a:cubicBezTo>
                    <a:cubicBezTo>
                      <a:pt x="1717" y="124"/>
                      <a:pt x="1695" y="137"/>
                      <a:pt x="1728" y="126"/>
                    </a:cubicBezTo>
                    <a:cubicBezTo>
                      <a:pt x="1770" y="128"/>
                      <a:pt x="1812" y="132"/>
                      <a:pt x="1854" y="132"/>
                    </a:cubicBezTo>
                    <a:cubicBezTo>
                      <a:pt x="1895" y="132"/>
                      <a:pt x="1886" y="74"/>
                      <a:pt x="1908" y="48"/>
                    </a:cubicBezTo>
                    <a:cubicBezTo>
                      <a:pt x="1929" y="23"/>
                      <a:pt x="1949" y="16"/>
                      <a:pt x="1980" y="6"/>
                    </a:cubicBezTo>
                    <a:cubicBezTo>
                      <a:pt x="1986" y="4"/>
                      <a:pt x="1998" y="0"/>
                      <a:pt x="1998" y="0"/>
                    </a:cubicBezTo>
                    <a:cubicBezTo>
                      <a:pt x="2014" y="2"/>
                      <a:pt x="2031" y="0"/>
                      <a:pt x="2046" y="6"/>
                    </a:cubicBezTo>
                    <a:cubicBezTo>
                      <a:pt x="2088" y="21"/>
                      <a:pt x="2041" y="27"/>
                      <a:pt x="2082" y="30"/>
                    </a:cubicBezTo>
                    <a:cubicBezTo>
                      <a:pt x="2158" y="36"/>
                      <a:pt x="2234" y="38"/>
                      <a:pt x="2310" y="42"/>
                    </a:cubicBezTo>
                    <a:cubicBezTo>
                      <a:pt x="2334" y="58"/>
                      <a:pt x="2354" y="84"/>
                      <a:pt x="2370" y="108"/>
                    </a:cubicBezTo>
                    <a:cubicBezTo>
                      <a:pt x="2347" y="116"/>
                      <a:pt x="2335" y="108"/>
                      <a:pt x="2310" y="114"/>
                    </a:cubicBezTo>
                    <a:cubicBezTo>
                      <a:pt x="2296" y="156"/>
                      <a:pt x="2310" y="146"/>
                      <a:pt x="2280" y="156"/>
                    </a:cubicBezTo>
                    <a:cubicBezTo>
                      <a:pt x="2274" y="162"/>
                      <a:pt x="2266" y="167"/>
                      <a:pt x="2262" y="174"/>
                    </a:cubicBezTo>
                    <a:cubicBezTo>
                      <a:pt x="2256" y="185"/>
                      <a:pt x="2250" y="210"/>
                      <a:pt x="2250" y="210"/>
                    </a:cubicBezTo>
                    <a:cubicBezTo>
                      <a:pt x="2264" y="251"/>
                      <a:pt x="2291" y="227"/>
                      <a:pt x="2316" y="210"/>
                    </a:cubicBezTo>
                    <a:cubicBezTo>
                      <a:pt x="2339" y="176"/>
                      <a:pt x="2341" y="204"/>
                      <a:pt x="2376" y="192"/>
                    </a:cubicBezTo>
                    <a:cubicBezTo>
                      <a:pt x="2397" y="160"/>
                      <a:pt x="2390" y="184"/>
                      <a:pt x="2430" y="174"/>
                    </a:cubicBezTo>
                    <a:cubicBezTo>
                      <a:pt x="2442" y="139"/>
                      <a:pt x="2438" y="97"/>
                      <a:pt x="2478" y="84"/>
                    </a:cubicBezTo>
                    <a:cubicBezTo>
                      <a:pt x="2494" y="108"/>
                      <a:pt x="2484" y="105"/>
                      <a:pt x="2514" y="96"/>
                    </a:cubicBezTo>
                    <a:cubicBezTo>
                      <a:pt x="2526" y="92"/>
                      <a:pt x="2550" y="84"/>
                      <a:pt x="2550" y="84"/>
                    </a:cubicBezTo>
                    <a:cubicBezTo>
                      <a:pt x="2577" y="124"/>
                      <a:pt x="2535" y="112"/>
                      <a:pt x="2574" y="138"/>
                    </a:cubicBezTo>
                    <a:cubicBezTo>
                      <a:pt x="2615" y="124"/>
                      <a:pt x="2577" y="132"/>
                      <a:pt x="2586" y="150"/>
                    </a:cubicBezTo>
                    <a:cubicBezTo>
                      <a:pt x="2589" y="156"/>
                      <a:pt x="2598" y="154"/>
                      <a:pt x="2604" y="156"/>
                    </a:cubicBezTo>
                    <a:cubicBezTo>
                      <a:pt x="2602" y="162"/>
                      <a:pt x="2602" y="169"/>
                      <a:pt x="2598" y="174"/>
                    </a:cubicBezTo>
                    <a:cubicBezTo>
                      <a:pt x="2588" y="187"/>
                      <a:pt x="2556" y="186"/>
                      <a:pt x="2586" y="216"/>
                    </a:cubicBezTo>
                    <a:cubicBezTo>
                      <a:pt x="2595" y="225"/>
                      <a:pt x="2622" y="228"/>
                      <a:pt x="2622" y="228"/>
                    </a:cubicBezTo>
                    <a:cubicBezTo>
                      <a:pt x="2628" y="226"/>
                      <a:pt x="2634" y="222"/>
                      <a:pt x="2640" y="222"/>
                    </a:cubicBezTo>
                    <a:cubicBezTo>
                      <a:pt x="2646" y="222"/>
                      <a:pt x="2652" y="231"/>
                      <a:pt x="2658" y="228"/>
                    </a:cubicBezTo>
                    <a:cubicBezTo>
                      <a:pt x="2664" y="225"/>
                      <a:pt x="2660" y="214"/>
                      <a:pt x="2664" y="210"/>
                    </a:cubicBezTo>
                    <a:cubicBezTo>
                      <a:pt x="2668" y="206"/>
                      <a:pt x="2676" y="206"/>
                      <a:pt x="2682" y="204"/>
                    </a:cubicBezTo>
                    <a:cubicBezTo>
                      <a:pt x="2713" y="214"/>
                      <a:pt x="2709" y="225"/>
                      <a:pt x="2688" y="246"/>
                    </a:cubicBezTo>
                    <a:cubicBezTo>
                      <a:pt x="2690" y="252"/>
                      <a:pt x="2688" y="261"/>
                      <a:pt x="2694" y="264"/>
                    </a:cubicBezTo>
                    <a:cubicBezTo>
                      <a:pt x="2709" y="272"/>
                      <a:pt x="2724" y="244"/>
                      <a:pt x="2724" y="23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0" name="Freeform 12"/>
              <p:cNvSpPr/>
              <p:nvPr/>
            </p:nvSpPr>
            <p:spPr bwMode="auto">
              <a:xfrm>
                <a:off x="2514" y="2790"/>
                <a:ext cx="353" cy="431"/>
              </a:xfrm>
              <a:custGeom>
                <a:avLst/>
                <a:gdLst>
                  <a:gd name="T0" fmla="*/ 107 w 353"/>
                  <a:gd name="T1" fmla="*/ 0 h 431"/>
                  <a:gd name="T2" fmla="*/ 125 w 353"/>
                  <a:gd name="T3" fmla="*/ 12 h 431"/>
                  <a:gd name="T4" fmla="*/ 143 w 353"/>
                  <a:gd name="T5" fmla="*/ 18 h 431"/>
                  <a:gd name="T6" fmla="*/ 119 w 353"/>
                  <a:gd name="T7" fmla="*/ 84 h 431"/>
                  <a:gd name="T8" fmla="*/ 155 w 353"/>
                  <a:gd name="T9" fmla="*/ 138 h 431"/>
                  <a:gd name="T10" fmla="*/ 161 w 353"/>
                  <a:gd name="T11" fmla="*/ 156 h 431"/>
                  <a:gd name="T12" fmla="*/ 179 w 353"/>
                  <a:gd name="T13" fmla="*/ 162 h 431"/>
                  <a:gd name="T14" fmla="*/ 227 w 353"/>
                  <a:gd name="T15" fmla="*/ 144 h 431"/>
                  <a:gd name="T16" fmla="*/ 173 w 353"/>
                  <a:gd name="T17" fmla="*/ 204 h 431"/>
                  <a:gd name="T18" fmla="*/ 161 w 353"/>
                  <a:gd name="T19" fmla="*/ 252 h 431"/>
                  <a:gd name="T20" fmla="*/ 197 w 353"/>
                  <a:gd name="T21" fmla="*/ 246 h 431"/>
                  <a:gd name="T22" fmla="*/ 281 w 353"/>
                  <a:gd name="T23" fmla="*/ 216 h 431"/>
                  <a:gd name="T24" fmla="*/ 353 w 353"/>
                  <a:gd name="T25" fmla="*/ 234 h 431"/>
                  <a:gd name="T26" fmla="*/ 323 w 353"/>
                  <a:gd name="T27" fmla="*/ 246 h 431"/>
                  <a:gd name="T28" fmla="*/ 299 w 353"/>
                  <a:gd name="T29" fmla="*/ 252 h 431"/>
                  <a:gd name="T30" fmla="*/ 293 w 353"/>
                  <a:gd name="T31" fmla="*/ 270 h 431"/>
                  <a:gd name="T32" fmla="*/ 257 w 353"/>
                  <a:gd name="T33" fmla="*/ 282 h 431"/>
                  <a:gd name="T34" fmla="*/ 275 w 353"/>
                  <a:gd name="T35" fmla="*/ 366 h 431"/>
                  <a:gd name="T36" fmla="*/ 293 w 353"/>
                  <a:gd name="T37" fmla="*/ 402 h 431"/>
                  <a:gd name="T38" fmla="*/ 257 w 353"/>
                  <a:gd name="T39" fmla="*/ 396 h 431"/>
                  <a:gd name="T40" fmla="*/ 221 w 353"/>
                  <a:gd name="T41" fmla="*/ 354 h 431"/>
                  <a:gd name="T42" fmla="*/ 209 w 353"/>
                  <a:gd name="T43" fmla="*/ 372 h 431"/>
                  <a:gd name="T44" fmla="*/ 221 w 353"/>
                  <a:gd name="T45" fmla="*/ 408 h 431"/>
                  <a:gd name="T46" fmla="*/ 149 w 353"/>
                  <a:gd name="T47" fmla="*/ 426 h 431"/>
                  <a:gd name="T48" fmla="*/ 101 w 353"/>
                  <a:gd name="T49" fmla="*/ 402 h 431"/>
                  <a:gd name="T50" fmla="*/ 83 w 353"/>
                  <a:gd name="T51" fmla="*/ 366 h 431"/>
                  <a:gd name="T52" fmla="*/ 119 w 353"/>
                  <a:gd name="T53" fmla="*/ 294 h 431"/>
                  <a:gd name="T54" fmla="*/ 71 w 353"/>
                  <a:gd name="T55" fmla="*/ 144 h 431"/>
                  <a:gd name="T56" fmla="*/ 23 w 353"/>
                  <a:gd name="T57" fmla="*/ 162 h 431"/>
                  <a:gd name="T58" fmla="*/ 23 w 353"/>
                  <a:gd name="T59" fmla="*/ 126 h 431"/>
                  <a:gd name="T60" fmla="*/ 59 w 353"/>
                  <a:gd name="T61" fmla="*/ 114 h 431"/>
                  <a:gd name="T62" fmla="*/ 47 w 353"/>
                  <a:gd name="T63" fmla="*/ 78 h 431"/>
                  <a:gd name="T64" fmla="*/ 23 w 353"/>
                  <a:gd name="T65" fmla="*/ 42 h 431"/>
                  <a:gd name="T66" fmla="*/ 59 w 353"/>
                  <a:gd name="T67" fmla="*/ 18 h 431"/>
                  <a:gd name="T68" fmla="*/ 77 w 353"/>
                  <a:gd name="T69" fmla="*/ 6 h 431"/>
                  <a:gd name="T70" fmla="*/ 107 w 353"/>
                  <a:gd name="T71" fmla="*/ 0 h 4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3"/>
                  <a:gd name="T109" fmla="*/ 0 h 431"/>
                  <a:gd name="T110" fmla="*/ 353 w 353"/>
                  <a:gd name="T111" fmla="*/ 431 h 43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3" h="431">
                    <a:moveTo>
                      <a:pt x="107" y="0"/>
                    </a:moveTo>
                    <a:cubicBezTo>
                      <a:pt x="113" y="4"/>
                      <a:pt x="119" y="9"/>
                      <a:pt x="125" y="12"/>
                    </a:cubicBezTo>
                    <a:cubicBezTo>
                      <a:pt x="131" y="15"/>
                      <a:pt x="141" y="12"/>
                      <a:pt x="143" y="18"/>
                    </a:cubicBezTo>
                    <a:cubicBezTo>
                      <a:pt x="150" y="38"/>
                      <a:pt x="125" y="66"/>
                      <a:pt x="119" y="84"/>
                    </a:cubicBezTo>
                    <a:cubicBezTo>
                      <a:pt x="131" y="102"/>
                      <a:pt x="143" y="120"/>
                      <a:pt x="155" y="138"/>
                    </a:cubicBezTo>
                    <a:cubicBezTo>
                      <a:pt x="159" y="143"/>
                      <a:pt x="157" y="152"/>
                      <a:pt x="161" y="156"/>
                    </a:cubicBezTo>
                    <a:cubicBezTo>
                      <a:pt x="165" y="160"/>
                      <a:pt x="173" y="160"/>
                      <a:pt x="179" y="162"/>
                    </a:cubicBezTo>
                    <a:cubicBezTo>
                      <a:pt x="212" y="151"/>
                      <a:pt x="194" y="133"/>
                      <a:pt x="227" y="144"/>
                    </a:cubicBezTo>
                    <a:cubicBezTo>
                      <a:pt x="218" y="179"/>
                      <a:pt x="207" y="193"/>
                      <a:pt x="173" y="204"/>
                    </a:cubicBezTo>
                    <a:cubicBezTo>
                      <a:pt x="166" y="211"/>
                      <a:pt x="132" y="235"/>
                      <a:pt x="161" y="252"/>
                    </a:cubicBezTo>
                    <a:cubicBezTo>
                      <a:pt x="172" y="258"/>
                      <a:pt x="185" y="248"/>
                      <a:pt x="197" y="246"/>
                    </a:cubicBezTo>
                    <a:cubicBezTo>
                      <a:pt x="209" y="210"/>
                      <a:pt x="243" y="220"/>
                      <a:pt x="281" y="216"/>
                    </a:cubicBezTo>
                    <a:cubicBezTo>
                      <a:pt x="312" y="206"/>
                      <a:pt x="325" y="225"/>
                      <a:pt x="353" y="234"/>
                    </a:cubicBezTo>
                    <a:cubicBezTo>
                      <a:pt x="346" y="254"/>
                      <a:pt x="336" y="286"/>
                      <a:pt x="323" y="246"/>
                    </a:cubicBezTo>
                    <a:cubicBezTo>
                      <a:pt x="315" y="248"/>
                      <a:pt x="305" y="247"/>
                      <a:pt x="299" y="252"/>
                    </a:cubicBezTo>
                    <a:cubicBezTo>
                      <a:pt x="294" y="256"/>
                      <a:pt x="298" y="266"/>
                      <a:pt x="293" y="270"/>
                    </a:cubicBezTo>
                    <a:cubicBezTo>
                      <a:pt x="283" y="277"/>
                      <a:pt x="257" y="282"/>
                      <a:pt x="257" y="282"/>
                    </a:cubicBezTo>
                    <a:cubicBezTo>
                      <a:pt x="234" y="316"/>
                      <a:pt x="254" y="335"/>
                      <a:pt x="275" y="366"/>
                    </a:cubicBezTo>
                    <a:cubicBezTo>
                      <a:pt x="285" y="382"/>
                      <a:pt x="299" y="400"/>
                      <a:pt x="293" y="402"/>
                    </a:cubicBezTo>
                    <a:cubicBezTo>
                      <a:pt x="282" y="407"/>
                      <a:pt x="269" y="398"/>
                      <a:pt x="257" y="396"/>
                    </a:cubicBezTo>
                    <a:cubicBezTo>
                      <a:pt x="243" y="375"/>
                      <a:pt x="246" y="362"/>
                      <a:pt x="221" y="354"/>
                    </a:cubicBezTo>
                    <a:cubicBezTo>
                      <a:pt x="217" y="360"/>
                      <a:pt x="209" y="365"/>
                      <a:pt x="209" y="372"/>
                    </a:cubicBezTo>
                    <a:cubicBezTo>
                      <a:pt x="209" y="385"/>
                      <a:pt x="221" y="408"/>
                      <a:pt x="221" y="408"/>
                    </a:cubicBezTo>
                    <a:cubicBezTo>
                      <a:pt x="186" y="420"/>
                      <a:pt x="188" y="400"/>
                      <a:pt x="149" y="426"/>
                    </a:cubicBezTo>
                    <a:cubicBezTo>
                      <a:pt x="122" y="385"/>
                      <a:pt x="158" y="431"/>
                      <a:pt x="101" y="402"/>
                    </a:cubicBezTo>
                    <a:cubicBezTo>
                      <a:pt x="92" y="397"/>
                      <a:pt x="86" y="375"/>
                      <a:pt x="83" y="366"/>
                    </a:cubicBezTo>
                    <a:cubicBezTo>
                      <a:pt x="92" y="340"/>
                      <a:pt x="110" y="320"/>
                      <a:pt x="119" y="294"/>
                    </a:cubicBezTo>
                    <a:cubicBezTo>
                      <a:pt x="116" y="224"/>
                      <a:pt x="150" y="128"/>
                      <a:pt x="71" y="144"/>
                    </a:cubicBezTo>
                    <a:cubicBezTo>
                      <a:pt x="56" y="167"/>
                      <a:pt x="49" y="171"/>
                      <a:pt x="23" y="162"/>
                    </a:cubicBezTo>
                    <a:cubicBezTo>
                      <a:pt x="14" y="148"/>
                      <a:pt x="0" y="140"/>
                      <a:pt x="23" y="126"/>
                    </a:cubicBezTo>
                    <a:cubicBezTo>
                      <a:pt x="34" y="119"/>
                      <a:pt x="59" y="114"/>
                      <a:pt x="59" y="114"/>
                    </a:cubicBezTo>
                    <a:cubicBezTo>
                      <a:pt x="55" y="102"/>
                      <a:pt x="54" y="89"/>
                      <a:pt x="47" y="78"/>
                    </a:cubicBezTo>
                    <a:cubicBezTo>
                      <a:pt x="39" y="66"/>
                      <a:pt x="23" y="42"/>
                      <a:pt x="23" y="42"/>
                    </a:cubicBezTo>
                    <a:cubicBezTo>
                      <a:pt x="35" y="34"/>
                      <a:pt x="47" y="26"/>
                      <a:pt x="59" y="18"/>
                    </a:cubicBezTo>
                    <a:cubicBezTo>
                      <a:pt x="65" y="14"/>
                      <a:pt x="77" y="6"/>
                      <a:pt x="77" y="6"/>
                    </a:cubicBezTo>
                    <a:cubicBezTo>
                      <a:pt x="105" y="13"/>
                      <a:pt x="97" y="19"/>
                      <a:pt x="107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1" name="Freeform 13"/>
              <p:cNvSpPr/>
              <p:nvPr/>
            </p:nvSpPr>
            <p:spPr bwMode="auto">
              <a:xfrm>
                <a:off x="3655" y="694"/>
                <a:ext cx="191" cy="160"/>
              </a:xfrm>
              <a:custGeom>
                <a:avLst/>
                <a:gdLst>
                  <a:gd name="T0" fmla="*/ 38 w 191"/>
                  <a:gd name="T1" fmla="*/ 11 h 160"/>
                  <a:gd name="T2" fmla="*/ 71 w 191"/>
                  <a:gd name="T3" fmla="*/ 26 h 160"/>
                  <a:gd name="T4" fmla="*/ 104 w 191"/>
                  <a:gd name="T5" fmla="*/ 29 h 160"/>
                  <a:gd name="T6" fmla="*/ 137 w 191"/>
                  <a:gd name="T7" fmla="*/ 32 h 160"/>
                  <a:gd name="T8" fmla="*/ 164 w 191"/>
                  <a:gd name="T9" fmla="*/ 26 h 160"/>
                  <a:gd name="T10" fmla="*/ 191 w 191"/>
                  <a:gd name="T11" fmla="*/ 44 h 160"/>
                  <a:gd name="T12" fmla="*/ 140 w 191"/>
                  <a:gd name="T13" fmla="*/ 62 h 160"/>
                  <a:gd name="T14" fmla="*/ 122 w 191"/>
                  <a:gd name="T15" fmla="*/ 68 h 160"/>
                  <a:gd name="T16" fmla="*/ 95 w 191"/>
                  <a:gd name="T17" fmla="*/ 53 h 160"/>
                  <a:gd name="T18" fmla="*/ 71 w 191"/>
                  <a:gd name="T19" fmla="*/ 71 h 160"/>
                  <a:gd name="T20" fmla="*/ 74 w 191"/>
                  <a:gd name="T21" fmla="*/ 80 h 160"/>
                  <a:gd name="T22" fmla="*/ 83 w 191"/>
                  <a:gd name="T23" fmla="*/ 83 h 160"/>
                  <a:gd name="T24" fmla="*/ 89 w 191"/>
                  <a:gd name="T25" fmla="*/ 101 h 160"/>
                  <a:gd name="T26" fmla="*/ 107 w 191"/>
                  <a:gd name="T27" fmla="*/ 107 h 160"/>
                  <a:gd name="T28" fmla="*/ 134 w 191"/>
                  <a:gd name="T29" fmla="*/ 125 h 160"/>
                  <a:gd name="T30" fmla="*/ 134 w 191"/>
                  <a:gd name="T31" fmla="*/ 143 h 160"/>
                  <a:gd name="T32" fmla="*/ 116 w 191"/>
                  <a:gd name="T33" fmla="*/ 149 h 160"/>
                  <a:gd name="T34" fmla="*/ 104 w 191"/>
                  <a:gd name="T35" fmla="*/ 146 h 160"/>
                  <a:gd name="T36" fmla="*/ 101 w 191"/>
                  <a:gd name="T37" fmla="*/ 134 h 160"/>
                  <a:gd name="T38" fmla="*/ 74 w 191"/>
                  <a:gd name="T39" fmla="*/ 146 h 160"/>
                  <a:gd name="T40" fmla="*/ 44 w 191"/>
                  <a:gd name="T41" fmla="*/ 152 h 160"/>
                  <a:gd name="T42" fmla="*/ 17 w 191"/>
                  <a:gd name="T43" fmla="*/ 155 h 160"/>
                  <a:gd name="T44" fmla="*/ 8 w 191"/>
                  <a:gd name="T45" fmla="*/ 125 h 160"/>
                  <a:gd name="T46" fmla="*/ 41 w 191"/>
                  <a:gd name="T47" fmla="*/ 113 h 160"/>
                  <a:gd name="T48" fmla="*/ 29 w 191"/>
                  <a:gd name="T49" fmla="*/ 80 h 160"/>
                  <a:gd name="T50" fmla="*/ 38 w 191"/>
                  <a:gd name="T51" fmla="*/ 53 h 160"/>
                  <a:gd name="T52" fmla="*/ 35 w 191"/>
                  <a:gd name="T53" fmla="*/ 38 h 160"/>
                  <a:gd name="T54" fmla="*/ 29 w 191"/>
                  <a:gd name="T55" fmla="*/ 20 h 160"/>
                  <a:gd name="T56" fmla="*/ 38 w 191"/>
                  <a:gd name="T57" fmla="*/ 11 h 1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91"/>
                  <a:gd name="T88" fmla="*/ 0 h 160"/>
                  <a:gd name="T89" fmla="*/ 191 w 191"/>
                  <a:gd name="T90" fmla="*/ 160 h 1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91" h="160">
                    <a:moveTo>
                      <a:pt x="38" y="11"/>
                    </a:moveTo>
                    <a:cubicBezTo>
                      <a:pt x="70" y="0"/>
                      <a:pt x="51" y="22"/>
                      <a:pt x="71" y="26"/>
                    </a:cubicBezTo>
                    <a:cubicBezTo>
                      <a:pt x="82" y="28"/>
                      <a:pt x="93" y="28"/>
                      <a:pt x="104" y="29"/>
                    </a:cubicBezTo>
                    <a:cubicBezTo>
                      <a:pt x="127" y="37"/>
                      <a:pt x="116" y="36"/>
                      <a:pt x="137" y="32"/>
                    </a:cubicBezTo>
                    <a:cubicBezTo>
                      <a:pt x="148" y="25"/>
                      <a:pt x="152" y="22"/>
                      <a:pt x="164" y="26"/>
                    </a:cubicBezTo>
                    <a:cubicBezTo>
                      <a:pt x="173" y="35"/>
                      <a:pt x="179" y="40"/>
                      <a:pt x="191" y="44"/>
                    </a:cubicBezTo>
                    <a:cubicBezTo>
                      <a:pt x="176" y="54"/>
                      <a:pt x="158" y="56"/>
                      <a:pt x="140" y="62"/>
                    </a:cubicBezTo>
                    <a:cubicBezTo>
                      <a:pt x="134" y="64"/>
                      <a:pt x="122" y="68"/>
                      <a:pt x="122" y="68"/>
                    </a:cubicBezTo>
                    <a:cubicBezTo>
                      <a:pt x="112" y="65"/>
                      <a:pt x="95" y="53"/>
                      <a:pt x="95" y="53"/>
                    </a:cubicBezTo>
                    <a:cubicBezTo>
                      <a:pt x="81" y="56"/>
                      <a:pt x="76" y="57"/>
                      <a:pt x="71" y="71"/>
                    </a:cubicBezTo>
                    <a:cubicBezTo>
                      <a:pt x="72" y="74"/>
                      <a:pt x="72" y="78"/>
                      <a:pt x="74" y="80"/>
                    </a:cubicBezTo>
                    <a:cubicBezTo>
                      <a:pt x="76" y="82"/>
                      <a:pt x="81" y="80"/>
                      <a:pt x="83" y="83"/>
                    </a:cubicBezTo>
                    <a:cubicBezTo>
                      <a:pt x="87" y="88"/>
                      <a:pt x="83" y="99"/>
                      <a:pt x="89" y="101"/>
                    </a:cubicBezTo>
                    <a:cubicBezTo>
                      <a:pt x="95" y="103"/>
                      <a:pt x="107" y="107"/>
                      <a:pt x="107" y="107"/>
                    </a:cubicBezTo>
                    <a:cubicBezTo>
                      <a:pt x="112" y="122"/>
                      <a:pt x="119" y="122"/>
                      <a:pt x="134" y="125"/>
                    </a:cubicBezTo>
                    <a:cubicBezTo>
                      <a:pt x="136" y="130"/>
                      <a:pt x="140" y="138"/>
                      <a:pt x="134" y="143"/>
                    </a:cubicBezTo>
                    <a:cubicBezTo>
                      <a:pt x="129" y="147"/>
                      <a:pt x="116" y="149"/>
                      <a:pt x="116" y="149"/>
                    </a:cubicBezTo>
                    <a:cubicBezTo>
                      <a:pt x="112" y="148"/>
                      <a:pt x="107" y="149"/>
                      <a:pt x="104" y="146"/>
                    </a:cubicBezTo>
                    <a:cubicBezTo>
                      <a:pt x="101" y="143"/>
                      <a:pt x="105" y="135"/>
                      <a:pt x="101" y="134"/>
                    </a:cubicBezTo>
                    <a:cubicBezTo>
                      <a:pt x="91" y="131"/>
                      <a:pt x="82" y="142"/>
                      <a:pt x="74" y="146"/>
                    </a:cubicBezTo>
                    <a:cubicBezTo>
                      <a:pt x="66" y="150"/>
                      <a:pt x="52" y="151"/>
                      <a:pt x="44" y="152"/>
                    </a:cubicBezTo>
                    <a:cubicBezTo>
                      <a:pt x="23" y="159"/>
                      <a:pt x="32" y="160"/>
                      <a:pt x="17" y="155"/>
                    </a:cubicBezTo>
                    <a:cubicBezTo>
                      <a:pt x="9" y="147"/>
                      <a:pt x="0" y="138"/>
                      <a:pt x="8" y="125"/>
                    </a:cubicBezTo>
                    <a:cubicBezTo>
                      <a:pt x="14" y="115"/>
                      <a:pt x="41" y="113"/>
                      <a:pt x="41" y="113"/>
                    </a:cubicBezTo>
                    <a:cubicBezTo>
                      <a:pt x="68" y="95"/>
                      <a:pt x="44" y="90"/>
                      <a:pt x="29" y="80"/>
                    </a:cubicBezTo>
                    <a:cubicBezTo>
                      <a:pt x="14" y="58"/>
                      <a:pt x="8" y="60"/>
                      <a:pt x="38" y="53"/>
                    </a:cubicBezTo>
                    <a:cubicBezTo>
                      <a:pt x="50" y="36"/>
                      <a:pt x="43" y="51"/>
                      <a:pt x="35" y="38"/>
                    </a:cubicBezTo>
                    <a:cubicBezTo>
                      <a:pt x="32" y="33"/>
                      <a:pt x="29" y="20"/>
                      <a:pt x="29" y="20"/>
                    </a:cubicBezTo>
                    <a:cubicBezTo>
                      <a:pt x="35" y="16"/>
                      <a:pt x="58" y="11"/>
                      <a:pt x="38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2" name="Freeform 14"/>
              <p:cNvSpPr/>
              <p:nvPr/>
            </p:nvSpPr>
            <p:spPr bwMode="auto">
              <a:xfrm>
                <a:off x="3801" y="813"/>
                <a:ext cx="93" cy="107"/>
              </a:xfrm>
              <a:custGeom>
                <a:avLst/>
                <a:gdLst>
                  <a:gd name="T0" fmla="*/ 63 w 93"/>
                  <a:gd name="T1" fmla="*/ 48 h 107"/>
                  <a:gd name="T2" fmla="*/ 66 w 93"/>
                  <a:gd name="T3" fmla="*/ 9 h 107"/>
                  <a:gd name="T4" fmla="*/ 75 w 93"/>
                  <a:gd name="T5" fmla="*/ 3 h 107"/>
                  <a:gd name="T6" fmla="*/ 69 w 93"/>
                  <a:gd name="T7" fmla="*/ 36 h 107"/>
                  <a:gd name="T8" fmla="*/ 93 w 93"/>
                  <a:gd name="T9" fmla="*/ 93 h 107"/>
                  <a:gd name="T10" fmla="*/ 45 w 93"/>
                  <a:gd name="T11" fmla="*/ 75 h 107"/>
                  <a:gd name="T12" fmla="*/ 15 w 93"/>
                  <a:gd name="T13" fmla="*/ 66 h 107"/>
                  <a:gd name="T14" fmla="*/ 6 w 93"/>
                  <a:gd name="T15" fmla="*/ 27 h 107"/>
                  <a:gd name="T16" fmla="*/ 39 w 93"/>
                  <a:gd name="T17" fmla="*/ 54 h 107"/>
                  <a:gd name="T18" fmla="*/ 63 w 93"/>
                  <a:gd name="T19" fmla="*/ 48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3"/>
                  <a:gd name="T31" fmla="*/ 0 h 107"/>
                  <a:gd name="T32" fmla="*/ 93 w 93"/>
                  <a:gd name="T33" fmla="*/ 107 h 1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3" h="107">
                    <a:moveTo>
                      <a:pt x="63" y="48"/>
                    </a:moveTo>
                    <a:cubicBezTo>
                      <a:pt x="64" y="35"/>
                      <a:pt x="63" y="22"/>
                      <a:pt x="66" y="9"/>
                    </a:cubicBezTo>
                    <a:cubicBezTo>
                      <a:pt x="67" y="6"/>
                      <a:pt x="74" y="0"/>
                      <a:pt x="75" y="3"/>
                    </a:cubicBezTo>
                    <a:cubicBezTo>
                      <a:pt x="77" y="7"/>
                      <a:pt x="71" y="29"/>
                      <a:pt x="69" y="36"/>
                    </a:cubicBezTo>
                    <a:cubicBezTo>
                      <a:pt x="74" y="57"/>
                      <a:pt x="86" y="73"/>
                      <a:pt x="93" y="93"/>
                    </a:cubicBezTo>
                    <a:cubicBezTo>
                      <a:pt x="71" y="107"/>
                      <a:pt x="62" y="84"/>
                      <a:pt x="45" y="75"/>
                    </a:cubicBezTo>
                    <a:cubicBezTo>
                      <a:pt x="39" y="72"/>
                      <a:pt x="23" y="68"/>
                      <a:pt x="15" y="66"/>
                    </a:cubicBezTo>
                    <a:cubicBezTo>
                      <a:pt x="0" y="51"/>
                      <a:pt x="3" y="49"/>
                      <a:pt x="6" y="27"/>
                    </a:cubicBezTo>
                    <a:cubicBezTo>
                      <a:pt x="21" y="32"/>
                      <a:pt x="26" y="45"/>
                      <a:pt x="39" y="54"/>
                    </a:cubicBezTo>
                    <a:cubicBezTo>
                      <a:pt x="59" y="51"/>
                      <a:pt x="52" y="54"/>
                      <a:pt x="63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3" name="Freeform 15"/>
              <p:cNvSpPr/>
              <p:nvPr/>
            </p:nvSpPr>
            <p:spPr bwMode="auto">
              <a:xfrm>
                <a:off x="3717" y="891"/>
                <a:ext cx="163" cy="147"/>
              </a:xfrm>
              <a:custGeom>
                <a:avLst/>
                <a:gdLst>
                  <a:gd name="T0" fmla="*/ 102 w 163"/>
                  <a:gd name="T1" fmla="*/ 0 h 147"/>
                  <a:gd name="T2" fmla="*/ 135 w 163"/>
                  <a:gd name="T3" fmla="*/ 30 h 147"/>
                  <a:gd name="T4" fmla="*/ 159 w 163"/>
                  <a:gd name="T5" fmla="*/ 54 h 147"/>
                  <a:gd name="T6" fmla="*/ 147 w 163"/>
                  <a:gd name="T7" fmla="*/ 69 h 147"/>
                  <a:gd name="T8" fmla="*/ 120 w 163"/>
                  <a:gd name="T9" fmla="*/ 108 h 147"/>
                  <a:gd name="T10" fmla="*/ 87 w 163"/>
                  <a:gd name="T11" fmla="*/ 120 h 147"/>
                  <a:gd name="T12" fmla="*/ 45 w 163"/>
                  <a:gd name="T13" fmla="*/ 147 h 147"/>
                  <a:gd name="T14" fmla="*/ 27 w 163"/>
                  <a:gd name="T15" fmla="*/ 144 h 147"/>
                  <a:gd name="T16" fmla="*/ 9 w 163"/>
                  <a:gd name="T17" fmla="*/ 111 h 147"/>
                  <a:gd name="T18" fmla="*/ 15 w 163"/>
                  <a:gd name="T19" fmla="*/ 84 h 147"/>
                  <a:gd name="T20" fmla="*/ 39 w 163"/>
                  <a:gd name="T21" fmla="*/ 84 h 147"/>
                  <a:gd name="T22" fmla="*/ 66 w 163"/>
                  <a:gd name="T23" fmla="*/ 102 h 147"/>
                  <a:gd name="T24" fmla="*/ 93 w 163"/>
                  <a:gd name="T25" fmla="*/ 69 h 147"/>
                  <a:gd name="T26" fmla="*/ 105 w 163"/>
                  <a:gd name="T27" fmla="*/ 24 h 147"/>
                  <a:gd name="T28" fmla="*/ 96 w 163"/>
                  <a:gd name="T29" fmla="*/ 3 h 147"/>
                  <a:gd name="T30" fmla="*/ 102 w 163"/>
                  <a:gd name="T31" fmla="*/ 0 h 1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63"/>
                  <a:gd name="T49" fmla="*/ 0 h 147"/>
                  <a:gd name="T50" fmla="*/ 163 w 163"/>
                  <a:gd name="T51" fmla="*/ 147 h 1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63" h="147">
                    <a:moveTo>
                      <a:pt x="102" y="0"/>
                    </a:moveTo>
                    <a:cubicBezTo>
                      <a:pt x="119" y="11"/>
                      <a:pt x="121" y="16"/>
                      <a:pt x="135" y="30"/>
                    </a:cubicBezTo>
                    <a:cubicBezTo>
                      <a:pt x="139" y="53"/>
                      <a:pt x="139" y="49"/>
                      <a:pt x="159" y="54"/>
                    </a:cubicBezTo>
                    <a:cubicBezTo>
                      <a:pt x="151" y="77"/>
                      <a:pt x="163" y="50"/>
                      <a:pt x="147" y="69"/>
                    </a:cubicBezTo>
                    <a:cubicBezTo>
                      <a:pt x="136" y="83"/>
                      <a:pt x="139" y="102"/>
                      <a:pt x="120" y="108"/>
                    </a:cubicBezTo>
                    <a:cubicBezTo>
                      <a:pt x="109" y="124"/>
                      <a:pt x="107" y="123"/>
                      <a:pt x="87" y="120"/>
                    </a:cubicBezTo>
                    <a:cubicBezTo>
                      <a:pt x="56" y="124"/>
                      <a:pt x="66" y="133"/>
                      <a:pt x="45" y="147"/>
                    </a:cubicBezTo>
                    <a:cubicBezTo>
                      <a:pt x="39" y="146"/>
                      <a:pt x="32" y="147"/>
                      <a:pt x="27" y="144"/>
                    </a:cubicBezTo>
                    <a:cubicBezTo>
                      <a:pt x="15" y="138"/>
                      <a:pt x="25" y="122"/>
                      <a:pt x="9" y="111"/>
                    </a:cubicBezTo>
                    <a:cubicBezTo>
                      <a:pt x="1" y="99"/>
                      <a:pt x="0" y="89"/>
                      <a:pt x="15" y="84"/>
                    </a:cubicBezTo>
                    <a:cubicBezTo>
                      <a:pt x="27" y="92"/>
                      <a:pt x="30" y="97"/>
                      <a:pt x="39" y="84"/>
                    </a:cubicBezTo>
                    <a:cubicBezTo>
                      <a:pt x="48" y="93"/>
                      <a:pt x="54" y="98"/>
                      <a:pt x="66" y="102"/>
                    </a:cubicBezTo>
                    <a:cubicBezTo>
                      <a:pt x="60" y="77"/>
                      <a:pt x="76" y="80"/>
                      <a:pt x="93" y="69"/>
                    </a:cubicBezTo>
                    <a:cubicBezTo>
                      <a:pt x="95" y="48"/>
                      <a:pt x="94" y="40"/>
                      <a:pt x="105" y="24"/>
                    </a:cubicBezTo>
                    <a:cubicBezTo>
                      <a:pt x="100" y="10"/>
                      <a:pt x="91" y="18"/>
                      <a:pt x="96" y="3"/>
                    </a:cubicBezTo>
                    <a:cubicBezTo>
                      <a:pt x="111" y="7"/>
                      <a:pt x="111" y="9"/>
                      <a:pt x="10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4" name="Freeform 16"/>
              <p:cNvSpPr/>
              <p:nvPr/>
            </p:nvSpPr>
            <p:spPr bwMode="auto">
              <a:xfrm>
                <a:off x="4074" y="1158"/>
                <a:ext cx="99" cy="147"/>
              </a:xfrm>
              <a:custGeom>
                <a:avLst/>
                <a:gdLst>
                  <a:gd name="T0" fmla="*/ 21 w 99"/>
                  <a:gd name="T1" fmla="*/ 27 h 147"/>
                  <a:gd name="T2" fmla="*/ 33 w 99"/>
                  <a:gd name="T3" fmla="*/ 9 h 147"/>
                  <a:gd name="T4" fmla="*/ 39 w 99"/>
                  <a:gd name="T5" fmla="*/ 0 h 147"/>
                  <a:gd name="T6" fmla="*/ 69 w 99"/>
                  <a:gd name="T7" fmla="*/ 18 h 147"/>
                  <a:gd name="T8" fmla="*/ 87 w 99"/>
                  <a:gd name="T9" fmla="*/ 60 h 147"/>
                  <a:gd name="T10" fmla="*/ 90 w 99"/>
                  <a:gd name="T11" fmla="*/ 84 h 147"/>
                  <a:gd name="T12" fmla="*/ 72 w 99"/>
                  <a:gd name="T13" fmla="*/ 96 h 147"/>
                  <a:gd name="T14" fmla="*/ 75 w 99"/>
                  <a:gd name="T15" fmla="*/ 123 h 147"/>
                  <a:gd name="T16" fmla="*/ 42 w 99"/>
                  <a:gd name="T17" fmla="*/ 147 h 147"/>
                  <a:gd name="T18" fmla="*/ 51 w 99"/>
                  <a:gd name="T19" fmla="*/ 111 h 147"/>
                  <a:gd name="T20" fmla="*/ 54 w 99"/>
                  <a:gd name="T21" fmla="*/ 102 h 147"/>
                  <a:gd name="T22" fmla="*/ 33 w 99"/>
                  <a:gd name="T23" fmla="*/ 99 h 147"/>
                  <a:gd name="T24" fmla="*/ 27 w 99"/>
                  <a:gd name="T25" fmla="*/ 81 h 147"/>
                  <a:gd name="T26" fmla="*/ 24 w 99"/>
                  <a:gd name="T27" fmla="*/ 60 h 147"/>
                  <a:gd name="T28" fmla="*/ 15 w 99"/>
                  <a:gd name="T29" fmla="*/ 54 h 147"/>
                  <a:gd name="T30" fmla="*/ 0 w 99"/>
                  <a:gd name="T31" fmla="*/ 27 h 147"/>
                  <a:gd name="T32" fmla="*/ 21 w 99"/>
                  <a:gd name="T33" fmla="*/ 27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9"/>
                  <a:gd name="T52" fmla="*/ 0 h 147"/>
                  <a:gd name="T53" fmla="*/ 99 w 99"/>
                  <a:gd name="T54" fmla="*/ 147 h 1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9" h="147">
                    <a:moveTo>
                      <a:pt x="21" y="27"/>
                    </a:moveTo>
                    <a:cubicBezTo>
                      <a:pt x="25" y="21"/>
                      <a:pt x="29" y="15"/>
                      <a:pt x="33" y="9"/>
                    </a:cubicBezTo>
                    <a:cubicBezTo>
                      <a:pt x="35" y="6"/>
                      <a:pt x="39" y="0"/>
                      <a:pt x="39" y="0"/>
                    </a:cubicBezTo>
                    <a:cubicBezTo>
                      <a:pt x="53" y="4"/>
                      <a:pt x="59" y="8"/>
                      <a:pt x="69" y="18"/>
                    </a:cubicBezTo>
                    <a:cubicBezTo>
                      <a:pt x="74" y="34"/>
                      <a:pt x="69" y="54"/>
                      <a:pt x="87" y="60"/>
                    </a:cubicBezTo>
                    <a:cubicBezTo>
                      <a:pt x="92" y="68"/>
                      <a:pt x="99" y="73"/>
                      <a:pt x="90" y="84"/>
                    </a:cubicBezTo>
                    <a:cubicBezTo>
                      <a:pt x="86" y="90"/>
                      <a:pt x="72" y="96"/>
                      <a:pt x="72" y="96"/>
                    </a:cubicBezTo>
                    <a:cubicBezTo>
                      <a:pt x="69" y="105"/>
                      <a:pt x="75" y="123"/>
                      <a:pt x="75" y="123"/>
                    </a:cubicBezTo>
                    <a:cubicBezTo>
                      <a:pt x="67" y="136"/>
                      <a:pt x="56" y="142"/>
                      <a:pt x="42" y="147"/>
                    </a:cubicBezTo>
                    <a:cubicBezTo>
                      <a:pt x="38" y="134"/>
                      <a:pt x="46" y="125"/>
                      <a:pt x="51" y="111"/>
                    </a:cubicBezTo>
                    <a:cubicBezTo>
                      <a:pt x="52" y="108"/>
                      <a:pt x="54" y="102"/>
                      <a:pt x="54" y="102"/>
                    </a:cubicBezTo>
                    <a:cubicBezTo>
                      <a:pt x="47" y="101"/>
                      <a:pt x="39" y="103"/>
                      <a:pt x="33" y="99"/>
                    </a:cubicBezTo>
                    <a:cubicBezTo>
                      <a:pt x="28" y="95"/>
                      <a:pt x="27" y="81"/>
                      <a:pt x="27" y="81"/>
                    </a:cubicBezTo>
                    <a:cubicBezTo>
                      <a:pt x="26" y="74"/>
                      <a:pt x="27" y="66"/>
                      <a:pt x="24" y="60"/>
                    </a:cubicBezTo>
                    <a:cubicBezTo>
                      <a:pt x="23" y="57"/>
                      <a:pt x="17" y="57"/>
                      <a:pt x="15" y="54"/>
                    </a:cubicBezTo>
                    <a:cubicBezTo>
                      <a:pt x="4" y="41"/>
                      <a:pt x="4" y="39"/>
                      <a:pt x="0" y="27"/>
                    </a:cubicBezTo>
                    <a:cubicBezTo>
                      <a:pt x="13" y="19"/>
                      <a:pt x="6" y="19"/>
                      <a:pt x="21" y="2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5" name="Freeform 17"/>
              <p:cNvSpPr/>
              <p:nvPr/>
            </p:nvSpPr>
            <p:spPr bwMode="auto">
              <a:xfrm>
                <a:off x="3282" y="1341"/>
                <a:ext cx="57" cy="77"/>
              </a:xfrm>
              <a:custGeom>
                <a:avLst/>
                <a:gdLst>
                  <a:gd name="T0" fmla="*/ 27 w 57"/>
                  <a:gd name="T1" fmla="*/ 18 h 77"/>
                  <a:gd name="T2" fmla="*/ 6 w 57"/>
                  <a:gd name="T3" fmla="*/ 42 h 77"/>
                  <a:gd name="T4" fmla="*/ 0 w 57"/>
                  <a:gd name="T5" fmla="*/ 60 h 77"/>
                  <a:gd name="T6" fmla="*/ 57 w 57"/>
                  <a:gd name="T7" fmla="*/ 21 h 77"/>
                  <a:gd name="T8" fmla="*/ 24 w 57"/>
                  <a:gd name="T9" fmla="*/ 6 h 77"/>
                  <a:gd name="T10" fmla="*/ 27 w 57"/>
                  <a:gd name="T11" fmla="*/ 18 h 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77"/>
                  <a:gd name="T20" fmla="*/ 57 w 57"/>
                  <a:gd name="T21" fmla="*/ 77 h 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77">
                    <a:moveTo>
                      <a:pt x="27" y="18"/>
                    </a:moveTo>
                    <a:cubicBezTo>
                      <a:pt x="21" y="27"/>
                      <a:pt x="11" y="32"/>
                      <a:pt x="6" y="42"/>
                    </a:cubicBezTo>
                    <a:cubicBezTo>
                      <a:pt x="3" y="48"/>
                      <a:pt x="0" y="60"/>
                      <a:pt x="0" y="60"/>
                    </a:cubicBezTo>
                    <a:cubicBezTo>
                      <a:pt x="26" y="77"/>
                      <a:pt x="49" y="44"/>
                      <a:pt x="57" y="21"/>
                    </a:cubicBezTo>
                    <a:cubicBezTo>
                      <a:pt x="52" y="0"/>
                      <a:pt x="46" y="3"/>
                      <a:pt x="24" y="6"/>
                    </a:cubicBezTo>
                    <a:cubicBezTo>
                      <a:pt x="17" y="27"/>
                      <a:pt x="13" y="28"/>
                      <a:pt x="27" y="1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6" name="Freeform 18"/>
              <p:cNvSpPr/>
              <p:nvPr/>
            </p:nvSpPr>
            <p:spPr bwMode="auto">
              <a:xfrm>
                <a:off x="4519" y="723"/>
                <a:ext cx="103" cy="84"/>
              </a:xfrm>
              <a:custGeom>
                <a:avLst/>
                <a:gdLst>
                  <a:gd name="T0" fmla="*/ 35 w 103"/>
                  <a:gd name="T1" fmla="*/ 0 h 84"/>
                  <a:gd name="T2" fmla="*/ 41 w 103"/>
                  <a:gd name="T3" fmla="*/ 36 h 84"/>
                  <a:gd name="T4" fmla="*/ 59 w 103"/>
                  <a:gd name="T5" fmla="*/ 42 h 84"/>
                  <a:gd name="T6" fmla="*/ 98 w 103"/>
                  <a:gd name="T7" fmla="*/ 60 h 84"/>
                  <a:gd name="T8" fmla="*/ 89 w 103"/>
                  <a:gd name="T9" fmla="*/ 84 h 84"/>
                  <a:gd name="T10" fmla="*/ 47 w 103"/>
                  <a:gd name="T11" fmla="*/ 78 h 84"/>
                  <a:gd name="T12" fmla="*/ 20 w 103"/>
                  <a:gd name="T13" fmla="*/ 60 h 84"/>
                  <a:gd name="T14" fmla="*/ 5 w 103"/>
                  <a:gd name="T15" fmla="*/ 42 h 84"/>
                  <a:gd name="T16" fmla="*/ 35 w 103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3"/>
                  <a:gd name="T28" fmla="*/ 0 h 84"/>
                  <a:gd name="T29" fmla="*/ 103 w 103"/>
                  <a:gd name="T30" fmla="*/ 84 h 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3" h="84">
                    <a:moveTo>
                      <a:pt x="35" y="0"/>
                    </a:moveTo>
                    <a:cubicBezTo>
                      <a:pt x="36" y="12"/>
                      <a:pt x="31" y="29"/>
                      <a:pt x="41" y="36"/>
                    </a:cubicBezTo>
                    <a:cubicBezTo>
                      <a:pt x="46" y="40"/>
                      <a:pt x="59" y="42"/>
                      <a:pt x="59" y="42"/>
                    </a:cubicBezTo>
                    <a:cubicBezTo>
                      <a:pt x="70" y="59"/>
                      <a:pt x="76" y="57"/>
                      <a:pt x="98" y="60"/>
                    </a:cubicBezTo>
                    <a:cubicBezTo>
                      <a:pt x="102" y="73"/>
                      <a:pt x="103" y="79"/>
                      <a:pt x="89" y="84"/>
                    </a:cubicBezTo>
                    <a:cubicBezTo>
                      <a:pt x="85" y="84"/>
                      <a:pt x="57" y="84"/>
                      <a:pt x="47" y="78"/>
                    </a:cubicBezTo>
                    <a:cubicBezTo>
                      <a:pt x="38" y="73"/>
                      <a:pt x="20" y="60"/>
                      <a:pt x="20" y="60"/>
                    </a:cubicBezTo>
                    <a:cubicBezTo>
                      <a:pt x="16" y="54"/>
                      <a:pt x="7" y="50"/>
                      <a:pt x="5" y="42"/>
                    </a:cubicBezTo>
                    <a:cubicBezTo>
                      <a:pt x="0" y="20"/>
                      <a:pt x="19" y="8"/>
                      <a:pt x="35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7" name="Freeform 19"/>
              <p:cNvSpPr/>
              <p:nvPr/>
            </p:nvSpPr>
            <p:spPr bwMode="auto">
              <a:xfrm>
                <a:off x="4083" y="1029"/>
                <a:ext cx="76" cy="63"/>
              </a:xfrm>
              <a:custGeom>
                <a:avLst/>
                <a:gdLst>
                  <a:gd name="T0" fmla="*/ 27 w 76"/>
                  <a:gd name="T1" fmla="*/ 9 h 63"/>
                  <a:gd name="T2" fmla="*/ 69 w 76"/>
                  <a:gd name="T3" fmla="*/ 6 h 63"/>
                  <a:gd name="T4" fmla="*/ 75 w 76"/>
                  <a:gd name="T5" fmla="*/ 15 h 63"/>
                  <a:gd name="T6" fmla="*/ 48 w 76"/>
                  <a:gd name="T7" fmla="*/ 27 h 63"/>
                  <a:gd name="T8" fmla="*/ 24 w 76"/>
                  <a:gd name="T9" fmla="*/ 63 h 63"/>
                  <a:gd name="T10" fmla="*/ 0 w 76"/>
                  <a:gd name="T11" fmla="*/ 33 h 63"/>
                  <a:gd name="T12" fmla="*/ 21 w 76"/>
                  <a:gd name="T13" fmla="*/ 27 h 63"/>
                  <a:gd name="T14" fmla="*/ 27 w 76"/>
                  <a:gd name="T15" fmla="*/ 9 h 63"/>
                  <a:gd name="T16" fmla="*/ 39 w 76"/>
                  <a:gd name="T17" fmla="*/ 12 h 63"/>
                  <a:gd name="T18" fmla="*/ 27 w 76"/>
                  <a:gd name="T19" fmla="*/ 9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6"/>
                  <a:gd name="T31" fmla="*/ 0 h 63"/>
                  <a:gd name="T32" fmla="*/ 76 w 76"/>
                  <a:gd name="T33" fmla="*/ 63 h 6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6" h="63">
                    <a:moveTo>
                      <a:pt x="27" y="9"/>
                    </a:moveTo>
                    <a:cubicBezTo>
                      <a:pt x="53" y="0"/>
                      <a:pt x="39" y="2"/>
                      <a:pt x="69" y="6"/>
                    </a:cubicBezTo>
                    <a:cubicBezTo>
                      <a:pt x="71" y="9"/>
                      <a:pt x="76" y="11"/>
                      <a:pt x="75" y="15"/>
                    </a:cubicBezTo>
                    <a:cubicBezTo>
                      <a:pt x="73" y="25"/>
                      <a:pt x="48" y="27"/>
                      <a:pt x="48" y="27"/>
                    </a:cubicBezTo>
                    <a:cubicBezTo>
                      <a:pt x="41" y="47"/>
                      <a:pt x="45" y="56"/>
                      <a:pt x="24" y="63"/>
                    </a:cubicBezTo>
                    <a:cubicBezTo>
                      <a:pt x="9" y="58"/>
                      <a:pt x="4" y="46"/>
                      <a:pt x="0" y="33"/>
                    </a:cubicBezTo>
                    <a:cubicBezTo>
                      <a:pt x="7" y="31"/>
                      <a:pt x="16" y="33"/>
                      <a:pt x="21" y="27"/>
                    </a:cubicBezTo>
                    <a:cubicBezTo>
                      <a:pt x="25" y="22"/>
                      <a:pt x="27" y="9"/>
                      <a:pt x="27" y="9"/>
                    </a:cubicBezTo>
                    <a:cubicBezTo>
                      <a:pt x="31" y="10"/>
                      <a:pt x="39" y="12"/>
                      <a:pt x="39" y="12"/>
                    </a:cubicBezTo>
                    <a:cubicBezTo>
                      <a:pt x="39" y="12"/>
                      <a:pt x="31" y="10"/>
                      <a:pt x="27" y="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8" name="Freeform 20"/>
              <p:cNvSpPr/>
              <p:nvPr/>
            </p:nvSpPr>
            <p:spPr bwMode="auto">
              <a:xfrm>
                <a:off x="3750" y="1869"/>
                <a:ext cx="177" cy="252"/>
              </a:xfrm>
              <a:custGeom>
                <a:avLst/>
                <a:gdLst>
                  <a:gd name="T0" fmla="*/ 75 w 177"/>
                  <a:gd name="T1" fmla="*/ 3 h 252"/>
                  <a:gd name="T2" fmla="*/ 87 w 177"/>
                  <a:gd name="T3" fmla="*/ 36 h 252"/>
                  <a:gd name="T4" fmla="*/ 108 w 177"/>
                  <a:gd name="T5" fmla="*/ 18 h 252"/>
                  <a:gd name="T6" fmla="*/ 126 w 177"/>
                  <a:gd name="T7" fmla="*/ 87 h 252"/>
                  <a:gd name="T8" fmla="*/ 123 w 177"/>
                  <a:gd name="T9" fmla="*/ 135 h 252"/>
                  <a:gd name="T10" fmla="*/ 144 w 177"/>
                  <a:gd name="T11" fmla="*/ 144 h 252"/>
                  <a:gd name="T12" fmla="*/ 177 w 177"/>
                  <a:gd name="T13" fmla="*/ 165 h 252"/>
                  <a:gd name="T14" fmla="*/ 150 w 177"/>
                  <a:gd name="T15" fmla="*/ 219 h 252"/>
                  <a:gd name="T16" fmla="*/ 135 w 177"/>
                  <a:gd name="T17" fmla="*/ 252 h 252"/>
                  <a:gd name="T18" fmla="*/ 81 w 177"/>
                  <a:gd name="T19" fmla="*/ 228 h 252"/>
                  <a:gd name="T20" fmla="*/ 51 w 177"/>
                  <a:gd name="T21" fmla="*/ 234 h 252"/>
                  <a:gd name="T22" fmla="*/ 39 w 177"/>
                  <a:gd name="T23" fmla="*/ 207 h 252"/>
                  <a:gd name="T24" fmla="*/ 33 w 177"/>
                  <a:gd name="T25" fmla="*/ 189 h 252"/>
                  <a:gd name="T26" fmla="*/ 36 w 177"/>
                  <a:gd name="T27" fmla="*/ 144 h 252"/>
                  <a:gd name="T28" fmla="*/ 45 w 177"/>
                  <a:gd name="T29" fmla="*/ 147 h 252"/>
                  <a:gd name="T30" fmla="*/ 42 w 177"/>
                  <a:gd name="T31" fmla="*/ 135 h 252"/>
                  <a:gd name="T32" fmla="*/ 27 w 177"/>
                  <a:gd name="T33" fmla="*/ 90 h 252"/>
                  <a:gd name="T34" fmla="*/ 24 w 177"/>
                  <a:gd name="T35" fmla="*/ 72 h 252"/>
                  <a:gd name="T36" fmla="*/ 45 w 177"/>
                  <a:gd name="T37" fmla="*/ 42 h 252"/>
                  <a:gd name="T38" fmla="*/ 72 w 177"/>
                  <a:gd name="T39" fmla="*/ 0 h 252"/>
                  <a:gd name="T40" fmla="*/ 75 w 177"/>
                  <a:gd name="T41" fmla="*/ 3 h 25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77"/>
                  <a:gd name="T64" fmla="*/ 0 h 252"/>
                  <a:gd name="T65" fmla="*/ 177 w 177"/>
                  <a:gd name="T66" fmla="*/ 252 h 25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77" h="252">
                    <a:moveTo>
                      <a:pt x="75" y="3"/>
                    </a:moveTo>
                    <a:cubicBezTo>
                      <a:pt x="75" y="3"/>
                      <a:pt x="66" y="67"/>
                      <a:pt x="87" y="36"/>
                    </a:cubicBezTo>
                    <a:cubicBezTo>
                      <a:pt x="90" y="21"/>
                      <a:pt x="91" y="12"/>
                      <a:pt x="108" y="18"/>
                    </a:cubicBezTo>
                    <a:cubicBezTo>
                      <a:pt x="116" y="41"/>
                      <a:pt x="95" y="77"/>
                      <a:pt x="126" y="87"/>
                    </a:cubicBezTo>
                    <a:cubicBezTo>
                      <a:pt x="131" y="103"/>
                      <a:pt x="127" y="119"/>
                      <a:pt x="123" y="135"/>
                    </a:cubicBezTo>
                    <a:cubicBezTo>
                      <a:pt x="128" y="149"/>
                      <a:pt x="131" y="140"/>
                      <a:pt x="144" y="144"/>
                    </a:cubicBezTo>
                    <a:cubicBezTo>
                      <a:pt x="156" y="156"/>
                      <a:pt x="168" y="151"/>
                      <a:pt x="177" y="165"/>
                    </a:cubicBezTo>
                    <a:cubicBezTo>
                      <a:pt x="172" y="184"/>
                      <a:pt x="166" y="208"/>
                      <a:pt x="150" y="219"/>
                    </a:cubicBezTo>
                    <a:cubicBezTo>
                      <a:pt x="148" y="236"/>
                      <a:pt x="151" y="247"/>
                      <a:pt x="135" y="252"/>
                    </a:cubicBezTo>
                    <a:cubicBezTo>
                      <a:pt x="115" y="245"/>
                      <a:pt x="100" y="234"/>
                      <a:pt x="81" y="228"/>
                    </a:cubicBezTo>
                    <a:cubicBezTo>
                      <a:pt x="63" y="240"/>
                      <a:pt x="76" y="251"/>
                      <a:pt x="51" y="234"/>
                    </a:cubicBezTo>
                    <a:cubicBezTo>
                      <a:pt x="41" y="220"/>
                      <a:pt x="46" y="228"/>
                      <a:pt x="39" y="207"/>
                    </a:cubicBezTo>
                    <a:cubicBezTo>
                      <a:pt x="37" y="201"/>
                      <a:pt x="33" y="189"/>
                      <a:pt x="33" y="189"/>
                    </a:cubicBezTo>
                    <a:cubicBezTo>
                      <a:pt x="34" y="174"/>
                      <a:pt x="32" y="158"/>
                      <a:pt x="36" y="144"/>
                    </a:cubicBezTo>
                    <a:cubicBezTo>
                      <a:pt x="37" y="141"/>
                      <a:pt x="43" y="150"/>
                      <a:pt x="45" y="147"/>
                    </a:cubicBezTo>
                    <a:cubicBezTo>
                      <a:pt x="47" y="144"/>
                      <a:pt x="43" y="139"/>
                      <a:pt x="42" y="135"/>
                    </a:cubicBezTo>
                    <a:cubicBezTo>
                      <a:pt x="39" y="119"/>
                      <a:pt x="45" y="96"/>
                      <a:pt x="27" y="90"/>
                    </a:cubicBezTo>
                    <a:cubicBezTo>
                      <a:pt x="2" y="98"/>
                      <a:pt x="0" y="78"/>
                      <a:pt x="24" y="72"/>
                    </a:cubicBezTo>
                    <a:cubicBezTo>
                      <a:pt x="33" y="59"/>
                      <a:pt x="30" y="47"/>
                      <a:pt x="45" y="42"/>
                    </a:cubicBezTo>
                    <a:cubicBezTo>
                      <a:pt x="50" y="26"/>
                      <a:pt x="58" y="9"/>
                      <a:pt x="72" y="0"/>
                    </a:cubicBezTo>
                    <a:cubicBezTo>
                      <a:pt x="76" y="11"/>
                      <a:pt x="75" y="12"/>
                      <a:pt x="75" y="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29" name="Freeform 21"/>
              <p:cNvSpPr/>
              <p:nvPr/>
            </p:nvSpPr>
            <p:spPr bwMode="auto">
              <a:xfrm>
                <a:off x="3842" y="2136"/>
                <a:ext cx="103" cy="103"/>
              </a:xfrm>
              <a:custGeom>
                <a:avLst/>
                <a:gdLst>
                  <a:gd name="T0" fmla="*/ 10 w 103"/>
                  <a:gd name="T1" fmla="*/ 12 h 103"/>
                  <a:gd name="T2" fmla="*/ 40 w 103"/>
                  <a:gd name="T3" fmla="*/ 0 h 103"/>
                  <a:gd name="T4" fmla="*/ 76 w 103"/>
                  <a:gd name="T5" fmla="*/ 15 h 103"/>
                  <a:gd name="T6" fmla="*/ 85 w 103"/>
                  <a:gd name="T7" fmla="*/ 21 h 103"/>
                  <a:gd name="T8" fmla="*/ 103 w 103"/>
                  <a:gd name="T9" fmla="*/ 66 h 103"/>
                  <a:gd name="T10" fmla="*/ 88 w 103"/>
                  <a:gd name="T11" fmla="*/ 99 h 103"/>
                  <a:gd name="T12" fmla="*/ 28 w 103"/>
                  <a:gd name="T13" fmla="*/ 84 h 103"/>
                  <a:gd name="T14" fmla="*/ 10 w 103"/>
                  <a:gd name="T15" fmla="*/ 30 h 103"/>
                  <a:gd name="T16" fmla="*/ 16 w 103"/>
                  <a:gd name="T17" fmla="*/ 9 h 103"/>
                  <a:gd name="T18" fmla="*/ 10 w 103"/>
                  <a:gd name="T19" fmla="*/ 12 h 10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3"/>
                  <a:gd name="T31" fmla="*/ 0 h 103"/>
                  <a:gd name="T32" fmla="*/ 103 w 103"/>
                  <a:gd name="T33" fmla="*/ 103 h 10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3" h="103">
                    <a:moveTo>
                      <a:pt x="10" y="12"/>
                    </a:moveTo>
                    <a:cubicBezTo>
                      <a:pt x="21" y="8"/>
                      <a:pt x="29" y="3"/>
                      <a:pt x="40" y="0"/>
                    </a:cubicBezTo>
                    <a:cubicBezTo>
                      <a:pt x="65" y="4"/>
                      <a:pt x="53" y="0"/>
                      <a:pt x="76" y="15"/>
                    </a:cubicBezTo>
                    <a:cubicBezTo>
                      <a:pt x="79" y="17"/>
                      <a:pt x="85" y="21"/>
                      <a:pt x="85" y="21"/>
                    </a:cubicBezTo>
                    <a:cubicBezTo>
                      <a:pt x="90" y="37"/>
                      <a:pt x="98" y="51"/>
                      <a:pt x="103" y="66"/>
                    </a:cubicBezTo>
                    <a:cubicBezTo>
                      <a:pt x="100" y="83"/>
                      <a:pt x="102" y="90"/>
                      <a:pt x="88" y="99"/>
                    </a:cubicBezTo>
                    <a:cubicBezTo>
                      <a:pt x="70" y="97"/>
                      <a:pt x="34" y="103"/>
                      <a:pt x="28" y="84"/>
                    </a:cubicBezTo>
                    <a:cubicBezTo>
                      <a:pt x="26" y="62"/>
                      <a:pt x="29" y="42"/>
                      <a:pt x="10" y="30"/>
                    </a:cubicBezTo>
                    <a:cubicBezTo>
                      <a:pt x="5" y="22"/>
                      <a:pt x="0" y="9"/>
                      <a:pt x="16" y="9"/>
                    </a:cubicBezTo>
                    <a:cubicBezTo>
                      <a:pt x="18" y="9"/>
                      <a:pt x="12" y="11"/>
                      <a:pt x="1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0" name="Freeform 22"/>
              <p:cNvSpPr/>
              <p:nvPr/>
            </p:nvSpPr>
            <p:spPr bwMode="auto">
              <a:xfrm>
                <a:off x="3708" y="2199"/>
                <a:ext cx="70" cy="61"/>
              </a:xfrm>
              <a:custGeom>
                <a:avLst/>
                <a:gdLst>
                  <a:gd name="T0" fmla="*/ 18 w 70"/>
                  <a:gd name="T1" fmla="*/ 0 h 61"/>
                  <a:gd name="T2" fmla="*/ 39 w 70"/>
                  <a:gd name="T3" fmla="*/ 15 h 61"/>
                  <a:gd name="T4" fmla="*/ 48 w 70"/>
                  <a:gd name="T5" fmla="*/ 18 h 61"/>
                  <a:gd name="T6" fmla="*/ 48 w 70"/>
                  <a:gd name="T7" fmla="*/ 60 h 61"/>
                  <a:gd name="T8" fmla="*/ 0 w 70"/>
                  <a:gd name="T9" fmla="*/ 45 h 61"/>
                  <a:gd name="T10" fmla="*/ 12 w 70"/>
                  <a:gd name="T11" fmla="*/ 3 h 61"/>
                  <a:gd name="T12" fmla="*/ 18 w 70"/>
                  <a:gd name="T13" fmla="*/ 0 h 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61"/>
                  <a:gd name="T23" fmla="*/ 70 w 70"/>
                  <a:gd name="T24" fmla="*/ 61 h 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61">
                    <a:moveTo>
                      <a:pt x="18" y="0"/>
                    </a:moveTo>
                    <a:cubicBezTo>
                      <a:pt x="23" y="15"/>
                      <a:pt x="18" y="8"/>
                      <a:pt x="39" y="15"/>
                    </a:cubicBezTo>
                    <a:cubicBezTo>
                      <a:pt x="42" y="16"/>
                      <a:pt x="48" y="18"/>
                      <a:pt x="48" y="18"/>
                    </a:cubicBezTo>
                    <a:cubicBezTo>
                      <a:pt x="60" y="30"/>
                      <a:pt x="70" y="53"/>
                      <a:pt x="48" y="60"/>
                    </a:cubicBezTo>
                    <a:cubicBezTo>
                      <a:pt x="23" y="57"/>
                      <a:pt x="16" y="61"/>
                      <a:pt x="0" y="45"/>
                    </a:cubicBezTo>
                    <a:cubicBezTo>
                      <a:pt x="2" y="26"/>
                      <a:pt x="2" y="18"/>
                      <a:pt x="12" y="3"/>
                    </a:cubicBezTo>
                    <a:cubicBezTo>
                      <a:pt x="24" y="15"/>
                      <a:pt x="22" y="16"/>
                      <a:pt x="18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1" name="Freeform 23"/>
              <p:cNvSpPr/>
              <p:nvPr/>
            </p:nvSpPr>
            <p:spPr bwMode="auto">
              <a:xfrm>
                <a:off x="3690" y="1898"/>
                <a:ext cx="53" cy="160"/>
              </a:xfrm>
              <a:custGeom>
                <a:avLst/>
                <a:gdLst>
                  <a:gd name="T0" fmla="*/ 6 w 53"/>
                  <a:gd name="T1" fmla="*/ 13 h 160"/>
                  <a:gd name="T2" fmla="*/ 30 w 53"/>
                  <a:gd name="T3" fmla="*/ 13 h 160"/>
                  <a:gd name="T4" fmla="*/ 42 w 53"/>
                  <a:gd name="T5" fmla="*/ 61 h 160"/>
                  <a:gd name="T6" fmla="*/ 51 w 53"/>
                  <a:gd name="T7" fmla="*/ 121 h 160"/>
                  <a:gd name="T8" fmla="*/ 30 w 53"/>
                  <a:gd name="T9" fmla="*/ 160 h 160"/>
                  <a:gd name="T10" fmla="*/ 18 w 53"/>
                  <a:gd name="T11" fmla="*/ 115 h 160"/>
                  <a:gd name="T12" fmla="*/ 0 w 53"/>
                  <a:gd name="T13" fmla="*/ 79 h 160"/>
                  <a:gd name="T14" fmla="*/ 9 w 53"/>
                  <a:gd name="T15" fmla="*/ 10 h 160"/>
                  <a:gd name="T16" fmla="*/ 21 w 53"/>
                  <a:gd name="T17" fmla="*/ 7 h 160"/>
                  <a:gd name="T18" fmla="*/ 27 w 53"/>
                  <a:gd name="T19" fmla="*/ 25 h 16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3"/>
                  <a:gd name="T31" fmla="*/ 0 h 160"/>
                  <a:gd name="T32" fmla="*/ 53 w 53"/>
                  <a:gd name="T33" fmla="*/ 160 h 16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3" h="160">
                    <a:moveTo>
                      <a:pt x="6" y="13"/>
                    </a:moveTo>
                    <a:cubicBezTo>
                      <a:pt x="18" y="5"/>
                      <a:pt x="21" y="0"/>
                      <a:pt x="30" y="13"/>
                    </a:cubicBezTo>
                    <a:cubicBezTo>
                      <a:pt x="24" y="31"/>
                      <a:pt x="26" y="50"/>
                      <a:pt x="42" y="61"/>
                    </a:cubicBezTo>
                    <a:cubicBezTo>
                      <a:pt x="49" y="81"/>
                      <a:pt x="44" y="101"/>
                      <a:pt x="51" y="121"/>
                    </a:cubicBezTo>
                    <a:cubicBezTo>
                      <a:pt x="48" y="150"/>
                      <a:pt x="53" y="152"/>
                      <a:pt x="30" y="160"/>
                    </a:cubicBezTo>
                    <a:cubicBezTo>
                      <a:pt x="33" y="139"/>
                      <a:pt x="32" y="129"/>
                      <a:pt x="18" y="115"/>
                    </a:cubicBezTo>
                    <a:cubicBezTo>
                      <a:pt x="14" y="79"/>
                      <a:pt x="14" y="100"/>
                      <a:pt x="0" y="79"/>
                    </a:cubicBezTo>
                    <a:cubicBezTo>
                      <a:pt x="2" y="65"/>
                      <a:pt x="3" y="22"/>
                      <a:pt x="9" y="10"/>
                    </a:cubicBezTo>
                    <a:cubicBezTo>
                      <a:pt x="11" y="6"/>
                      <a:pt x="17" y="8"/>
                      <a:pt x="21" y="7"/>
                    </a:cubicBezTo>
                    <a:cubicBezTo>
                      <a:pt x="29" y="18"/>
                      <a:pt x="27" y="12"/>
                      <a:pt x="27" y="25"/>
                    </a:cubicBez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2" name="Freeform 24"/>
              <p:cNvSpPr/>
              <p:nvPr/>
            </p:nvSpPr>
            <p:spPr bwMode="auto">
              <a:xfrm>
                <a:off x="4118" y="2268"/>
                <a:ext cx="71" cy="109"/>
              </a:xfrm>
              <a:custGeom>
                <a:avLst/>
                <a:gdLst>
                  <a:gd name="T0" fmla="*/ 10 w 71"/>
                  <a:gd name="T1" fmla="*/ 9 h 109"/>
                  <a:gd name="T2" fmla="*/ 52 w 71"/>
                  <a:gd name="T3" fmla="*/ 6 h 109"/>
                  <a:gd name="T4" fmla="*/ 64 w 71"/>
                  <a:gd name="T5" fmla="*/ 24 h 109"/>
                  <a:gd name="T6" fmla="*/ 58 w 71"/>
                  <a:gd name="T7" fmla="*/ 42 h 109"/>
                  <a:gd name="T8" fmla="*/ 55 w 71"/>
                  <a:gd name="T9" fmla="*/ 51 h 109"/>
                  <a:gd name="T10" fmla="*/ 58 w 71"/>
                  <a:gd name="T11" fmla="*/ 69 h 109"/>
                  <a:gd name="T12" fmla="*/ 67 w 71"/>
                  <a:gd name="T13" fmla="*/ 72 h 109"/>
                  <a:gd name="T14" fmla="*/ 55 w 71"/>
                  <a:gd name="T15" fmla="*/ 90 h 109"/>
                  <a:gd name="T16" fmla="*/ 37 w 71"/>
                  <a:gd name="T17" fmla="*/ 93 h 109"/>
                  <a:gd name="T18" fmla="*/ 16 w 71"/>
                  <a:gd name="T19" fmla="*/ 54 h 109"/>
                  <a:gd name="T20" fmla="*/ 10 w 71"/>
                  <a:gd name="T21" fmla="*/ 12 h 109"/>
                  <a:gd name="T22" fmla="*/ 19 w 71"/>
                  <a:gd name="T23" fmla="*/ 9 h 109"/>
                  <a:gd name="T24" fmla="*/ 10 w 71"/>
                  <a:gd name="T25" fmla="*/ 9 h 10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109"/>
                  <a:gd name="T41" fmla="*/ 71 w 71"/>
                  <a:gd name="T42" fmla="*/ 109 h 10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109">
                    <a:moveTo>
                      <a:pt x="10" y="9"/>
                    </a:moveTo>
                    <a:cubicBezTo>
                      <a:pt x="36" y="0"/>
                      <a:pt x="22" y="2"/>
                      <a:pt x="52" y="6"/>
                    </a:cubicBezTo>
                    <a:cubicBezTo>
                      <a:pt x="56" y="10"/>
                      <a:pt x="65" y="16"/>
                      <a:pt x="64" y="24"/>
                    </a:cubicBezTo>
                    <a:cubicBezTo>
                      <a:pt x="63" y="30"/>
                      <a:pt x="60" y="36"/>
                      <a:pt x="58" y="42"/>
                    </a:cubicBezTo>
                    <a:cubicBezTo>
                      <a:pt x="57" y="45"/>
                      <a:pt x="55" y="51"/>
                      <a:pt x="55" y="51"/>
                    </a:cubicBezTo>
                    <a:cubicBezTo>
                      <a:pt x="56" y="57"/>
                      <a:pt x="55" y="64"/>
                      <a:pt x="58" y="69"/>
                    </a:cubicBezTo>
                    <a:cubicBezTo>
                      <a:pt x="60" y="72"/>
                      <a:pt x="66" y="69"/>
                      <a:pt x="67" y="72"/>
                    </a:cubicBezTo>
                    <a:cubicBezTo>
                      <a:pt x="71" y="82"/>
                      <a:pt x="60" y="86"/>
                      <a:pt x="55" y="90"/>
                    </a:cubicBezTo>
                    <a:cubicBezTo>
                      <a:pt x="48" y="100"/>
                      <a:pt x="42" y="109"/>
                      <a:pt x="37" y="93"/>
                    </a:cubicBezTo>
                    <a:cubicBezTo>
                      <a:pt x="34" y="69"/>
                      <a:pt x="35" y="66"/>
                      <a:pt x="16" y="54"/>
                    </a:cubicBezTo>
                    <a:cubicBezTo>
                      <a:pt x="10" y="37"/>
                      <a:pt x="0" y="34"/>
                      <a:pt x="10" y="12"/>
                    </a:cubicBezTo>
                    <a:cubicBezTo>
                      <a:pt x="11" y="9"/>
                      <a:pt x="19" y="12"/>
                      <a:pt x="19" y="9"/>
                    </a:cubicBezTo>
                    <a:cubicBezTo>
                      <a:pt x="19" y="6"/>
                      <a:pt x="13" y="9"/>
                      <a:pt x="10" y="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3" name="Freeform 25"/>
              <p:cNvSpPr/>
              <p:nvPr/>
            </p:nvSpPr>
            <p:spPr bwMode="auto">
              <a:xfrm>
                <a:off x="4032" y="2232"/>
                <a:ext cx="76" cy="110"/>
              </a:xfrm>
              <a:custGeom>
                <a:avLst/>
                <a:gdLst>
                  <a:gd name="T0" fmla="*/ 66 w 76"/>
                  <a:gd name="T1" fmla="*/ 0 h 110"/>
                  <a:gd name="T2" fmla="*/ 21 w 76"/>
                  <a:gd name="T3" fmla="*/ 15 h 110"/>
                  <a:gd name="T4" fmla="*/ 0 w 76"/>
                  <a:gd name="T5" fmla="*/ 69 h 110"/>
                  <a:gd name="T6" fmla="*/ 21 w 76"/>
                  <a:gd name="T7" fmla="*/ 96 h 110"/>
                  <a:gd name="T8" fmla="*/ 30 w 76"/>
                  <a:gd name="T9" fmla="*/ 69 h 110"/>
                  <a:gd name="T10" fmla="*/ 66 w 76"/>
                  <a:gd name="T11" fmla="*/ 54 h 110"/>
                  <a:gd name="T12" fmla="*/ 69 w 76"/>
                  <a:gd name="T13" fmla="*/ 18 h 110"/>
                  <a:gd name="T14" fmla="*/ 75 w 76"/>
                  <a:gd name="T15" fmla="*/ 9 h 110"/>
                  <a:gd name="T16" fmla="*/ 66 w 76"/>
                  <a:gd name="T17" fmla="*/ 3 h 110"/>
                  <a:gd name="T18" fmla="*/ 54 w 76"/>
                  <a:gd name="T19" fmla="*/ 6 h 110"/>
                  <a:gd name="T20" fmla="*/ 66 w 76"/>
                  <a:gd name="T21" fmla="*/ 0 h 11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6"/>
                  <a:gd name="T34" fmla="*/ 0 h 110"/>
                  <a:gd name="T35" fmla="*/ 76 w 76"/>
                  <a:gd name="T36" fmla="*/ 110 h 11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6" h="110">
                    <a:moveTo>
                      <a:pt x="66" y="0"/>
                    </a:moveTo>
                    <a:cubicBezTo>
                      <a:pt x="50" y="5"/>
                      <a:pt x="38" y="12"/>
                      <a:pt x="21" y="15"/>
                    </a:cubicBezTo>
                    <a:cubicBezTo>
                      <a:pt x="17" y="37"/>
                      <a:pt x="7" y="49"/>
                      <a:pt x="0" y="69"/>
                    </a:cubicBezTo>
                    <a:cubicBezTo>
                      <a:pt x="2" y="87"/>
                      <a:pt x="0" y="110"/>
                      <a:pt x="21" y="96"/>
                    </a:cubicBezTo>
                    <a:cubicBezTo>
                      <a:pt x="26" y="88"/>
                      <a:pt x="24" y="76"/>
                      <a:pt x="30" y="69"/>
                    </a:cubicBezTo>
                    <a:cubicBezTo>
                      <a:pt x="34" y="65"/>
                      <a:pt x="58" y="59"/>
                      <a:pt x="66" y="54"/>
                    </a:cubicBezTo>
                    <a:cubicBezTo>
                      <a:pt x="43" y="31"/>
                      <a:pt x="42" y="36"/>
                      <a:pt x="69" y="18"/>
                    </a:cubicBezTo>
                    <a:cubicBezTo>
                      <a:pt x="71" y="15"/>
                      <a:pt x="76" y="13"/>
                      <a:pt x="75" y="9"/>
                    </a:cubicBezTo>
                    <a:cubicBezTo>
                      <a:pt x="74" y="5"/>
                      <a:pt x="70" y="4"/>
                      <a:pt x="66" y="3"/>
                    </a:cubicBezTo>
                    <a:cubicBezTo>
                      <a:pt x="62" y="2"/>
                      <a:pt x="54" y="10"/>
                      <a:pt x="54" y="6"/>
                    </a:cubicBezTo>
                    <a:cubicBezTo>
                      <a:pt x="54" y="2"/>
                      <a:pt x="62" y="2"/>
                      <a:pt x="66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4" name="Freeform 26"/>
              <p:cNvSpPr/>
              <p:nvPr/>
            </p:nvSpPr>
            <p:spPr bwMode="auto">
              <a:xfrm>
                <a:off x="3617" y="2682"/>
                <a:ext cx="142" cy="141"/>
              </a:xfrm>
              <a:custGeom>
                <a:avLst/>
                <a:gdLst>
                  <a:gd name="T0" fmla="*/ 118 w 142"/>
                  <a:gd name="T1" fmla="*/ 18 h 141"/>
                  <a:gd name="T2" fmla="*/ 133 w 142"/>
                  <a:gd name="T3" fmla="*/ 42 h 141"/>
                  <a:gd name="T4" fmla="*/ 121 w 142"/>
                  <a:gd name="T5" fmla="*/ 60 h 141"/>
                  <a:gd name="T6" fmla="*/ 85 w 142"/>
                  <a:gd name="T7" fmla="*/ 114 h 141"/>
                  <a:gd name="T8" fmla="*/ 52 w 142"/>
                  <a:gd name="T9" fmla="*/ 126 h 141"/>
                  <a:gd name="T10" fmla="*/ 22 w 142"/>
                  <a:gd name="T11" fmla="*/ 102 h 141"/>
                  <a:gd name="T12" fmla="*/ 34 w 142"/>
                  <a:gd name="T13" fmla="*/ 24 h 141"/>
                  <a:gd name="T14" fmla="*/ 76 w 142"/>
                  <a:gd name="T15" fmla="*/ 0 h 141"/>
                  <a:gd name="T16" fmla="*/ 115 w 142"/>
                  <a:gd name="T17" fmla="*/ 18 h 141"/>
                  <a:gd name="T18" fmla="*/ 124 w 142"/>
                  <a:gd name="T19" fmla="*/ 45 h 1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2"/>
                  <a:gd name="T31" fmla="*/ 0 h 141"/>
                  <a:gd name="T32" fmla="*/ 142 w 142"/>
                  <a:gd name="T33" fmla="*/ 141 h 1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2" h="141">
                    <a:moveTo>
                      <a:pt x="118" y="18"/>
                    </a:moveTo>
                    <a:cubicBezTo>
                      <a:pt x="110" y="42"/>
                      <a:pt x="110" y="36"/>
                      <a:pt x="133" y="42"/>
                    </a:cubicBezTo>
                    <a:cubicBezTo>
                      <a:pt x="142" y="56"/>
                      <a:pt x="134" y="56"/>
                      <a:pt x="121" y="60"/>
                    </a:cubicBezTo>
                    <a:cubicBezTo>
                      <a:pt x="114" y="82"/>
                      <a:pt x="109" y="106"/>
                      <a:pt x="85" y="114"/>
                    </a:cubicBezTo>
                    <a:cubicBezTo>
                      <a:pt x="76" y="141"/>
                      <a:pt x="82" y="136"/>
                      <a:pt x="52" y="126"/>
                    </a:cubicBezTo>
                    <a:cubicBezTo>
                      <a:pt x="46" y="108"/>
                      <a:pt x="39" y="108"/>
                      <a:pt x="22" y="102"/>
                    </a:cubicBezTo>
                    <a:cubicBezTo>
                      <a:pt x="0" y="80"/>
                      <a:pt x="10" y="40"/>
                      <a:pt x="34" y="24"/>
                    </a:cubicBezTo>
                    <a:cubicBezTo>
                      <a:pt x="66" y="32"/>
                      <a:pt x="55" y="14"/>
                      <a:pt x="76" y="0"/>
                    </a:cubicBezTo>
                    <a:cubicBezTo>
                      <a:pt x="82" y="17"/>
                      <a:pt x="98" y="14"/>
                      <a:pt x="115" y="18"/>
                    </a:cubicBezTo>
                    <a:cubicBezTo>
                      <a:pt x="118" y="44"/>
                      <a:pt x="111" y="38"/>
                      <a:pt x="124" y="45"/>
                    </a:cubicBez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5" name="Freeform 27"/>
              <p:cNvSpPr/>
              <p:nvPr/>
            </p:nvSpPr>
            <p:spPr bwMode="auto">
              <a:xfrm>
                <a:off x="3386" y="3141"/>
                <a:ext cx="97" cy="69"/>
              </a:xfrm>
              <a:custGeom>
                <a:avLst/>
                <a:gdLst>
                  <a:gd name="T0" fmla="*/ 19 w 97"/>
                  <a:gd name="T1" fmla="*/ 9 h 69"/>
                  <a:gd name="T2" fmla="*/ 49 w 97"/>
                  <a:gd name="T3" fmla="*/ 6 h 69"/>
                  <a:gd name="T4" fmla="*/ 73 w 97"/>
                  <a:gd name="T5" fmla="*/ 0 h 69"/>
                  <a:gd name="T6" fmla="*/ 97 w 97"/>
                  <a:gd name="T7" fmla="*/ 30 h 69"/>
                  <a:gd name="T8" fmla="*/ 88 w 97"/>
                  <a:gd name="T9" fmla="*/ 57 h 69"/>
                  <a:gd name="T10" fmla="*/ 61 w 97"/>
                  <a:gd name="T11" fmla="*/ 69 h 69"/>
                  <a:gd name="T12" fmla="*/ 22 w 97"/>
                  <a:gd name="T13" fmla="*/ 63 h 69"/>
                  <a:gd name="T14" fmla="*/ 4 w 97"/>
                  <a:gd name="T15" fmla="*/ 69 h 69"/>
                  <a:gd name="T16" fmla="*/ 10 w 97"/>
                  <a:gd name="T17" fmla="*/ 51 h 69"/>
                  <a:gd name="T18" fmla="*/ 13 w 97"/>
                  <a:gd name="T19" fmla="*/ 42 h 69"/>
                  <a:gd name="T20" fmla="*/ 19 w 97"/>
                  <a:gd name="T21" fmla="*/ 6 h 69"/>
                  <a:gd name="T22" fmla="*/ 19 w 97"/>
                  <a:gd name="T23" fmla="*/ 9 h 6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7"/>
                  <a:gd name="T37" fmla="*/ 0 h 69"/>
                  <a:gd name="T38" fmla="*/ 97 w 97"/>
                  <a:gd name="T39" fmla="*/ 69 h 6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7" h="69">
                    <a:moveTo>
                      <a:pt x="19" y="9"/>
                    </a:moveTo>
                    <a:cubicBezTo>
                      <a:pt x="31" y="13"/>
                      <a:pt x="37" y="9"/>
                      <a:pt x="49" y="6"/>
                    </a:cubicBezTo>
                    <a:cubicBezTo>
                      <a:pt x="57" y="4"/>
                      <a:pt x="73" y="0"/>
                      <a:pt x="73" y="0"/>
                    </a:cubicBezTo>
                    <a:cubicBezTo>
                      <a:pt x="88" y="5"/>
                      <a:pt x="93" y="17"/>
                      <a:pt x="97" y="30"/>
                    </a:cubicBezTo>
                    <a:cubicBezTo>
                      <a:pt x="95" y="42"/>
                      <a:pt x="96" y="49"/>
                      <a:pt x="88" y="57"/>
                    </a:cubicBezTo>
                    <a:cubicBezTo>
                      <a:pt x="81" y="64"/>
                      <a:pt x="61" y="69"/>
                      <a:pt x="61" y="69"/>
                    </a:cubicBezTo>
                    <a:cubicBezTo>
                      <a:pt x="48" y="68"/>
                      <a:pt x="35" y="62"/>
                      <a:pt x="22" y="63"/>
                    </a:cubicBezTo>
                    <a:cubicBezTo>
                      <a:pt x="16" y="64"/>
                      <a:pt x="4" y="69"/>
                      <a:pt x="4" y="69"/>
                    </a:cubicBezTo>
                    <a:cubicBezTo>
                      <a:pt x="6" y="63"/>
                      <a:pt x="8" y="57"/>
                      <a:pt x="10" y="51"/>
                    </a:cubicBezTo>
                    <a:cubicBezTo>
                      <a:pt x="11" y="48"/>
                      <a:pt x="13" y="42"/>
                      <a:pt x="13" y="42"/>
                    </a:cubicBezTo>
                    <a:cubicBezTo>
                      <a:pt x="10" y="27"/>
                      <a:pt x="0" y="12"/>
                      <a:pt x="19" y="6"/>
                    </a:cubicBezTo>
                    <a:cubicBezTo>
                      <a:pt x="31" y="14"/>
                      <a:pt x="31" y="13"/>
                      <a:pt x="19" y="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6" name="Freeform 28"/>
              <p:cNvSpPr/>
              <p:nvPr/>
            </p:nvSpPr>
            <p:spPr bwMode="auto">
              <a:xfrm>
                <a:off x="3428" y="3209"/>
                <a:ext cx="154" cy="165"/>
              </a:xfrm>
              <a:custGeom>
                <a:avLst/>
                <a:gdLst>
                  <a:gd name="T0" fmla="*/ 70 w 154"/>
                  <a:gd name="T1" fmla="*/ 10 h 165"/>
                  <a:gd name="T2" fmla="*/ 109 w 154"/>
                  <a:gd name="T3" fmla="*/ 4 h 165"/>
                  <a:gd name="T4" fmla="*/ 133 w 154"/>
                  <a:gd name="T5" fmla="*/ 22 h 165"/>
                  <a:gd name="T6" fmla="*/ 136 w 154"/>
                  <a:gd name="T7" fmla="*/ 88 h 165"/>
                  <a:gd name="T8" fmla="*/ 154 w 154"/>
                  <a:gd name="T9" fmla="*/ 115 h 165"/>
                  <a:gd name="T10" fmla="*/ 94 w 154"/>
                  <a:gd name="T11" fmla="*/ 103 h 165"/>
                  <a:gd name="T12" fmla="*/ 82 w 154"/>
                  <a:gd name="T13" fmla="*/ 106 h 165"/>
                  <a:gd name="T14" fmla="*/ 79 w 154"/>
                  <a:gd name="T15" fmla="*/ 133 h 165"/>
                  <a:gd name="T16" fmla="*/ 61 w 154"/>
                  <a:gd name="T17" fmla="*/ 160 h 165"/>
                  <a:gd name="T18" fmla="*/ 49 w 154"/>
                  <a:gd name="T19" fmla="*/ 136 h 165"/>
                  <a:gd name="T20" fmla="*/ 22 w 154"/>
                  <a:gd name="T21" fmla="*/ 130 h 165"/>
                  <a:gd name="T22" fmla="*/ 31 w 154"/>
                  <a:gd name="T23" fmla="*/ 112 h 165"/>
                  <a:gd name="T24" fmla="*/ 4 w 154"/>
                  <a:gd name="T25" fmla="*/ 100 h 165"/>
                  <a:gd name="T26" fmla="*/ 13 w 154"/>
                  <a:gd name="T27" fmla="*/ 76 h 165"/>
                  <a:gd name="T28" fmla="*/ 31 w 154"/>
                  <a:gd name="T29" fmla="*/ 40 h 165"/>
                  <a:gd name="T30" fmla="*/ 88 w 154"/>
                  <a:gd name="T31" fmla="*/ 7 h 16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54"/>
                  <a:gd name="T49" fmla="*/ 0 h 165"/>
                  <a:gd name="T50" fmla="*/ 154 w 154"/>
                  <a:gd name="T51" fmla="*/ 165 h 16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54" h="165">
                    <a:moveTo>
                      <a:pt x="70" y="10"/>
                    </a:moveTo>
                    <a:cubicBezTo>
                      <a:pt x="88" y="6"/>
                      <a:pt x="91" y="0"/>
                      <a:pt x="109" y="4"/>
                    </a:cubicBezTo>
                    <a:cubicBezTo>
                      <a:pt x="116" y="15"/>
                      <a:pt x="122" y="15"/>
                      <a:pt x="133" y="22"/>
                    </a:cubicBezTo>
                    <a:cubicBezTo>
                      <a:pt x="134" y="44"/>
                      <a:pt x="132" y="66"/>
                      <a:pt x="136" y="88"/>
                    </a:cubicBezTo>
                    <a:cubicBezTo>
                      <a:pt x="138" y="99"/>
                      <a:pt x="154" y="115"/>
                      <a:pt x="154" y="115"/>
                    </a:cubicBezTo>
                    <a:cubicBezTo>
                      <a:pt x="136" y="141"/>
                      <a:pt x="107" y="123"/>
                      <a:pt x="94" y="103"/>
                    </a:cubicBezTo>
                    <a:cubicBezTo>
                      <a:pt x="90" y="104"/>
                      <a:pt x="84" y="102"/>
                      <a:pt x="82" y="106"/>
                    </a:cubicBezTo>
                    <a:cubicBezTo>
                      <a:pt x="78" y="114"/>
                      <a:pt x="80" y="124"/>
                      <a:pt x="79" y="133"/>
                    </a:cubicBezTo>
                    <a:cubicBezTo>
                      <a:pt x="77" y="144"/>
                      <a:pt x="67" y="151"/>
                      <a:pt x="61" y="160"/>
                    </a:cubicBezTo>
                    <a:cubicBezTo>
                      <a:pt x="39" y="153"/>
                      <a:pt x="67" y="165"/>
                      <a:pt x="49" y="136"/>
                    </a:cubicBezTo>
                    <a:cubicBezTo>
                      <a:pt x="44" y="128"/>
                      <a:pt x="31" y="132"/>
                      <a:pt x="22" y="130"/>
                    </a:cubicBezTo>
                    <a:cubicBezTo>
                      <a:pt x="24" y="124"/>
                      <a:pt x="32" y="119"/>
                      <a:pt x="31" y="112"/>
                    </a:cubicBezTo>
                    <a:cubicBezTo>
                      <a:pt x="29" y="102"/>
                      <a:pt x="4" y="100"/>
                      <a:pt x="4" y="100"/>
                    </a:cubicBezTo>
                    <a:cubicBezTo>
                      <a:pt x="0" y="87"/>
                      <a:pt x="2" y="84"/>
                      <a:pt x="13" y="76"/>
                    </a:cubicBezTo>
                    <a:cubicBezTo>
                      <a:pt x="16" y="66"/>
                      <a:pt x="23" y="47"/>
                      <a:pt x="31" y="40"/>
                    </a:cubicBezTo>
                    <a:cubicBezTo>
                      <a:pt x="48" y="25"/>
                      <a:pt x="72" y="23"/>
                      <a:pt x="88" y="7"/>
                    </a:cubicBez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7" name="Freeform 29"/>
              <p:cNvSpPr/>
              <p:nvPr/>
            </p:nvSpPr>
            <p:spPr bwMode="auto">
              <a:xfrm>
                <a:off x="2789" y="2763"/>
                <a:ext cx="100" cy="75"/>
              </a:xfrm>
              <a:custGeom>
                <a:avLst/>
                <a:gdLst>
                  <a:gd name="T0" fmla="*/ 85 w 100"/>
                  <a:gd name="T1" fmla="*/ 15 h 75"/>
                  <a:gd name="T2" fmla="*/ 10 w 100"/>
                  <a:gd name="T3" fmla="*/ 0 h 75"/>
                  <a:gd name="T4" fmla="*/ 1 w 100"/>
                  <a:gd name="T5" fmla="*/ 3 h 75"/>
                  <a:gd name="T6" fmla="*/ 16 w 100"/>
                  <a:gd name="T7" fmla="*/ 39 h 75"/>
                  <a:gd name="T8" fmla="*/ 34 w 100"/>
                  <a:gd name="T9" fmla="*/ 51 h 75"/>
                  <a:gd name="T10" fmla="*/ 67 w 100"/>
                  <a:gd name="T11" fmla="*/ 75 h 75"/>
                  <a:gd name="T12" fmla="*/ 91 w 100"/>
                  <a:gd name="T13" fmla="*/ 42 h 75"/>
                  <a:gd name="T14" fmla="*/ 67 w 100"/>
                  <a:gd name="T15" fmla="*/ 21 h 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0"/>
                  <a:gd name="T25" fmla="*/ 0 h 75"/>
                  <a:gd name="T26" fmla="*/ 100 w 100"/>
                  <a:gd name="T27" fmla="*/ 75 h 7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0" h="75">
                    <a:moveTo>
                      <a:pt x="85" y="15"/>
                    </a:moveTo>
                    <a:cubicBezTo>
                      <a:pt x="60" y="12"/>
                      <a:pt x="34" y="8"/>
                      <a:pt x="10" y="0"/>
                    </a:cubicBezTo>
                    <a:cubicBezTo>
                      <a:pt x="7" y="1"/>
                      <a:pt x="1" y="0"/>
                      <a:pt x="1" y="3"/>
                    </a:cubicBezTo>
                    <a:cubicBezTo>
                      <a:pt x="0" y="9"/>
                      <a:pt x="10" y="33"/>
                      <a:pt x="16" y="39"/>
                    </a:cubicBezTo>
                    <a:cubicBezTo>
                      <a:pt x="21" y="44"/>
                      <a:pt x="34" y="51"/>
                      <a:pt x="34" y="51"/>
                    </a:cubicBezTo>
                    <a:cubicBezTo>
                      <a:pt x="42" y="64"/>
                      <a:pt x="53" y="70"/>
                      <a:pt x="67" y="75"/>
                    </a:cubicBezTo>
                    <a:cubicBezTo>
                      <a:pt x="97" y="71"/>
                      <a:pt x="100" y="69"/>
                      <a:pt x="91" y="42"/>
                    </a:cubicBezTo>
                    <a:cubicBezTo>
                      <a:pt x="88" y="13"/>
                      <a:pt x="91" y="9"/>
                      <a:pt x="67" y="21"/>
                    </a:cubicBez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8" name="Freeform 30"/>
              <p:cNvSpPr/>
              <p:nvPr/>
            </p:nvSpPr>
            <p:spPr bwMode="auto">
              <a:xfrm>
                <a:off x="2049" y="2683"/>
                <a:ext cx="120" cy="107"/>
              </a:xfrm>
              <a:custGeom>
                <a:avLst/>
                <a:gdLst>
                  <a:gd name="T0" fmla="*/ 12 w 120"/>
                  <a:gd name="T1" fmla="*/ 2 h 107"/>
                  <a:gd name="T2" fmla="*/ 96 w 120"/>
                  <a:gd name="T3" fmla="*/ 5 h 107"/>
                  <a:gd name="T4" fmla="*/ 111 w 120"/>
                  <a:gd name="T5" fmla="*/ 62 h 107"/>
                  <a:gd name="T6" fmla="*/ 120 w 120"/>
                  <a:gd name="T7" fmla="*/ 89 h 107"/>
                  <a:gd name="T8" fmla="*/ 117 w 120"/>
                  <a:gd name="T9" fmla="*/ 101 h 107"/>
                  <a:gd name="T10" fmla="*/ 99 w 120"/>
                  <a:gd name="T11" fmla="*/ 107 h 107"/>
                  <a:gd name="T12" fmla="*/ 69 w 120"/>
                  <a:gd name="T13" fmla="*/ 65 h 107"/>
                  <a:gd name="T14" fmla="*/ 45 w 120"/>
                  <a:gd name="T15" fmla="*/ 56 h 107"/>
                  <a:gd name="T16" fmla="*/ 42 w 120"/>
                  <a:gd name="T17" fmla="*/ 41 h 107"/>
                  <a:gd name="T18" fmla="*/ 30 w 120"/>
                  <a:gd name="T19" fmla="*/ 38 h 107"/>
                  <a:gd name="T20" fmla="*/ 12 w 120"/>
                  <a:gd name="T21" fmla="*/ 32 h 107"/>
                  <a:gd name="T22" fmla="*/ 12 w 120"/>
                  <a:gd name="T23" fmla="*/ 5 h 107"/>
                  <a:gd name="T24" fmla="*/ 33 w 120"/>
                  <a:gd name="T25" fmla="*/ 8 h 107"/>
                  <a:gd name="T26" fmla="*/ 24 w 120"/>
                  <a:gd name="T27" fmla="*/ 5 h 107"/>
                  <a:gd name="T28" fmla="*/ 12 w 120"/>
                  <a:gd name="T29" fmla="*/ 2 h 10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0"/>
                  <a:gd name="T46" fmla="*/ 0 h 107"/>
                  <a:gd name="T47" fmla="*/ 120 w 120"/>
                  <a:gd name="T48" fmla="*/ 107 h 10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0" h="107">
                    <a:moveTo>
                      <a:pt x="12" y="2"/>
                    </a:moveTo>
                    <a:cubicBezTo>
                      <a:pt x="39" y="11"/>
                      <a:pt x="68" y="0"/>
                      <a:pt x="96" y="5"/>
                    </a:cubicBezTo>
                    <a:cubicBezTo>
                      <a:pt x="108" y="23"/>
                      <a:pt x="106" y="41"/>
                      <a:pt x="111" y="62"/>
                    </a:cubicBezTo>
                    <a:cubicBezTo>
                      <a:pt x="113" y="71"/>
                      <a:pt x="120" y="89"/>
                      <a:pt x="120" y="89"/>
                    </a:cubicBezTo>
                    <a:cubicBezTo>
                      <a:pt x="119" y="93"/>
                      <a:pt x="120" y="98"/>
                      <a:pt x="117" y="101"/>
                    </a:cubicBezTo>
                    <a:cubicBezTo>
                      <a:pt x="112" y="105"/>
                      <a:pt x="99" y="107"/>
                      <a:pt x="99" y="107"/>
                    </a:cubicBezTo>
                    <a:cubicBezTo>
                      <a:pt x="63" y="100"/>
                      <a:pt x="85" y="85"/>
                      <a:pt x="69" y="65"/>
                    </a:cubicBezTo>
                    <a:cubicBezTo>
                      <a:pt x="63" y="58"/>
                      <a:pt x="53" y="58"/>
                      <a:pt x="45" y="56"/>
                    </a:cubicBezTo>
                    <a:cubicBezTo>
                      <a:pt x="44" y="51"/>
                      <a:pt x="45" y="45"/>
                      <a:pt x="42" y="41"/>
                    </a:cubicBezTo>
                    <a:cubicBezTo>
                      <a:pt x="39" y="38"/>
                      <a:pt x="34" y="39"/>
                      <a:pt x="30" y="38"/>
                    </a:cubicBezTo>
                    <a:cubicBezTo>
                      <a:pt x="24" y="36"/>
                      <a:pt x="12" y="32"/>
                      <a:pt x="12" y="32"/>
                    </a:cubicBezTo>
                    <a:cubicBezTo>
                      <a:pt x="3" y="19"/>
                      <a:pt x="0" y="17"/>
                      <a:pt x="12" y="5"/>
                    </a:cubicBezTo>
                    <a:cubicBezTo>
                      <a:pt x="19" y="6"/>
                      <a:pt x="26" y="8"/>
                      <a:pt x="33" y="8"/>
                    </a:cubicBezTo>
                    <a:cubicBezTo>
                      <a:pt x="36" y="8"/>
                      <a:pt x="27" y="6"/>
                      <a:pt x="24" y="5"/>
                    </a:cubicBezTo>
                    <a:cubicBezTo>
                      <a:pt x="20" y="4"/>
                      <a:pt x="16" y="3"/>
                      <a:pt x="12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39" name="Freeform 31"/>
              <p:cNvSpPr/>
              <p:nvPr/>
            </p:nvSpPr>
            <p:spPr bwMode="auto">
              <a:xfrm>
                <a:off x="1992" y="2911"/>
                <a:ext cx="132" cy="188"/>
              </a:xfrm>
              <a:custGeom>
                <a:avLst/>
                <a:gdLst>
                  <a:gd name="T0" fmla="*/ 51 w 132"/>
                  <a:gd name="T1" fmla="*/ 14 h 188"/>
                  <a:gd name="T2" fmla="*/ 111 w 132"/>
                  <a:gd name="T3" fmla="*/ 23 h 188"/>
                  <a:gd name="T4" fmla="*/ 108 w 132"/>
                  <a:gd name="T5" fmla="*/ 53 h 188"/>
                  <a:gd name="T6" fmla="*/ 90 w 132"/>
                  <a:gd name="T7" fmla="*/ 62 h 188"/>
                  <a:gd name="T8" fmla="*/ 84 w 132"/>
                  <a:gd name="T9" fmla="*/ 80 h 188"/>
                  <a:gd name="T10" fmla="*/ 99 w 132"/>
                  <a:gd name="T11" fmla="*/ 119 h 188"/>
                  <a:gd name="T12" fmla="*/ 132 w 132"/>
                  <a:gd name="T13" fmla="*/ 116 h 188"/>
                  <a:gd name="T14" fmla="*/ 117 w 132"/>
                  <a:gd name="T15" fmla="*/ 164 h 188"/>
                  <a:gd name="T16" fmla="*/ 90 w 132"/>
                  <a:gd name="T17" fmla="*/ 149 h 188"/>
                  <a:gd name="T18" fmla="*/ 39 w 132"/>
                  <a:gd name="T19" fmla="*/ 188 h 188"/>
                  <a:gd name="T20" fmla="*/ 12 w 132"/>
                  <a:gd name="T21" fmla="*/ 179 h 188"/>
                  <a:gd name="T22" fmla="*/ 0 w 132"/>
                  <a:gd name="T23" fmla="*/ 161 h 188"/>
                  <a:gd name="T24" fmla="*/ 30 w 132"/>
                  <a:gd name="T25" fmla="*/ 137 h 188"/>
                  <a:gd name="T26" fmla="*/ 48 w 132"/>
                  <a:gd name="T27" fmla="*/ 131 h 188"/>
                  <a:gd name="T28" fmla="*/ 57 w 132"/>
                  <a:gd name="T29" fmla="*/ 128 h 188"/>
                  <a:gd name="T30" fmla="*/ 60 w 132"/>
                  <a:gd name="T31" fmla="*/ 98 h 188"/>
                  <a:gd name="T32" fmla="*/ 42 w 132"/>
                  <a:gd name="T33" fmla="*/ 89 h 188"/>
                  <a:gd name="T34" fmla="*/ 24 w 132"/>
                  <a:gd name="T35" fmla="*/ 77 h 188"/>
                  <a:gd name="T36" fmla="*/ 54 w 132"/>
                  <a:gd name="T37" fmla="*/ 56 h 188"/>
                  <a:gd name="T38" fmla="*/ 78 w 132"/>
                  <a:gd name="T39" fmla="*/ 17 h 188"/>
                  <a:gd name="T40" fmla="*/ 87 w 132"/>
                  <a:gd name="T41" fmla="*/ 8 h 1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32"/>
                  <a:gd name="T64" fmla="*/ 0 h 188"/>
                  <a:gd name="T65" fmla="*/ 132 w 132"/>
                  <a:gd name="T66" fmla="*/ 188 h 18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32" h="188">
                    <a:moveTo>
                      <a:pt x="51" y="14"/>
                    </a:moveTo>
                    <a:cubicBezTo>
                      <a:pt x="69" y="12"/>
                      <a:pt x="103" y="0"/>
                      <a:pt x="111" y="23"/>
                    </a:cubicBezTo>
                    <a:cubicBezTo>
                      <a:pt x="97" y="32"/>
                      <a:pt x="103" y="39"/>
                      <a:pt x="108" y="53"/>
                    </a:cubicBezTo>
                    <a:cubicBezTo>
                      <a:pt x="102" y="57"/>
                      <a:pt x="94" y="57"/>
                      <a:pt x="90" y="62"/>
                    </a:cubicBezTo>
                    <a:cubicBezTo>
                      <a:pt x="86" y="67"/>
                      <a:pt x="84" y="80"/>
                      <a:pt x="84" y="80"/>
                    </a:cubicBezTo>
                    <a:cubicBezTo>
                      <a:pt x="86" y="100"/>
                      <a:pt x="83" y="109"/>
                      <a:pt x="99" y="119"/>
                    </a:cubicBezTo>
                    <a:cubicBezTo>
                      <a:pt x="113" y="116"/>
                      <a:pt x="118" y="112"/>
                      <a:pt x="132" y="116"/>
                    </a:cubicBezTo>
                    <a:cubicBezTo>
                      <a:pt x="126" y="133"/>
                      <a:pt x="120" y="145"/>
                      <a:pt x="117" y="164"/>
                    </a:cubicBezTo>
                    <a:cubicBezTo>
                      <a:pt x="103" y="160"/>
                      <a:pt x="103" y="153"/>
                      <a:pt x="90" y="149"/>
                    </a:cubicBezTo>
                    <a:cubicBezTo>
                      <a:pt x="78" y="167"/>
                      <a:pt x="56" y="176"/>
                      <a:pt x="39" y="188"/>
                    </a:cubicBezTo>
                    <a:cubicBezTo>
                      <a:pt x="29" y="186"/>
                      <a:pt x="19" y="187"/>
                      <a:pt x="12" y="179"/>
                    </a:cubicBezTo>
                    <a:cubicBezTo>
                      <a:pt x="7" y="174"/>
                      <a:pt x="0" y="161"/>
                      <a:pt x="0" y="161"/>
                    </a:cubicBezTo>
                    <a:cubicBezTo>
                      <a:pt x="4" y="148"/>
                      <a:pt x="17" y="143"/>
                      <a:pt x="30" y="137"/>
                    </a:cubicBezTo>
                    <a:cubicBezTo>
                      <a:pt x="36" y="134"/>
                      <a:pt x="42" y="133"/>
                      <a:pt x="48" y="131"/>
                    </a:cubicBezTo>
                    <a:cubicBezTo>
                      <a:pt x="51" y="130"/>
                      <a:pt x="57" y="128"/>
                      <a:pt x="57" y="128"/>
                    </a:cubicBezTo>
                    <a:cubicBezTo>
                      <a:pt x="65" y="117"/>
                      <a:pt x="68" y="116"/>
                      <a:pt x="60" y="98"/>
                    </a:cubicBezTo>
                    <a:cubicBezTo>
                      <a:pt x="57" y="92"/>
                      <a:pt x="47" y="92"/>
                      <a:pt x="42" y="89"/>
                    </a:cubicBezTo>
                    <a:cubicBezTo>
                      <a:pt x="36" y="85"/>
                      <a:pt x="24" y="77"/>
                      <a:pt x="24" y="77"/>
                    </a:cubicBezTo>
                    <a:cubicBezTo>
                      <a:pt x="29" y="58"/>
                      <a:pt x="35" y="59"/>
                      <a:pt x="54" y="56"/>
                    </a:cubicBezTo>
                    <a:cubicBezTo>
                      <a:pt x="48" y="22"/>
                      <a:pt x="36" y="22"/>
                      <a:pt x="78" y="17"/>
                    </a:cubicBezTo>
                    <a:cubicBezTo>
                      <a:pt x="88" y="10"/>
                      <a:pt x="87" y="15"/>
                      <a:pt x="87" y="8"/>
                    </a:cubicBez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40" name="Freeform 32"/>
              <p:cNvSpPr/>
              <p:nvPr/>
            </p:nvSpPr>
            <p:spPr bwMode="auto">
              <a:xfrm>
                <a:off x="1767" y="3057"/>
                <a:ext cx="82" cy="94"/>
              </a:xfrm>
              <a:custGeom>
                <a:avLst/>
                <a:gdLst>
                  <a:gd name="T0" fmla="*/ 6 w 82"/>
                  <a:gd name="T1" fmla="*/ 27 h 94"/>
                  <a:gd name="T2" fmla="*/ 33 w 82"/>
                  <a:gd name="T3" fmla="*/ 0 h 94"/>
                  <a:gd name="T4" fmla="*/ 51 w 82"/>
                  <a:gd name="T5" fmla="*/ 33 h 94"/>
                  <a:gd name="T6" fmla="*/ 78 w 82"/>
                  <a:gd name="T7" fmla="*/ 54 h 94"/>
                  <a:gd name="T8" fmla="*/ 69 w 82"/>
                  <a:gd name="T9" fmla="*/ 78 h 94"/>
                  <a:gd name="T10" fmla="*/ 36 w 82"/>
                  <a:gd name="T11" fmla="*/ 90 h 94"/>
                  <a:gd name="T12" fmla="*/ 30 w 82"/>
                  <a:gd name="T13" fmla="*/ 72 h 94"/>
                  <a:gd name="T14" fmla="*/ 6 w 82"/>
                  <a:gd name="T15" fmla="*/ 66 h 94"/>
                  <a:gd name="T16" fmla="*/ 18 w 82"/>
                  <a:gd name="T17" fmla="*/ 9 h 9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2"/>
                  <a:gd name="T28" fmla="*/ 0 h 94"/>
                  <a:gd name="T29" fmla="*/ 82 w 82"/>
                  <a:gd name="T30" fmla="*/ 94 h 9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2" h="94">
                    <a:moveTo>
                      <a:pt x="6" y="27"/>
                    </a:moveTo>
                    <a:cubicBezTo>
                      <a:pt x="15" y="13"/>
                      <a:pt x="16" y="6"/>
                      <a:pt x="33" y="0"/>
                    </a:cubicBezTo>
                    <a:cubicBezTo>
                      <a:pt x="58" y="5"/>
                      <a:pt x="59" y="9"/>
                      <a:pt x="51" y="33"/>
                    </a:cubicBezTo>
                    <a:cubicBezTo>
                      <a:pt x="55" y="54"/>
                      <a:pt x="60" y="48"/>
                      <a:pt x="78" y="54"/>
                    </a:cubicBezTo>
                    <a:cubicBezTo>
                      <a:pt x="82" y="67"/>
                      <a:pt x="80" y="70"/>
                      <a:pt x="69" y="78"/>
                    </a:cubicBezTo>
                    <a:cubicBezTo>
                      <a:pt x="58" y="94"/>
                      <a:pt x="56" y="93"/>
                      <a:pt x="36" y="90"/>
                    </a:cubicBezTo>
                    <a:cubicBezTo>
                      <a:pt x="34" y="84"/>
                      <a:pt x="32" y="78"/>
                      <a:pt x="30" y="72"/>
                    </a:cubicBezTo>
                    <a:cubicBezTo>
                      <a:pt x="27" y="64"/>
                      <a:pt x="6" y="66"/>
                      <a:pt x="6" y="66"/>
                    </a:cubicBezTo>
                    <a:cubicBezTo>
                      <a:pt x="3" y="57"/>
                      <a:pt x="0" y="9"/>
                      <a:pt x="18" y="9"/>
                    </a:cubicBez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41" name="Freeform 33"/>
              <p:cNvSpPr/>
              <p:nvPr/>
            </p:nvSpPr>
            <p:spPr bwMode="auto">
              <a:xfrm>
                <a:off x="2106" y="2460"/>
                <a:ext cx="63" cy="88"/>
              </a:xfrm>
              <a:custGeom>
                <a:avLst/>
                <a:gdLst>
                  <a:gd name="T0" fmla="*/ 33 w 63"/>
                  <a:gd name="T1" fmla="*/ 0 h 88"/>
                  <a:gd name="T2" fmla="*/ 0 w 63"/>
                  <a:gd name="T3" fmla="*/ 30 h 88"/>
                  <a:gd name="T4" fmla="*/ 6 w 63"/>
                  <a:gd name="T5" fmla="*/ 48 h 88"/>
                  <a:gd name="T6" fmla="*/ 9 w 63"/>
                  <a:gd name="T7" fmla="*/ 57 h 88"/>
                  <a:gd name="T8" fmla="*/ 42 w 63"/>
                  <a:gd name="T9" fmla="*/ 81 h 88"/>
                  <a:gd name="T10" fmla="*/ 63 w 63"/>
                  <a:gd name="T11" fmla="*/ 63 h 88"/>
                  <a:gd name="T12" fmla="*/ 27 w 63"/>
                  <a:gd name="T13" fmla="*/ 39 h 88"/>
                  <a:gd name="T14" fmla="*/ 36 w 63"/>
                  <a:gd name="T15" fmla="*/ 30 h 88"/>
                  <a:gd name="T16" fmla="*/ 45 w 63"/>
                  <a:gd name="T17" fmla="*/ 27 h 88"/>
                  <a:gd name="T18" fmla="*/ 51 w 63"/>
                  <a:gd name="T19" fmla="*/ 9 h 88"/>
                  <a:gd name="T20" fmla="*/ 12 w 63"/>
                  <a:gd name="T21" fmla="*/ 12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3"/>
                  <a:gd name="T34" fmla="*/ 0 h 88"/>
                  <a:gd name="T35" fmla="*/ 63 w 63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3" h="88">
                    <a:moveTo>
                      <a:pt x="33" y="0"/>
                    </a:moveTo>
                    <a:cubicBezTo>
                      <a:pt x="12" y="4"/>
                      <a:pt x="6" y="11"/>
                      <a:pt x="0" y="30"/>
                    </a:cubicBezTo>
                    <a:cubicBezTo>
                      <a:pt x="2" y="36"/>
                      <a:pt x="4" y="42"/>
                      <a:pt x="6" y="48"/>
                    </a:cubicBezTo>
                    <a:cubicBezTo>
                      <a:pt x="7" y="51"/>
                      <a:pt x="9" y="57"/>
                      <a:pt x="9" y="57"/>
                    </a:cubicBezTo>
                    <a:cubicBezTo>
                      <a:pt x="13" y="88"/>
                      <a:pt x="12" y="85"/>
                      <a:pt x="42" y="81"/>
                    </a:cubicBezTo>
                    <a:cubicBezTo>
                      <a:pt x="54" y="77"/>
                      <a:pt x="59" y="75"/>
                      <a:pt x="63" y="63"/>
                    </a:cubicBezTo>
                    <a:cubicBezTo>
                      <a:pt x="59" y="37"/>
                      <a:pt x="54" y="42"/>
                      <a:pt x="27" y="39"/>
                    </a:cubicBezTo>
                    <a:cubicBezTo>
                      <a:pt x="30" y="36"/>
                      <a:pt x="32" y="32"/>
                      <a:pt x="36" y="30"/>
                    </a:cubicBezTo>
                    <a:cubicBezTo>
                      <a:pt x="39" y="28"/>
                      <a:pt x="43" y="30"/>
                      <a:pt x="45" y="27"/>
                    </a:cubicBezTo>
                    <a:cubicBezTo>
                      <a:pt x="49" y="22"/>
                      <a:pt x="51" y="9"/>
                      <a:pt x="51" y="9"/>
                    </a:cubicBezTo>
                    <a:cubicBezTo>
                      <a:pt x="38" y="0"/>
                      <a:pt x="24" y="0"/>
                      <a:pt x="12" y="12"/>
                    </a:cubicBez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42" name="Freeform 34"/>
              <p:cNvSpPr/>
              <p:nvPr/>
            </p:nvSpPr>
            <p:spPr bwMode="auto">
              <a:xfrm>
                <a:off x="1290" y="3261"/>
                <a:ext cx="115" cy="98"/>
              </a:xfrm>
              <a:custGeom>
                <a:avLst/>
                <a:gdLst>
                  <a:gd name="T0" fmla="*/ 51 w 115"/>
                  <a:gd name="T1" fmla="*/ 24 h 98"/>
                  <a:gd name="T2" fmla="*/ 111 w 115"/>
                  <a:gd name="T3" fmla="*/ 18 h 98"/>
                  <a:gd name="T4" fmla="*/ 99 w 115"/>
                  <a:gd name="T5" fmla="*/ 39 h 98"/>
                  <a:gd name="T6" fmla="*/ 99 w 115"/>
                  <a:gd name="T7" fmla="*/ 63 h 98"/>
                  <a:gd name="T8" fmla="*/ 105 w 115"/>
                  <a:gd name="T9" fmla="*/ 81 h 98"/>
                  <a:gd name="T10" fmla="*/ 78 w 115"/>
                  <a:gd name="T11" fmla="*/ 84 h 98"/>
                  <a:gd name="T12" fmla="*/ 0 w 115"/>
                  <a:gd name="T13" fmla="*/ 75 h 98"/>
                  <a:gd name="T14" fmla="*/ 12 w 115"/>
                  <a:gd name="T15" fmla="*/ 51 h 98"/>
                  <a:gd name="T16" fmla="*/ 30 w 115"/>
                  <a:gd name="T17" fmla="*/ 57 h 98"/>
                  <a:gd name="T18" fmla="*/ 60 w 115"/>
                  <a:gd name="T19" fmla="*/ 48 h 98"/>
                  <a:gd name="T20" fmla="*/ 81 w 115"/>
                  <a:gd name="T21" fmla="*/ 54 h 98"/>
                  <a:gd name="T22" fmla="*/ 78 w 115"/>
                  <a:gd name="T23" fmla="*/ 45 h 98"/>
                  <a:gd name="T24" fmla="*/ 51 w 115"/>
                  <a:gd name="T25" fmla="*/ 30 h 98"/>
                  <a:gd name="T26" fmla="*/ 102 w 115"/>
                  <a:gd name="T27" fmla="*/ 15 h 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5"/>
                  <a:gd name="T43" fmla="*/ 0 h 98"/>
                  <a:gd name="T44" fmla="*/ 115 w 115"/>
                  <a:gd name="T45" fmla="*/ 98 h 9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5" h="98">
                    <a:moveTo>
                      <a:pt x="51" y="24"/>
                    </a:moveTo>
                    <a:cubicBezTo>
                      <a:pt x="81" y="14"/>
                      <a:pt x="61" y="14"/>
                      <a:pt x="111" y="18"/>
                    </a:cubicBezTo>
                    <a:cubicBezTo>
                      <a:pt x="115" y="31"/>
                      <a:pt x="112" y="35"/>
                      <a:pt x="99" y="39"/>
                    </a:cubicBezTo>
                    <a:cubicBezTo>
                      <a:pt x="95" y="51"/>
                      <a:pt x="95" y="47"/>
                      <a:pt x="99" y="63"/>
                    </a:cubicBezTo>
                    <a:cubicBezTo>
                      <a:pt x="101" y="69"/>
                      <a:pt x="105" y="81"/>
                      <a:pt x="105" y="81"/>
                    </a:cubicBezTo>
                    <a:cubicBezTo>
                      <a:pt x="96" y="94"/>
                      <a:pt x="93" y="88"/>
                      <a:pt x="78" y="84"/>
                    </a:cubicBezTo>
                    <a:cubicBezTo>
                      <a:pt x="63" y="85"/>
                      <a:pt x="8" y="98"/>
                      <a:pt x="0" y="75"/>
                    </a:cubicBezTo>
                    <a:cubicBezTo>
                      <a:pt x="1" y="69"/>
                      <a:pt x="0" y="51"/>
                      <a:pt x="12" y="51"/>
                    </a:cubicBezTo>
                    <a:cubicBezTo>
                      <a:pt x="18" y="51"/>
                      <a:pt x="30" y="57"/>
                      <a:pt x="30" y="57"/>
                    </a:cubicBezTo>
                    <a:cubicBezTo>
                      <a:pt x="40" y="54"/>
                      <a:pt x="60" y="48"/>
                      <a:pt x="60" y="48"/>
                    </a:cubicBezTo>
                    <a:cubicBezTo>
                      <a:pt x="65" y="55"/>
                      <a:pt x="68" y="67"/>
                      <a:pt x="81" y="54"/>
                    </a:cubicBezTo>
                    <a:cubicBezTo>
                      <a:pt x="83" y="52"/>
                      <a:pt x="80" y="47"/>
                      <a:pt x="78" y="45"/>
                    </a:cubicBezTo>
                    <a:cubicBezTo>
                      <a:pt x="68" y="35"/>
                      <a:pt x="62" y="34"/>
                      <a:pt x="51" y="30"/>
                    </a:cubicBezTo>
                    <a:cubicBezTo>
                      <a:pt x="57" y="0"/>
                      <a:pt x="77" y="15"/>
                      <a:pt x="102" y="15"/>
                    </a:cubicBez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8227" name="AutoShape 35"/>
          <p:cNvSpPr>
            <a:spLocks noChangeArrowheads="1"/>
          </p:cNvSpPr>
          <p:nvPr/>
        </p:nvSpPr>
        <p:spPr bwMode="auto">
          <a:xfrm>
            <a:off x="3635375" y="1341438"/>
            <a:ext cx="4530725" cy="609600"/>
          </a:xfrm>
          <a:prstGeom prst="wedgeRoundRectCallout">
            <a:avLst>
              <a:gd name="adj1" fmla="val -30833"/>
              <a:gd name="adj2" fmla="val 111718"/>
              <a:gd name="adj3" fmla="val 16667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000066"/>
                </a:solidFill>
                <a:latin typeface="华文中宋"/>
                <a:ea typeface="华文中宋"/>
                <a:cs typeface="华文中宋"/>
              </a:rPr>
              <a:t>1898《</a:t>
            </a:r>
            <a:r>
              <a:rPr lang="zh-CN" altLang="en-US" sz="2400" b="1">
                <a:solidFill>
                  <a:srgbClr val="000066"/>
                </a:solidFill>
                <a:latin typeface="华文中宋"/>
                <a:ea typeface="华文中宋"/>
                <a:cs typeface="华文中宋"/>
              </a:rPr>
              <a:t>展拓香港界址专条</a:t>
            </a:r>
            <a:r>
              <a:rPr lang="en-US" altLang="zh-CN" sz="2400" b="1">
                <a:solidFill>
                  <a:srgbClr val="000066"/>
                </a:solidFill>
                <a:latin typeface="华文中宋"/>
                <a:ea typeface="华文中宋"/>
                <a:cs typeface="华文中宋"/>
              </a:rPr>
              <a:t>》</a:t>
            </a:r>
            <a:endParaRPr lang="en-US" altLang="zh-CN" sz="2400" b="1">
              <a:solidFill>
                <a:srgbClr val="000066"/>
              </a:solidFill>
              <a:latin typeface="华文中宋"/>
              <a:ea typeface="华文中宋"/>
              <a:cs typeface="华文中宋"/>
            </a:endParaRPr>
          </a:p>
        </p:txBody>
      </p:sp>
      <p:sp>
        <p:nvSpPr>
          <p:cNvPr id="21512" name="Text Box 36"/>
          <p:cNvSpPr txBox="1">
            <a:spLocks noChangeArrowheads="1"/>
          </p:cNvSpPr>
          <p:nvPr/>
        </p:nvSpPr>
        <p:spPr bwMode="auto">
          <a:xfrm>
            <a:off x="3851275" y="2205038"/>
            <a:ext cx="15128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 界</a:t>
            </a:r>
            <a:endParaRPr lang="zh-CN" altLang="en-US" sz="2400" b="1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13" name="Text Box 37"/>
          <p:cNvSpPr txBox="1">
            <a:spLocks noChangeArrowheads="1"/>
          </p:cNvSpPr>
          <p:nvPr/>
        </p:nvSpPr>
        <p:spPr bwMode="auto">
          <a:xfrm>
            <a:off x="4643438" y="4005263"/>
            <a:ext cx="1371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香港岛</a:t>
            </a:r>
            <a:endParaRPr lang="zh-CN" altLang="en-US" sz="2400" b="1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14" name="Text Box 38"/>
          <p:cNvSpPr txBox="1">
            <a:spLocks noChangeArrowheads="1"/>
          </p:cNvSpPr>
          <p:nvPr/>
        </p:nvSpPr>
        <p:spPr bwMode="auto">
          <a:xfrm>
            <a:off x="4427538" y="3213100"/>
            <a:ext cx="10795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九龙</a:t>
            </a:r>
            <a:endParaRPr lang="zh-CN" altLang="en-US" sz="2400" b="1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15" name="AutoShape 4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459788" y="6597650"/>
            <a:ext cx="684212" cy="2603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bldLvl="0" animBg="1"/>
      <p:bldP spid="8197" grpId="0" animBg="1"/>
      <p:bldP spid="8198" grpId="0" bldLvl="0" animBg="1"/>
      <p:bldP spid="822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50" y="-71438"/>
            <a:ext cx="3829050" cy="11430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b="1" dirty="0" smtClean="0">
                <a:solidFill>
                  <a:srgbClr val="575F6D"/>
                </a:solidFill>
                <a:cs typeface="+mj-cs"/>
              </a:rPr>
              <a:t>二、成功的实践</a:t>
            </a:r>
            <a:endParaRPr lang="zh-CN" altLang="en-US" dirty="0">
              <a:cs typeface="+mj-cs"/>
            </a:endParaRPr>
          </a:p>
        </p:txBody>
      </p:sp>
      <p:sp>
        <p:nvSpPr>
          <p:cNvPr id="22530" name="内容占位符 2"/>
          <p:cNvSpPr>
            <a:spLocks noGrp="1"/>
          </p:cNvSpPr>
          <p:nvPr>
            <p:ph sz="quarter" idx="1"/>
          </p:nvPr>
        </p:nvSpPr>
        <p:spPr>
          <a:xfrm>
            <a:off x="500063" y="1147763"/>
            <a:ext cx="3186112" cy="471487"/>
          </a:xfrm>
        </p:spPr>
        <p:txBody>
          <a:bodyPr/>
          <a:lstStyle/>
          <a:p>
            <a:pPr eaLnBrk="1" hangingPunct="1"/>
            <a:r>
              <a:rPr lang="zh-CN" altLang="en-US" sz="2800" b="1" smtClean="0">
                <a:latin typeface="幼圆"/>
                <a:ea typeface="幼圆"/>
                <a:cs typeface="幼圆"/>
              </a:rPr>
              <a:t>澳门问题的由来</a:t>
            </a:r>
            <a:endParaRPr lang="zh-CN" altLang="en-US" sz="2800" b="1" smtClean="0">
              <a:latin typeface="幼圆"/>
              <a:ea typeface="幼圆"/>
              <a:cs typeface="幼圆"/>
            </a:endParaRPr>
          </a:p>
        </p:txBody>
      </p:sp>
      <p:pic>
        <p:nvPicPr>
          <p:cNvPr id="4" name="Picture 11" descr="澳门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539750" y="1844675"/>
            <a:ext cx="3500438" cy="4359275"/>
          </a:xfrm>
          <a:prstGeom prst="rect">
            <a:avLst/>
          </a:prstGeom>
          <a:solidFill>
            <a:srgbClr val="FF99CC"/>
          </a:solidFill>
          <a:ln w="19050">
            <a:solidFill>
              <a:srgbClr val="000000"/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1553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年，葡萄牙殖民者借口到岸上晾晒货物，攫取了在澳门的居住权。</a:t>
            </a:r>
            <a:endParaRPr lang="zh-CN" altLang="en-US" sz="28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1887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年，葡萄牙政府与清政府签定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中葡友好通商条约</a:t>
            </a:r>
            <a:r>
              <a:rPr lang="en-US" altLang="zh-CN" sz="2800">
                <a:solidFill>
                  <a:srgbClr val="000000"/>
                </a:solidFill>
                <a:latin typeface="宋体" panose="02010600030101010101" pitchFamily="2" charset="-122"/>
              </a:rPr>
              <a:t>》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，正式强占了澳门地区。</a:t>
            </a:r>
            <a:endParaRPr lang="zh-CN" altLang="en-US" sz="2800">
              <a:solidFill>
                <a:srgbClr val="000000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凸显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2218</Words>
  <Application>WPS 演示</Application>
  <PresentationFormat>全屏显示(4:3)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6" baseType="lpstr">
      <vt:lpstr>Arial</vt:lpstr>
      <vt:lpstr>宋体</vt:lpstr>
      <vt:lpstr>Wingdings</vt:lpstr>
      <vt:lpstr>Century Schoolbook</vt:lpstr>
      <vt:lpstr>华文楷体</vt:lpstr>
      <vt:lpstr>华文楷体</vt:lpstr>
      <vt:lpstr>Wingdings 2</vt:lpstr>
      <vt:lpstr>Wingdings</vt:lpstr>
      <vt:lpstr>微软雅黑</vt:lpstr>
      <vt:lpstr>楷体_GB2312</vt:lpstr>
      <vt:lpstr>新宋体</vt:lpstr>
      <vt:lpstr>Times New Roman</vt:lpstr>
      <vt:lpstr>黑体</vt:lpstr>
      <vt:lpstr>Times New Roman</vt:lpstr>
      <vt:lpstr>楷体</vt:lpstr>
      <vt:lpstr>Calibri</vt:lpstr>
      <vt:lpstr>华文中宋</vt:lpstr>
      <vt:lpstr>华文新魏</vt:lpstr>
      <vt:lpstr>Segoe Print</vt:lpstr>
      <vt:lpstr>幼圆</vt:lpstr>
      <vt:lpstr>华文中宋</vt:lpstr>
      <vt:lpstr>Arial Unicode MS</vt:lpstr>
      <vt:lpstr>凸显</vt:lpstr>
      <vt:lpstr>“ 一国两制”伟大构想及其实践</vt:lpstr>
      <vt:lpstr>“一国两制”的伟大构想及其实践</vt:lpstr>
      <vt:lpstr>一、理论的诞生</vt:lpstr>
      <vt:lpstr>PowerPoint 演示文稿</vt:lpstr>
      <vt:lpstr>一、理论的诞生</vt:lpstr>
      <vt:lpstr>PowerPoint 演示文稿</vt:lpstr>
      <vt:lpstr>二、成功的实践</vt:lpstr>
      <vt:lpstr>PowerPoint 演示文稿</vt:lpstr>
      <vt:lpstr>二、成功的实践</vt:lpstr>
      <vt:lpstr>中国之所以能够成功解决香港、澳门问题，有哪些原因？</vt:lpstr>
      <vt:lpstr>PowerPoint 演示文稿</vt:lpstr>
      <vt:lpstr>探究： 材料一：2016年美国联邦众议院外交委员会通过“再度确认与台湾关系法和六项保证为美台关系基石”决议案 。包括︰美国不会设下结束对台军售的日期；不会更动“与台湾关系法”的条款；不会在做出对台军售的决定之前与中国大陆协商；不会做台湾与中国大陆的调解人；不会改变对台湾“主权”的立场，也就是这个问题必须由中国人自己和平解决，美国不会压迫台湾和中国大陆谈判；美国也不会正式承中国人对台湾的主权。  材料二 :   陈水扁当局假借民意，纠合各种“台独”分裂势力，大肆进行“台独”分裂活动。他们在“公投立法”过程中，企图塞进有利于进行“台独”分裂活动的条文，为其今后实施“台独公投”制造“法律依据”，图谋建立所谓“台湾国”。 材料三:  中华人民共和国主席胡锦涛2003年10月24日在回答澳大利亚记者的提问时指出，我们在台湾问题上的立场是“和平统一、一国两制”。我们会尽最大努力争取以和平的方式解决台湾问题，但是我们绝对不容许“台独”。</vt:lpstr>
      <vt:lpstr>课后探讨：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Tracy</dc:creator>
  <cp:lastModifiedBy>怀瑾握瑜</cp:lastModifiedBy>
  <cp:revision>131</cp:revision>
  <dcterms:created xsi:type="dcterms:W3CDTF">2010-10-18T12:32:00Z</dcterms:created>
  <dcterms:modified xsi:type="dcterms:W3CDTF">2019-05-31T07:11:55Z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