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3"/>
    <p:sldId id="279" r:id="rId4"/>
    <p:sldId id="286" r:id="rId5"/>
    <p:sldId id="287" r:id="rId6"/>
    <p:sldId id="288" r:id="rId7"/>
    <p:sldId id="344" r:id="rId8"/>
    <p:sldId id="294" r:id="rId9"/>
    <p:sldId id="295" r:id="rId10"/>
    <p:sldId id="318" r:id="rId11"/>
    <p:sldId id="296" r:id="rId12"/>
    <p:sldId id="297" r:id="rId13"/>
    <p:sldId id="290" r:id="rId14"/>
    <p:sldId id="338" r:id="rId15"/>
    <p:sldId id="339" r:id="rId16"/>
    <p:sldId id="342" r:id="rId17"/>
    <p:sldId id="293" r:id="rId18"/>
    <p:sldId id="301" r:id="rId19"/>
  </p:sldIdLst>
  <p:sldSz cx="9144000" cy="6858000" type="screen4x3"/>
  <p:notesSz cx="6858000" cy="9144000"/>
  <p:embeddedFontLst>
    <p:embeddedFont>
      <p:font typeface="Calibri" panose="020F0502020204030204" charset="0"/>
      <p:regular r:id="rId23"/>
      <p:bold r:id="rId24"/>
      <p:italic r:id="rId25"/>
      <p:boldItalic r:id="rId26"/>
    </p:embeddedFont>
    <p:embeddedFont>
      <p:font typeface="华文新魏" panose="02010600030101010101" pitchFamily="2" charset="-122"/>
      <p:regular r:id="rId27"/>
    </p:embeddedFont>
  </p:embeddedFontLst>
  <p:custDataLst>
    <p:tags r:id="rId28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FF"/>
    <a:srgbClr val="FFCCFF"/>
    <a:srgbClr val="FFFF00"/>
    <a:srgbClr val="FF9933"/>
    <a:srgbClr val="FF33CC"/>
    <a:srgbClr val="99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03"/>
      </p:guideLst>
    </p:cSldViewPr>
  </p:slide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1.xml"/><Relationship Id="rId27" Type="http://schemas.openxmlformats.org/officeDocument/2006/relationships/font" Target="fonts/font5.fntdata"/><Relationship Id="rId26" Type="http://schemas.openxmlformats.org/officeDocument/2006/relationships/font" Target="fonts/font4.fntdata"/><Relationship Id="rId25" Type="http://schemas.openxmlformats.org/officeDocument/2006/relationships/font" Target="fonts/font3.fntdata"/><Relationship Id="rId24" Type="http://schemas.openxmlformats.org/officeDocument/2006/relationships/font" Target="fonts/font2.fntdata"/><Relationship Id="rId23" Type="http://schemas.openxmlformats.org/officeDocument/2006/relationships/font" Target="fonts/font1.fntdata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png"/><Relationship Id="rId13" Type="http://schemas.openxmlformats.org/officeDocument/2006/relationships/hyperlink" Target="http://www.roonen.com/" TargetMode="Externa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145409" descr="公司图标">
            <a:hlinkClick r:id="rId13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61400" y="0"/>
            <a:ext cx="482600" cy="50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矩形 3073"/>
          <p:cNvSpPr/>
          <p:nvPr/>
        </p:nvSpPr>
        <p:spPr>
          <a:xfrm>
            <a:off x="647065" y="1129665"/>
            <a:ext cx="7849235" cy="3022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8000" b="1">
                <a:ln w="12700" cap="flat" cmpd="sng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心声</a:t>
            </a:r>
            <a:endParaRPr lang="zh-CN" altLang="en-US" sz="8000" b="1">
              <a:ln w="12700" cap="flat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33CCFF"/>
              </a:solidFill>
              <a:effectLst>
                <a:outerShdw dist="107763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文本框 2"/>
          <p:cNvSpPr txBox="1"/>
          <p:nvPr/>
        </p:nvSpPr>
        <p:spPr>
          <a:xfrm>
            <a:off x="0" y="1500188"/>
            <a:ext cx="7991475" cy="15541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800" b="1" dirty="0">
                <a:latin typeface="Arial" panose="020B0604020202020204" pitchFamily="34" charset="0"/>
                <a:ea typeface="宋体" panose="02010600030101010101" pitchFamily="2" charset="-122"/>
              </a:rPr>
              <a:t>      程老师是一位怎样的老师？</a:t>
            </a:r>
            <a:endParaRPr lang="zh-CN" altLang="en-US" sz="4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1" name="TextBox 3"/>
          <p:cNvSpPr txBox="1"/>
          <p:nvPr/>
        </p:nvSpPr>
        <p:spPr>
          <a:xfrm>
            <a:off x="971550" y="3070225"/>
            <a:ext cx="2659063" cy="8318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800" b="1" dirty="0">
                <a:solidFill>
                  <a:srgbClr val="00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认真负责</a:t>
            </a:r>
            <a:endParaRPr lang="zh-CN" altLang="en-US" sz="4800" b="1" dirty="0">
              <a:solidFill>
                <a:srgbClr val="0066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2" name="TextBox 4"/>
          <p:cNvSpPr txBox="1"/>
          <p:nvPr/>
        </p:nvSpPr>
        <p:spPr>
          <a:xfrm>
            <a:off x="5580063" y="3068638"/>
            <a:ext cx="2659062" cy="8318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800" b="1" dirty="0">
                <a:solidFill>
                  <a:srgbClr val="00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自信好强</a:t>
            </a:r>
            <a:endParaRPr lang="zh-CN" altLang="en-US" sz="4800" b="1" dirty="0">
              <a:solidFill>
                <a:srgbClr val="0066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3" name="TextBox 5"/>
          <p:cNvSpPr txBox="1"/>
          <p:nvPr/>
        </p:nvSpPr>
        <p:spPr>
          <a:xfrm>
            <a:off x="3492500" y="4365625"/>
            <a:ext cx="2619375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800" b="1" dirty="0">
                <a:solidFill>
                  <a:srgbClr val="00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勇于改错</a:t>
            </a:r>
            <a:endParaRPr lang="zh-CN" altLang="en-US" sz="4800" b="1" dirty="0">
              <a:solidFill>
                <a:srgbClr val="0066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9" name="WordArt 6"/>
          <p:cNvSpPr>
            <a:spLocks noTextEdit="1"/>
          </p:cNvSpPr>
          <p:nvPr/>
        </p:nvSpPr>
        <p:spPr>
          <a:xfrm rot="1020000">
            <a:off x="971550" y="-458787"/>
            <a:ext cx="2686050" cy="1952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234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探究学习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2340000" scaled="1"/>
                <a:tileRect/>
              </a:gradFill>
              <a:effectLst>
                <a:outerShdw dist="53882" dir="2699999" algn="ctr" rotWithShape="0">
                  <a:srgbClr val="9999FF">
                    <a:alpha val="75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Box 3"/>
          <p:cNvSpPr txBox="1"/>
          <p:nvPr/>
        </p:nvSpPr>
        <p:spPr>
          <a:xfrm>
            <a:off x="684213" y="1141413"/>
            <a:ext cx="6983412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、标题“心声”有什么含义？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5" name="TextBox 4"/>
          <p:cNvSpPr txBox="1"/>
          <p:nvPr/>
        </p:nvSpPr>
        <p:spPr>
          <a:xfrm>
            <a:off x="785813" y="2214563"/>
            <a:ext cx="5381625" cy="646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(1)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、京京渴望朗读课文。</a:t>
            </a:r>
            <a:endParaRPr lang="zh-CN" altLang="en-US" sz="36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6" name="TextBox 5"/>
          <p:cNvSpPr txBox="1"/>
          <p:nvPr/>
        </p:nvSpPr>
        <p:spPr>
          <a:xfrm>
            <a:off x="642938" y="3071813"/>
            <a:ext cx="7993062" cy="11890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(2)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、京京渴望家庭和谐，能生活在一个幸福安宁的环境里。</a:t>
            </a:r>
            <a:endParaRPr lang="zh-CN" altLang="en-US" sz="36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7" name="TextBox 7"/>
          <p:cNvSpPr txBox="1"/>
          <p:nvPr/>
        </p:nvSpPr>
        <p:spPr>
          <a:xfrm>
            <a:off x="468313" y="4437063"/>
            <a:ext cx="8424862" cy="17541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(3)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、要求教师能公正、平等地对待每一位学生，给予每个人相同的关心与发展机会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3" name="WordArt 6"/>
          <p:cNvSpPr>
            <a:spLocks noTextEdit="1"/>
          </p:cNvSpPr>
          <p:nvPr/>
        </p:nvSpPr>
        <p:spPr>
          <a:xfrm rot="1020000">
            <a:off x="971550" y="-458787"/>
            <a:ext cx="2686050" cy="1952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234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探究学习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2340000" scaled="1"/>
                <a:tileRect/>
              </a:gradFill>
              <a:effectLst>
                <a:outerShdw dist="53882" dir="2699999" algn="ctr" rotWithShape="0">
                  <a:srgbClr val="9999FF">
                    <a:alpha val="75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  <p:bldP spid="13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AutoShape 12"/>
          <p:cNvSpPr/>
          <p:nvPr/>
        </p:nvSpPr>
        <p:spPr>
          <a:xfrm>
            <a:off x="1908175" y="1196975"/>
            <a:ext cx="5400675" cy="4176713"/>
          </a:xfrm>
          <a:custGeom>
            <a:avLst/>
            <a:gdLst/>
            <a:ahLst/>
            <a:cxnLst>
              <a:cxn ang="0">
                <a:pos x="313834623" y="49258453"/>
              </a:cxn>
              <a:cxn ang="0">
                <a:pos x="260517484" y="16442044"/>
              </a:cxn>
              <a:cxn ang="0">
                <a:pos x="156483910" y="0"/>
              </a:cxn>
              <a:cxn ang="0">
                <a:pos x="56842851" y="29392836"/>
              </a:cxn>
              <a:cxn ang="0">
                <a:pos x="6993415" y="95048165"/>
              </a:cxn>
              <a:cxn ang="0">
                <a:pos x="16616478" y="171109277"/>
              </a:cxn>
              <a:cxn ang="0">
                <a:pos x="313834623" y="486502454"/>
              </a:cxn>
              <a:cxn ang="0">
                <a:pos x="606718079" y="171109277"/>
              </a:cxn>
              <a:cxn ang="0">
                <a:pos x="620733803" y="95048165"/>
              </a:cxn>
              <a:cxn ang="0">
                <a:pos x="567329626" y="29392836"/>
              </a:cxn>
              <a:cxn ang="0">
                <a:pos x="470318406" y="0"/>
              </a:cxn>
              <a:cxn ang="0">
                <a:pos x="367151678" y="16442044"/>
              </a:cxn>
              <a:cxn ang="0">
                <a:pos x="313834623" y="49258453"/>
              </a:cxn>
            </a:cxnLst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C250E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39" name="Text Box 3"/>
          <p:cNvSpPr txBox="1"/>
          <p:nvPr/>
        </p:nvSpPr>
        <p:spPr>
          <a:xfrm>
            <a:off x="323850" y="2997200"/>
            <a:ext cx="2376488" cy="10969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6600" b="1" dirty="0">
                <a:solidFill>
                  <a:srgbClr val="FF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关爱</a:t>
            </a:r>
            <a:endParaRPr lang="zh-CN" altLang="en-US" sz="6600" b="1" dirty="0">
              <a:solidFill>
                <a:srgbClr val="FF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0" name="Text Box 3"/>
          <p:cNvSpPr txBox="1"/>
          <p:nvPr/>
        </p:nvSpPr>
        <p:spPr>
          <a:xfrm>
            <a:off x="6516688" y="3141663"/>
            <a:ext cx="2232025" cy="10969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6600" b="1" dirty="0">
                <a:solidFill>
                  <a:srgbClr val="FF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尊重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6" name="Text Box 3"/>
          <p:cNvSpPr txBox="1"/>
          <p:nvPr/>
        </p:nvSpPr>
        <p:spPr>
          <a:xfrm>
            <a:off x="4068763" y="1917700"/>
            <a:ext cx="1366837" cy="21018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66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心声</a:t>
            </a:r>
            <a:endParaRPr lang="zh-CN" altLang="en-US" sz="6600" b="1" dirty="0">
              <a:solidFill>
                <a:srgbClr val="FFFF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/>
      <p:bldP spid="14340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Rectangle 1"/>
          <p:cNvSpPr/>
          <p:nvPr/>
        </p:nvSpPr>
        <p:spPr>
          <a:xfrm>
            <a:off x="900113" y="46038"/>
            <a:ext cx="3600450" cy="100488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buChar char="•"/>
            </a:pPr>
            <a:r>
              <a:rPr lang="zh-CN" altLang="en-US" sz="60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中考链接</a:t>
            </a:r>
            <a:endParaRPr lang="zh-CN" altLang="en-US" sz="6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38" name="Rectangle 3"/>
          <p:cNvSpPr/>
          <p:nvPr/>
        </p:nvSpPr>
        <p:spPr>
          <a:xfrm>
            <a:off x="323850" y="1774825"/>
            <a:ext cx="7561263" cy="5175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39" name="TextBox 9"/>
          <p:cNvSpPr txBox="1"/>
          <p:nvPr/>
        </p:nvSpPr>
        <p:spPr>
          <a:xfrm>
            <a:off x="827088" y="1052513"/>
            <a:ext cx="6316662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阅读《只要七日暖》，回答下列问题。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0" name="Rectangle 3"/>
          <p:cNvSpPr/>
          <p:nvPr/>
        </p:nvSpPr>
        <p:spPr>
          <a:xfrm>
            <a:off x="323850" y="1652588"/>
            <a:ext cx="7561263" cy="11890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6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、第</a:t>
            </a:r>
            <a:r>
              <a:rPr lang="zh-CN" altLang="en-US" sz="36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Wingdings" panose="05000000000000000000" pitchFamily="2" charset="2"/>
              </a:rPr>
              <a:t>段中划线的句子运用了什么描写方法？有什么作用？</a:t>
            </a:r>
            <a:endParaRPr lang="zh-CN" altLang="en-US" sz="3600" b="1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14341" name="Rectangle 3"/>
          <p:cNvSpPr/>
          <p:nvPr/>
        </p:nvSpPr>
        <p:spPr>
          <a:xfrm>
            <a:off x="323850" y="3957638"/>
            <a:ext cx="7562850" cy="11890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6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、文中ABC三个划横线的句子分别属于什么描写？有什么作用？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Rectangle 1"/>
          <p:cNvSpPr/>
          <p:nvPr/>
        </p:nvSpPr>
        <p:spPr>
          <a:xfrm>
            <a:off x="900113" y="44450"/>
            <a:ext cx="2592387" cy="7016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buChar char="•"/>
            </a:pPr>
            <a:r>
              <a:rPr lang="zh-CN" altLang="en-US" sz="40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中考链接</a:t>
            </a:r>
            <a:endParaRPr lang="zh-CN" altLang="en-US" sz="4000" b="1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5362" name="Rectangle 3"/>
          <p:cNvSpPr/>
          <p:nvPr/>
        </p:nvSpPr>
        <p:spPr>
          <a:xfrm>
            <a:off x="349250" y="1114425"/>
            <a:ext cx="8194675" cy="13239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40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、第</a:t>
            </a:r>
            <a:r>
              <a:rPr lang="zh-CN" altLang="en-US" sz="40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Wingdings" panose="05000000000000000000" pitchFamily="2" charset="2"/>
              </a:rPr>
              <a:t>段中划线的句子运用了什么描写方法？有什么作用？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8" name="文本框 3"/>
          <p:cNvSpPr txBox="1"/>
          <p:nvPr/>
        </p:nvSpPr>
        <p:spPr>
          <a:xfrm>
            <a:off x="500063" y="3071813"/>
            <a:ext cx="8074025" cy="17383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答：运用了自然环境描写，写出了冬天的寒冷及冬天来得特别早，为下文写男人交取暖费作铺垫</a:t>
            </a:r>
            <a:endParaRPr lang="zh-CN" altLang="en-US" sz="36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文本框 3"/>
          <p:cNvSpPr txBox="1"/>
          <p:nvPr/>
        </p:nvSpPr>
        <p:spPr>
          <a:xfrm>
            <a:off x="611188" y="2952750"/>
            <a:ext cx="7532687" cy="1128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 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外貌描写，生动形象地体现出男人的艰辛与苍老，表现男人坚强的性格品质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6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1" name="文本框 4"/>
          <p:cNvSpPr txBox="1"/>
          <p:nvPr/>
        </p:nvSpPr>
        <p:spPr>
          <a:xfrm>
            <a:off x="611188" y="4403725"/>
            <a:ext cx="7450137" cy="15557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 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神态描写，生动形象地写出了男人说话时的表情，表现出男人喜悦、欣慰的心情。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2" name="文本框 5"/>
          <p:cNvSpPr txBox="1"/>
          <p:nvPr/>
        </p:nvSpPr>
        <p:spPr>
          <a:xfrm>
            <a:off x="701675" y="1606550"/>
            <a:ext cx="8137525" cy="11382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 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语言描写，生动形象地写出了男人想要交费的情景，表现出男人紧张不安的心情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6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8" name="文本框 6"/>
          <p:cNvSpPr txBox="1"/>
          <p:nvPr/>
        </p:nvSpPr>
        <p:spPr>
          <a:xfrm>
            <a:off x="965200" y="193675"/>
            <a:ext cx="7610475" cy="1193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、文中ABC三个划横线的句子分别属于什么描写？有什么作用？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文本框 1"/>
          <p:cNvSpPr txBox="1"/>
          <p:nvPr/>
        </p:nvSpPr>
        <p:spPr>
          <a:xfrm>
            <a:off x="612775" y="909638"/>
            <a:ext cx="7848600" cy="10779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《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万卡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》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为什么那样打动李京京？你从中得到有关文学欣赏方面的哪些启示？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5" name="WordArt 1027"/>
          <p:cNvSpPr>
            <a:spLocks noTextEdit="1"/>
          </p:cNvSpPr>
          <p:nvPr/>
        </p:nvSpPr>
        <p:spPr>
          <a:xfrm>
            <a:off x="36513" y="386080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00008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21001">
                      <a:srgbClr val="0819FB">
                        <a:alpha val="100000"/>
                      </a:srgbClr>
                    </a:gs>
                    <a:gs pos="35001">
                      <a:srgbClr val="1A8D48">
                        <a:alpha val="100000"/>
                      </a:srgbClr>
                    </a:gs>
                    <a:gs pos="52000">
                      <a:srgbClr val="FFFF00">
                        <a:alpha val="100000"/>
                      </a:srgbClr>
                    </a:gs>
                    <a:gs pos="73000">
                      <a:srgbClr val="EE3F17">
                        <a:alpha val="100000"/>
                      </a:srgbClr>
                    </a:gs>
                    <a:gs pos="88000">
                      <a:srgbClr val="E81766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35921" dir="2699999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启示</a:t>
            </a:r>
            <a:endParaRPr lang="zh-CN" altLang="en-US" sz="3600" b="1">
              <a:ln w="9525" cap="flat" cmpd="sng">
                <a:solidFill>
                  <a:srgbClr val="000080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21001">
                    <a:srgbClr val="0819FB">
                      <a:alpha val="100000"/>
                    </a:srgbClr>
                  </a:gs>
                  <a:gs pos="35001">
                    <a:srgbClr val="1A8D48">
                      <a:alpha val="100000"/>
                    </a:srgbClr>
                  </a:gs>
                  <a:gs pos="52000">
                    <a:srgbClr val="FFFF00">
                      <a:alpha val="100000"/>
                    </a:srgbClr>
                  </a:gs>
                  <a:gs pos="73000">
                    <a:srgbClr val="EE3F17">
                      <a:alpha val="100000"/>
                    </a:srgbClr>
                  </a:gs>
                  <a:gs pos="88000">
                    <a:srgbClr val="E81766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5400000" scaled="1"/>
                <a:tileRect/>
              </a:gradFill>
              <a:effectLst>
                <a:outerShdw dist="35921" dir="2699999" algn="ctr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36" name="AutoShape 1032"/>
          <p:cNvSpPr/>
          <p:nvPr/>
        </p:nvSpPr>
        <p:spPr>
          <a:xfrm>
            <a:off x="1620838" y="3070225"/>
            <a:ext cx="457200" cy="3048000"/>
          </a:xfrm>
          <a:prstGeom prst="leftBrace">
            <a:avLst>
              <a:gd name="adj1" fmla="val 55462"/>
              <a:gd name="adj2" fmla="val 50000"/>
            </a:avLst>
          </a:prstGeom>
          <a:noFill/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7" name="Rectangle 1030"/>
          <p:cNvSpPr/>
          <p:nvPr/>
        </p:nvSpPr>
        <p:spPr>
          <a:xfrm>
            <a:off x="2339975" y="3070225"/>
            <a:ext cx="5715000" cy="15541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000099"/>
                </a:solidFill>
                <a:latin typeface="华文新魏" panose="02010600030101010101" pitchFamily="2" charset="-122"/>
                <a:ea typeface="华文新魏" panose="02010600030101010101" pitchFamily="2" charset="-122"/>
              </a:rPr>
              <a:t>要融进小说中去，与主人公同呼吸，共命运，才能深入理解作品。</a:t>
            </a:r>
            <a:endParaRPr lang="zh-CN" altLang="en-US" sz="3200" b="1" dirty="0">
              <a:solidFill>
                <a:srgbClr val="000099"/>
              </a:solidFill>
              <a:latin typeface="华文新魏" panose="02010600030101010101" pitchFamily="2" charset="-122"/>
              <a:ea typeface="华文新魏" panose="02010600030101010101" pitchFamily="2" charset="-122"/>
            </a:endParaRPr>
          </a:p>
        </p:txBody>
      </p:sp>
      <p:sp>
        <p:nvSpPr>
          <p:cNvPr id="18438" name="Rectangle 1031"/>
          <p:cNvSpPr/>
          <p:nvPr/>
        </p:nvSpPr>
        <p:spPr>
          <a:xfrm>
            <a:off x="2197100" y="5086350"/>
            <a:ext cx="5791200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000099"/>
                </a:solidFill>
                <a:latin typeface="华文新魏" panose="02010600030101010101" pitchFamily="2" charset="-122"/>
                <a:ea typeface="华文新魏" panose="02010600030101010101" pitchFamily="2" charset="-122"/>
              </a:rPr>
              <a:t>要从小说中出来，从生活中发现小说，从小说中理解生活。</a:t>
            </a:r>
            <a:endParaRPr lang="zh-CN" altLang="en-US" sz="3200" b="1" dirty="0">
              <a:solidFill>
                <a:srgbClr val="000099"/>
              </a:solidFill>
              <a:latin typeface="华文新魏" panose="02010600030101010101" pitchFamily="2" charset="-122"/>
              <a:ea typeface="华文新魏" panose="02010600030101010101" pitchFamily="2" charset="-122"/>
            </a:endParaRPr>
          </a:p>
        </p:txBody>
      </p:sp>
      <p:sp>
        <p:nvSpPr>
          <p:cNvPr id="18439" name="Rectangle 1030"/>
          <p:cNvSpPr/>
          <p:nvPr/>
        </p:nvSpPr>
        <p:spPr>
          <a:xfrm>
            <a:off x="1404938" y="2060575"/>
            <a:ext cx="35274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000099"/>
                </a:solidFill>
                <a:latin typeface="华文新魏" panose="02010600030101010101" pitchFamily="2" charset="-122"/>
                <a:ea typeface="华文新魏" panose="02010600030101010101" pitchFamily="2" charset="-122"/>
              </a:rPr>
              <a:t>      </a:t>
            </a:r>
            <a:r>
              <a:rPr lang="zh-CN" altLang="en-US" sz="3200" b="1" dirty="0">
                <a:solidFill>
                  <a:srgbClr val="FF3300"/>
                </a:solidFill>
                <a:latin typeface="华文新魏" panose="02010600030101010101" pitchFamily="2" charset="-122"/>
                <a:ea typeface="华文新魏" panose="02010600030101010101" pitchFamily="2" charset="-122"/>
              </a:rPr>
              <a:t> 情感共鸣</a:t>
            </a:r>
            <a:endParaRPr lang="zh-CN" altLang="en-US" sz="3200" b="1" dirty="0">
              <a:solidFill>
                <a:srgbClr val="FF3300"/>
              </a:solidFill>
              <a:latin typeface="华文新魏" panose="02010600030101010101" pitchFamily="2" charset="-122"/>
              <a:ea typeface="华文新魏" panose="02010600030101010101" pitchFamily="2" charset="-122"/>
            </a:endParaRPr>
          </a:p>
        </p:txBody>
      </p:sp>
      <p:sp>
        <p:nvSpPr>
          <p:cNvPr id="17415" name="TextBox 1"/>
          <p:cNvSpPr txBox="1"/>
          <p:nvPr/>
        </p:nvSpPr>
        <p:spPr>
          <a:xfrm>
            <a:off x="1044575" y="117475"/>
            <a:ext cx="3097213" cy="830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800" b="1" dirty="0">
                <a:latin typeface="Arial" panose="020B0604020202020204" pitchFamily="34" charset="0"/>
                <a:ea typeface="宋体" panose="02010600030101010101" pitchFamily="2" charset="-122"/>
              </a:rPr>
              <a:t>课后作业</a:t>
            </a:r>
            <a:endParaRPr lang="zh-CN" altLang="en-US" sz="4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bldLvl="0" animBg="1"/>
      <p:bldP spid="18437" grpId="0"/>
      <p:bldP spid="18438" grpId="0"/>
      <p:bldP spid="184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TextBox 1"/>
          <p:cNvSpPr txBox="1"/>
          <p:nvPr/>
        </p:nvSpPr>
        <p:spPr>
          <a:xfrm>
            <a:off x="1187450" y="333375"/>
            <a:ext cx="3097213" cy="830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800" b="1" dirty="0">
                <a:latin typeface="Arial" panose="020B0604020202020204" pitchFamily="34" charset="0"/>
                <a:ea typeface="宋体" panose="02010600030101010101" pitchFamily="2" charset="-122"/>
              </a:rPr>
              <a:t>课后作业</a:t>
            </a:r>
            <a:endParaRPr lang="zh-CN" altLang="en-US" sz="4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4" name="Rectangle 1"/>
          <p:cNvSpPr/>
          <p:nvPr/>
        </p:nvSpPr>
        <p:spPr>
          <a:xfrm>
            <a:off x="468313" y="2060575"/>
            <a:ext cx="7848600" cy="28003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en-US" altLang="zh-CN" sz="4400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        </a:t>
            </a:r>
            <a:r>
              <a:rPr lang="en-US" altLang="zh-CN" sz="44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2</a:t>
            </a:r>
            <a:r>
              <a:rPr lang="zh-CN" altLang="en-US" sz="4400" b="1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、以《心声》为题，倾诉自己的心声，字数不限。</a:t>
            </a:r>
            <a:endParaRPr lang="zh-CN" altLang="en-US" sz="4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4400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eaLnBrk="0" hangingPunct="0"/>
            <a:endParaRPr lang="zh-CN" altLang="en-US" sz="4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文本框 2"/>
          <p:cNvSpPr txBox="1"/>
          <p:nvPr/>
        </p:nvSpPr>
        <p:spPr>
          <a:xfrm>
            <a:off x="539750" y="1700213"/>
            <a:ext cx="8353425" cy="44815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800" dirty="0">
                <a:latin typeface="Arial" panose="020B0604020202020204" pitchFamily="34" charset="0"/>
                <a:ea typeface="宋体" panose="02010600030101010101" pitchFamily="2" charset="-122"/>
              </a:rPr>
              <a:t>1、整体感知, 分析</a:t>
            </a:r>
            <a:r>
              <a:rPr lang="zh-CN" altLang="en-US" sz="4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小说塑造的人物形象</a:t>
            </a:r>
            <a:r>
              <a:rPr lang="zh-CN" altLang="en-US" sz="4800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4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4800" dirty="0">
                <a:latin typeface="Arial" panose="020B0604020202020204" pitchFamily="34" charset="0"/>
                <a:ea typeface="宋体" panose="02010600030101010101" pitchFamily="2" charset="-122"/>
              </a:rPr>
              <a:t>2、</a:t>
            </a:r>
            <a:r>
              <a:rPr lang="zh-CN" altLang="en-US" sz="4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了解心理描写对刻画人物形象的作用。</a:t>
            </a:r>
            <a:endParaRPr lang="zh-CN" altLang="en-US" sz="4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4800" dirty="0">
                <a:latin typeface="Arial" panose="020B0604020202020204" pitchFamily="34" charset="0"/>
                <a:ea typeface="宋体" panose="02010600030101010101" pitchFamily="2" charset="-122"/>
              </a:rPr>
              <a:t>3、</a:t>
            </a:r>
            <a:r>
              <a:rPr lang="zh-CN" altLang="en-US" sz="4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理解“心声”的深刻意义。</a:t>
            </a:r>
            <a:endParaRPr lang="zh-CN" altLang="en-US" sz="4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4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4" name="矩形 2"/>
          <p:cNvSpPr/>
          <p:nvPr/>
        </p:nvSpPr>
        <p:spPr>
          <a:xfrm>
            <a:off x="1187450" y="404813"/>
            <a:ext cx="3262313" cy="1016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6000" b="1" dirty="0">
                <a:latin typeface="Arial" panose="020B0604020202020204" pitchFamily="34" charset="0"/>
                <a:ea typeface="宋体" panose="02010600030101010101" pitchFamily="2" charset="-122"/>
              </a:rPr>
              <a:t>学习目标</a:t>
            </a:r>
            <a:endParaRPr lang="zh-CN" altLang="en-US" sz="6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文本框 1"/>
          <p:cNvSpPr txBox="1"/>
          <p:nvPr/>
        </p:nvSpPr>
        <p:spPr>
          <a:xfrm>
            <a:off x="900113" y="333375"/>
            <a:ext cx="2951162" cy="768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</a:rPr>
              <a:t>字词积累</a:t>
            </a:r>
            <a:endParaRPr lang="zh-CN" altLang="en-US" sz="4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8" name="矩形 2"/>
          <p:cNvSpPr/>
          <p:nvPr/>
        </p:nvSpPr>
        <p:spPr>
          <a:xfrm>
            <a:off x="755650" y="1628775"/>
            <a:ext cx="6048375" cy="3382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沙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哑                    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发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窘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抽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噎                    窸窣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恍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惚                    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蜷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4" name="TextBox 8"/>
          <p:cNvSpPr txBox="1"/>
          <p:nvPr/>
        </p:nvSpPr>
        <p:spPr>
          <a:xfrm>
            <a:off x="2460625" y="1625600"/>
            <a:ext cx="671513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yǎ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5" name="TextBox 9"/>
          <p:cNvSpPr txBox="1"/>
          <p:nvPr/>
        </p:nvSpPr>
        <p:spPr>
          <a:xfrm>
            <a:off x="6088063" y="1625600"/>
            <a:ext cx="1160462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jiǒng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6" name="TextBox 10"/>
          <p:cNvSpPr txBox="1"/>
          <p:nvPr/>
        </p:nvSpPr>
        <p:spPr>
          <a:xfrm>
            <a:off x="2459038" y="2782888"/>
            <a:ext cx="865187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y ē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7" name="TextBox 11"/>
          <p:cNvSpPr txBox="1"/>
          <p:nvPr/>
        </p:nvSpPr>
        <p:spPr>
          <a:xfrm>
            <a:off x="6089650" y="2782888"/>
            <a:ext cx="2016125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Xī     sū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8" name="TextBox 12"/>
          <p:cNvSpPr txBox="1"/>
          <p:nvPr/>
        </p:nvSpPr>
        <p:spPr>
          <a:xfrm>
            <a:off x="2220913" y="3822700"/>
            <a:ext cx="2016125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huǎng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9" name="TextBox 13"/>
          <p:cNvSpPr txBox="1"/>
          <p:nvPr/>
        </p:nvSpPr>
        <p:spPr>
          <a:xfrm>
            <a:off x="6088063" y="3946525"/>
            <a:ext cx="2016125" cy="647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quán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  <p:bldP spid="5128" grpId="0"/>
      <p:bldP spid="5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文本框 5"/>
          <p:cNvSpPr txBox="1"/>
          <p:nvPr/>
        </p:nvSpPr>
        <p:spPr>
          <a:xfrm>
            <a:off x="914400" y="279400"/>
            <a:ext cx="4537075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6000" dirty="0">
                <a:solidFill>
                  <a:srgbClr val="99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整体感知</a:t>
            </a:r>
            <a:endParaRPr lang="zh-CN" altLang="en-US" sz="6000" dirty="0">
              <a:solidFill>
                <a:srgbClr val="99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2" name="文本框 6146"/>
          <p:cNvSpPr txBox="1"/>
          <p:nvPr/>
        </p:nvSpPr>
        <p:spPr>
          <a:xfrm>
            <a:off x="971550" y="2493963"/>
            <a:ext cx="7705725" cy="762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</a:rPr>
              <a:t>这篇课文讲了一个什么故事？</a:t>
            </a:r>
            <a:endParaRPr lang="zh-CN" altLang="en-US" sz="4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双大括号 1"/>
          <p:cNvSpPr/>
          <p:nvPr/>
        </p:nvSpPr>
        <p:spPr>
          <a:xfrm>
            <a:off x="5651500" y="4618038"/>
            <a:ext cx="1069975" cy="949325"/>
          </a:xfrm>
          <a:prstGeom prst="bracePair">
            <a:avLst>
              <a:gd name="adj" fmla="val 0"/>
            </a:avLst>
          </a:prstGeom>
          <a:noFill/>
          <a:ln w="63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6146" name="对象 717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63713" y="62071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917575" imgH="216535" progId="Equation.3">
                  <p:embed/>
                </p:oleObj>
              </mc:Choice>
              <mc:Fallback>
                <p:oleObj name="" r:id="rId1" imgW="917575" imgH="216535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63713" y="620713"/>
                        <a:ext cx="9144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WordArt 14"/>
          <p:cNvSpPr>
            <a:spLocks noTextEdit="1"/>
          </p:cNvSpPr>
          <p:nvPr/>
        </p:nvSpPr>
        <p:spPr>
          <a:xfrm rot="1020000">
            <a:off x="1116013" y="-458787"/>
            <a:ext cx="2684462" cy="1952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234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探究学习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2340000" scaled="1"/>
                <a:tileRect/>
              </a:gradFill>
              <a:effectLst>
                <a:outerShdw dist="53882" dir="2699999" algn="ctr" rotWithShape="0">
                  <a:srgbClr val="9999FF">
                    <a:alpha val="75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148" name="矩形 18"/>
          <p:cNvSpPr/>
          <p:nvPr/>
        </p:nvSpPr>
        <p:spPr>
          <a:xfrm>
            <a:off x="488950" y="1706563"/>
            <a:ext cx="8567738" cy="2286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48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800" b="1" dirty="0">
                <a:latin typeface="Arial" panose="020B0604020202020204" pitchFamily="34" charset="0"/>
                <a:ea typeface="宋体" panose="02010600030101010101" pitchFamily="2" charset="-122"/>
              </a:rPr>
              <a:t>、文中那些句子体现出李京京渴望在公开课上朗读课文？                               他读得怎么样？</a:t>
            </a:r>
            <a:endParaRPr lang="zh-CN" altLang="en-US" sz="4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WordArt 14"/>
          <p:cNvSpPr>
            <a:spLocks noTextEdit="1"/>
          </p:cNvSpPr>
          <p:nvPr/>
        </p:nvSpPr>
        <p:spPr>
          <a:xfrm rot="908575">
            <a:off x="1136650" y="-327025"/>
            <a:ext cx="2684463" cy="1952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234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探究学习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2340000" scaled="1"/>
                <a:tileRect/>
              </a:gradFill>
              <a:effectLst>
                <a:outerShdw dist="53882" dir="2699999" algn="ctr" rotWithShape="0">
                  <a:srgbClr val="9999FF">
                    <a:alpha val="75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195" name="文本框 2"/>
          <p:cNvSpPr txBox="1"/>
          <p:nvPr/>
        </p:nvSpPr>
        <p:spPr>
          <a:xfrm>
            <a:off x="612775" y="1628775"/>
            <a:ext cx="7991475" cy="3292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46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600" b="1" dirty="0">
                <a:latin typeface="Arial" panose="020B0604020202020204" pitchFamily="34" charset="0"/>
                <a:ea typeface="宋体" panose="02010600030101010101" pitchFamily="2" charset="-122"/>
              </a:rPr>
              <a:t>、你眼中的李京京是个怎样的孩子？程老师是一位怎样的老师？结合课文谈谈你的看法。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（温馨提示：分析人物可从语言、动作、神态、心理等描写方法入手。）</a:t>
            </a:r>
            <a:endParaRPr lang="zh-CN" altLang="en-US" sz="36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文本框 2"/>
          <p:cNvSpPr txBox="1"/>
          <p:nvPr/>
        </p:nvSpPr>
        <p:spPr>
          <a:xfrm>
            <a:off x="863600" y="1123950"/>
            <a:ext cx="7416800" cy="14462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</a:rPr>
              <a:t>你眼中的李京京是个怎样的孩子？</a:t>
            </a:r>
            <a:endParaRPr lang="zh-CN" altLang="en-US" sz="4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9" name="TextBox 10"/>
          <p:cNvSpPr txBox="1"/>
          <p:nvPr/>
        </p:nvSpPr>
        <p:spPr>
          <a:xfrm>
            <a:off x="900113" y="3141663"/>
            <a:ext cx="1576387" cy="923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执着</a:t>
            </a:r>
            <a:endParaRPr lang="zh-CN" altLang="en-US" sz="5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0" name="矩形 11"/>
          <p:cNvSpPr/>
          <p:nvPr/>
        </p:nvSpPr>
        <p:spPr>
          <a:xfrm>
            <a:off x="971550" y="4437063"/>
            <a:ext cx="1724025" cy="1016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6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自信</a:t>
            </a:r>
            <a:endParaRPr lang="zh-CN" altLang="en-US" sz="6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矩形 12"/>
          <p:cNvSpPr/>
          <p:nvPr/>
        </p:nvSpPr>
        <p:spPr>
          <a:xfrm>
            <a:off x="5724525" y="4489450"/>
            <a:ext cx="1722438" cy="1016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6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善良</a:t>
            </a:r>
            <a:endParaRPr lang="zh-CN" altLang="en-US" sz="6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2" name="矩形 13"/>
          <p:cNvSpPr/>
          <p:nvPr/>
        </p:nvSpPr>
        <p:spPr>
          <a:xfrm>
            <a:off x="5508625" y="3116263"/>
            <a:ext cx="1722438" cy="1016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6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勇敢</a:t>
            </a:r>
            <a:endParaRPr lang="zh-CN" altLang="en-US" sz="6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8" name="WordArt 7"/>
          <p:cNvSpPr>
            <a:spLocks noTextEdit="1"/>
          </p:cNvSpPr>
          <p:nvPr/>
        </p:nvSpPr>
        <p:spPr>
          <a:xfrm rot="1020000">
            <a:off x="1116013" y="-458787"/>
            <a:ext cx="2684462" cy="1952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234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探究学习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2340000" scaled="1"/>
                <a:tileRect/>
              </a:gradFill>
              <a:effectLst>
                <a:outerShdw dist="53882" dir="2699999" algn="ctr" rotWithShape="0">
                  <a:srgbClr val="9999FF">
                    <a:alpha val="75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矩形 2"/>
          <p:cNvSpPr/>
          <p:nvPr/>
        </p:nvSpPr>
        <p:spPr>
          <a:xfrm>
            <a:off x="755650" y="1628775"/>
            <a:ext cx="7778750" cy="13716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京京垂下头。他多么喜欢这个故事啊！他真想念一段，哪怕是几行字的那么一小段呢！他准能念好。朗读课文难道一定要唱歌的嗓子吗？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8" name="文本框 4"/>
          <p:cNvSpPr txBox="1"/>
          <p:nvPr/>
        </p:nvSpPr>
        <p:spPr>
          <a:xfrm>
            <a:off x="3924300" y="188913"/>
            <a:ext cx="3230563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 b="1" dirty="0">
                <a:solidFill>
                  <a:srgbClr val="FFC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（朗读品味）</a:t>
            </a:r>
            <a:endParaRPr lang="zh-CN" altLang="en-US" sz="4000" b="1" dirty="0">
              <a:solidFill>
                <a:srgbClr val="FFC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4" name="矩形 7"/>
          <p:cNvSpPr/>
          <p:nvPr/>
        </p:nvSpPr>
        <p:spPr>
          <a:xfrm>
            <a:off x="684213" y="3789363"/>
            <a:ext cx="8135937" cy="9445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他真想站起来。可是，如果举了手，程老师会喊他吗？课后赵小桢会不会嘲笑他？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0" name="WordArt 6"/>
          <p:cNvSpPr>
            <a:spLocks noTextEdit="1"/>
          </p:cNvSpPr>
          <p:nvPr/>
        </p:nvSpPr>
        <p:spPr>
          <a:xfrm rot="1020000">
            <a:off x="971550" y="-458787"/>
            <a:ext cx="2686050" cy="1952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234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探究学习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2340000" scaled="1"/>
                <a:tileRect/>
              </a:gradFill>
              <a:effectLst>
                <a:outerShdw dist="53882" dir="2699999" algn="ctr" rotWithShape="0">
                  <a:srgbClr val="9999FF">
                    <a:alpha val="75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Text Box 2"/>
          <p:cNvSpPr txBox="1"/>
          <p:nvPr/>
        </p:nvSpPr>
        <p:spPr>
          <a:xfrm>
            <a:off x="1281113" y="2459038"/>
            <a:ext cx="5667375" cy="3651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2" name="Text Box 3"/>
          <p:cNvSpPr txBox="1"/>
          <p:nvPr/>
        </p:nvSpPr>
        <p:spPr>
          <a:xfrm>
            <a:off x="539750" y="1270000"/>
            <a:ext cx="7921625" cy="39925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答题公式：描写方法+描写情景+人物心理（精神品格）+铺垫作用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答题格式：运用XX描写，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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生动形象地写出XX的情景，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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表达（表现）出人物XX心情（心理、情感），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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表现出人物的XX精神品格（品质），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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为下文写XX作铺垫。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3" name="TextBox 1"/>
          <p:cNvSpPr txBox="1"/>
          <p:nvPr/>
        </p:nvSpPr>
        <p:spPr>
          <a:xfrm>
            <a:off x="3852863" y="188913"/>
            <a:ext cx="374332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（人物赏析方法指导）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4" name="WordArt 5"/>
          <p:cNvSpPr>
            <a:spLocks noTextEdit="1"/>
          </p:cNvSpPr>
          <p:nvPr/>
        </p:nvSpPr>
        <p:spPr>
          <a:xfrm rot="1020000">
            <a:off x="971550" y="-458787"/>
            <a:ext cx="2686050" cy="1952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234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探究学习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2340000" scaled="1"/>
                <a:tileRect/>
              </a:gradFill>
              <a:effectLst>
                <a:outerShdw dist="53882" dir="2699999" algn="ctr" rotWithShape="0">
                  <a:srgbClr val="9999FF">
                    <a:alpha val="75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OC_GUID" val="{e4471913-03ce-46a5-9b83-3a8bfb1d9ce5}"/>
</p:tagLst>
</file>

<file path=ppt/theme/theme1.xml><?xml version="1.0" encoding="utf-8"?>
<a:theme xmlns:a="http://schemas.openxmlformats.org/drawingml/2006/main" name="演示文稿2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演示文稿211</Template>
  <TotalTime>0</TotalTime>
  <Words>1175</Words>
  <Application>WPS 演示</Application>
  <PresentationFormat>全屏显示(4:3)</PresentationFormat>
  <Paragraphs>137</Paragraphs>
  <Slides>17</Slides>
  <Notes>0</Notes>
  <HiddenSlides>0</HiddenSlides>
  <MMClips>1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Arial Unicode MS</vt:lpstr>
      <vt:lpstr>Calibri</vt:lpstr>
      <vt:lpstr>华文新魏</vt:lpstr>
      <vt:lpstr>演示文稿211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约定</cp:lastModifiedBy>
  <cp:revision>144</cp:revision>
  <dcterms:created xsi:type="dcterms:W3CDTF">2003-10-28T11:50:00Z</dcterms:created>
  <dcterms:modified xsi:type="dcterms:W3CDTF">2019-05-26T07:49:25Z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