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89" r:id="rId3"/>
    <p:sldId id="290" r:id="rId4"/>
    <p:sldId id="291" r:id="rId5"/>
    <p:sldId id="292" r:id="rId6"/>
    <p:sldId id="293" r:id="rId7"/>
    <p:sldId id="294" r:id="rId8"/>
    <p:sldId id="302" r:id="rId9"/>
    <p:sldId id="303" r:id="rId10"/>
    <p:sldId id="304" r:id="rId11"/>
    <p:sldId id="305" r:id="rId12"/>
    <p:sldId id="298" r:id="rId13"/>
    <p:sldId id="299" r:id="rId14"/>
    <p:sldId id="300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41" autoAdjust="0"/>
    <p:restoredTop sz="94660"/>
  </p:normalViewPr>
  <p:slideViewPr>
    <p:cSldViewPr>
      <p:cViewPr varScale="1">
        <p:scale>
          <a:sx n="65" d="100"/>
          <a:sy n="65" d="100"/>
        </p:scale>
        <p:origin x="-154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13" Type="http://schemas.openxmlformats.org/officeDocument/2006/relationships/image" Target="../media/image82.wmf"/><Relationship Id="rId3" Type="http://schemas.openxmlformats.org/officeDocument/2006/relationships/image" Target="../media/image72.wmf"/><Relationship Id="rId7" Type="http://schemas.openxmlformats.org/officeDocument/2006/relationships/image" Target="../media/image76.wmf"/><Relationship Id="rId12" Type="http://schemas.openxmlformats.org/officeDocument/2006/relationships/image" Target="../media/image81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6" Type="http://schemas.openxmlformats.org/officeDocument/2006/relationships/image" Target="../media/image75.wmf"/><Relationship Id="rId11" Type="http://schemas.openxmlformats.org/officeDocument/2006/relationships/image" Target="../media/image80.wmf"/><Relationship Id="rId5" Type="http://schemas.openxmlformats.org/officeDocument/2006/relationships/image" Target="../media/image74.wmf"/><Relationship Id="rId10" Type="http://schemas.openxmlformats.org/officeDocument/2006/relationships/image" Target="../media/image79.wmf"/><Relationship Id="rId4" Type="http://schemas.openxmlformats.org/officeDocument/2006/relationships/image" Target="../media/image73.wmf"/><Relationship Id="rId9" Type="http://schemas.openxmlformats.org/officeDocument/2006/relationships/image" Target="../media/image78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13" Type="http://schemas.openxmlformats.org/officeDocument/2006/relationships/image" Target="../media/image95.wmf"/><Relationship Id="rId3" Type="http://schemas.openxmlformats.org/officeDocument/2006/relationships/image" Target="../media/image85.wmf"/><Relationship Id="rId7" Type="http://schemas.openxmlformats.org/officeDocument/2006/relationships/image" Target="../media/image89.wmf"/><Relationship Id="rId12" Type="http://schemas.openxmlformats.org/officeDocument/2006/relationships/image" Target="../media/image94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6" Type="http://schemas.openxmlformats.org/officeDocument/2006/relationships/image" Target="../media/image88.wmf"/><Relationship Id="rId11" Type="http://schemas.openxmlformats.org/officeDocument/2006/relationships/image" Target="../media/image93.wmf"/><Relationship Id="rId5" Type="http://schemas.openxmlformats.org/officeDocument/2006/relationships/image" Target="../media/image87.wmf"/><Relationship Id="rId10" Type="http://schemas.openxmlformats.org/officeDocument/2006/relationships/image" Target="../media/image92.wmf"/><Relationship Id="rId4" Type="http://schemas.openxmlformats.org/officeDocument/2006/relationships/image" Target="../media/image86.wmf"/><Relationship Id="rId9" Type="http://schemas.openxmlformats.org/officeDocument/2006/relationships/image" Target="../media/image91.wmf"/><Relationship Id="rId14" Type="http://schemas.openxmlformats.org/officeDocument/2006/relationships/image" Target="../media/image9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97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wmf"/><Relationship Id="rId2" Type="http://schemas.openxmlformats.org/officeDocument/2006/relationships/image" Target="../media/image99.wmf"/><Relationship Id="rId1" Type="http://schemas.openxmlformats.org/officeDocument/2006/relationships/image" Target="../media/image98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image" Target="../media/image22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12" Type="http://schemas.openxmlformats.org/officeDocument/2006/relationships/image" Target="../media/image21.wmf"/><Relationship Id="rId2" Type="http://schemas.openxmlformats.org/officeDocument/2006/relationships/image" Target="../media/image11.wmf"/><Relationship Id="rId16" Type="http://schemas.openxmlformats.org/officeDocument/2006/relationships/image" Target="../media/image25.wmf"/><Relationship Id="rId1" Type="http://schemas.openxmlformats.org/officeDocument/2006/relationships/image" Target="../media/image1.wmf"/><Relationship Id="rId6" Type="http://schemas.openxmlformats.org/officeDocument/2006/relationships/image" Target="../media/image15.wmf"/><Relationship Id="rId11" Type="http://schemas.openxmlformats.org/officeDocument/2006/relationships/image" Target="../media/image20.wmf"/><Relationship Id="rId5" Type="http://schemas.openxmlformats.org/officeDocument/2006/relationships/image" Target="../media/image14.wmf"/><Relationship Id="rId15" Type="http://schemas.openxmlformats.org/officeDocument/2006/relationships/image" Target="../media/image2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Relationship Id="rId14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image" Target="../media/image35.wmf"/><Relationship Id="rId3" Type="http://schemas.openxmlformats.org/officeDocument/2006/relationships/image" Target="../media/image14.wmf"/><Relationship Id="rId7" Type="http://schemas.openxmlformats.org/officeDocument/2006/relationships/image" Target="../media/image29.wmf"/><Relationship Id="rId12" Type="http://schemas.openxmlformats.org/officeDocument/2006/relationships/image" Target="../media/image34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19.wmf"/><Relationship Id="rId11" Type="http://schemas.openxmlformats.org/officeDocument/2006/relationships/image" Target="../media/image33.wmf"/><Relationship Id="rId5" Type="http://schemas.openxmlformats.org/officeDocument/2006/relationships/image" Target="../media/image18.wmf"/><Relationship Id="rId10" Type="http://schemas.openxmlformats.org/officeDocument/2006/relationships/image" Target="../media/image32.wmf"/><Relationship Id="rId4" Type="http://schemas.openxmlformats.org/officeDocument/2006/relationships/image" Target="../media/image28.wmf"/><Relationship Id="rId9" Type="http://schemas.openxmlformats.org/officeDocument/2006/relationships/image" Target="../media/image3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image" Target="../media/image54.wmf"/><Relationship Id="rId18" Type="http://schemas.openxmlformats.org/officeDocument/2006/relationships/image" Target="../media/image59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12" Type="http://schemas.openxmlformats.org/officeDocument/2006/relationships/image" Target="../media/image53.wmf"/><Relationship Id="rId17" Type="http://schemas.openxmlformats.org/officeDocument/2006/relationships/image" Target="../media/image58.wmf"/><Relationship Id="rId2" Type="http://schemas.openxmlformats.org/officeDocument/2006/relationships/image" Target="../media/image43.wmf"/><Relationship Id="rId16" Type="http://schemas.openxmlformats.org/officeDocument/2006/relationships/image" Target="../media/image57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11" Type="http://schemas.openxmlformats.org/officeDocument/2006/relationships/image" Target="../media/image52.wmf"/><Relationship Id="rId5" Type="http://schemas.openxmlformats.org/officeDocument/2006/relationships/image" Target="../media/image46.wmf"/><Relationship Id="rId15" Type="http://schemas.openxmlformats.org/officeDocument/2006/relationships/image" Target="../media/image56.wmf"/><Relationship Id="rId10" Type="http://schemas.openxmlformats.org/officeDocument/2006/relationships/image" Target="../media/image51.wmf"/><Relationship Id="rId4" Type="http://schemas.openxmlformats.org/officeDocument/2006/relationships/image" Target="../media/image45.wmf"/><Relationship Id="rId9" Type="http://schemas.openxmlformats.org/officeDocument/2006/relationships/image" Target="../media/image50.wmf"/><Relationship Id="rId14" Type="http://schemas.openxmlformats.org/officeDocument/2006/relationships/image" Target="../media/image5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6" Type="http://schemas.openxmlformats.org/officeDocument/2006/relationships/image" Target="../media/image71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1D1B3-609D-4043-B80C-861FD437F781}" type="datetimeFigureOut">
              <a:rPr lang="zh-CN" altLang="en-US" smtClean="0"/>
              <a:pPr/>
              <a:t>2011/2/11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0F371-8A5F-4563-AC2E-44891E23DF3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2011/2/11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2011/2/11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2011/2/11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2011/2/11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2011/2/11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2011/2/11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2011/2/11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5.bin"/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83.bin"/><Relationship Id="rId5" Type="http://schemas.openxmlformats.org/officeDocument/2006/relationships/oleObject" Target="../embeddings/oleObject82.bin"/><Relationship Id="rId4" Type="http://schemas.openxmlformats.org/officeDocument/2006/relationships/oleObject" Target="../embeddings/oleObject8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1.bin"/><Relationship Id="rId13" Type="http://schemas.openxmlformats.org/officeDocument/2006/relationships/oleObject" Target="../embeddings/oleObject96.bin"/><Relationship Id="rId3" Type="http://schemas.openxmlformats.org/officeDocument/2006/relationships/oleObject" Target="../embeddings/oleObject86.bin"/><Relationship Id="rId7" Type="http://schemas.openxmlformats.org/officeDocument/2006/relationships/oleObject" Target="../embeddings/oleObject90.bin"/><Relationship Id="rId12" Type="http://schemas.openxmlformats.org/officeDocument/2006/relationships/oleObject" Target="../embeddings/oleObject9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89.bin"/><Relationship Id="rId11" Type="http://schemas.openxmlformats.org/officeDocument/2006/relationships/oleObject" Target="../embeddings/oleObject94.bin"/><Relationship Id="rId5" Type="http://schemas.openxmlformats.org/officeDocument/2006/relationships/oleObject" Target="../embeddings/oleObject88.bin"/><Relationship Id="rId15" Type="http://schemas.openxmlformats.org/officeDocument/2006/relationships/oleObject" Target="../embeddings/oleObject98.bin"/><Relationship Id="rId10" Type="http://schemas.openxmlformats.org/officeDocument/2006/relationships/oleObject" Target="../embeddings/oleObject93.bin"/><Relationship Id="rId4" Type="http://schemas.openxmlformats.org/officeDocument/2006/relationships/oleObject" Target="../embeddings/oleObject87.bin"/><Relationship Id="rId9" Type="http://schemas.openxmlformats.org/officeDocument/2006/relationships/oleObject" Target="../embeddings/oleObject92.bin"/><Relationship Id="rId14" Type="http://schemas.openxmlformats.org/officeDocument/2006/relationships/oleObject" Target="../embeddings/oleObject9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4.bin"/><Relationship Id="rId13" Type="http://schemas.openxmlformats.org/officeDocument/2006/relationships/oleObject" Target="../embeddings/oleObject109.bin"/><Relationship Id="rId18" Type="http://schemas.openxmlformats.org/officeDocument/2006/relationships/oleObject" Target="../embeddings/oleObject114.bin"/><Relationship Id="rId3" Type="http://schemas.openxmlformats.org/officeDocument/2006/relationships/oleObject" Target="../embeddings/oleObject99.bin"/><Relationship Id="rId7" Type="http://schemas.openxmlformats.org/officeDocument/2006/relationships/oleObject" Target="../embeddings/oleObject103.bin"/><Relationship Id="rId12" Type="http://schemas.openxmlformats.org/officeDocument/2006/relationships/oleObject" Target="../embeddings/oleObject108.bin"/><Relationship Id="rId17" Type="http://schemas.openxmlformats.org/officeDocument/2006/relationships/oleObject" Target="../embeddings/oleObject11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2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02.bin"/><Relationship Id="rId11" Type="http://schemas.openxmlformats.org/officeDocument/2006/relationships/oleObject" Target="../embeddings/oleObject107.bin"/><Relationship Id="rId5" Type="http://schemas.openxmlformats.org/officeDocument/2006/relationships/oleObject" Target="../embeddings/oleObject101.bin"/><Relationship Id="rId15" Type="http://schemas.openxmlformats.org/officeDocument/2006/relationships/oleObject" Target="../embeddings/oleObject111.bin"/><Relationship Id="rId10" Type="http://schemas.openxmlformats.org/officeDocument/2006/relationships/oleObject" Target="../embeddings/oleObject106.bin"/><Relationship Id="rId4" Type="http://schemas.openxmlformats.org/officeDocument/2006/relationships/oleObject" Target="../embeddings/oleObject100.bin"/><Relationship Id="rId9" Type="http://schemas.openxmlformats.org/officeDocument/2006/relationships/oleObject" Target="../embeddings/oleObject105.bin"/><Relationship Id="rId14" Type="http://schemas.openxmlformats.org/officeDocument/2006/relationships/oleObject" Target="../embeddings/oleObject11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0.bin"/><Relationship Id="rId3" Type="http://schemas.openxmlformats.org/officeDocument/2006/relationships/oleObject" Target="../embeddings/oleObject115.bin"/><Relationship Id="rId7" Type="http://schemas.openxmlformats.org/officeDocument/2006/relationships/oleObject" Target="../embeddings/oleObject1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18.bin"/><Relationship Id="rId5" Type="http://schemas.openxmlformats.org/officeDocument/2006/relationships/oleObject" Target="../embeddings/oleObject117.bin"/><Relationship Id="rId4" Type="http://schemas.openxmlformats.org/officeDocument/2006/relationships/oleObject" Target="../embeddings/oleObject11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123.bin"/><Relationship Id="rId4" Type="http://schemas.openxmlformats.org/officeDocument/2006/relationships/oleObject" Target="../embeddings/oleObject122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oleObject" Target="../embeddings/oleObject23.bin"/><Relationship Id="rId18" Type="http://schemas.openxmlformats.org/officeDocument/2006/relationships/oleObject" Target="../embeddings/oleObject28.bin"/><Relationship Id="rId26" Type="http://schemas.openxmlformats.org/officeDocument/2006/relationships/oleObject" Target="../embeddings/oleObject36.bin"/><Relationship Id="rId3" Type="http://schemas.openxmlformats.org/officeDocument/2006/relationships/oleObject" Target="../embeddings/oleObject13.bin"/><Relationship Id="rId21" Type="http://schemas.openxmlformats.org/officeDocument/2006/relationships/oleObject" Target="../embeddings/oleObject31.bin"/><Relationship Id="rId7" Type="http://schemas.openxmlformats.org/officeDocument/2006/relationships/oleObject" Target="../embeddings/oleObject17.bin"/><Relationship Id="rId12" Type="http://schemas.openxmlformats.org/officeDocument/2006/relationships/oleObject" Target="../embeddings/oleObject22.bin"/><Relationship Id="rId17" Type="http://schemas.openxmlformats.org/officeDocument/2006/relationships/oleObject" Target="../embeddings/oleObject27.bin"/><Relationship Id="rId25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6.bin"/><Relationship Id="rId20" Type="http://schemas.openxmlformats.org/officeDocument/2006/relationships/oleObject" Target="../embeddings/oleObject30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6.bin"/><Relationship Id="rId11" Type="http://schemas.openxmlformats.org/officeDocument/2006/relationships/oleObject" Target="../embeddings/oleObject21.bin"/><Relationship Id="rId24" Type="http://schemas.openxmlformats.org/officeDocument/2006/relationships/oleObject" Target="../embeddings/oleObject34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5.bin"/><Relationship Id="rId23" Type="http://schemas.openxmlformats.org/officeDocument/2006/relationships/oleObject" Target="../embeddings/oleObject33.bin"/><Relationship Id="rId10" Type="http://schemas.openxmlformats.org/officeDocument/2006/relationships/oleObject" Target="../embeddings/oleObject20.bin"/><Relationship Id="rId19" Type="http://schemas.openxmlformats.org/officeDocument/2006/relationships/oleObject" Target="../embeddings/oleObject29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Relationship Id="rId14" Type="http://schemas.openxmlformats.org/officeDocument/2006/relationships/oleObject" Target="../embeddings/oleObject24.bin"/><Relationship Id="rId22" Type="http://schemas.openxmlformats.org/officeDocument/2006/relationships/oleObject" Target="../embeddings/oleObject3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oleObject" Target="../embeddings/oleObject47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41.bin"/><Relationship Id="rId12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0.bin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9.bin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3.bin"/><Relationship Id="rId14" Type="http://schemas.openxmlformats.org/officeDocument/2006/relationships/oleObject" Target="../embeddings/oleObject4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3.bin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13" Type="http://schemas.openxmlformats.org/officeDocument/2006/relationships/oleObject" Target="../embeddings/oleObject66.bin"/><Relationship Id="rId18" Type="http://schemas.openxmlformats.org/officeDocument/2006/relationships/oleObject" Target="../embeddings/oleObject71.bin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60.bin"/><Relationship Id="rId12" Type="http://schemas.openxmlformats.org/officeDocument/2006/relationships/oleObject" Target="../embeddings/oleObject65.bin"/><Relationship Id="rId17" Type="http://schemas.openxmlformats.org/officeDocument/2006/relationships/oleObject" Target="../embeddings/oleObject70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9.bin"/><Relationship Id="rId20" Type="http://schemas.openxmlformats.org/officeDocument/2006/relationships/oleObject" Target="../embeddings/oleObject73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9.bin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58.bin"/><Relationship Id="rId15" Type="http://schemas.openxmlformats.org/officeDocument/2006/relationships/oleObject" Target="../embeddings/oleObject68.bin"/><Relationship Id="rId10" Type="http://schemas.openxmlformats.org/officeDocument/2006/relationships/oleObject" Target="../embeddings/oleObject63.bin"/><Relationship Id="rId19" Type="http://schemas.openxmlformats.org/officeDocument/2006/relationships/oleObject" Target="../embeddings/oleObject72.bin"/><Relationship Id="rId4" Type="http://schemas.openxmlformats.org/officeDocument/2006/relationships/oleObject" Target="../embeddings/oleObject57.bin"/><Relationship Id="rId9" Type="http://schemas.openxmlformats.org/officeDocument/2006/relationships/oleObject" Target="../embeddings/oleObject62.bin"/><Relationship Id="rId14" Type="http://schemas.openxmlformats.org/officeDocument/2006/relationships/oleObject" Target="../embeddings/oleObject6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7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7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7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1.3.1 </a:t>
            </a:r>
            <a:r>
              <a:rPr lang="zh-CN" altLang="en-US" dirty="0" smtClean="0"/>
              <a:t>二项式定理</a:t>
            </a:r>
            <a:endParaRPr lang="zh-CN" altLang="en-US" dirty="0"/>
          </a:p>
        </p:txBody>
      </p:sp>
      <p:sp>
        <p:nvSpPr>
          <p:cNvPr id="3" name="标题 1"/>
          <p:cNvSpPr txBox="1">
            <a:spLocks/>
          </p:cNvSpPr>
          <p:nvPr/>
        </p:nvSpPr>
        <p:spPr>
          <a:xfrm>
            <a:off x="642910" y="364331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湛江市坡头区第一中学</a:t>
            </a:r>
            <a:r>
              <a:rPr kumimoji="0" lang="zh-CN" alt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张培洋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14290"/>
            <a:ext cx="82868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/>
              <a:t>练习</a:t>
            </a:r>
            <a:r>
              <a:rPr lang="en-US" altLang="zh-CN" sz="3000" dirty="0" smtClean="0"/>
              <a:t>4：</a:t>
            </a:r>
            <a:r>
              <a:rPr lang="zh-CN" altLang="en-US" sz="3000" dirty="0" smtClean="0"/>
              <a:t>已知二项式</a:t>
            </a:r>
            <a:endParaRPr lang="en-US" altLang="zh-CN" sz="3000" dirty="0" smtClean="0"/>
          </a:p>
        </p:txBody>
      </p:sp>
      <p:graphicFrame>
        <p:nvGraphicFramePr>
          <p:cNvPr id="5" name="Object 12"/>
          <p:cNvGraphicFramePr>
            <a:graphicFrameLocks noChangeAspect="1"/>
          </p:cNvGraphicFramePr>
          <p:nvPr/>
        </p:nvGraphicFramePr>
        <p:xfrm>
          <a:off x="3675066" y="25400"/>
          <a:ext cx="1397000" cy="904875"/>
        </p:xfrm>
        <a:graphic>
          <a:graphicData uri="http://schemas.openxmlformats.org/presentationml/2006/ole">
            <p:oleObj spid="_x0000_s106498" name="Equation" r:id="rId3" imgW="507960" imgH="393480" progId="Equation.DSMT4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4282" y="742591"/>
            <a:ext cx="828680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/>
              <a:t>（</a:t>
            </a:r>
            <a:r>
              <a:rPr lang="en-US" altLang="zh-CN" sz="3000" dirty="0" smtClean="0"/>
              <a:t>1</a:t>
            </a:r>
            <a:r>
              <a:rPr lang="zh-CN" altLang="en-US" sz="3000" dirty="0" smtClean="0"/>
              <a:t>）求展开式的第 </a:t>
            </a:r>
            <a:r>
              <a:rPr lang="en-US" altLang="zh-CN" sz="3000" dirty="0" smtClean="0"/>
              <a:t>4 </a:t>
            </a:r>
            <a:r>
              <a:rPr lang="zh-CN" altLang="en-US" sz="3000" dirty="0" smtClean="0"/>
              <a:t>项；</a:t>
            </a:r>
            <a:endParaRPr lang="en-US" altLang="zh-CN" sz="3000" dirty="0" smtClean="0"/>
          </a:p>
          <a:p>
            <a:r>
              <a:rPr lang="zh-CN" altLang="en-US" sz="3000" dirty="0" smtClean="0"/>
              <a:t>（</a:t>
            </a:r>
            <a:r>
              <a:rPr lang="en-US" altLang="zh-CN" sz="3000" dirty="0" smtClean="0"/>
              <a:t>2</a:t>
            </a:r>
            <a:r>
              <a:rPr lang="zh-CN" altLang="en-US" sz="3000" dirty="0" smtClean="0"/>
              <a:t>）求展开式的第 </a:t>
            </a:r>
            <a:r>
              <a:rPr lang="en-US" altLang="zh-CN" sz="3000" dirty="0" smtClean="0"/>
              <a:t>4 </a:t>
            </a:r>
            <a:r>
              <a:rPr lang="zh-CN" altLang="en-US" sz="3000" dirty="0" smtClean="0"/>
              <a:t>项的二项式系数；</a:t>
            </a:r>
            <a:endParaRPr lang="en-US" altLang="zh-CN" sz="3000" dirty="0" smtClean="0"/>
          </a:p>
          <a:p>
            <a:r>
              <a:rPr lang="zh-CN" altLang="en-US" sz="3000" dirty="0" smtClean="0"/>
              <a:t>（</a:t>
            </a:r>
            <a:r>
              <a:rPr lang="en-US" altLang="zh-CN" sz="3000" dirty="0" smtClean="0"/>
              <a:t>3</a:t>
            </a:r>
            <a:r>
              <a:rPr lang="zh-CN" altLang="en-US" sz="3000" dirty="0" smtClean="0"/>
              <a:t>）求展开式的第 </a:t>
            </a:r>
            <a:r>
              <a:rPr lang="en-US" altLang="zh-CN" sz="3000" dirty="0" smtClean="0"/>
              <a:t>4 </a:t>
            </a:r>
            <a:r>
              <a:rPr lang="zh-CN" altLang="en-US" sz="3000" dirty="0" smtClean="0"/>
              <a:t>项的系数；</a:t>
            </a:r>
            <a:endParaRPr lang="en-US" altLang="zh-CN" sz="3000" dirty="0" smtClean="0"/>
          </a:p>
          <a:p>
            <a:r>
              <a:rPr lang="zh-CN" altLang="en-US" sz="3000" dirty="0" smtClean="0"/>
              <a:t>（</a:t>
            </a:r>
            <a:r>
              <a:rPr lang="en-US" altLang="zh-CN" sz="3000" dirty="0" smtClean="0"/>
              <a:t>4</a:t>
            </a:r>
            <a:r>
              <a:rPr lang="zh-CN" altLang="en-US" sz="3000" dirty="0" smtClean="0"/>
              <a:t>）求展开式中含        的项的系数；</a:t>
            </a:r>
            <a:endParaRPr lang="en-US" altLang="zh-CN" sz="3000" dirty="0" smtClean="0"/>
          </a:p>
          <a:p>
            <a:r>
              <a:rPr lang="zh-CN" altLang="en-US" sz="3000" dirty="0" smtClean="0"/>
              <a:t>（</a:t>
            </a:r>
            <a:r>
              <a:rPr lang="en-US" altLang="zh-CN" sz="3000" dirty="0" smtClean="0"/>
              <a:t>5</a:t>
            </a:r>
            <a:r>
              <a:rPr lang="zh-CN" altLang="en-US" sz="3000" dirty="0" smtClean="0"/>
              <a:t>）求展开式中的常数项。</a:t>
            </a:r>
            <a:endParaRPr lang="en-US" altLang="zh-CN" sz="3000" dirty="0" smtClean="0"/>
          </a:p>
        </p:txBody>
      </p:sp>
      <p:graphicFrame>
        <p:nvGraphicFramePr>
          <p:cNvPr id="106500" name="Object 4"/>
          <p:cNvGraphicFramePr>
            <a:graphicFrameLocks noChangeAspect="1"/>
          </p:cNvGraphicFramePr>
          <p:nvPr/>
        </p:nvGraphicFramePr>
        <p:xfrm>
          <a:off x="3643306" y="2143116"/>
          <a:ext cx="488950" cy="466725"/>
        </p:xfrm>
        <a:graphic>
          <a:graphicData uri="http://schemas.openxmlformats.org/presentationml/2006/ole">
            <p:oleObj spid="_x0000_s106500" name="Equation" r:id="rId4" imgW="177480" imgH="203040" progId="Equation.DSMT4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4282" y="3171483"/>
            <a:ext cx="82868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/>
              <a:t>解：                的展开式的通项为</a:t>
            </a:r>
            <a:endParaRPr lang="en-US" altLang="zh-CN" sz="3000" dirty="0" smtClean="0"/>
          </a:p>
        </p:txBody>
      </p:sp>
      <p:graphicFrame>
        <p:nvGraphicFramePr>
          <p:cNvPr id="106501" name="Object 5"/>
          <p:cNvGraphicFramePr>
            <a:graphicFrameLocks noChangeAspect="1"/>
          </p:cNvGraphicFramePr>
          <p:nvPr/>
        </p:nvGraphicFramePr>
        <p:xfrm>
          <a:off x="928662" y="3071810"/>
          <a:ext cx="1397000" cy="904875"/>
        </p:xfrm>
        <a:graphic>
          <a:graphicData uri="http://schemas.openxmlformats.org/presentationml/2006/ole">
            <p:oleObj spid="_x0000_s106501" name="Equation" r:id="rId5" imgW="507960" imgH="393480" progId="Equation.DSMT4">
              <p:embed/>
            </p:oleObj>
          </a:graphicData>
        </a:graphic>
      </p:graphicFrame>
      <p:graphicFrame>
        <p:nvGraphicFramePr>
          <p:cNvPr id="106502" name="Object 6"/>
          <p:cNvGraphicFramePr>
            <a:graphicFrameLocks noChangeAspect="1"/>
          </p:cNvGraphicFramePr>
          <p:nvPr/>
        </p:nvGraphicFramePr>
        <p:xfrm>
          <a:off x="209550" y="4000500"/>
          <a:ext cx="8416925" cy="904875"/>
        </p:xfrm>
        <a:graphic>
          <a:graphicData uri="http://schemas.openxmlformats.org/presentationml/2006/ole">
            <p:oleObj spid="_x0000_s106502" name="Equation" r:id="rId6" imgW="3060360" imgH="39348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14282" y="5143512"/>
            <a:ext cx="82868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/>
              <a:t>（</a:t>
            </a:r>
            <a:r>
              <a:rPr lang="en-US" altLang="zh-CN" sz="3000" dirty="0" smtClean="0"/>
              <a:t>1</a:t>
            </a:r>
            <a:r>
              <a:rPr lang="zh-CN" altLang="en-US" sz="3000" dirty="0" smtClean="0"/>
              <a:t>）                 展开式的第</a:t>
            </a:r>
            <a:r>
              <a:rPr lang="en-US" altLang="zh-CN" sz="3000" dirty="0" smtClean="0"/>
              <a:t> 4 </a:t>
            </a:r>
            <a:r>
              <a:rPr lang="zh-CN" altLang="en-US" sz="3000" dirty="0" smtClean="0"/>
              <a:t>项为</a:t>
            </a:r>
            <a:endParaRPr lang="en-US" altLang="zh-CN" sz="3000" dirty="0" smtClean="0"/>
          </a:p>
        </p:txBody>
      </p:sp>
      <p:graphicFrame>
        <p:nvGraphicFramePr>
          <p:cNvPr id="106503" name="Object 7"/>
          <p:cNvGraphicFramePr>
            <a:graphicFrameLocks noChangeAspect="1"/>
          </p:cNvGraphicFramePr>
          <p:nvPr/>
        </p:nvGraphicFramePr>
        <p:xfrm>
          <a:off x="1857356" y="5810273"/>
          <a:ext cx="4610100" cy="904875"/>
        </p:xfrm>
        <a:graphic>
          <a:graphicData uri="http://schemas.openxmlformats.org/presentationml/2006/ole">
            <p:oleObj spid="_x0000_s106503" name="Equation" r:id="rId7" imgW="1676160" imgH="393480" progId="Equation.DSMT4">
              <p:embed/>
            </p:oleObj>
          </a:graphicData>
        </a:graphic>
      </p:graphicFrame>
      <p:graphicFrame>
        <p:nvGraphicFramePr>
          <p:cNvPr id="106504" name="Object 8"/>
          <p:cNvGraphicFramePr>
            <a:graphicFrameLocks noChangeAspect="1"/>
          </p:cNvGraphicFramePr>
          <p:nvPr/>
        </p:nvGraphicFramePr>
        <p:xfrm>
          <a:off x="1214414" y="4929198"/>
          <a:ext cx="1397000" cy="904875"/>
        </p:xfrm>
        <a:graphic>
          <a:graphicData uri="http://schemas.openxmlformats.org/presentationml/2006/ole">
            <p:oleObj spid="_x0000_s106504" name="Equation" r:id="rId8" imgW="50796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6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6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6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42852"/>
            <a:ext cx="82868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/>
              <a:t>（</a:t>
            </a:r>
            <a:r>
              <a:rPr lang="en-US" altLang="zh-CN" sz="3000" dirty="0" smtClean="0"/>
              <a:t>1</a:t>
            </a:r>
            <a:r>
              <a:rPr lang="zh-CN" altLang="en-US" sz="3000" dirty="0" smtClean="0"/>
              <a:t>）                 展开式的第</a:t>
            </a:r>
            <a:r>
              <a:rPr lang="en-US" altLang="zh-CN" sz="3000" dirty="0" smtClean="0"/>
              <a:t> 4 </a:t>
            </a:r>
            <a:r>
              <a:rPr lang="zh-CN" altLang="en-US" sz="3000" dirty="0" smtClean="0"/>
              <a:t>项为</a:t>
            </a:r>
            <a:endParaRPr lang="en-US" altLang="zh-CN" sz="3000" dirty="0" smtClean="0"/>
          </a:p>
        </p:txBody>
      </p:sp>
      <p:graphicFrame>
        <p:nvGraphicFramePr>
          <p:cNvPr id="5" name="Object 7"/>
          <p:cNvGraphicFramePr>
            <a:graphicFrameLocks noChangeAspect="1"/>
          </p:cNvGraphicFramePr>
          <p:nvPr/>
        </p:nvGraphicFramePr>
        <p:xfrm>
          <a:off x="1857356" y="809613"/>
          <a:ext cx="4610100" cy="904875"/>
        </p:xfrm>
        <a:graphic>
          <a:graphicData uri="http://schemas.openxmlformats.org/presentationml/2006/ole">
            <p:oleObj spid="_x0000_s107522" name="Equation" r:id="rId3" imgW="1676160" imgH="393480" progId="Equation.DSMT4">
              <p:embed/>
            </p:oleObj>
          </a:graphicData>
        </a:graphic>
      </p:graphicFrame>
      <p:graphicFrame>
        <p:nvGraphicFramePr>
          <p:cNvPr id="6" name="Object 8"/>
          <p:cNvGraphicFramePr>
            <a:graphicFrameLocks noChangeAspect="1"/>
          </p:cNvGraphicFramePr>
          <p:nvPr/>
        </p:nvGraphicFramePr>
        <p:xfrm>
          <a:off x="1214414" y="-71462"/>
          <a:ext cx="1397000" cy="904875"/>
        </p:xfrm>
        <a:graphic>
          <a:graphicData uri="http://schemas.openxmlformats.org/presentationml/2006/ole">
            <p:oleObj spid="_x0000_s107523" name="Equation" r:id="rId4" imgW="507960" imgH="393480" progId="Equation.DSMT4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4282" y="1803432"/>
            <a:ext cx="82868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/>
              <a:t>（</a:t>
            </a:r>
            <a:r>
              <a:rPr lang="en-US" altLang="zh-CN" sz="3000" dirty="0" smtClean="0"/>
              <a:t>2</a:t>
            </a:r>
            <a:r>
              <a:rPr lang="zh-CN" altLang="en-US" sz="3000" dirty="0" smtClean="0"/>
              <a:t>）展开式的第</a:t>
            </a:r>
            <a:r>
              <a:rPr lang="en-US" altLang="zh-CN" sz="3000" dirty="0" smtClean="0"/>
              <a:t> 4 </a:t>
            </a:r>
            <a:r>
              <a:rPr lang="zh-CN" altLang="en-US" sz="3000" dirty="0" smtClean="0"/>
              <a:t>项的二项式系数为</a:t>
            </a:r>
            <a:endParaRPr lang="en-US" altLang="zh-CN" sz="3000" dirty="0" smtClean="0"/>
          </a:p>
        </p:txBody>
      </p:sp>
      <p:graphicFrame>
        <p:nvGraphicFramePr>
          <p:cNvPr id="107524" name="Object 4"/>
          <p:cNvGraphicFramePr>
            <a:graphicFrameLocks noChangeAspect="1"/>
          </p:cNvGraphicFramePr>
          <p:nvPr/>
        </p:nvGraphicFramePr>
        <p:xfrm>
          <a:off x="6643702" y="1785926"/>
          <a:ext cx="1397000" cy="554038"/>
        </p:xfrm>
        <a:graphic>
          <a:graphicData uri="http://schemas.openxmlformats.org/presentationml/2006/ole">
            <p:oleObj spid="_x0000_s107524" name="Equation" r:id="rId5" imgW="507960" imgH="241200" progId="Equation.DSMT4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14282" y="2428868"/>
            <a:ext cx="82868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/>
              <a:t>（</a:t>
            </a:r>
            <a:r>
              <a:rPr lang="en-US" altLang="zh-CN" sz="3000" dirty="0" smtClean="0"/>
              <a:t>3</a:t>
            </a:r>
            <a:r>
              <a:rPr lang="zh-CN" altLang="en-US" sz="3000" dirty="0" smtClean="0"/>
              <a:t>）展开式的第</a:t>
            </a:r>
            <a:r>
              <a:rPr lang="en-US" altLang="zh-CN" sz="3000" dirty="0" smtClean="0"/>
              <a:t> 4 </a:t>
            </a:r>
            <a:r>
              <a:rPr lang="zh-CN" altLang="en-US" sz="3000" dirty="0" smtClean="0"/>
              <a:t>项的系数为</a:t>
            </a:r>
            <a:endParaRPr lang="en-US" altLang="zh-CN" sz="3000" dirty="0" smtClean="0"/>
          </a:p>
        </p:txBody>
      </p:sp>
      <p:graphicFrame>
        <p:nvGraphicFramePr>
          <p:cNvPr id="107525" name="Object 5"/>
          <p:cNvGraphicFramePr>
            <a:graphicFrameLocks noChangeAspect="1"/>
          </p:cNvGraphicFramePr>
          <p:nvPr/>
        </p:nvGraphicFramePr>
        <p:xfrm>
          <a:off x="5456263" y="2428868"/>
          <a:ext cx="2759075" cy="554038"/>
        </p:xfrm>
        <a:graphic>
          <a:graphicData uri="http://schemas.openxmlformats.org/presentationml/2006/ole">
            <p:oleObj spid="_x0000_s107525" name="Equation" r:id="rId6" imgW="1002960" imgH="241200" progId="Equation.DSMT4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14282" y="3017878"/>
            <a:ext cx="82868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/>
              <a:t>（</a:t>
            </a:r>
            <a:r>
              <a:rPr lang="en-US" altLang="zh-CN" sz="3000" dirty="0" smtClean="0"/>
              <a:t>4</a:t>
            </a:r>
            <a:r>
              <a:rPr lang="zh-CN" altLang="en-US" sz="3000" dirty="0" smtClean="0"/>
              <a:t>）令                      ，则</a:t>
            </a:r>
            <a:endParaRPr lang="en-US" altLang="zh-CN" sz="30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500034" y="3678326"/>
            <a:ext cx="82868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/>
              <a:t>展开式中含       的项为</a:t>
            </a:r>
            <a:endParaRPr lang="en-US" altLang="zh-CN" sz="3000" dirty="0" smtClean="0"/>
          </a:p>
        </p:txBody>
      </p:sp>
      <p:graphicFrame>
        <p:nvGraphicFramePr>
          <p:cNvPr id="107526" name="Object 6"/>
          <p:cNvGraphicFramePr>
            <a:graphicFrameLocks noChangeAspect="1"/>
          </p:cNvGraphicFramePr>
          <p:nvPr/>
        </p:nvGraphicFramePr>
        <p:xfrm>
          <a:off x="1754180" y="3092450"/>
          <a:ext cx="1746250" cy="407988"/>
        </p:xfrm>
        <a:graphic>
          <a:graphicData uri="http://schemas.openxmlformats.org/presentationml/2006/ole">
            <p:oleObj spid="_x0000_s107526" name="Equation" r:id="rId7" imgW="634680" imgH="177480" progId="Equation.DSMT4">
              <p:embed/>
            </p:oleObj>
          </a:graphicData>
        </a:graphic>
      </p:graphicFrame>
      <p:graphicFrame>
        <p:nvGraphicFramePr>
          <p:cNvPr id="107527" name="Object 7"/>
          <p:cNvGraphicFramePr>
            <a:graphicFrameLocks noChangeAspect="1"/>
          </p:cNvGraphicFramePr>
          <p:nvPr/>
        </p:nvGraphicFramePr>
        <p:xfrm>
          <a:off x="4429124" y="3071810"/>
          <a:ext cx="977900" cy="407988"/>
        </p:xfrm>
        <a:graphic>
          <a:graphicData uri="http://schemas.openxmlformats.org/presentationml/2006/ole">
            <p:oleObj spid="_x0000_s107527" name="Equation" r:id="rId8" imgW="355320" imgH="177480" progId="Equation.DSMT4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00034" y="4375200"/>
            <a:ext cx="82868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/>
              <a:t>展开式中含      的项的系数为</a:t>
            </a:r>
            <a:endParaRPr lang="en-US" altLang="zh-CN" sz="3000" dirty="0" smtClean="0"/>
          </a:p>
        </p:txBody>
      </p:sp>
      <p:graphicFrame>
        <p:nvGraphicFramePr>
          <p:cNvPr id="107528" name="Object 8"/>
          <p:cNvGraphicFramePr>
            <a:graphicFrameLocks noChangeAspect="1"/>
          </p:cNvGraphicFramePr>
          <p:nvPr/>
        </p:nvGraphicFramePr>
        <p:xfrm>
          <a:off x="2582852" y="3714752"/>
          <a:ext cx="488950" cy="466725"/>
        </p:xfrm>
        <a:graphic>
          <a:graphicData uri="http://schemas.openxmlformats.org/presentationml/2006/ole">
            <p:oleObj spid="_x0000_s107528" name="Equation" r:id="rId9" imgW="177480" imgH="203040" progId="Equation.DSMT4">
              <p:embed/>
            </p:oleObj>
          </a:graphicData>
        </a:graphic>
      </p:graphicFrame>
      <p:graphicFrame>
        <p:nvGraphicFramePr>
          <p:cNvPr id="107529" name="Object 9"/>
          <p:cNvGraphicFramePr>
            <a:graphicFrameLocks noChangeAspect="1"/>
          </p:cNvGraphicFramePr>
          <p:nvPr/>
        </p:nvGraphicFramePr>
        <p:xfrm>
          <a:off x="4357686" y="3714752"/>
          <a:ext cx="3317875" cy="554038"/>
        </p:xfrm>
        <a:graphic>
          <a:graphicData uri="http://schemas.openxmlformats.org/presentationml/2006/ole">
            <p:oleObj spid="_x0000_s107529" name="Equation" r:id="rId10" imgW="1206360" imgH="241200" progId="Equation.DSMT4">
              <p:embed/>
            </p:oleObj>
          </a:graphicData>
        </a:graphic>
      </p:graphicFrame>
      <p:graphicFrame>
        <p:nvGraphicFramePr>
          <p:cNvPr id="107530" name="Object 10"/>
          <p:cNvGraphicFramePr>
            <a:graphicFrameLocks noChangeAspect="1"/>
          </p:cNvGraphicFramePr>
          <p:nvPr/>
        </p:nvGraphicFramePr>
        <p:xfrm>
          <a:off x="2571736" y="4391035"/>
          <a:ext cx="488950" cy="466725"/>
        </p:xfrm>
        <a:graphic>
          <a:graphicData uri="http://schemas.openxmlformats.org/presentationml/2006/ole">
            <p:oleObj spid="_x0000_s107530" name="Equation" r:id="rId11" imgW="177480" imgH="203040" progId="Equation.DSMT4">
              <p:embed/>
            </p:oleObj>
          </a:graphicData>
        </a:graphic>
      </p:graphicFrame>
      <p:graphicFrame>
        <p:nvGraphicFramePr>
          <p:cNvPr id="107531" name="Object 11"/>
          <p:cNvGraphicFramePr>
            <a:graphicFrameLocks noChangeAspect="1"/>
          </p:cNvGraphicFramePr>
          <p:nvPr/>
        </p:nvGraphicFramePr>
        <p:xfrm>
          <a:off x="5429256" y="4479935"/>
          <a:ext cx="698500" cy="377825"/>
        </p:xfrm>
        <a:graphic>
          <a:graphicData uri="http://schemas.openxmlformats.org/presentationml/2006/ole">
            <p:oleObj spid="_x0000_s107531" name="Equation" r:id="rId12" imgW="253800" imgH="164880" progId="Equation.DSMT4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14282" y="5232456"/>
            <a:ext cx="82868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/>
              <a:t>（</a:t>
            </a:r>
            <a:r>
              <a:rPr lang="en-US" altLang="zh-CN" sz="3000" dirty="0" smtClean="0"/>
              <a:t>5</a:t>
            </a:r>
            <a:r>
              <a:rPr lang="zh-CN" altLang="en-US" sz="3000" dirty="0" smtClean="0"/>
              <a:t>）令                      ，则</a:t>
            </a:r>
            <a:endParaRPr lang="en-US" altLang="zh-CN" sz="3000" dirty="0" smtClean="0"/>
          </a:p>
        </p:txBody>
      </p:sp>
      <p:graphicFrame>
        <p:nvGraphicFramePr>
          <p:cNvPr id="107532" name="Object 12"/>
          <p:cNvGraphicFramePr>
            <a:graphicFrameLocks noChangeAspect="1"/>
          </p:cNvGraphicFramePr>
          <p:nvPr/>
        </p:nvGraphicFramePr>
        <p:xfrm>
          <a:off x="1825618" y="5307028"/>
          <a:ext cx="1746250" cy="407988"/>
        </p:xfrm>
        <a:graphic>
          <a:graphicData uri="http://schemas.openxmlformats.org/presentationml/2006/ole">
            <p:oleObj spid="_x0000_s107532" name="Equation" r:id="rId13" imgW="634680" imgH="177480" progId="Equation.DSMT4">
              <p:embed/>
            </p:oleObj>
          </a:graphicData>
        </a:graphic>
      </p:graphicFrame>
      <p:graphicFrame>
        <p:nvGraphicFramePr>
          <p:cNvPr id="107533" name="Object 13"/>
          <p:cNvGraphicFramePr>
            <a:graphicFrameLocks noChangeAspect="1"/>
          </p:cNvGraphicFramePr>
          <p:nvPr/>
        </p:nvGraphicFramePr>
        <p:xfrm>
          <a:off x="4379918" y="5307028"/>
          <a:ext cx="977900" cy="407988"/>
        </p:xfrm>
        <a:graphic>
          <a:graphicData uri="http://schemas.openxmlformats.org/presentationml/2006/ole">
            <p:oleObj spid="_x0000_s107533" name="Equation" r:id="rId14" imgW="355320" imgH="177480" progId="Equation.DSMT4">
              <p:embed/>
            </p:oleObj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00034" y="5875398"/>
            <a:ext cx="82868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/>
              <a:t>展开式中的常数项为</a:t>
            </a:r>
            <a:endParaRPr lang="en-US" altLang="zh-CN" sz="3000" dirty="0" smtClean="0"/>
          </a:p>
        </p:txBody>
      </p:sp>
      <p:graphicFrame>
        <p:nvGraphicFramePr>
          <p:cNvPr id="107534" name="Object 14"/>
          <p:cNvGraphicFramePr>
            <a:graphicFrameLocks noChangeAspect="1"/>
          </p:cNvGraphicFramePr>
          <p:nvPr/>
        </p:nvGraphicFramePr>
        <p:xfrm>
          <a:off x="4062428" y="5876946"/>
          <a:ext cx="2724150" cy="552450"/>
        </p:xfrm>
        <a:graphic>
          <a:graphicData uri="http://schemas.openxmlformats.org/presentationml/2006/ole">
            <p:oleObj spid="_x0000_s107534" name="Equation" r:id="rId15" imgW="99036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7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7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7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7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7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0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7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7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7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07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2" grpId="0"/>
      <p:bldP spid="15" grpId="0"/>
      <p:bldP spid="20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27321"/>
            <a:ext cx="85011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/>
              <a:t>练习</a:t>
            </a:r>
            <a:r>
              <a:rPr lang="en-US" altLang="zh-CN" sz="3000" dirty="0" smtClean="0"/>
              <a:t>5：</a:t>
            </a:r>
            <a:r>
              <a:rPr lang="zh-CN" altLang="en-US" sz="3000" dirty="0" smtClean="0"/>
              <a:t>设                     的展开式中第 </a:t>
            </a:r>
            <a:r>
              <a:rPr lang="en-US" altLang="zh-CN" sz="3000" dirty="0" smtClean="0"/>
              <a:t>2 </a:t>
            </a:r>
            <a:r>
              <a:rPr lang="zh-CN" altLang="en-US" sz="3000" dirty="0" smtClean="0"/>
              <a:t>项与第 </a:t>
            </a:r>
            <a:r>
              <a:rPr lang="en-US" altLang="zh-CN" sz="3000" dirty="0" smtClean="0"/>
              <a:t>4 </a:t>
            </a:r>
            <a:r>
              <a:rPr lang="zh-CN" altLang="en-US" sz="3000" dirty="0" smtClean="0"/>
              <a:t>项系数之比为          ，试求                    的展开式第 </a:t>
            </a:r>
            <a:r>
              <a:rPr lang="en-US" altLang="zh-CN" sz="3000" dirty="0" smtClean="0"/>
              <a:t>2 </a:t>
            </a:r>
            <a:r>
              <a:rPr lang="zh-CN" altLang="en-US" sz="3000" dirty="0" smtClean="0"/>
              <a:t>项的二项式系数。</a:t>
            </a:r>
            <a:endParaRPr lang="en-US" altLang="zh-CN" sz="3000" dirty="0" smtClean="0"/>
          </a:p>
        </p:txBody>
      </p:sp>
      <p:graphicFrame>
        <p:nvGraphicFramePr>
          <p:cNvPr id="5" name="Object 12"/>
          <p:cNvGraphicFramePr>
            <a:graphicFrameLocks noChangeAspect="1"/>
          </p:cNvGraphicFramePr>
          <p:nvPr/>
        </p:nvGraphicFramePr>
        <p:xfrm>
          <a:off x="2109782" y="71414"/>
          <a:ext cx="1676400" cy="554037"/>
        </p:xfrm>
        <a:graphic>
          <a:graphicData uri="http://schemas.openxmlformats.org/presentationml/2006/ole">
            <p:oleObj spid="_x0000_s100354" name="Equation" r:id="rId3" imgW="609480" imgH="241200" progId="Equation.DSMT4">
              <p:embed/>
            </p:oleObj>
          </a:graphicData>
        </a:graphic>
      </p:graphicFrame>
      <p:graphicFrame>
        <p:nvGraphicFramePr>
          <p:cNvPr id="100356" name="Object 4"/>
          <p:cNvGraphicFramePr>
            <a:graphicFrameLocks noChangeAspect="1"/>
          </p:cNvGraphicFramePr>
          <p:nvPr/>
        </p:nvGraphicFramePr>
        <p:xfrm>
          <a:off x="2373302" y="663559"/>
          <a:ext cx="698500" cy="407987"/>
        </p:xfrm>
        <a:graphic>
          <a:graphicData uri="http://schemas.openxmlformats.org/presentationml/2006/ole">
            <p:oleObj spid="_x0000_s100356" name="Equation" r:id="rId4" imgW="253800" imgH="177480" progId="Equation.DSMT4">
              <p:embed/>
            </p:oleObj>
          </a:graphicData>
        </a:graphic>
      </p:graphicFrame>
      <p:graphicFrame>
        <p:nvGraphicFramePr>
          <p:cNvPr id="100357" name="Object 5"/>
          <p:cNvGraphicFramePr>
            <a:graphicFrameLocks noChangeAspect="1"/>
          </p:cNvGraphicFramePr>
          <p:nvPr/>
        </p:nvGraphicFramePr>
        <p:xfrm>
          <a:off x="4214810" y="588947"/>
          <a:ext cx="1676400" cy="554037"/>
        </p:xfrm>
        <a:graphic>
          <a:graphicData uri="http://schemas.openxmlformats.org/presentationml/2006/ole">
            <p:oleObj spid="_x0000_s100357" name="Equation" r:id="rId5" imgW="609480" imgH="24120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14282" y="1589118"/>
            <a:ext cx="85011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/>
              <a:t>解：由题设，得</a:t>
            </a:r>
            <a:endParaRPr lang="en-US" altLang="zh-CN" sz="3000" dirty="0" smtClean="0"/>
          </a:p>
        </p:txBody>
      </p:sp>
      <p:graphicFrame>
        <p:nvGraphicFramePr>
          <p:cNvPr id="100358" name="Object 6"/>
          <p:cNvGraphicFramePr>
            <a:graphicFrameLocks noChangeAspect="1"/>
          </p:cNvGraphicFramePr>
          <p:nvPr/>
        </p:nvGraphicFramePr>
        <p:xfrm>
          <a:off x="1204913" y="2058982"/>
          <a:ext cx="5099050" cy="584200"/>
        </p:xfrm>
        <a:graphic>
          <a:graphicData uri="http://schemas.openxmlformats.org/presentationml/2006/ole">
            <p:oleObj spid="_x0000_s100358" name="Equation" r:id="rId6" imgW="1854000" imgH="253800" progId="Equation.DSMT4">
              <p:embed/>
            </p:oleObj>
          </a:graphicData>
        </a:graphic>
      </p:graphicFrame>
      <p:graphicFrame>
        <p:nvGraphicFramePr>
          <p:cNvPr id="100359" name="Object 7"/>
          <p:cNvGraphicFramePr>
            <a:graphicFrameLocks noChangeAspect="1"/>
          </p:cNvGraphicFramePr>
          <p:nvPr/>
        </p:nvGraphicFramePr>
        <p:xfrm>
          <a:off x="857224" y="2609859"/>
          <a:ext cx="7508876" cy="993775"/>
        </p:xfrm>
        <a:graphic>
          <a:graphicData uri="http://schemas.openxmlformats.org/presentationml/2006/ole">
            <p:oleObj spid="_x0000_s100359" name="Equation" r:id="rId7" imgW="2730240" imgH="431640" progId="Equation.DSMT4">
              <p:embed/>
            </p:oleObj>
          </a:graphicData>
        </a:graphic>
      </p:graphicFrame>
      <p:graphicFrame>
        <p:nvGraphicFramePr>
          <p:cNvPr id="100360" name="Object 8"/>
          <p:cNvGraphicFramePr>
            <a:graphicFrameLocks noChangeAspect="1"/>
          </p:cNvGraphicFramePr>
          <p:nvPr/>
        </p:nvGraphicFramePr>
        <p:xfrm>
          <a:off x="1258867" y="3956064"/>
          <a:ext cx="384175" cy="290512"/>
        </p:xfrm>
        <a:graphic>
          <a:graphicData uri="http://schemas.openxmlformats.org/presentationml/2006/ole">
            <p:oleObj spid="_x0000_s100360" name="Equation" r:id="rId8" imgW="139680" imgH="126720" progId="Equation.DSMT4">
              <p:embed/>
            </p:oleObj>
          </a:graphicData>
        </a:graphic>
      </p:graphicFrame>
      <p:graphicFrame>
        <p:nvGraphicFramePr>
          <p:cNvPr id="100361" name="Object 9"/>
          <p:cNvGraphicFramePr>
            <a:graphicFrameLocks noChangeAspect="1"/>
          </p:cNvGraphicFramePr>
          <p:nvPr/>
        </p:nvGraphicFramePr>
        <p:xfrm>
          <a:off x="2071670" y="3532196"/>
          <a:ext cx="3946525" cy="1111250"/>
        </p:xfrm>
        <a:graphic>
          <a:graphicData uri="http://schemas.openxmlformats.org/presentationml/2006/ole">
            <p:oleObj spid="_x0000_s100361" name="Equation" r:id="rId9" imgW="1434960" imgH="482400" progId="Equation.DSMT4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14282" y="4714884"/>
            <a:ext cx="85011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/>
              <a:t>化简得                              解得            或             （舍去）</a:t>
            </a:r>
            <a:endParaRPr lang="en-US" altLang="zh-CN" sz="3000" dirty="0" smtClean="0"/>
          </a:p>
        </p:txBody>
      </p:sp>
      <p:graphicFrame>
        <p:nvGraphicFramePr>
          <p:cNvPr id="100362" name="Object 10"/>
          <p:cNvGraphicFramePr>
            <a:graphicFrameLocks noChangeAspect="1"/>
          </p:cNvGraphicFramePr>
          <p:nvPr/>
        </p:nvGraphicFramePr>
        <p:xfrm>
          <a:off x="1500166" y="4746637"/>
          <a:ext cx="2479675" cy="468313"/>
        </p:xfrm>
        <a:graphic>
          <a:graphicData uri="http://schemas.openxmlformats.org/presentationml/2006/ole">
            <p:oleObj spid="_x0000_s100362" name="Equation" r:id="rId10" imgW="901440" imgH="203040" progId="Equation.DSMT4">
              <p:embed/>
            </p:oleObj>
          </a:graphicData>
        </a:graphic>
      </p:graphicFrame>
      <p:graphicFrame>
        <p:nvGraphicFramePr>
          <p:cNvPr id="100363" name="Object 11"/>
          <p:cNvGraphicFramePr>
            <a:graphicFrameLocks noChangeAspect="1"/>
          </p:cNvGraphicFramePr>
          <p:nvPr/>
        </p:nvGraphicFramePr>
        <p:xfrm>
          <a:off x="4808546" y="4786322"/>
          <a:ext cx="977900" cy="409575"/>
        </p:xfrm>
        <a:graphic>
          <a:graphicData uri="http://schemas.openxmlformats.org/presentationml/2006/ole">
            <p:oleObj spid="_x0000_s100363" name="Equation" r:id="rId11" imgW="355320" imgH="177480" progId="Equation.DSMT4">
              <p:embed/>
            </p:oleObj>
          </a:graphicData>
        </a:graphic>
      </p:graphicFrame>
      <p:graphicFrame>
        <p:nvGraphicFramePr>
          <p:cNvPr id="100364" name="Object 12"/>
          <p:cNvGraphicFramePr>
            <a:graphicFrameLocks noChangeAspect="1"/>
          </p:cNvGraphicFramePr>
          <p:nvPr/>
        </p:nvGraphicFramePr>
        <p:xfrm>
          <a:off x="6286512" y="4786322"/>
          <a:ext cx="1187450" cy="409575"/>
        </p:xfrm>
        <a:graphic>
          <a:graphicData uri="http://schemas.openxmlformats.org/presentationml/2006/ole">
            <p:oleObj spid="_x0000_s100364" name="Equation" r:id="rId12" imgW="431640" imgH="177480" progId="Equation.DSMT4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571472" y="5375332"/>
            <a:ext cx="85011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dirty="0" smtClean="0"/>
              <a:t>                           </a:t>
            </a:r>
            <a:r>
              <a:rPr lang="zh-CN" altLang="en-US" sz="3000" dirty="0" smtClean="0"/>
              <a:t>展开式的第</a:t>
            </a:r>
            <a:r>
              <a:rPr lang="en-US" altLang="zh-CN" sz="3000" dirty="0" smtClean="0"/>
              <a:t> 2 </a:t>
            </a:r>
            <a:r>
              <a:rPr lang="zh-CN" altLang="en-US" sz="3000" dirty="0" smtClean="0"/>
              <a:t>项是</a:t>
            </a:r>
            <a:endParaRPr lang="en-US" altLang="zh-CN" sz="3000" dirty="0" smtClean="0"/>
          </a:p>
        </p:txBody>
      </p:sp>
      <p:graphicFrame>
        <p:nvGraphicFramePr>
          <p:cNvPr id="100365" name="Object 13"/>
          <p:cNvGraphicFramePr>
            <a:graphicFrameLocks noChangeAspect="1"/>
          </p:cNvGraphicFramePr>
          <p:nvPr/>
        </p:nvGraphicFramePr>
        <p:xfrm>
          <a:off x="6072198" y="5357813"/>
          <a:ext cx="2794000" cy="584200"/>
        </p:xfrm>
        <a:graphic>
          <a:graphicData uri="http://schemas.openxmlformats.org/presentationml/2006/ole">
            <p:oleObj spid="_x0000_s100365" name="Equation" r:id="rId13" imgW="1015920" imgH="253800" progId="Equation.DSMT4">
              <p:embed/>
            </p:oleObj>
          </a:graphicData>
        </a:graphic>
      </p:graphicFrame>
      <p:graphicFrame>
        <p:nvGraphicFramePr>
          <p:cNvPr id="100366" name="Object 14"/>
          <p:cNvGraphicFramePr>
            <a:graphicFrameLocks noChangeAspect="1"/>
          </p:cNvGraphicFramePr>
          <p:nvPr/>
        </p:nvGraphicFramePr>
        <p:xfrm>
          <a:off x="1214446" y="5357826"/>
          <a:ext cx="1676400" cy="554037"/>
        </p:xfrm>
        <a:graphic>
          <a:graphicData uri="http://schemas.openxmlformats.org/presentationml/2006/ole">
            <p:oleObj spid="_x0000_s100366" name="Equation" r:id="rId14" imgW="609480" imgH="241200" progId="Equation.DSMT4">
              <p:embed/>
            </p:oleObj>
          </a:graphicData>
        </a:graphic>
      </p:graphicFrame>
      <p:graphicFrame>
        <p:nvGraphicFramePr>
          <p:cNvPr id="100368" name="Object 16"/>
          <p:cNvGraphicFramePr>
            <a:graphicFrameLocks noChangeAspect="1"/>
          </p:cNvGraphicFramePr>
          <p:nvPr/>
        </p:nvGraphicFramePr>
        <p:xfrm>
          <a:off x="714348" y="5500702"/>
          <a:ext cx="384175" cy="290513"/>
        </p:xfrm>
        <a:graphic>
          <a:graphicData uri="http://schemas.openxmlformats.org/presentationml/2006/ole">
            <p:oleObj spid="_x0000_s100368" name="Equation" r:id="rId15" imgW="139680" imgH="126720" progId="Equation.DSMT4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-32" y="6018274"/>
            <a:ext cx="85011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dirty="0" smtClean="0"/>
              <a:t>                          </a:t>
            </a:r>
            <a:r>
              <a:rPr lang="zh-CN" altLang="en-US" sz="3000" dirty="0" smtClean="0"/>
              <a:t>展开式的第</a:t>
            </a:r>
            <a:r>
              <a:rPr lang="en-US" altLang="zh-CN" sz="3000" dirty="0" smtClean="0"/>
              <a:t> 2 </a:t>
            </a:r>
            <a:r>
              <a:rPr lang="zh-CN" altLang="en-US" sz="3000" dirty="0" smtClean="0"/>
              <a:t>项的二项式系数为</a:t>
            </a:r>
            <a:endParaRPr lang="en-US" altLang="zh-CN" sz="3000" dirty="0" smtClean="0"/>
          </a:p>
        </p:txBody>
      </p:sp>
      <p:graphicFrame>
        <p:nvGraphicFramePr>
          <p:cNvPr id="26" name="Object 14"/>
          <p:cNvGraphicFramePr>
            <a:graphicFrameLocks noChangeAspect="1"/>
          </p:cNvGraphicFramePr>
          <p:nvPr/>
        </p:nvGraphicFramePr>
        <p:xfrm>
          <a:off x="500034" y="6000768"/>
          <a:ext cx="1676400" cy="554037"/>
        </p:xfrm>
        <a:graphic>
          <a:graphicData uri="http://schemas.openxmlformats.org/presentationml/2006/ole">
            <p:oleObj spid="_x0000_s100369" name="Equation" r:id="rId16" imgW="609480" imgH="241200" progId="Equation.DSMT4">
              <p:embed/>
            </p:oleObj>
          </a:graphicData>
        </a:graphic>
      </p:graphicFrame>
      <p:graphicFrame>
        <p:nvGraphicFramePr>
          <p:cNvPr id="27" name="Object 16"/>
          <p:cNvGraphicFramePr>
            <a:graphicFrameLocks noChangeAspect="1"/>
          </p:cNvGraphicFramePr>
          <p:nvPr/>
        </p:nvGraphicFramePr>
        <p:xfrm>
          <a:off x="142844" y="6143644"/>
          <a:ext cx="384175" cy="290513"/>
        </p:xfrm>
        <a:graphic>
          <a:graphicData uri="http://schemas.openxmlformats.org/presentationml/2006/ole">
            <p:oleObj spid="_x0000_s100370" name="Equation" r:id="rId17" imgW="139680" imgH="126720" progId="Equation.DSMT4">
              <p:embed/>
            </p:oleObj>
          </a:graphicData>
        </a:graphic>
      </p:graphicFrame>
      <p:graphicFrame>
        <p:nvGraphicFramePr>
          <p:cNvPr id="100371" name="Object 19"/>
          <p:cNvGraphicFramePr>
            <a:graphicFrameLocks noChangeAspect="1"/>
          </p:cNvGraphicFramePr>
          <p:nvPr/>
        </p:nvGraphicFramePr>
        <p:xfrm>
          <a:off x="7715272" y="6018234"/>
          <a:ext cx="1187450" cy="554038"/>
        </p:xfrm>
        <a:graphic>
          <a:graphicData uri="http://schemas.openxmlformats.org/presentationml/2006/ole">
            <p:oleObj spid="_x0000_s100371" name="Equation" r:id="rId18" imgW="43164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0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0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0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0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0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0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0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0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19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31796"/>
            <a:ext cx="85011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/>
              <a:t>小结</a:t>
            </a:r>
            <a:endParaRPr lang="en-US" altLang="zh-CN" sz="3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14282" y="857232"/>
            <a:ext cx="85011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/>
              <a:t>（</a:t>
            </a:r>
            <a:r>
              <a:rPr lang="en-US" altLang="zh-CN" sz="3000" dirty="0" smtClean="0"/>
              <a:t>1</a:t>
            </a:r>
            <a:r>
              <a:rPr lang="zh-CN" altLang="en-US" sz="3000" dirty="0" smtClean="0"/>
              <a:t>）二项式定理：</a:t>
            </a:r>
            <a:endParaRPr lang="en-US" altLang="zh-CN" sz="3000" dirty="0" smtClean="0"/>
          </a:p>
        </p:txBody>
      </p:sp>
      <p:graphicFrame>
        <p:nvGraphicFramePr>
          <p:cNvPr id="101379" name="Object 3"/>
          <p:cNvGraphicFramePr>
            <a:graphicFrameLocks noChangeAspect="1"/>
          </p:cNvGraphicFramePr>
          <p:nvPr/>
        </p:nvGraphicFramePr>
        <p:xfrm>
          <a:off x="785813" y="1500174"/>
          <a:ext cx="6985000" cy="1108075"/>
        </p:xfrm>
        <a:graphic>
          <a:graphicData uri="http://schemas.openxmlformats.org/presentationml/2006/ole">
            <p:oleObj spid="_x0000_s101379" name="Equation" r:id="rId3" imgW="2539800" imgH="482400" progId="Equation.DSMT4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4282" y="2732126"/>
            <a:ext cx="86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/>
              <a:t>（</a:t>
            </a:r>
            <a:r>
              <a:rPr lang="en-US" altLang="zh-CN" sz="3000" dirty="0" smtClean="0"/>
              <a:t>2</a:t>
            </a:r>
            <a:r>
              <a:rPr lang="zh-CN" altLang="en-US" sz="3000" dirty="0" smtClean="0"/>
              <a:t>）各项的系数                                              叫做二项式系数</a:t>
            </a:r>
            <a:endParaRPr lang="en-US" altLang="zh-CN" sz="3000" dirty="0" smtClean="0"/>
          </a:p>
        </p:txBody>
      </p:sp>
      <p:graphicFrame>
        <p:nvGraphicFramePr>
          <p:cNvPr id="101380" name="Object 4"/>
          <p:cNvGraphicFramePr>
            <a:graphicFrameLocks noChangeAspect="1"/>
          </p:cNvGraphicFramePr>
          <p:nvPr/>
        </p:nvGraphicFramePr>
        <p:xfrm>
          <a:off x="3286116" y="2733674"/>
          <a:ext cx="3702050" cy="552450"/>
        </p:xfrm>
        <a:graphic>
          <a:graphicData uri="http://schemas.openxmlformats.org/presentationml/2006/ole">
            <p:oleObj spid="_x0000_s101380" name="Equation" r:id="rId4" imgW="1346040" imgH="24120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14282" y="3714752"/>
            <a:ext cx="8643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dirty="0" smtClean="0"/>
              <a:t>            </a:t>
            </a:r>
            <a:r>
              <a:rPr lang="zh-CN" altLang="en-US" sz="3000" dirty="0" smtClean="0"/>
              <a:t>项的系数是指该项除字母外的所有数的积</a:t>
            </a:r>
            <a:endParaRPr lang="en-US" altLang="zh-CN" sz="30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14282" y="4471070"/>
            <a:ext cx="8286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/>
              <a:t>（</a:t>
            </a:r>
            <a:r>
              <a:rPr lang="en-US" altLang="zh-CN" sz="3000" dirty="0" smtClean="0"/>
              <a:t>3</a:t>
            </a:r>
            <a:r>
              <a:rPr lang="zh-CN" altLang="en-US" sz="3000" dirty="0" smtClean="0"/>
              <a:t>）式中的                    叫做二项展开式的通项，用          表示，即通项为展开式的第           项：</a:t>
            </a:r>
            <a:endParaRPr lang="en-US" altLang="zh-CN" sz="3000" dirty="0" smtClean="0"/>
          </a:p>
        </p:txBody>
      </p:sp>
      <p:graphicFrame>
        <p:nvGraphicFramePr>
          <p:cNvPr id="13" name="Object 8"/>
          <p:cNvGraphicFramePr>
            <a:graphicFrameLocks noChangeAspect="1"/>
          </p:cNvGraphicFramePr>
          <p:nvPr/>
        </p:nvGraphicFramePr>
        <p:xfrm>
          <a:off x="2571736" y="4448200"/>
          <a:ext cx="1606550" cy="552450"/>
        </p:xfrm>
        <a:graphic>
          <a:graphicData uri="http://schemas.openxmlformats.org/presentationml/2006/ole">
            <p:oleObj spid="_x0000_s101381" name="Equation" r:id="rId5" imgW="583920" imgH="241200" progId="Equation.DSMT4">
              <p:embed/>
            </p:oleObj>
          </a:graphicData>
        </a:graphic>
      </p:graphicFrame>
      <p:graphicFrame>
        <p:nvGraphicFramePr>
          <p:cNvPr id="14" name="Object 9"/>
          <p:cNvGraphicFramePr>
            <a:graphicFrameLocks noChangeAspect="1"/>
          </p:cNvGraphicFramePr>
          <p:nvPr/>
        </p:nvGraphicFramePr>
        <p:xfrm>
          <a:off x="801666" y="4929198"/>
          <a:ext cx="698500" cy="523875"/>
        </p:xfrm>
        <a:graphic>
          <a:graphicData uri="http://schemas.openxmlformats.org/presentationml/2006/ole">
            <p:oleObj spid="_x0000_s101382" name="Equation" r:id="rId6" imgW="253800" imgH="228600" progId="Equation.DSMT4">
              <p:embed/>
            </p:oleObj>
          </a:graphicData>
        </a:graphic>
      </p:graphicFrame>
      <p:graphicFrame>
        <p:nvGraphicFramePr>
          <p:cNvPr id="15" name="Object 10"/>
          <p:cNvGraphicFramePr>
            <a:graphicFrameLocks noChangeAspect="1"/>
          </p:cNvGraphicFramePr>
          <p:nvPr/>
        </p:nvGraphicFramePr>
        <p:xfrm>
          <a:off x="6215074" y="5019704"/>
          <a:ext cx="873125" cy="406400"/>
        </p:xfrm>
        <a:graphic>
          <a:graphicData uri="http://schemas.openxmlformats.org/presentationml/2006/ole">
            <p:oleObj spid="_x0000_s101383" name="Equation" r:id="rId7" imgW="317160" imgH="177480" progId="Equation.DSMT4">
              <p:embed/>
            </p:oleObj>
          </a:graphicData>
        </a:graphic>
      </p:graphicFrame>
      <p:graphicFrame>
        <p:nvGraphicFramePr>
          <p:cNvPr id="16" name="Object 11"/>
          <p:cNvGraphicFramePr>
            <a:graphicFrameLocks noChangeAspect="1"/>
          </p:cNvGraphicFramePr>
          <p:nvPr/>
        </p:nvGraphicFramePr>
        <p:xfrm>
          <a:off x="2327275" y="5519756"/>
          <a:ext cx="2619375" cy="552450"/>
        </p:xfrm>
        <a:graphic>
          <a:graphicData uri="http://schemas.openxmlformats.org/presentationml/2006/ole">
            <p:oleObj spid="_x0000_s101384" name="Equation" r:id="rId8" imgW="95220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31796"/>
            <a:ext cx="85011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/>
              <a:t>作业：</a:t>
            </a:r>
            <a:endParaRPr lang="en-US" altLang="zh-CN" sz="3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14282" y="1071546"/>
            <a:ext cx="85011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/>
              <a:t>（</a:t>
            </a:r>
            <a:r>
              <a:rPr lang="en-US" altLang="zh-CN" sz="3000" dirty="0" smtClean="0"/>
              <a:t>1</a:t>
            </a:r>
            <a:r>
              <a:rPr lang="zh-CN" altLang="en-US" sz="3000" dirty="0" smtClean="0"/>
              <a:t>）求                         的二项展开式。</a:t>
            </a:r>
            <a:endParaRPr lang="en-US" altLang="zh-CN" sz="3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14282" y="2160622"/>
            <a:ext cx="8501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/>
              <a:t>（</a:t>
            </a:r>
            <a:r>
              <a:rPr lang="en-US" altLang="zh-CN" sz="3000" dirty="0" smtClean="0"/>
              <a:t>2</a:t>
            </a:r>
            <a:r>
              <a:rPr lang="zh-CN" altLang="en-US" sz="3000" dirty="0" smtClean="0"/>
              <a:t>）求                         的展开式中，含        的项的系数。</a:t>
            </a:r>
            <a:endParaRPr lang="en-US" altLang="zh-CN" sz="3000" dirty="0" smtClean="0"/>
          </a:p>
        </p:txBody>
      </p:sp>
      <p:graphicFrame>
        <p:nvGraphicFramePr>
          <p:cNvPr id="102402" name="Object 2"/>
          <p:cNvGraphicFramePr>
            <a:graphicFrameLocks noChangeAspect="1"/>
          </p:cNvGraphicFramePr>
          <p:nvPr/>
        </p:nvGraphicFramePr>
        <p:xfrm>
          <a:off x="1725607" y="895339"/>
          <a:ext cx="2060575" cy="962025"/>
        </p:xfrm>
        <a:graphic>
          <a:graphicData uri="http://schemas.openxmlformats.org/presentationml/2006/ole">
            <p:oleObj spid="_x0000_s102402" name="Equation" r:id="rId3" imgW="749160" imgH="419040" progId="Equation.DSMT4">
              <p:embed/>
            </p:oleObj>
          </a:graphicData>
        </a:graphic>
      </p:graphicFrame>
      <p:graphicFrame>
        <p:nvGraphicFramePr>
          <p:cNvPr id="102403" name="Object 3"/>
          <p:cNvGraphicFramePr>
            <a:graphicFrameLocks noChangeAspect="1"/>
          </p:cNvGraphicFramePr>
          <p:nvPr/>
        </p:nvGraphicFramePr>
        <p:xfrm>
          <a:off x="1935163" y="1995488"/>
          <a:ext cx="1641475" cy="903287"/>
        </p:xfrm>
        <a:graphic>
          <a:graphicData uri="http://schemas.openxmlformats.org/presentationml/2006/ole">
            <p:oleObj spid="_x0000_s102403" name="Equation" r:id="rId4" imgW="596880" imgH="393480" progId="Equation.DSMT4">
              <p:embed/>
            </p:oleObj>
          </a:graphicData>
        </a:graphic>
      </p:graphicFrame>
      <p:graphicFrame>
        <p:nvGraphicFramePr>
          <p:cNvPr id="102404" name="Object 4"/>
          <p:cNvGraphicFramePr>
            <a:graphicFrameLocks noChangeAspect="1"/>
          </p:cNvGraphicFramePr>
          <p:nvPr/>
        </p:nvGraphicFramePr>
        <p:xfrm>
          <a:off x="6500826" y="1928802"/>
          <a:ext cx="593725" cy="903287"/>
        </p:xfrm>
        <a:graphic>
          <a:graphicData uri="http://schemas.openxmlformats.org/presentationml/2006/ole">
            <p:oleObj spid="_x0000_s102404" name="Equation" r:id="rId5" imgW="21564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214290"/>
            <a:ext cx="82868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/>
              <a:t>在合并同类项之前</a:t>
            </a:r>
            <a:r>
              <a:rPr lang="zh-CN" altLang="en-US" sz="3000" dirty="0"/>
              <a:t> </a:t>
            </a:r>
            <a:r>
              <a:rPr lang="zh-CN" altLang="en-US" sz="3000" dirty="0" smtClean="0"/>
              <a:t>                的展开式共有多少项？</a:t>
            </a:r>
            <a:endParaRPr lang="en-US" altLang="zh-CN" sz="3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1406" y="928670"/>
            <a:ext cx="87868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/>
              <a:t>解：     </a:t>
            </a:r>
            <a:r>
              <a:rPr lang="en-US" altLang="zh-CN" sz="3000" dirty="0" smtClean="0"/>
              <a:t>“</a:t>
            </a:r>
            <a:r>
              <a:rPr lang="zh-CN" altLang="en-US" sz="3000" dirty="0" smtClean="0"/>
              <a:t>在合并同类项之前，得到                 </a:t>
            </a:r>
            <a:endParaRPr lang="en-US" altLang="zh-CN" sz="3000" dirty="0" smtClean="0"/>
          </a:p>
          <a:p>
            <a:r>
              <a:rPr lang="zh-CN" altLang="en-US" sz="3000" dirty="0" smtClean="0"/>
              <a:t>                          </a:t>
            </a:r>
            <a:endParaRPr lang="en-US" altLang="zh-CN" sz="3000" dirty="0" smtClean="0"/>
          </a:p>
          <a:p>
            <a:r>
              <a:rPr lang="zh-CN" altLang="en-US" sz="3000" dirty="0" smtClean="0"/>
              <a:t>的展开式的一项</a:t>
            </a:r>
            <a:r>
              <a:rPr lang="en-US" altLang="zh-CN" sz="3000" dirty="0" smtClean="0"/>
              <a:t>”，</a:t>
            </a:r>
            <a:r>
              <a:rPr lang="zh-CN" altLang="en-US" sz="3000" dirty="0" smtClean="0"/>
              <a:t>可以分两步完成：</a:t>
            </a:r>
            <a:endParaRPr lang="zh-CN" altLang="en-US" sz="3000" dirty="0"/>
          </a:p>
        </p:txBody>
      </p:sp>
      <p:graphicFrame>
        <p:nvGraphicFramePr>
          <p:cNvPr id="66561" name="Object 1"/>
          <p:cNvGraphicFramePr>
            <a:graphicFrameLocks noChangeAspect="1"/>
          </p:cNvGraphicFramePr>
          <p:nvPr/>
        </p:nvGraphicFramePr>
        <p:xfrm>
          <a:off x="3571878" y="214290"/>
          <a:ext cx="1357312" cy="527050"/>
        </p:xfrm>
        <a:graphic>
          <a:graphicData uri="http://schemas.openxmlformats.org/presentationml/2006/ole">
            <p:oleObj spid="_x0000_s66561" name="Equation" r:id="rId3" imgW="495000" imgH="228600" progId="Equation.DSMT4">
              <p:embed/>
            </p:oleObj>
          </a:graphicData>
        </a:graphic>
      </p:graphicFrame>
      <p:graphicFrame>
        <p:nvGraphicFramePr>
          <p:cNvPr id="66562" name="Object 2"/>
          <p:cNvGraphicFramePr>
            <a:graphicFrameLocks noChangeAspect="1"/>
          </p:cNvGraphicFramePr>
          <p:nvPr/>
        </p:nvGraphicFramePr>
        <p:xfrm>
          <a:off x="2000232" y="1357298"/>
          <a:ext cx="3968750" cy="527050"/>
        </p:xfrm>
        <a:graphic>
          <a:graphicData uri="http://schemas.openxmlformats.org/presentationml/2006/ole">
            <p:oleObj spid="_x0000_s66562" name="Equation" r:id="rId4" imgW="1447560" imgH="228600" progId="Equation.DSMT4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5720" y="2502281"/>
            <a:ext cx="87154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/>
              <a:t>第一步：从               中选     或    ，有 </a:t>
            </a:r>
            <a:r>
              <a:rPr lang="en-US" altLang="zh-CN" sz="3000" dirty="0" smtClean="0"/>
              <a:t>2 </a:t>
            </a:r>
            <a:r>
              <a:rPr lang="zh-CN" altLang="en-US" sz="3000" dirty="0" smtClean="0"/>
              <a:t>种选择；</a:t>
            </a:r>
            <a:endParaRPr lang="zh-CN" altLang="en-US" sz="3000" dirty="0"/>
          </a:p>
        </p:txBody>
      </p:sp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2357422" y="2546398"/>
          <a:ext cx="1217612" cy="468312"/>
        </p:xfrm>
        <a:graphic>
          <a:graphicData uri="http://schemas.openxmlformats.org/presentationml/2006/ole">
            <p:oleObj spid="_x0000_s66563" name="Equation" r:id="rId5" imgW="444240" imgH="203040" progId="Equation.DSMT4">
              <p:embed/>
            </p:oleObj>
          </a:graphicData>
        </a:graphic>
      </p:graphicFrame>
      <p:graphicFrame>
        <p:nvGraphicFramePr>
          <p:cNvPr id="66564" name="Object 4"/>
          <p:cNvGraphicFramePr>
            <a:graphicFrameLocks noChangeAspect="1"/>
          </p:cNvGraphicFramePr>
          <p:nvPr/>
        </p:nvGraphicFramePr>
        <p:xfrm>
          <a:off x="4357686" y="2660688"/>
          <a:ext cx="347662" cy="322262"/>
        </p:xfrm>
        <a:graphic>
          <a:graphicData uri="http://schemas.openxmlformats.org/presentationml/2006/ole">
            <p:oleObj spid="_x0000_s66564" name="Equation" r:id="rId6" imgW="126720" imgH="139680" progId="Equation.DSMT4">
              <p:embed/>
            </p:oleObj>
          </a:graphicData>
        </a:graphic>
      </p:graphicFrame>
      <p:graphicFrame>
        <p:nvGraphicFramePr>
          <p:cNvPr id="66565" name="Object 5"/>
          <p:cNvGraphicFramePr>
            <a:graphicFrameLocks noChangeAspect="1"/>
          </p:cNvGraphicFramePr>
          <p:nvPr/>
        </p:nvGraphicFramePr>
        <p:xfrm>
          <a:off x="5214942" y="2589250"/>
          <a:ext cx="347662" cy="409575"/>
        </p:xfrm>
        <a:graphic>
          <a:graphicData uri="http://schemas.openxmlformats.org/presentationml/2006/ole">
            <p:oleObj spid="_x0000_s66565" name="Equation" r:id="rId7" imgW="126720" imgH="17748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85720" y="3106822"/>
            <a:ext cx="87154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/>
              <a:t>第二步：从               中选     或    ，有 </a:t>
            </a:r>
            <a:r>
              <a:rPr lang="en-US" altLang="zh-CN" sz="3000" dirty="0" smtClean="0"/>
              <a:t>2 </a:t>
            </a:r>
            <a:r>
              <a:rPr lang="zh-CN" altLang="en-US" sz="3000" dirty="0" smtClean="0"/>
              <a:t>种选择；</a:t>
            </a:r>
            <a:endParaRPr lang="zh-CN" altLang="en-US" sz="3000" dirty="0"/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2357422" y="3150939"/>
          <a:ext cx="1217612" cy="468312"/>
        </p:xfrm>
        <a:graphic>
          <a:graphicData uri="http://schemas.openxmlformats.org/presentationml/2006/ole">
            <p:oleObj spid="_x0000_s66566" name="Equation" r:id="rId8" imgW="444240" imgH="203040" progId="Equation.DSMT4">
              <p:embed/>
            </p:oleObj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4357686" y="3265229"/>
          <a:ext cx="347662" cy="322262"/>
        </p:xfrm>
        <a:graphic>
          <a:graphicData uri="http://schemas.openxmlformats.org/presentationml/2006/ole">
            <p:oleObj spid="_x0000_s66567" name="Equation" r:id="rId9" imgW="126720" imgH="139680" progId="Equation.DSMT4">
              <p:embed/>
            </p:oleObj>
          </a:graphicData>
        </a:graphic>
      </p:graphicFrame>
      <p:graphicFrame>
        <p:nvGraphicFramePr>
          <p:cNvPr id="13" name="Object 5"/>
          <p:cNvGraphicFramePr>
            <a:graphicFrameLocks noChangeAspect="1"/>
          </p:cNvGraphicFramePr>
          <p:nvPr/>
        </p:nvGraphicFramePr>
        <p:xfrm>
          <a:off x="5214942" y="3193791"/>
          <a:ext cx="347662" cy="409575"/>
        </p:xfrm>
        <a:graphic>
          <a:graphicData uri="http://schemas.openxmlformats.org/presentationml/2006/ole">
            <p:oleObj spid="_x0000_s66568" name="Equation" r:id="rId10" imgW="126720" imgH="177480" progId="Equation.DSMT4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85720" y="3864968"/>
            <a:ext cx="87154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/>
              <a:t>由分步乘法计数原理，在合并同类项之前，</a:t>
            </a:r>
            <a:endParaRPr lang="en-US" altLang="zh-CN" sz="3000" dirty="0" smtClean="0"/>
          </a:p>
          <a:p>
            <a:r>
              <a:rPr lang="zh-CN" altLang="en-US" sz="3000" dirty="0" smtClean="0"/>
              <a:t>的展开式共有                   项，即</a:t>
            </a:r>
            <a:endParaRPr lang="en-US" altLang="zh-CN" sz="3000" dirty="0" smtClean="0"/>
          </a:p>
        </p:txBody>
      </p:sp>
      <p:graphicFrame>
        <p:nvGraphicFramePr>
          <p:cNvPr id="66569" name="Object 9"/>
          <p:cNvGraphicFramePr>
            <a:graphicFrameLocks noChangeAspect="1"/>
          </p:cNvGraphicFramePr>
          <p:nvPr/>
        </p:nvGraphicFramePr>
        <p:xfrm>
          <a:off x="7500968" y="3848150"/>
          <a:ext cx="1357312" cy="527050"/>
        </p:xfrm>
        <a:graphic>
          <a:graphicData uri="http://schemas.openxmlformats.org/presentationml/2006/ole">
            <p:oleObj spid="_x0000_s66569" name="Equation" r:id="rId11" imgW="495000" imgH="228600" progId="Equation.DSMT4">
              <p:embed/>
            </p:oleObj>
          </a:graphicData>
        </a:graphic>
      </p:graphicFrame>
      <p:graphicFrame>
        <p:nvGraphicFramePr>
          <p:cNvPr id="66570" name="Object 10"/>
          <p:cNvGraphicFramePr>
            <a:graphicFrameLocks noChangeAspect="1"/>
          </p:cNvGraphicFramePr>
          <p:nvPr/>
        </p:nvGraphicFramePr>
        <p:xfrm>
          <a:off x="2789236" y="4375200"/>
          <a:ext cx="1497012" cy="379412"/>
        </p:xfrm>
        <a:graphic>
          <a:graphicData uri="http://schemas.openxmlformats.org/presentationml/2006/ole">
            <p:oleObj spid="_x0000_s66570" name="Equation" r:id="rId12" imgW="545760" imgH="164880" progId="Equation.DSMT4">
              <p:embed/>
            </p:oleObj>
          </a:graphicData>
        </a:graphic>
      </p:graphicFrame>
      <p:graphicFrame>
        <p:nvGraphicFramePr>
          <p:cNvPr id="66571" name="Object 11"/>
          <p:cNvGraphicFramePr>
            <a:graphicFrameLocks noChangeAspect="1"/>
          </p:cNvGraphicFramePr>
          <p:nvPr/>
        </p:nvGraphicFramePr>
        <p:xfrm>
          <a:off x="1214414" y="4946704"/>
          <a:ext cx="5953125" cy="1050925"/>
        </p:xfrm>
        <a:graphic>
          <a:graphicData uri="http://schemas.openxmlformats.org/presentationml/2006/ole">
            <p:oleObj spid="_x0000_s66571" name="Equation" r:id="rId13" imgW="2171520" imgH="457200" progId="Equation.DSMT4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85720" y="6161150"/>
            <a:ext cx="87154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/>
              <a:t>而且每一项都是</a:t>
            </a:r>
            <a:r>
              <a:rPr lang="zh-CN" altLang="en-US" sz="3000" dirty="0"/>
              <a:t> </a:t>
            </a:r>
            <a:r>
              <a:rPr lang="zh-CN" altLang="en-US" sz="3000" dirty="0" smtClean="0"/>
              <a:t>                                      的形式。</a:t>
            </a:r>
            <a:endParaRPr lang="en-US" altLang="zh-CN" sz="3000" dirty="0" smtClean="0"/>
          </a:p>
        </p:txBody>
      </p:sp>
      <p:graphicFrame>
        <p:nvGraphicFramePr>
          <p:cNvPr id="66572" name="Object 12"/>
          <p:cNvGraphicFramePr>
            <a:graphicFrameLocks noChangeAspect="1"/>
          </p:cNvGraphicFramePr>
          <p:nvPr/>
        </p:nvGraphicFramePr>
        <p:xfrm>
          <a:off x="3071802" y="6161150"/>
          <a:ext cx="3306762" cy="525463"/>
        </p:xfrm>
        <a:graphic>
          <a:graphicData uri="http://schemas.openxmlformats.org/presentationml/2006/ole">
            <p:oleObj spid="_x0000_s66572" name="Equation" r:id="rId14" imgW="120636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6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6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6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6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6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4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214290"/>
            <a:ext cx="8286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/>
              <a:t>分析                的展开式中形如                  </a:t>
            </a:r>
            <a:endParaRPr lang="en-US" altLang="zh-CN" sz="3000" dirty="0" smtClean="0"/>
          </a:p>
          <a:p>
            <a:r>
              <a:rPr lang="zh-CN" altLang="en-US" sz="3000" dirty="0" smtClean="0"/>
              <a:t>的同类项的个数。</a:t>
            </a:r>
            <a:endParaRPr lang="en-US" altLang="zh-CN" sz="3000" dirty="0" smtClean="0"/>
          </a:p>
        </p:txBody>
      </p:sp>
      <p:graphicFrame>
        <p:nvGraphicFramePr>
          <p:cNvPr id="5" name="Object 1"/>
          <p:cNvGraphicFramePr>
            <a:graphicFrameLocks noChangeAspect="1"/>
          </p:cNvGraphicFramePr>
          <p:nvPr/>
        </p:nvGraphicFramePr>
        <p:xfrm>
          <a:off x="1214414" y="214290"/>
          <a:ext cx="1357312" cy="527050"/>
        </p:xfrm>
        <a:graphic>
          <a:graphicData uri="http://schemas.openxmlformats.org/presentationml/2006/ole">
            <p:oleObj spid="_x0000_s79874" name="Equation" r:id="rId3" imgW="495000" imgH="228600" progId="Equation.DSMT4">
              <p:embed/>
            </p:oleObj>
          </a:graphicData>
        </a:graphic>
      </p:graphicFrame>
      <p:graphicFrame>
        <p:nvGraphicFramePr>
          <p:cNvPr id="79877" name="Object 5"/>
          <p:cNvGraphicFramePr>
            <a:graphicFrameLocks noChangeAspect="1"/>
          </p:cNvGraphicFramePr>
          <p:nvPr/>
        </p:nvGraphicFramePr>
        <p:xfrm>
          <a:off x="5357818" y="214290"/>
          <a:ext cx="3306762" cy="525463"/>
        </p:xfrm>
        <a:graphic>
          <a:graphicData uri="http://schemas.openxmlformats.org/presentationml/2006/ole">
            <p:oleObj spid="_x0000_s79877" name="Equation" r:id="rId4" imgW="1206360" imgH="228600" progId="Equation.DSMT4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357158" y="1341767"/>
            <a:ext cx="82868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/>
              <a:t>                                                    是由 </a:t>
            </a:r>
            <a:r>
              <a:rPr lang="en-US" altLang="zh-CN" sz="3000" dirty="0" smtClean="0"/>
              <a:t>2 </a:t>
            </a:r>
            <a:r>
              <a:rPr lang="zh-CN" altLang="en-US" sz="3000" dirty="0" smtClean="0"/>
              <a:t>个               </a:t>
            </a:r>
            <a:r>
              <a:rPr lang="en-US" altLang="zh-CN" sz="3000" dirty="0" smtClean="0"/>
              <a:t> </a:t>
            </a:r>
            <a:r>
              <a:rPr lang="zh-CN" altLang="en-US" sz="3000" dirty="0" smtClean="0"/>
              <a:t>中都不选     得到的，相当于从 </a:t>
            </a:r>
            <a:r>
              <a:rPr lang="en-US" altLang="zh-CN" sz="3000" dirty="0" smtClean="0"/>
              <a:t>2 </a:t>
            </a:r>
            <a:r>
              <a:rPr lang="zh-CN" altLang="en-US" sz="3000" dirty="0" smtClean="0"/>
              <a:t>个              中取 </a:t>
            </a:r>
            <a:r>
              <a:rPr lang="en-US" altLang="zh-CN" sz="3000" dirty="0" smtClean="0"/>
              <a:t>0 </a:t>
            </a:r>
            <a:r>
              <a:rPr lang="zh-CN" altLang="en-US" sz="3000" dirty="0" smtClean="0"/>
              <a:t>个        （即都取      ）的组合数       ，</a:t>
            </a:r>
            <a:endParaRPr lang="en-US" altLang="zh-CN" sz="3000" dirty="0" smtClean="0"/>
          </a:p>
        </p:txBody>
      </p:sp>
      <p:graphicFrame>
        <p:nvGraphicFramePr>
          <p:cNvPr id="79892" name="Object 20"/>
          <p:cNvGraphicFramePr>
            <a:graphicFrameLocks noChangeAspect="1"/>
          </p:cNvGraphicFramePr>
          <p:nvPr/>
        </p:nvGraphicFramePr>
        <p:xfrm>
          <a:off x="2559052" y="1319201"/>
          <a:ext cx="2298700" cy="466725"/>
        </p:xfrm>
        <a:graphic>
          <a:graphicData uri="http://schemas.openxmlformats.org/presentationml/2006/ole">
            <p:oleObj spid="_x0000_s79892" name="Equation" r:id="rId5" imgW="838080" imgH="203040" progId="Equation.DSMT4">
              <p:embed/>
            </p:oleObj>
          </a:graphicData>
        </a:graphic>
      </p:graphicFrame>
      <p:graphicFrame>
        <p:nvGraphicFramePr>
          <p:cNvPr id="79893" name="Object 21"/>
          <p:cNvGraphicFramePr>
            <a:graphicFrameLocks noChangeAspect="1"/>
          </p:cNvGraphicFramePr>
          <p:nvPr/>
        </p:nvGraphicFramePr>
        <p:xfrm>
          <a:off x="6429388" y="1428736"/>
          <a:ext cx="1217613" cy="466725"/>
        </p:xfrm>
        <a:graphic>
          <a:graphicData uri="http://schemas.openxmlformats.org/presentationml/2006/ole">
            <p:oleObj spid="_x0000_s79893" name="Equation" r:id="rId6" imgW="444240" imgH="203040" progId="Equation.DSMT4">
              <p:embed/>
            </p:oleObj>
          </a:graphicData>
        </a:graphic>
      </p:graphicFrame>
      <p:graphicFrame>
        <p:nvGraphicFramePr>
          <p:cNvPr id="79894" name="Object 22"/>
          <p:cNvGraphicFramePr>
            <a:graphicFrameLocks noChangeAspect="1"/>
          </p:cNvGraphicFramePr>
          <p:nvPr/>
        </p:nvGraphicFramePr>
        <p:xfrm>
          <a:off x="1285852" y="1857364"/>
          <a:ext cx="347662" cy="409575"/>
        </p:xfrm>
        <a:graphic>
          <a:graphicData uri="http://schemas.openxmlformats.org/presentationml/2006/ole">
            <p:oleObj spid="_x0000_s79894" name="Equation" r:id="rId7" imgW="126720" imgH="177480" progId="Equation.DSMT4">
              <p:embed/>
            </p:oleObj>
          </a:graphicData>
        </a:graphic>
      </p:graphicFrame>
      <p:graphicFrame>
        <p:nvGraphicFramePr>
          <p:cNvPr id="79895" name="Object 23"/>
          <p:cNvGraphicFramePr>
            <a:graphicFrameLocks noChangeAspect="1"/>
          </p:cNvGraphicFramePr>
          <p:nvPr/>
        </p:nvGraphicFramePr>
        <p:xfrm>
          <a:off x="4429124" y="2285992"/>
          <a:ext cx="555625" cy="555625"/>
        </p:xfrm>
        <a:graphic>
          <a:graphicData uri="http://schemas.openxmlformats.org/presentationml/2006/ole">
            <p:oleObj spid="_x0000_s79895" name="Equation" r:id="rId8" imgW="203040" imgH="241200" progId="Equation.DSMT4">
              <p:embed/>
            </p:oleObj>
          </a:graphicData>
        </a:graphic>
      </p:graphicFrame>
      <p:graphicFrame>
        <p:nvGraphicFramePr>
          <p:cNvPr id="79897" name="Object 25"/>
          <p:cNvGraphicFramePr>
            <a:graphicFrameLocks noChangeAspect="1"/>
          </p:cNvGraphicFramePr>
          <p:nvPr/>
        </p:nvGraphicFramePr>
        <p:xfrm>
          <a:off x="5429256" y="1857364"/>
          <a:ext cx="1217613" cy="466725"/>
        </p:xfrm>
        <a:graphic>
          <a:graphicData uri="http://schemas.openxmlformats.org/presentationml/2006/ole">
            <p:oleObj spid="_x0000_s79897" name="Equation" r:id="rId9" imgW="444240" imgH="203040" progId="Equation.DSMT4">
              <p:embed/>
            </p:oleObj>
          </a:graphicData>
        </a:graphic>
      </p:graphicFrame>
      <p:graphicFrame>
        <p:nvGraphicFramePr>
          <p:cNvPr id="79898" name="Object 26"/>
          <p:cNvGraphicFramePr>
            <a:graphicFrameLocks noChangeAspect="1"/>
          </p:cNvGraphicFramePr>
          <p:nvPr/>
        </p:nvGraphicFramePr>
        <p:xfrm>
          <a:off x="8215338" y="1876417"/>
          <a:ext cx="347663" cy="409575"/>
        </p:xfrm>
        <a:graphic>
          <a:graphicData uri="http://schemas.openxmlformats.org/presentationml/2006/ole">
            <p:oleObj spid="_x0000_s79898" name="Equation" r:id="rId10" imgW="126720" imgH="177480" progId="Equation.DSMT4">
              <p:embed/>
            </p:oleObj>
          </a:graphicData>
        </a:graphic>
      </p:graphicFrame>
      <p:graphicFrame>
        <p:nvGraphicFramePr>
          <p:cNvPr id="79899" name="Object 27"/>
          <p:cNvGraphicFramePr>
            <a:graphicFrameLocks noChangeAspect="1"/>
          </p:cNvGraphicFramePr>
          <p:nvPr/>
        </p:nvGraphicFramePr>
        <p:xfrm>
          <a:off x="2071688" y="2400300"/>
          <a:ext cx="347662" cy="322263"/>
        </p:xfrm>
        <a:graphic>
          <a:graphicData uri="http://schemas.openxmlformats.org/presentationml/2006/ole">
            <p:oleObj spid="_x0000_s79899" name="Equation" r:id="rId11" imgW="126720" imgH="139680" progId="Equation.DSMT4">
              <p:embed/>
            </p:oleObj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357158" y="2944813"/>
            <a:ext cx="82868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/>
              <a:t>                                                       是由一个               中选       ，另一个               中选     得到的。由于</a:t>
            </a:r>
            <a:r>
              <a:rPr lang="en-US" altLang="zh-CN" sz="3000" dirty="0" smtClean="0"/>
              <a:t>     </a:t>
            </a:r>
            <a:r>
              <a:rPr lang="zh-CN" altLang="en-US" sz="3000" dirty="0" smtClean="0"/>
              <a:t>选定后，   的选法也随之确定，</a:t>
            </a:r>
            <a:endParaRPr lang="en-US" altLang="zh-CN" sz="3000" dirty="0" smtClean="0"/>
          </a:p>
        </p:txBody>
      </p:sp>
      <p:graphicFrame>
        <p:nvGraphicFramePr>
          <p:cNvPr id="79902" name="Object 30"/>
          <p:cNvGraphicFramePr>
            <a:graphicFrameLocks noChangeAspect="1"/>
          </p:cNvGraphicFramePr>
          <p:nvPr/>
        </p:nvGraphicFramePr>
        <p:xfrm>
          <a:off x="6715140" y="3016251"/>
          <a:ext cx="1217613" cy="466725"/>
        </p:xfrm>
        <a:graphic>
          <a:graphicData uri="http://schemas.openxmlformats.org/presentationml/2006/ole">
            <p:oleObj spid="_x0000_s79902" name="Equation" r:id="rId12" imgW="444240" imgH="203040" progId="Equation.DSMT4">
              <p:embed/>
            </p:oleObj>
          </a:graphicData>
        </a:graphic>
      </p:graphicFrame>
      <p:graphicFrame>
        <p:nvGraphicFramePr>
          <p:cNvPr id="79903" name="Object 31"/>
          <p:cNvGraphicFramePr>
            <a:graphicFrameLocks noChangeAspect="1"/>
          </p:cNvGraphicFramePr>
          <p:nvPr/>
        </p:nvGraphicFramePr>
        <p:xfrm>
          <a:off x="938190" y="3516317"/>
          <a:ext cx="347662" cy="322263"/>
        </p:xfrm>
        <a:graphic>
          <a:graphicData uri="http://schemas.openxmlformats.org/presentationml/2006/ole">
            <p:oleObj spid="_x0000_s79903" name="Equation" r:id="rId13" imgW="126720" imgH="139680" progId="Equation.DSMT4">
              <p:embed/>
            </p:oleObj>
          </a:graphicData>
        </a:graphic>
      </p:graphicFrame>
      <p:graphicFrame>
        <p:nvGraphicFramePr>
          <p:cNvPr id="79904" name="Object 32"/>
          <p:cNvGraphicFramePr>
            <a:graphicFrameLocks noChangeAspect="1"/>
          </p:cNvGraphicFramePr>
          <p:nvPr/>
        </p:nvGraphicFramePr>
        <p:xfrm>
          <a:off x="3000364" y="3444879"/>
          <a:ext cx="1217613" cy="466725"/>
        </p:xfrm>
        <a:graphic>
          <a:graphicData uri="http://schemas.openxmlformats.org/presentationml/2006/ole">
            <p:oleObj spid="_x0000_s79904" name="Equation" r:id="rId14" imgW="444240" imgH="203040" progId="Equation.DSMT4">
              <p:embed/>
            </p:oleObj>
          </a:graphicData>
        </a:graphic>
      </p:graphicFrame>
      <p:graphicFrame>
        <p:nvGraphicFramePr>
          <p:cNvPr id="79905" name="Object 33"/>
          <p:cNvGraphicFramePr>
            <a:graphicFrameLocks noChangeAspect="1"/>
          </p:cNvGraphicFramePr>
          <p:nvPr/>
        </p:nvGraphicFramePr>
        <p:xfrm>
          <a:off x="5072066" y="3444879"/>
          <a:ext cx="347662" cy="409575"/>
        </p:xfrm>
        <a:graphic>
          <a:graphicData uri="http://schemas.openxmlformats.org/presentationml/2006/ole">
            <p:oleObj spid="_x0000_s79905" name="Equation" r:id="rId15" imgW="126720" imgH="177480" progId="Equation.DSMT4">
              <p:embed/>
            </p:oleObj>
          </a:graphicData>
        </a:graphic>
      </p:graphicFrame>
      <p:graphicFrame>
        <p:nvGraphicFramePr>
          <p:cNvPr id="79906" name="Object 34"/>
          <p:cNvGraphicFramePr>
            <a:graphicFrameLocks noChangeAspect="1"/>
          </p:cNvGraphicFramePr>
          <p:nvPr/>
        </p:nvGraphicFramePr>
        <p:xfrm>
          <a:off x="7786710" y="3444879"/>
          <a:ext cx="347662" cy="409575"/>
        </p:xfrm>
        <a:graphic>
          <a:graphicData uri="http://schemas.openxmlformats.org/presentationml/2006/ole">
            <p:oleObj spid="_x0000_s79906" name="Equation" r:id="rId16" imgW="126720" imgH="177480" progId="Equation.DSMT4">
              <p:embed/>
            </p:oleObj>
          </a:graphicData>
        </a:graphic>
      </p:graphicFrame>
      <p:graphicFrame>
        <p:nvGraphicFramePr>
          <p:cNvPr id="79907" name="Object 35"/>
          <p:cNvGraphicFramePr>
            <a:graphicFrameLocks noChangeAspect="1"/>
          </p:cNvGraphicFramePr>
          <p:nvPr/>
        </p:nvGraphicFramePr>
        <p:xfrm>
          <a:off x="1428728" y="3979873"/>
          <a:ext cx="347662" cy="322262"/>
        </p:xfrm>
        <a:graphic>
          <a:graphicData uri="http://schemas.openxmlformats.org/presentationml/2006/ole">
            <p:oleObj spid="_x0000_s79907" name="Equation" r:id="rId17" imgW="126720" imgH="139680" progId="Equation.DSMT4">
              <p:embed/>
            </p:oleObj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357158" y="1374804"/>
            <a:ext cx="55007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/>
              <a:t>当             时，                         </a:t>
            </a:r>
            <a:endParaRPr lang="en-US" altLang="zh-CN" sz="3000" dirty="0" smtClean="0"/>
          </a:p>
        </p:txBody>
      </p:sp>
      <p:graphicFrame>
        <p:nvGraphicFramePr>
          <p:cNvPr id="79891" name="Object 19"/>
          <p:cNvGraphicFramePr>
            <a:graphicFrameLocks noChangeAspect="1"/>
          </p:cNvGraphicFramePr>
          <p:nvPr/>
        </p:nvGraphicFramePr>
        <p:xfrm>
          <a:off x="884219" y="1428736"/>
          <a:ext cx="973137" cy="409575"/>
        </p:xfrm>
        <a:graphic>
          <a:graphicData uri="http://schemas.openxmlformats.org/presentationml/2006/ole">
            <p:oleObj spid="_x0000_s79891" name="Equation" r:id="rId18" imgW="355320" imgH="177480" progId="Equation.DSMT4">
              <p:embed/>
            </p:oleObj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5214942" y="2285992"/>
            <a:ext cx="37862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/>
              <a:t>因此</a:t>
            </a:r>
            <a:r>
              <a:rPr lang="en-US" altLang="zh-CN" sz="3000" dirty="0" smtClean="0"/>
              <a:t>       </a:t>
            </a:r>
            <a:r>
              <a:rPr lang="zh-CN" altLang="en-US" sz="3000" dirty="0" smtClean="0"/>
              <a:t>只有</a:t>
            </a:r>
            <a:r>
              <a:rPr lang="en-US" altLang="zh-CN" sz="3000" dirty="0" smtClean="0"/>
              <a:t> 1 </a:t>
            </a:r>
            <a:r>
              <a:rPr lang="zh-CN" altLang="en-US" sz="3000" dirty="0" smtClean="0"/>
              <a:t>个；</a:t>
            </a:r>
            <a:endParaRPr lang="en-US" altLang="zh-CN" sz="3000" dirty="0" smtClean="0"/>
          </a:p>
        </p:txBody>
      </p:sp>
      <p:graphicFrame>
        <p:nvGraphicFramePr>
          <p:cNvPr id="79896" name="Object 24"/>
          <p:cNvGraphicFramePr>
            <a:graphicFrameLocks noChangeAspect="1"/>
          </p:cNvGraphicFramePr>
          <p:nvPr/>
        </p:nvGraphicFramePr>
        <p:xfrm>
          <a:off x="6215074" y="2285992"/>
          <a:ext cx="485775" cy="468313"/>
        </p:xfrm>
        <a:graphic>
          <a:graphicData uri="http://schemas.openxmlformats.org/presentationml/2006/ole">
            <p:oleObj spid="_x0000_s79896" name="Equation" r:id="rId19" imgW="177480" imgH="203040" progId="Equation.DSMT4">
              <p:embed/>
            </p:oleObj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57158" y="2928934"/>
            <a:ext cx="32861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/>
              <a:t>当             时，                             </a:t>
            </a:r>
            <a:endParaRPr lang="en-US" altLang="zh-CN" sz="3000" dirty="0" smtClean="0"/>
          </a:p>
        </p:txBody>
      </p:sp>
      <p:graphicFrame>
        <p:nvGraphicFramePr>
          <p:cNvPr id="79900" name="Object 28"/>
          <p:cNvGraphicFramePr>
            <a:graphicFrameLocks noChangeAspect="1"/>
          </p:cNvGraphicFramePr>
          <p:nvPr/>
        </p:nvGraphicFramePr>
        <p:xfrm>
          <a:off x="890588" y="3016255"/>
          <a:ext cx="904875" cy="409575"/>
        </p:xfrm>
        <a:graphic>
          <a:graphicData uri="http://schemas.openxmlformats.org/presentationml/2006/ole">
            <p:oleObj spid="_x0000_s79900" name="Equation" r:id="rId20" imgW="330120" imgH="177480" progId="Equation.DSMT4">
              <p:embed/>
            </p:oleObj>
          </a:graphicData>
        </a:graphic>
      </p:graphicFrame>
      <p:graphicFrame>
        <p:nvGraphicFramePr>
          <p:cNvPr id="79901" name="Object 29"/>
          <p:cNvGraphicFramePr>
            <a:graphicFrameLocks noChangeAspect="1"/>
          </p:cNvGraphicFramePr>
          <p:nvPr/>
        </p:nvGraphicFramePr>
        <p:xfrm>
          <a:off x="2462217" y="2944813"/>
          <a:ext cx="2681287" cy="466725"/>
        </p:xfrm>
        <a:graphic>
          <a:graphicData uri="http://schemas.openxmlformats.org/presentationml/2006/ole">
            <p:oleObj spid="_x0000_s79901" name="Equation" r:id="rId21" imgW="977760" imgH="203040" progId="Equation.DSMT4">
              <p:embed/>
            </p:oleObj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428596" y="3880498"/>
            <a:ext cx="82868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/>
              <a:t>                                                          因此    </a:t>
            </a:r>
            <a:r>
              <a:rPr lang="en-US" altLang="zh-CN" sz="3000" dirty="0" smtClean="0"/>
              <a:t>    </a:t>
            </a:r>
            <a:r>
              <a:rPr lang="zh-CN" altLang="en-US" sz="3000" dirty="0" smtClean="0"/>
              <a:t>出现的次数相当于从 </a:t>
            </a:r>
            <a:r>
              <a:rPr lang="en-US" altLang="zh-CN" sz="3000" dirty="0" smtClean="0"/>
              <a:t>2 </a:t>
            </a:r>
            <a:r>
              <a:rPr lang="zh-CN" altLang="en-US" sz="3000" dirty="0" smtClean="0"/>
              <a:t>个               中取 </a:t>
            </a:r>
            <a:r>
              <a:rPr lang="en-US" altLang="zh-CN" sz="3000" dirty="0" smtClean="0"/>
              <a:t>1 </a:t>
            </a:r>
            <a:r>
              <a:rPr lang="zh-CN" altLang="en-US" sz="3000" dirty="0" smtClean="0"/>
              <a:t>个     的组合数，即       共有</a:t>
            </a:r>
            <a:r>
              <a:rPr lang="en-US" altLang="zh-CN" sz="3000" dirty="0" smtClean="0"/>
              <a:t>      </a:t>
            </a:r>
            <a:r>
              <a:rPr lang="zh-CN" altLang="en-US" sz="3000" dirty="0" smtClean="0"/>
              <a:t>个。</a:t>
            </a:r>
            <a:endParaRPr lang="en-US" altLang="zh-CN" sz="3000" dirty="0" smtClean="0"/>
          </a:p>
        </p:txBody>
      </p:sp>
      <p:graphicFrame>
        <p:nvGraphicFramePr>
          <p:cNvPr id="79908" name="Object 36"/>
          <p:cNvGraphicFramePr>
            <a:graphicFrameLocks noChangeAspect="1"/>
          </p:cNvGraphicFramePr>
          <p:nvPr/>
        </p:nvGraphicFramePr>
        <p:xfrm>
          <a:off x="6302391" y="3948119"/>
          <a:ext cx="555625" cy="409575"/>
        </p:xfrm>
        <a:graphic>
          <a:graphicData uri="http://schemas.openxmlformats.org/presentationml/2006/ole">
            <p:oleObj spid="_x0000_s79908" name="Equation" r:id="rId22" imgW="203040" imgH="177480" progId="Equation.DSMT4">
              <p:embed/>
            </p:oleObj>
          </a:graphicData>
        </a:graphic>
      </p:graphicFrame>
      <p:graphicFrame>
        <p:nvGraphicFramePr>
          <p:cNvPr id="79909" name="Object 37"/>
          <p:cNvGraphicFramePr>
            <a:graphicFrameLocks noChangeAspect="1"/>
          </p:cNvGraphicFramePr>
          <p:nvPr/>
        </p:nvGraphicFramePr>
        <p:xfrm>
          <a:off x="3143240" y="4373573"/>
          <a:ext cx="1217613" cy="466725"/>
        </p:xfrm>
        <a:graphic>
          <a:graphicData uri="http://schemas.openxmlformats.org/presentationml/2006/ole">
            <p:oleObj spid="_x0000_s79909" name="Equation" r:id="rId23" imgW="444240" imgH="203040" progId="Equation.DSMT4">
              <p:embed/>
            </p:oleObj>
          </a:graphicData>
        </a:graphic>
      </p:graphicFrame>
      <p:graphicFrame>
        <p:nvGraphicFramePr>
          <p:cNvPr id="79910" name="Object 38"/>
          <p:cNvGraphicFramePr>
            <a:graphicFrameLocks noChangeAspect="1"/>
          </p:cNvGraphicFramePr>
          <p:nvPr/>
        </p:nvGraphicFramePr>
        <p:xfrm>
          <a:off x="5929322" y="4373573"/>
          <a:ext cx="347662" cy="409575"/>
        </p:xfrm>
        <a:graphic>
          <a:graphicData uri="http://schemas.openxmlformats.org/presentationml/2006/ole">
            <p:oleObj spid="_x0000_s79910" name="Equation" r:id="rId24" imgW="126720" imgH="177480" progId="Equation.DSMT4">
              <p:embed/>
            </p:oleObj>
          </a:graphicData>
        </a:graphic>
      </p:graphicFrame>
      <p:graphicFrame>
        <p:nvGraphicFramePr>
          <p:cNvPr id="79911" name="Object 39"/>
          <p:cNvGraphicFramePr>
            <a:graphicFrameLocks noChangeAspect="1"/>
          </p:cNvGraphicFramePr>
          <p:nvPr/>
        </p:nvGraphicFramePr>
        <p:xfrm>
          <a:off x="873103" y="4802201"/>
          <a:ext cx="555625" cy="409575"/>
        </p:xfrm>
        <a:graphic>
          <a:graphicData uri="http://schemas.openxmlformats.org/presentationml/2006/ole">
            <p:oleObj spid="_x0000_s79911" name="Equation" r:id="rId25" imgW="203040" imgH="177480" progId="Equation.DSMT4">
              <p:embed/>
            </p:oleObj>
          </a:graphicData>
        </a:graphic>
      </p:graphicFrame>
      <p:graphicFrame>
        <p:nvGraphicFramePr>
          <p:cNvPr id="79912" name="Object 40"/>
          <p:cNvGraphicFramePr>
            <a:graphicFrameLocks noChangeAspect="1"/>
          </p:cNvGraphicFramePr>
          <p:nvPr/>
        </p:nvGraphicFramePr>
        <p:xfrm>
          <a:off x="2193912" y="4802201"/>
          <a:ext cx="520700" cy="555625"/>
        </p:xfrm>
        <a:graphic>
          <a:graphicData uri="http://schemas.openxmlformats.org/presentationml/2006/ole">
            <p:oleObj spid="_x0000_s79912" name="Equation" r:id="rId26" imgW="19044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9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9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9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9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9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9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9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9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9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9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79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79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79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9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7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79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79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79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9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79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79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5" grpId="0"/>
      <p:bldP spid="29" grpId="0"/>
      <p:bldP spid="31" grpId="0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286076"/>
            <a:ext cx="82868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/>
              <a:t>                                                    是由 </a:t>
            </a:r>
            <a:r>
              <a:rPr lang="en-US" altLang="zh-CN" sz="3000" dirty="0" smtClean="0"/>
              <a:t>2 </a:t>
            </a:r>
            <a:r>
              <a:rPr lang="zh-CN" altLang="en-US" sz="3000" dirty="0" smtClean="0"/>
              <a:t>个               </a:t>
            </a:r>
            <a:r>
              <a:rPr lang="en-US" altLang="zh-CN" sz="3000" dirty="0" smtClean="0"/>
              <a:t> </a:t>
            </a:r>
            <a:r>
              <a:rPr lang="zh-CN" altLang="en-US" sz="3000" dirty="0" smtClean="0"/>
              <a:t>中都选     得到的，相当于从 </a:t>
            </a:r>
            <a:r>
              <a:rPr lang="en-US" altLang="zh-CN" sz="3000" dirty="0" smtClean="0"/>
              <a:t>2 </a:t>
            </a:r>
            <a:r>
              <a:rPr lang="zh-CN" altLang="en-US" sz="3000" dirty="0" smtClean="0"/>
              <a:t>个              中取 </a:t>
            </a:r>
            <a:r>
              <a:rPr lang="en-US" altLang="zh-CN" sz="3000" dirty="0" smtClean="0"/>
              <a:t>2 </a:t>
            </a:r>
            <a:r>
              <a:rPr lang="zh-CN" altLang="en-US" sz="3000" dirty="0" smtClean="0"/>
              <a:t>个        的组合数       ，</a:t>
            </a:r>
            <a:endParaRPr lang="en-US" altLang="zh-CN" sz="3000" dirty="0" smtClean="0"/>
          </a:p>
        </p:txBody>
      </p:sp>
      <p:graphicFrame>
        <p:nvGraphicFramePr>
          <p:cNvPr id="7" name="Object 21"/>
          <p:cNvGraphicFramePr>
            <a:graphicFrameLocks noChangeAspect="1"/>
          </p:cNvGraphicFramePr>
          <p:nvPr/>
        </p:nvGraphicFramePr>
        <p:xfrm>
          <a:off x="6429388" y="373045"/>
          <a:ext cx="1217613" cy="466725"/>
        </p:xfrm>
        <a:graphic>
          <a:graphicData uri="http://schemas.openxmlformats.org/presentationml/2006/ole">
            <p:oleObj spid="_x0000_s80900" name="Equation" r:id="rId3" imgW="444240" imgH="203040" progId="Equation.DSMT4">
              <p:embed/>
            </p:oleObj>
          </a:graphicData>
        </a:graphic>
      </p:graphicFrame>
      <p:graphicFrame>
        <p:nvGraphicFramePr>
          <p:cNvPr id="8" name="Object 23"/>
          <p:cNvGraphicFramePr>
            <a:graphicFrameLocks noChangeAspect="1"/>
          </p:cNvGraphicFramePr>
          <p:nvPr/>
        </p:nvGraphicFramePr>
        <p:xfrm>
          <a:off x="2000232" y="1214422"/>
          <a:ext cx="555625" cy="555625"/>
        </p:xfrm>
        <a:graphic>
          <a:graphicData uri="http://schemas.openxmlformats.org/presentationml/2006/ole">
            <p:oleObj spid="_x0000_s80901" name="Equation" r:id="rId4" imgW="203040" imgH="241200" progId="Equation.DSMT4">
              <p:embed/>
            </p:oleObj>
          </a:graphicData>
        </a:graphic>
      </p:graphicFrame>
      <p:graphicFrame>
        <p:nvGraphicFramePr>
          <p:cNvPr id="10" name="Object 25"/>
          <p:cNvGraphicFramePr>
            <a:graphicFrameLocks noChangeAspect="1"/>
          </p:cNvGraphicFramePr>
          <p:nvPr/>
        </p:nvGraphicFramePr>
        <p:xfrm>
          <a:off x="5072066" y="801673"/>
          <a:ext cx="1217613" cy="466725"/>
        </p:xfrm>
        <a:graphic>
          <a:graphicData uri="http://schemas.openxmlformats.org/presentationml/2006/ole">
            <p:oleObj spid="_x0000_s80903" name="Equation" r:id="rId5" imgW="444240" imgH="203040" progId="Equation.DSMT4">
              <p:embed/>
            </p:oleObj>
          </a:graphicData>
        </a:graphic>
      </p:graphicFrame>
      <p:graphicFrame>
        <p:nvGraphicFramePr>
          <p:cNvPr id="11" name="Object 26"/>
          <p:cNvGraphicFramePr>
            <a:graphicFrameLocks noChangeAspect="1"/>
          </p:cNvGraphicFramePr>
          <p:nvPr/>
        </p:nvGraphicFramePr>
        <p:xfrm>
          <a:off x="7786710" y="857232"/>
          <a:ext cx="347663" cy="409575"/>
        </p:xfrm>
        <a:graphic>
          <a:graphicData uri="http://schemas.openxmlformats.org/presentationml/2006/ole">
            <p:oleObj spid="_x0000_s80904" name="Equation" r:id="rId6" imgW="126720" imgH="177480" progId="Equation.DSMT4">
              <p:embed/>
            </p:oleObj>
          </a:graphicData>
        </a:graphic>
      </p:graphicFrame>
      <p:graphicFrame>
        <p:nvGraphicFramePr>
          <p:cNvPr id="80906" name="Object 10"/>
          <p:cNvGraphicFramePr>
            <a:graphicFrameLocks noChangeAspect="1"/>
          </p:cNvGraphicFramePr>
          <p:nvPr/>
        </p:nvGraphicFramePr>
        <p:xfrm>
          <a:off x="939777" y="804847"/>
          <a:ext cx="346075" cy="409575"/>
        </p:xfrm>
        <a:graphic>
          <a:graphicData uri="http://schemas.openxmlformats.org/presentationml/2006/ole">
            <p:oleObj spid="_x0000_s80906" name="Equation" r:id="rId7" imgW="126720" imgH="177480" progId="Equation.DSMT4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57158" y="2023110"/>
            <a:ext cx="82868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/>
              <a:t>由上述分析得到：</a:t>
            </a:r>
            <a:endParaRPr lang="en-US" altLang="zh-CN" sz="3000" dirty="0" smtClean="0"/>
          </a:p>
        </p:txBody>
      </p:sp>
      <p:graphicFrame>
        <p:nvGraphicFramePr>
          <p:cNvPr id="80908" name="Object 12"/>
          <p:cNvGraphicFramePr>
            <a:graphicFrameLocks noChangeAspect="1"/>
          </p:cNvGraphicFramePr>
          <p:nvPr/>
        </p:nvGraphicFramePr>
        <p:xfrm>
          <a:off x="1357290" y="2974975"/>
          <a:ext cx="5330825" cy="525463"/>
        </p:xfrm>
        <a:graphic>
          <a:graphicData uri="http://schemas.openxmlformats.org/presentationml/2006/ole">
            <p:oleObj spid="_x0000_s80908" name="Equation" r:id="rId8" imgW="1942920" imgH="228600" progId="Equation.DSMT4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57158" y="303234"/>
            <a:ext cx="27146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/>
              <a:t>当             时，                         </a:t>
            </a:r>
            <a:endParaRPr lang="en-US" altLang="zh-CN" sz="3000" dirty="0" smtClean="0"/>
          </a:p>
        </p:txBody>
      </p:sp>
      <p:graphicFrame>
        <p:nvGraphicFramePr>
          <p:cNvPr id="5" name="Object 19"/>
          <p:cNvGraphicFramePr>
            <a:graphicFrameLocks noChangeAspect="1"/>
          </p:cNvGraphicFramePr>
          <p:nvPr/>
        </p:nvGraphicFramePr>
        <p:xfrm>
          <a:off x="884219" y="373045"/>
          <a:ext cx="973137" cy="409575"/>
        </p:xfrm>
        <a:graphic>
          <a:graphicData uri="http://schemas.openxmlformats.org/presentationml/2006/ole">
            <p:oleObj spid="_x0000_s80898" name="Equation" r:id="rId9" imgW="355320" imgH="177480" progId="Equation.DSMT4">
              <p:embed/>
            </p:oleObj>
          </a:graphicData>
        </a:graphic>
      </p:graphicFrame>
      <p:graphicFrame>
        <p:nvGraphicFramePr>
          <p:cNvPr id="6" name="Object 20"/>
          <p:cNvGraphicFramePr>
            <a:graphicFrameLocks noChangeAspect="1"/>
          </p:cNvGraphicFramePr>
          <p:nvPr/>
        </p:nvGraphicFramePr>
        <p:xfrm>
          <a:off x="2559052" y="319069"/>
          <a:ext cx="2298700" cy="466725"/>
        </p:xfrm>
        <a:graphic>
          <a:graphicData uri="http://schemas.openxmlformats.org/presentationml/2006/ole">
            <p:oleObj spid="_x0000_s80899" name="Equation" r:id="rId10" imgW="838080" imgH="203040" progId="Equation.DSMT4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857488" y="1214422"/>
            <a:ext cx="35004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/>
              <a:t>因此</a:t>
            </a:r>
            <a:r>
              <a:rPr lang="en-US" altLang="zh-CN" sz="3000" dirty="0" smtClean="0"/>
              <a:t>       </a:t>
            </a:r>
            <a:r>
              <a:rPr lang="zh-CN" altLang="en-US" sz="3000" dirty="0" smtClean="0"/>
              <a:t>只有</a:t>
            </a:r>
            <a:r>
              <a:rPr lang="en-US" altLang="zh-CN" sz="3000" dirty="0" smtClean="0"/>
              <a:t> 1 </a:t>
            </a:r>
            <a:r>
              <a:rPr lang="zh-CN" altLang="en-US" sz="3000" dirty="0" smtClean="0"/>
              <a:t>个。</a:t>
            </a:r>
            <a:endParaRPr lang="en-US" altLang="zh-CN" sz="3000" dirty="0" smtClean="0"/>
          </a:p>
        </p:txBody>
      </p:sp>
      <p:graphicFrame>
        <p:nvGraphicFramePr>
          <p:cNvPr id="80907" name="Object 11"/>
          <p:cNvGraphicFramePr>
            <a:graphicFrameLocks noChangeAspect="1"/>
          </p:cNvGraphicFramePr>
          <p:nvPr/>
        </p:nvGraphicFramePr>
        <p:xfrm>
          <a:off x="3798885" y="1214422"/>
          <a:ext cx="487363" cy="468313"/>
        </p:xfrm>
        <a:graphic>
          <a:graphicData uri="http://schemas.openxmlformats.org/presentationml/2006/ole">
            <p:oleObj spid="_x0000_s80907" name="Equation" r:id="rId11" imgW="177480" imgH="203040" progId="Equation.DSMT4">
              <p:embed/>
            </p:oleObj>
          </a:graphicData>
        </a:graphic>
      </p:graphicFrame>
      <p:graphicFrame>
        <p:nvGraphicFramePr>
          <p:cNvPr id="80909" name="Object 13"/>
          <p:cNvGraphicFramePr>
            <a:graphicFrameLocks noChangeAspect="1"/>
          </p:cNvGraphicFramePr>
          <p:nvPr/>
        </p:nvGraphicFramePr>
        <p:xfrm>
          <a:off x="3127387" y="3017839"/>
          <a:ext cx="557212" cy="554037"/>
        </p:xfrm>
        <a:graphic>
          <a:graphicData uri="http://schemas.openxmlformats.org/presentationml/2006/ole">
            <p:oleObj spid="_x0000_s80909" name="Equation" r:id="rId12" imgW="203040" imgH="241200" progId="Equation.DSMT4">
              <p:embed/>
            </p:oleObj>
          </a:graphicData>
        </a:graphic>
      </p:graphicFrame>
      <p:graphicFrame>
        <p:nvGraphicFramePr>
          <p:cNvPr id="80912" name="Object 16"/>
          <p:cNvGraphicFramePr>
            <a:graphicFrameLocks noChangeAspect="1"/>
          </p:cNvGraphicFramePr>
          <p:nvPr/>
        </p:nvGraphicFramePr>
        <p:xfrm>
          <a:off x="3984643" y="3087688"/>
          <a:ext cx="3087687" cy="412750"/>
        </p:xfrm>
        <a:graphic>
          <a:graphicData uri="http://schemas.openxmlformats.org/presentationml/2006/ole">
            <p:oleObj spid="_x0000_s80912" name="Equation" r:id="rId13" imgW="1130040" imgH="177480" progId="Equation.DSMT4">
              <p:embed/>
            </p:oleObj>
          </a:graphicData>
        </a:graphic>
      </p:graphicFrame>
      <p:graphicFrame>
        <p:nvGraphicFramePr>
          <p:cNvPr id="80910" name="Object 14"/>
          <p:cNvGraphicFramePr>
            <a:graphicFrameLocks noChangeAspect="1"/>
          </p:cNvGraphicFramePr>
          <p:nvPr/>
        </p:nvGraphicFramePr>
        <p:xfrm>
          <a:off x="5715008" y="3000372"/>
          <a:ext cx="557213" cy="554038"/>
        </p:xfrm>
        <a:graphic>
          <a:graphicData uri="http://schemas.openxmlformats.org/presentationml/2006/ole">
            <p:oleObj spid="_x0000_s80910" name="Equation" r:id="rId14" imgW="203040" imgH="241200" progId="Equation.DSMT4">
              <p:embed/>
            </p:oleObj>
          </a:graphicData>
        </a:graphic>
      </p:graphicFrame>
      <p:graphicFrame>
        <p:nvGraphicFramePr>
          <p:cNvPr id="80911" name="Object 15"/>
          <p:cNvGraphicFramePr>
            <a:graphicFrameLocks noChangeAspect="1"/>
          </p:cNvGraphicFramePr>
          <p:nvPr/>
        </p:nvGraphicFramePr>
        <p:xfrm>
          <a:off x="4357686" y="3017838"/>
          <a:ext cx="522287" cy="554038"/>
        </p:xfrm>
        <a:graphic>
          <a:graphicData uri="http://schemas.openxmlformats.org/presentationml/2006/ole">
            <p:oleObj spid="_x0000_s80911" name="Equation" r:id="rId15" imgW="19044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0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0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0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0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80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80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0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4282" y="666727"/>
            <a:ext cx="82868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/>
              <a:t>仿照上述过程，推导</a:t>
            </a:r>
            <a:r>
              <a:rPr lang="en-US" altLang="zh-CN" sz="3000" dirty="0" smtClean="0"/>
              <a:t>                                  </a:t>
            </a:r>
            <a:r>
              <a:rPr lang="zh-CN" altLang="en-US" sz="3000" dirty="0" smtClean="0"/>
              <a:t>的展开式。</a:t>
            </a:r>
            <a:endParaRPr lang="en-US" altLang="zh-CN" sz="3000" dirty="0" smtClean="0"/>
          </a:p>
        </p:txBody>
      </p:sp>
      <p:graphicFrame>
        <p:nvGraphicFramePr>
          <p:cNvPr id="6" name="Object 12"/>
          <p:cNvGraphicFramePr>
            <a:graphicFrameLocks noChangeAspect="1"/>
          </p:cNvGraphicFramePr>
          <p:nvPr/>
        </p:nvGraphicFramePr>
        <p:xfrm>
          <a:off x="3786182" y="642918"/>
          <a:ext cx="2787650" cy="523875"/>
        </p:xfrm>
        <a:graphic>
          <a:graphicData uri="http://schemas.openxmlformats.org/presentationml/2006/ole">
            <p:oleObj spid="_x0000_s81923" name="Equation" r:id="rId3" imgW="1015920" imgH="228600" progId="Equation.DSMT4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4282" y="1651328"/>
            <a:ext cx="82868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/>
              <a:t>解：</a:t>
            </a:r>
            <a:endParaRPr lang="en-US" altLang="zh-CN" sz="3000" dirty="0" smtClean="0"/>
          </a:p>
        </p:txBody>
      </p:sp>
      <p:graphicFrame>
        <p:nvGraphicFramePr>
          <p:cNvPr id="81925" name="Object 5"/>
          <p:cNvGraphicFramePr>
            <a:graphicFrameLocks noChangeAspect="1"/>
          </p:cNvGraphicFramePr>
          <p:nvPr/>
        </p:nvGraphicFramePr>
        <p:xfrm>
          <a:off x="1111250" y="1714488"/>
          <a:ext cx="6489700" cy="560387"/>
        </p:xfrm>
        <a:graphic>
          <a:graphicData uri="http://schemas.openxmlformats.org/presentationml/2006/ole">
            <p:oleObj spid="_x0000_s81925" name="Equation" r:id="rId4" imgW="2374560" imgH="241200" progId="Equation.DSMT4">
              <p:embed/>
            </p:oleObj>
          </a:graphicData>
        </a:graphic>
      </p:graphicFrame>
      <p:graphicFrame>
        <p:nvGraphicFramePr>
          <p:cNvPr id="81926" name="Object 6"/>
          <p:cNvGraphicFramePr>
            <a:graphicFrameLocks noChangeAspect="1"/>
          </p:cNvGraphicFramePr>
          <p:nvPr/>
        </p:nvGraphicFramePr>
        <p:xfrm>
          <a:off x="273050" y="2428868"/>
          <a:ext cx="8086725" cy="560387"/>
        </p:xfrm>
        <a:graphic>
          <a:graphicData uri="http://schemas.openxmlformats.org/presentationml/2006/ole">
            <p:oleObj spid="_x0000_s81926" name="Equation" r:id="rId5" imgW="2958840" imgH="241200" progId="Equation.DSMT4">
              <p:embed/>
            </p:oleObj>
          </a:graphicData>
        </a:graphic>
      </p:graphicFrame>
      <p:graphicFrame>
        <p:nvGraphicFramePr>
          <p:cNvPr id="81932" name="Object 12"/>
          <p:cNvGraphicFramePr>
            <a:graphicFrameLocks noChangeAspect="1"/>
          </p:cNvGraphicFramePr>
          <p:nvPr/>
        </p:nvGraphicFramePr>
        <p:xfrm>
          <a:off x="285720" y="160319"/>
          <a:ext cx="5018087" cy="554037"/>
        </p:xfrm>
        <a:graphic>
          <a:graphicData uri="http://schemas.openxmlformats.org/presentationml/2006/ole">
            <p:oleObj spid="_x0000_s81932" name="Equation" r:id="rId6" imgW="1828800" imgH="241200" progId="Equation.DSMT4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14282" y="3089316"/>
            <a:ext cx="82868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/>
              <a:t>上述展开式有哪些特征？</a:t>
            </a:r>
            <a:endParaRPr lang="en-US" altLang="zh-CN" sz="30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-71470" y="3714752"/>
            <a:ext cx="94298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/>
              <a:t>（</a:t>
            </a:r>
            <a:r>
              <a:rPr lang="en-US" altLang="zh-CN" sz="3000" dirty="0" smtClean="0"/>
              <a:t>1</a:t>
            </a:r>
            <a:r>
              <a:rPr lang="zh-CN" altLang="en-US" sz="3000" dirty="0" smtClean="0"/>
              <a:t>）合并同类项后展开式中共有二项式的次数</a:t>
            </a:r>
            <a:r>
              <a:rPr lang="en-US" altLang="zh-CN" sz="3000" dirty="0" smtClean="0"/>
              <a:t>+ 1 </a:t>
            </a:r>
            <a:r>
              <a:rPr lang="zh-CN" altLang="en-US" sz="3000" dirty="0" smtClean="0"/>
              <a:t>项；</a:t>
            </a:r>
            <a:endParaRPr lang="en-US" altLang="zh-CN" sz="30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-71470" y="4303762"/>
            <a:ext cx="82868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/>
              <a:t>（</a:t>
            </a:r>
            <a:r>
              <a:rPr lang="en-US" altLang="zh-CN" sz="3000" dirty="0" smtClean="0"/>
              <a:t>2</a:t>
            </a:r>
            <a:r>
              <a:rPr lang="zh-CN" altLang="en-US" sz="3000" dirty="0" smtClean="0"/>
              <a:t>）展开式中各项的次数都等于二项式的次数；</a:t>
            </a:r>
            <a:endParaRPr lang="en-US" altLang="zh-CN" sz="30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-71470" y="4929198"/>
            <a:ext cx="82868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/>
              <a:t>（</a:t>
            </a:r>
            <a:r>
              <a:rPr lang="en-US" altLang="zh-CN" sz="3000" dirty="0" smtClean="0"/>
              <a:t>3</a:t>
            </a:r>
            <a:r>
              <a:rPr lang="zh-CN" altLang="en-US" sz="3000" dirty="0" smtClean="0"/>
              <a:t>）字母</a:t>
            </a:r>
            <a:r>
              <a:rPr lang="en-US" altLang="zh-CN" sz="3000" dirty="0" smtClean="0"/>
              <a:t>     </a:t>
            </a:r>
            <a:r>
              <a:rPr lang="zh-CN" altLang="en-US" sz="3000" dirty="0" smtClean="0"/>
              <a:t>按降幂排列，字母</a:t>
            </a:r>
            <a:r>
              <a:rPr lang="en-US" altLang="zh-CN" sz="3000" dirty="0" smtClean="0"/>
              <a:t>     </a:t>
            </a:r>
            <a:r>
              <a:rPr lang="zh-CN" altLang="en-US" sz="3000" dirty="0" smtClean="0"/>
              <a:t>按升幂排列；</a:t>
            </a:r>
            <a:endParaRPr lang="en-US" altLang="zh-CN" sz="3000" dirty="0" smtClean="0"/>
          </a:p>
        </p:txBody>
      </p:sp>
      <p:graphicFrame>
        <p:nvGraphicFramePr>
          <p:cNvPr id="81933" name="Object 13"/>
          <p:cNvGraphicFramePr>
            <a:graphicFrameLocks noChangeAspect="1"/>
          </p:cNvGraphicFramePr>
          <p:nvPr/>
        </p:nvGraphicFramePr>
        <p:xfrm>
          <a:off x="1785918" y="5033976"/>
          <a:ext cx="347662" cy="323850"/>
        </p:xfrm>
        <a:graphic>
          <a:graphicData uri="http://schemas.openxmlformats.org/presentationml/2006/ole">
            <p:oleObj spid="_x0000_s81933" name="Equation" r:id="rId7" imgW="126720" imgH="139680" progId="Equation.DSMT4">
              <p:embed/>
            </p:oleObj>
          </a:graphicData>
        </a:graphic>
      </p:graphicFrame>
      <p:graphicFrame>
        <p:nvGraphicFramePr>
          <p:cNvPr id="81934" name="Object 14"/>
          <p:cNvGraphicFramePr>
            <a:graphicFrameLocks noChangeAspect="1"/>
          </p:cNvGraphicFramePr>
          <p:nvPr/>
        </p:nvGraphicFramePr>
        <p:xfrm>
          <a:off x="5367346" y="5000636"/>
          <a:ext cx="347662" cy="412750"/>
        </p:xfrm>
        <a:graphic>
          <a:graphicData uri="http://schemas.openxmlformats.org/presentationml/2006/ole">
            <p:oleObj spid="_x0000_s81934" name="Equation" r:id="rId8" imgW="12672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1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1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14290"/>
            <a:ext cx="82868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/>
              <a:t>仿照上述过程，对任意正整数      ，      </a:t>
            </a:r>
            <a:endParaRPr lang="en-US" altLang="zh-CN" sz="3000" dirty="0" smtClean="0"/>
          </a:p>
        </p:txBody>
      </p:sp>
      <p:graphicFrame>
        <p:nvGraphicFramePr>
          <p:cNvPr id="5" name="Object 12"/>
          <p:cNvGraphicFramePr>
            <a:graphicFrameLocks noChangeAspect="1"/>
          </p:cNvGraphicFramePr>
          <p:nvPr/>
        </p:nvGraphicFramePr>
        <p:xfrm>
          <a:off x="5357818" y="357166"/>
          <a:ext cx="349250" cy="320675"/>
        </p:xfrm>
        <a:graphic>
          <a:graphicData uri="http://schemas.openxmlformats.org/presentationml/2006/ole">
            <p:oleObj spid="_x0000_s82946" name="Equation" r:id="rId3" imgW="126720" imgH="139680" progId="Equation.DSMT4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14282" y="2285992"/>
            <a:ext cx="82868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/>
              <a:t>上述公式叫做二项式定理。</a:t>
            </a:r>
            <a:endParaRPr lang="en-US" altLang="zh-CN" sz="30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214282" y="2946440"/>
            <a:ext cx="8286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/>
              <a:t>                 的二项展开式共有</a:t>
            </a:r>
            <a:r>
              <a:rPr lang="en-US" altLang="zh-CN" sz="3000" dirty="0" smtClean="0"/>
              <a:t>           </a:t>
            </a:r>
            <a:r>
              <a:rPr lang="zh-CN" altLang="en-US" sz="3000" dirty="0" smtClean="0"/>
              <a:t>项，其中各项的系数                                             叫做二项式系数。</a:t>
            </a:r>
            <a:endParaRPr lang="en-US" altLang="zh-CN" sz="30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85720" y="4127849"/>
            <a:ext cx="8286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/>
              <a:t>式中的                    叫做二项展开式的通项，用                    表示，即通项为展开式的第           项：</a:t>
            </a:r>
            <a:endParaRPr lang="en-US" altLang="zh-CN" sz="3000" dirty="0" smtClean="0"/>
          </a:p>
        </p:txBody>
      </p:sp>
      <p:graphicFrame>
        <p:nvGraphicFramePr>
          <p:cNvPr id="82949" name="Object 5"/>
          <p:cNvGraphicFramePr>
            <a:graphicFrameLocks noChangeAspect="1"/>
          </p:cNvGraphicFramePr>
          <p:nvPr/>
        </p:nvGraphicFramePr>
        <p:xfrm>
          <a:off x="285720" y="2928934"/>
          <a:ext cx="1362075" cy="523875"/>
        </p:xfrm>
        <a:graphic>
          <a:graphicData uri="http://schemas.openxmlformats.org/presentationml/2006/ole">
            <p:oleObj spid="_x0000_s82949" name="Equation" r:id="rId4" imgW="495000" imgH="228600" progId="Equation.DSMT4">
              <p:embed/>
            </p:oleObj>
          </a:graphicData>
        </a:graphic>
      </p:graphicFrame>
      <p:graphicFrame>
        <p:nvGraphicFramePr>
          <p:cNvPr id="82950" name="Object 6"/>
          <p:cNvGraphicFramePr>
            <a:graphicFrameLocks noChangeAspect="1"/>
          </p:cNvGraphicFramePr>
          <p:nvPr/>
        </p:nvGraphicFramePr>
        <p:xfrm>
          <a:off x="4905375" y="3000372"/>
          <a:ext cx="838200" cy="407987"/>
        </p:xfrm>
        <a:graphic>
          <a:graphicData uri="http://schemas.openxmlformats.org/presentationml/2006/ole">
            <p:oleObj spid="_x0000_s82950" name="Equation" r:id="rId5" imgW="304560" imgH="177480" progId="Equation.DSMT4">
              <p:embed/>
            </p:oleObj>
          </a:graphicData>
        </a:graphic>
      </p:graphicFrame>
      <p:graphicFrame>
        <p:nvGraphicFramePr>
          <p:cNvPr id="82951" name="Object 7"/>
          <p:cNvGraphicFramePr>
            <a:graphicFrameLocks noChangeAspect="1"/>
          </p:cNvGraphicFramePr>
          <p:nvPr/>
        </p:nvGraphicFramePr>
        <p:xfrm>
          <a:off x="1571604" y="3429000"/>
          <a:ext cx="3702050" cy="552450"/>
        </p:xfrm>
        <a:graphic>
          <a:graphicData uri="http://schemas.openxmlformats.org/presentationml/2006/ole">
            <p:oleObj spid="_x0000_s82951" name="Equation" r:id="rId6" imgW="1346040" imgH="241200" progId="Equation.DSMT4">
              <p:embed/>
            </p:oleObj>
          </a:graphicData>
        </a:graphic>
      </p:graphicFrame>
      <p:graphicFrame>
        <p:nvGraphicFramePr>
          <p:cNvPr id="82952" name="Object 8"/>
          <p:cNvGraphicFramePr>
            <a:graphicFrameLocks noChangeAspect="1"/>
          </p:cNvGraphicFramePr>
          <p:nvPr/>
        </p:nvGraphicFramePr>
        <p:xfrm>
          <a:off x="1571604" y="4104979"/>
          <a:ext cx="1606550" cy="552450"/>
        </p:xfrm>
        <a:graphic>
          <a:graphicData uri="http://schemas.openxmlformats.org/presentationml/2006/ole">
            <p:oleObj spid="_x0000_s82952" name="Equation" r:id="rId7" imgW="583920" imgH="241200" progId="Equation.DSMT4">
              <p:embed/>
            </p:oleObj>
          </a:graphicData>
        </a:graphic>
      </p:graphicFrame>
      <p:graphicFrame>
        <p:nvGraphicFramePr>
          <p:cNvPr id="82953" name="Object 9"/>
          <p:cNvGraphicFramePr>
            <a:graphicFrameLocks noChangeAspect="1"/>
          </p:cNvGraphicFramePr>
          <p:nvPr/>
        </p:nvGraphicFramePr>
        <p:xfrm>
          <a:off x="7858148" y="4152608"/>
          <a:ext cx="698500" cy="523875"/>
        </p:xfrm>
        <a:graphic>
          <a:graphicData uri="http://schemas.openxmlformats.org/presentationml/2006/ole">
            <p:oleObj spid="_x0000_s82953" name="Equation" r:id="rId8" imgW="253800" imgH="228600" progId="Equation.DSMT4">
              <p:embed/>
            </p:oleObj>
          </a:graphicData>
        </a:graphic>
      </p:graphicFrame>
      <p:graphicFrame>
        <p:nvGraphicFramePr>
          <p:cNvPr id="82954" name="Object 10"/>
          <p:cNvGraphicFramePr>
            <a:graphicFrameLocks noChangeAspect="1"/>
          </p:cNvGraphicFramePr>
          <p:nvPr/>
        </p:nvGraphicFramePr>
        <p:xfrm>
          <a:off x="5000628" y="4676483"/>
          <a:ext cx="873125" cy="406400"/>
        </p:xfrm>
        <a:graphic>
          <a:graphicData uri="http://schemas.openxmlformats.org/presentationml/2006/ole">
            <p:oleObj spid="_x0000_s82954" name="Equation" r:id="rId9" imgW="317160" imgH="177480" progId="Equation.DSMT4">
              <p:embed/>
            </p:oleObj>
          </a:graphicData>
        </a:graphic>
      </p:graphicFrame>
      <p:graphicFrame>
        <p:nvGraphicFramePr>
          <p:cNvPr id="82955" name="Object 11"/>
          <p:cNvGraphicFramePr>
            <a:graphicFrameLocks noChangeAspect="1"/>
          </p:cNvGraphicFramePr>
          <p:nvPr/>
        </p:nvGraphicFramePr>
        <p:xfrm>
          <a:off x="2398713" y="5162566"/>
          <a:ext cx="2619375" cy="552450"/>
        </p:xfrm>
        <a:graphic>
          <a:graphicData uri="http://schemas.openxmlformats.org/presentationml/2006/ole">
            <p:oleObj spid="_x0000_s82955" name="Equation" r:id="rId10" imgW="952200" imgH="241200" progId="Equation.DSMT4">
              <p:embed/>
            </p:oleObj>
          </a:graphicData>
        </a:graphic>
      </p:graphicFrame>
      <p:grpSp>
        <p:nvGrpSpPr>
          <p:cNvPr id="27" name="组合 26"/>
          <p:cNvGrpSpPr/>
          <p:nvPr/>
        </p:nvGrpSpPr>
        <p:grpSpPr>
          <a:xfrm>
            <a:off x="1000100" y="928670"/>
            <a:ext cx="7286676" cy="1571636"/>
            <a:chOff x="1071538" y="1214422"/>
            <a:chExt cx="7286676" cy="1571636"/>
          </a:xfrm>
        </p:grpSpPr>
        <p:graphicFrame>
          <p:nvGraphicFramePr>
            <p:cNvPr id="82948" name="Object 4"/>
            <p:cNvGraphicFramePr>
              <a:graphicFrameLocks noChangeAspect="1"/>
            </p:cNvGraphicFramePr>
            <p:nvPr/>
          </p:nvGraphicFramePr>
          <p:xfrm>
            <a:off x="1071538" y="1214422"/>
            <a:ext cx="2130425" cy="525462"/>
          </p:xfrm>
          <a:graphic>
            <a:graphicData uri="http://schemas.openxmlformats.org/presentationml/2006/ole">
              <p:oleObj spid="_x0000_s82948" name="Equation" r:id="rId11" imgW="774360" imgH="228600" progId="Equation.DSMT4">
                <p:embed/>
              </p:oleObj>
            </a:graphicData>
          </a:graphic>
        </p:graphicFrame>
        <p:graphicFrame>
          <p:nvGraphicFramePr>
            <p:cNvPr id="82956" name="Object 12"/>
            <p:cNvGraphicFramePr>
              <a:graphicFrameLocks noChangeAspect="1"/>
            </p:cNvGraphicFramePr>
            <p:nvPr/>
          </p:nvGraphicFramePr>
          <p:xfrm>
            <a:off x="2857488" y="1214422"/>
            <a:ext cx="558800" cy="554037"/>
          </p:xfrm>
          <a:graphic>
            <a:graphicData uri="http://schemas.openxmlformats.org/presentationml/2006/ole">
              <p:oleObj spid="_x0000_s82956" name="Equation" r:id="rId12" imgW="203040" imgH="241200" progId="Equation.DSMT4">
                <p:embed/>
              </p:oleObj>
            </a:graphicData>
          </a:graphic>
        </p:graphicFrame>
        <p:graphicFrame>
          <p:nvGraphicFramePr>
            <p:cNvPr id="82957" name="Object 13"/>
            <p:cNvGraphicFramePr>
              <a:graphicFrameLocks noChangeAspect="1"/>
            </p:cNvGraphicFramePr>
            <p:nvPr/>
          </p:nvGraphicFramePr>
          <p:xfrm>
            <a:off x="1268439" y="1385883"/>
            <a:ext cx="7089775" cy="1400175"/>
          </p:xfrm>
          <a:graphic>
            <a:graphicData uri="http://schemas.openxmlformats.org/presentationml/2006/ole">
              <p:oleObj spid="_x0000_s82957" name="Equation" r:id="rId13" imgW="2577960" imgH="609480" progId="Equation.DSMT4">
                <p:embed/>
              </p:oleObj>
            </a:graphicData>
          </a:graphic>
        </p:graphicFrame>
        <p:graphicFrame>
          <p:nvGraphicFramePr>
            <p:cNvPr id="82958" name="Object 14"/>
            <p:cNvGraphicFramePr>
              <a:graphicFrameLocks noChangeAspect="1"/>
            </p:cNvGraphicFramePr>
            <p:nvPr/>
          </p:nvGraphicFramePr>
          <p:xfrm>
            <a:off x="4214810" y="1231888"/>
            <a:ext cx="523875" cy="554038"/>
          </p:xfrm>
          <a:graphic>
            <a:graphicData uri="http://schemas.openxmlformats.org/presentationml/2006/ole">
              <p:oleObj spid="_x0000_s82958" name="Equation" r:id="rId14" imgW="190440" imgH="241200" progId="Equation.DSMT4">
                <p:embed/>
              </p:oleObj>
            </a:graphicData>
          </a:graphic>
        </p:graphicFrame>
        <p:graphicFrame>
          <p:nvGraphicFramePr>
            <p:cNvPr id="82959" name="Object 15"/>
            <p:cNvGraphicFramePr>
              <a:graphicFrameLocks noChangeAspect="1"/>
            </p:cNvGraphicFramePr>
            <p:nvPr/>
          </p:nvGraphicFramePr>
          <p:xfrm>
            <a:off x="3000364" y="1882761"/>
            <a:ext cx="558800" cy="554037"/>
          </p:xfrm>
          <a:graphic>
            <a:graphicData uri="http://schemas.openxmlformats.org/presentationml/2006/ole">
              <p:oleObj spid="_x0000_s82959" name="Equation" r:id="rId15" imgW="203040" imgH="241200" progId="Equation.DSMT4">
                <p:embed/>
              </p:oleObj>
            </a:graphicData>
          </a:graphic>
        </p:graphicFrame>
        <p:graphicFrame>
          <p:nvGraphicFramePr>
            <p:cNvPr id="82960" name="Object 16"/>
            <p:cNvGraphicFramePr>
              <a:graphicFrameLocks noChangeAspect="1"/>
            </p:cNvGraphicFramePr>
            <p:nvPr/>
          </p:nvGraphicFramePr>
          <p:xfrm>
            <a:off x="5800738" y="1831967"/>
            <a:ext cx="558800" cy="554038"/>
          </p:xfrm>
          <a:graphic>
            <a:graphicData uri="http://schemas.openxmlformats.org/presentationml/2006/ole">
              <p:oleObj spid="_x0000_s82960" name="Equation" r:id="rId16" imgW="203040" imgH="241200" progId="Equation.DSMT4">
                <p:embed/>
              </p:oleObj>
            </a:graphicData>
          </a:graphic>
        </p:graphicFrame>
        <p:graphicFrame>
          <p:nvGraphicFramePr>
            <p:cNvPr id="82965" name="Object 21"/>
            <p:cNvGraphicFramePr>
              <a:graphicFrameLocks noChangeAspect="1"/>
            </p:cNvGraphicFramePr>
            <p:nvPr/>
          </p:nvGraphicFramePr>
          <p:xfrm>
            <a:off x="3549647" y="1857364"/>
            <a:ext cx="1152525" cy="466725"/>
          </p:xfrm>
          <a:graphic>
            <a:graphicData uri="http://schemas.openxmlformats.org/presentationml/2006/ole">
              <p:oleObj spid="_x0000_s82965" name="Equation" r:id="rId17" imgW="419040" imgH="203040" progId="Equation.DSMT4">
                <p:embed/>
              </p:oleObj>
            </a:graphicData>
          </a:graphic>
        </p:graphicFrame>
        <p:graphicFrame>
          <p:nvGraphicFramePr>
            <p:cNvPr id="82966" name="Object 22"/>
            <p:cNvGraphicFramePr>
              <a:graphicFrameLocks noChangeAspect="1"/>
            </p:cNvGraphicFramePr>
            <p:nvPr/>
          </p:nvGraphicFramePr>
          <p:xfrm>
            <a:off x="3357554" y="1214422"/>
            <a:ext cx="488950" cy="465138"/>
          </p:xfrm>
          <a:graphic>
            <a:graphicData uri="http://schemas.openxmlformats.org/presentationml/2006/ole">
              <p:oleObj spid="_x0000_s82966" name="Equation" r:id="rId18" imgW="177480" imgH="203040" progId="Equation.DSMT4">
                <p:embed/>
              </p:oleObj>
            </a:graphicData>
          </a:graphic>
        </p:graphicFrame>
        <p:graphicFrame>
          <p:nvGraphicFramePr>
            <p:cNvPr id="82967" name="Object 23"/>
            <p:cNvGraphicFramePr>
              <a:graphicFrameLocks noChangeAspect="1"/>
            </p:cNvGraphicFramePr>
            <p:nvPr/>
          </p:nvGraphicFramePr>
          <p:xfrm>
            <a:off x="6357950" y="1831967"/>
            <a:ext cx="628650" cy="525463"/>
          </p:xfrm>
          <a:graphic>
            <a:graphicData uri="http://schemas.openxmlformats.org/presentationml/2006/ole">
              <p:oleObj spid="_x0000_s82967" name="Equation" r:id="rId19" imgW="228600" imgH="228600" progId="Equation.DSMT4">
                <p:embed/>
              </p:oleObj>
            </a:graphicData>
          </a:graphic>
        </p:graphicFrame>
        <p:graphicFrame>
          <p:nvGraphicFramePr>
            <p:cNvPr id="82968" name="Object 24"/>
            <p:cNvGraphicFramePr>
              <a:graphicFrameLocks noChangeAspect="1"/>
            </p:cNvGraphicFramePr>
            <p:nvPr/>
          </p:nvGraphicFramePr>
          <p:xfrm>
            <a:off x="4629157" y="1214422"/>
            <a:ext cx="942975" cy="466725"/>
          </p:xfrm>
          <a:graphic>
            <a:graphicData uri="http://schemas.openxmlformats.org/presentationml/2006/ole">
              <p:oleObj spid="_x0000_s82968" name="Equation" r:id="rId20" imgW="342720" imgH="20304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2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2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14290"/>
            <a:ext cx="82868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/>
              <a:t>练习</a:t>
            </a:r>
            <a:r>
              <a:rPr lang="en-US" altLang="zh-CN" sz="3000" dirty="0" smtClean="0"/>
              <a:t>1：</a:t>
            </a:r>
            <a:r>
              <a:rPr lang="zh-CN" altLang="en-US" sz="3000" dirty="0" smtClean="0"/>
              <a:t>写出                 的展开式。</a:t>
            </a:r>
            <a:endParaRPr lang="en-US" altLang="zh-CN" sz="3000" dirty="0" smtClean="0"/>
          </a:p>
        </p:txBody>
      </p:sp>
      <p:graphicFrame>
        <p:nvGraphicFramePr>
          <p:cNvPr id="5" name="Object 12"/>
          <p:cNvGraphicFramePr>
            <a:graphicFrameLocks noChangeAspect="1"/>
          </p:cNvGraphicFramePr>
          <p:nvPr/>
        </p:nvGraphicFramePr>
        <p:xfrm>
          <a:off x="2460620" y="228600"/>
          <a:ext cx="1397000" cy="525463"/>
        </p:xfrm>
        <a:graphic>
          <a:graphicData uri="http://schemas.openxmlformats.org/presentationml/2006/ole">
            <p:oleObj spid="_x0000_s83970" name="Equation" r:id="rId3" imgW="507960" imgH="228600" progId="Equation.DSMT4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4282" y="946176"/>
            <a:ext cx="82868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/>
              <a:t>解：</a:t>
            </a:r>
            <a:endParaRPr lang="en-US" altLang="zh-CN" sz="3000" dirty="0" smtClean="0"/>
          </a:p>
        </p:txBody>
      </p:sp>
      <p:graphicFrame>
        <p:nvGraphicFramePr>
          <p:cNvPr id="83971" name="Object 3"/>
          <p:cNvGraphicFramePr>
            <a:graphicFrameLocks noChangeAspect="1"/>
          </p:cNvGraphicFramePr>
          <p:nvPr/>
        </p:nvGraphicFramePr>
        <p:xfrm>
          <a:off x="571472" y="1571612"/>
          <a:ext cx="7216775" cy="2452688"/>
        </p:xfrm>
        <a:graphic>
          <a:graphicData uri="http://schemas.openxmlformats.org/presentationml/2006/ole">
            <p:oleObj spid="_x0000_s83971" name="Equation" r:id="rId4" imgW="2743200" imgH="990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14290"/>
            <a:ext cx="82868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/>
              <a:t>练习</a:t>
            </a:r>
            <a:r>
              <a:rPr lang="en-US" altLang="zh-CN" sz="3000" dirty="0" smtClean="0"/>
              <a:t>2：</a:t>
            </a:r>
            <a:r>
              <a:rPr lang="zh-CN" altLang="en-US" sz="3000" dirty="0" smtClean="0"/>
              <a:t>写出                 的展开式。</a:t>
            </a:r>
            <a:endParaRPr lang="en-US" altLang="zh-CN" sz="3000" dirty="0" smtClean="0"/>
          </a:p>
        </p:txBody>
      </p:sp>
      <p:graphicFrame>
        <p:nvGraphicFramePr>
          <p:cNvPr id="5" name="Object 12"/>
          <p:cNvGraphicFramePr>
            <a:graphicFrameLocks noChangeAspect="1"/>
          </p:cNvGraphicFramePr>
          <p:nvPr/>
        </p:nvGraphicFramePr>
        <p:xfrm>
          <a:off x="2460620" y="228600"/>
          <a:ext cx="1397000" cy="525463"/>
        </p:xfrm>
        <a:graphic>
          <a:graphicData uri="http://schemas.openxmlformats.org/presentationml/2006/ole">
            <p:oleObj spid="_x0000_s104450" name="Equation" r:id="rId3" imgW="507960" imgH="228600" progId="Equation.DSMT4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4282" y="946176"/>
            <a:ext cx="82868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/>
              <a:t>解：</a:t>
            </a:r>
            <a:endParaRPr lang="en-US" altLang="zh-CN" sz="3000" dirty="0" smtClean="0"/>
          </a:p>
        </p:txBody>
      </p:sp>
      <p:graphicFrame>
        <p:nvGraphicFramePr>
          <p:cNvPr id="83971" name="Object 3"/>
          <p:cNvGraphicFramePr>
            <a:graphicFrameLocks noChangeAspect="1"/>
          </p:cNvGraphicFramePr>
          <p:nvPr/>
        </p:nvGraphicFramePr>
        <p:xfrm>
          <a:off x="-714412" y="1136660"/>
          <a:ext cx="9755188" cy="3649662"/>
        </p:xfrm>
        <a:graphic>
          <a:graphicData uri="http://schemas.openxmlformats.org/presentationml/2006/ole">
            <p:oleObj spid="_x0000_s104451" name="Equation" r:id="rId4" imgW="3708360" imgH="1473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14290"/>
            <a:ext cx="82868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/>
              <a:t>练习</a:t>
            </a:r>
            <a:r>
              <a:rPr lang="en-US" altLang="zh-CN" sz="3000" dirty="0" smtClean="0"/>
              <a:t>3：</a:t>
            </a:r>
            <a:r>
              <a:rPr lang="zh-CN" altLang="en-US" sz="3000" dirty="0" smtClean="0"/>
              <a:t>写出                 的展开式。</a:t>
            </a:r>
            <a:endParaRPr lang="en-US" altLang="zh-CN" sz="3000" dirty="0" smtClean="0"/>
          </a:p>
        </p:txBody>
      </p:sp>
      <p:graphicFrame>
        <p:nvGraphicFramePr>
          <p:cNvPr id="5" name="Object 12"/>
          <p:cNvGraphicFramePr>
            <a:graphicFrameLocks noChangeAspect="1"/>
          </p:cNvGraphicFramePr>
          <p:nvPr/>
        </p:nvGraphicFramePr>
        <p:xfrm>
          <a:off x="2513013" y="228600"/>
          <a:ext cx="1292225" cy="525463"/>
        </p:xfrm>
        <a:graphic>
          <a:graphicData uri="http://schemas.openxmlformats.org/presentationml/2006/ole">
            <p:oleObj spid="_x0000_s105474" name="Equation" r:id="rId3" imgW="469800" imgH="228600" progId="Equation.DSMT4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4282" y="946176"/>
            <a:ext cx="82868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/>
              <a:t>解：</a:t>
            </a:r>
            <a:endParaRPr lang="en-US" altLang="zh-CN" sz="3000" dirty="0" smtClean="0"/>
          </a:p>
        </p:txBody>
      </p:sp>
      <p:graphicFrame>
        <p:nvGraphicFramePr>
          <p:cNvPr id="83971" name="Object 3"/>
          <p:cNvGraphicFramePr>
            <a:graphicFrameLocks noChangeAspect="1"/>
          </p:cNvGraphicFramePr>
          <p:nvPr/>
        </p:nvGraphicFramePr>
        <p:xfrm>
          <a:off x="-428660" y="1071546"/>
          <a:ext cx="8618538" cy="2452688"/>
        </p:xfrm>
        <a:graphic>
          <a:graphicData uri="http://schemas.openxmlformats.org/presentationml/2006/ole">
            <p:oleObj spid="_x0000_s105475" name="Equation" r:id="rId4" imgW="3276360" imgH="990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1258</TotalTime>
  <Words>891</Words>
  <PresentationFormat>全屏显示(4:3)</PresentationFormat>
  <Paragraphs>68</Paragraphs>
  <Slides>14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6" baseType="lpstr">
      <vt:lpstr>Office 主题</vt:lpstr>
      <vt:lpstr>Equation</vt:lpstr>
      <vt:lpstr>1.3.1 二项式定理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2.3  等差数列的前 n 项和</dc:title>
  <dc:creator>Administrator</dc:creator>
  <cp:lastModifiedBy>Windows 用户</cp:lastModifiedBy>
  <cp:revision>274</cp:revision>
  <dcterms:created xsi:type="dcterms:W3CDTF">2013-05-12T03:21:18Z</dcterms:created>
  <dcterms:modified xsi:type="dcterms:W3CDTF">2011-02-11T06:47:02Z</dcterms:modified>
</cp:coreProperties>
</file>