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68155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340569113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683510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F6463A-E178-4E81-878C-678845CA8952}" type="datetimeFigureOut">
              <a:rPr lang="zh-CN" altLang="en-US" smtClean="0"/>
              <a:t>2019-05-27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253132-A3AA-44A7-A519-768AEC256DB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10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B2F6463A-E178-4E81-878C-678845CA8952}" type="datetimeFigureOut">
              <a:rPr lang="zh-CN" altLang="en-US" smtClean="0"/>
              <a:t>2019-05-27</a:t>
            </a:fld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57253132-A3AA-44A7-A519-768AEC256D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20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  <p:extLst>
      <p:ext uri="{BB962C8B-B14F-4D97-AF65-F5344CB8AC3E}">
        <p14:creationId xmlns:p14="http://schemas.microsoft.com/office/powerpoint/2010/main" xmlns="" val="8409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772387" y="2143640"/>
            <a:ext cx="7545579" cy="1325880"/>
          </a:xfrm>
        </p:spPr>
        <p:txBody>
          <a:bodyPr/>
          <a:lstStyle/>
          <a:p>
            <a:r>
              <a:rPr lang="zh-CN" altLang="en-US" dirty="0" smtClean="0"/>
              <a:t>我爱我班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704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1268760"/>
            <a:ext cx="81724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情境体验：下列情况，你会怎么做</a:t>
            </a:r>
          </a:p>
          <a:p>
            <a:r>
              <a:rPr kumimoji="1" lang="zh-CN" altLang="zh-CN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）你发现值日生忘记擦黑板了，你会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——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）你的同桌学习成绩不如你，你会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——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3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）运动场上，同学跑完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1500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米，你会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——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4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）同学家庭困难，而又得病住院时，你会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——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5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）你发现自己班的包干区里有一团废纸，你会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——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6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）同学心情低落，无心向学，你会</a:t>
            </a:r>
            <a:r>
              <a:rPr kumimoji="1"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kumimoji="1"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kumimoji="1"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15" name="WordArt 10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374491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kern="10">
                <a:ln w="9525" cap="sq">
                  <a:solidFill>
                    <a:srgbClr val="FF99CC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66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情境设置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116632"/>
            <a:ext cx="77057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案例：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有一个学生，父母不幸染病，先后去世。尽管祖父母承担了养育和监护他的责任，但他仍然陷入了一种极度孤独和痛苦之中，他觉得从此自己没有了依靠，心情苦闷，变得孤僻。同学和老师知道了这件事，就经常三五个人邀他一起玩，送去关切、温暖。好朋友们还为他补课，讨论班集体中发生的一些有趣的事情，这个同学被深深地感动了。从此以后，对班集体的各项活动，他都能够</a:t>
            </a:r>
            <a:r>
              <a:rPr kumimoji="1" lang="zh-CN" altLang="en-US" sz="3200" dirty="0" smtClean="0">
                <a:latin typeface="楷体" pitchFamily="49" charset="-122"/>
                <a:ea typeface="楷体" pitchFamily="49" charset="-122"/>
              </a:rPr>
              <a:t>热情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投入，积极参与，</a:t>
            </a:r>
            <a:r>
              <a:rPr kumimoji="1" lang="zh-CN" altLang="en-US" sz="3200" dirty="0" smtClean="0">
                <a:latin typeface="楷体" pitchFamily="49" charset="-122"/>
                <a:ea typeface="楷体" pitchFamily="49" charset="-122"/>
              </a:rPr>
              <a:t>学习成绩也突飞猛进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3" name="减号 2"/>
          <p:cNvSpPr/>
          <p:nvPr/>
        </p:nvSpPr>
        <p:spPr>
          <a:xfrm>
            <a:off x="2627313" y="3284538"/>
            <a:ext cx="5040312" cy="46037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减号 3"/>
          <p:cNvSpPr/>
          <p:nvPr/>
        </p:nvSpPr>
        <p:spPr>
          <a:xfrm flipV="1">
            <a:off x="5867400" y="3690938"/>
            <a:ext cx="1296988" cy="242887"/>
          </a:xfrm>
          <a:prstGeom prst="mathMinu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减号 5"/>
          <p:cNvSpPr/>
          <p:nvPr/>
        </p:nvSpPr>
        <p:spPr>
          <a:xfrm>
            <a:off x="2268538" y="4248150"/>
            <a:ext cx="5040312" cy="4445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 bwMode="auto">
          <a:xfrm>
            <a:off x="755650" y="3284984"/>
            <a:ext cx="7848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的班集体能促进同学之间的相互合作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6013" y="1196975"/>
            <a:ext cx="7127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思考</a:t>
            </a:r>
            <a:r>
              <a:rPr kumimoji="1"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：这个</a:t>
            </a:r>
            <a:r>
              <a:rPr kumimoji="1"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材料说明了什么？ </a:t>
            </a:r>
            <a:endParaRPr kumimoji="1" lang="en-US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72400" cy="1143000"/>
          </a:xfrm>
        </p:spPr>
        <p:txBody>
          <a:bodyPr/>
          <a:lstStyle/>
          <a:p>
            <a:r>
              <a:rPr lang="zh-CN" altLang="en-US" sz="5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相互合作的作用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971600" y="2708920"/>
            <a:ext cx="7772400" cy="1944216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会感到心情愉快，学习更加轻松，生活更加</a:t>
            </a:r>
            <a:r>
              <a:rPr lang="zh-CN" altLang="en-US" dirty="0"/>
              <a:t>有乐趣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有利于我们形成正确的人生观和处世态度。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极大地增强他战胜挫折、克服困难的决心。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6725" y="758825"/>
            <a:ext cx="84257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kumimoji="1"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1" lang="zh-CN" altLang="en-US" sz="2400" dirty="0" smtClean="0">
                <a:latin typeface="楷体" pitchFamily="49" charset="-122"/>
                <a:ea typeface="楷体" pitchFamily="49" charset="-122"/>
              </a:rPr>
              <a:t>故事</a:t>
            </a:r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：有一个装扮像魔术师的人来到一个村庄，他向迎面而来的妇人说：“我有一颗汤石，如果将它放入烧开的水中，会立刻变出美味的汤来，我现在就煮给大家喝。”</a:t>
            </a:r>
          </a:p>
          <a:p>
            <a:r>
              <a:rPr kumimoji="1" lang="en-US" altLang="zh-CN" sz="2400" dirty="0">
                <a:latin typeface="楷体" pitchFamily="49" charset="-122"/>
                <a:ea typeface="楷体" pitchFamily="49" charset="-122"/>
              </a:rPr>
              <a:t>    </a:t>
            </a:r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这时，有人就找了一口大锅，也有人提了一桶水，并且架上炉子和木材，就在广场煮了起来。</a:t>
            </a:r>
          </a:p>
          <a:p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    这个陌生人很小心地把汤石放入滚烫的锅中，然后用汤匙尝了一口，很兴奋地说：“太美味了，如果再加入一点洋葱就更好了。”立刻有人冲回家拿来了一堆洋葱。</a:t>
            </a:r>
          </a:p>
          <a:p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    陌生人又尝了一口：“太棒了，如果再放些肉片就更香了。”又一个妇人快速回家端了一盘肉来。</a:t>
            </a:r>
          </a:p>
          <a:p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   “再有一些蔬菜就完美无缺了。”陌生人又建议道。在陌生人的指挥下，有人拿了盐，</a:t>
            </a:r>
            <a:r>
              <a:rPr kumimoji="1" lang="zh-CN" altLang="en-US" sz="2400" dirty="0" smtClean="0">
                <a:latin typeface="楷体" pitchFamily="49" charset="-122"/>
                <a:ea typeface="楷体" pitchFamily="49" charset="-122"/>
              </a:rPr>
              <a:t>有人拿</a:t>
            </a:r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了酱油，也有人捧了</a:t>
            </a:r>
            <a:r>
              <a:rPr kumimoji="1" lang="zh-CN" altLang="en-US" sz="2400" dirty="0" smtClean="0">
                <a:latin typeface="楷体" pitchFamily="49" charset="-122"/>
                <a:ea typeface="楷体" pitchFamily="49" charset="-122"/>
              </a:rPr>
              <a:t>其他作料，当</a:t>
            </a:r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大家一人一碗蹲在那里享用时</a:t>
            </a:r>
            <a:r>
              <a:rPr kumimoji="1" lang="zh-CN" altLang="en-US" sz="2400" dirty="0" smtClean="0">
                <a:latin typeface="楷体" pitchFamily="49" charset="-122"/>
                <a:ea typeface="楷体" pitchFamily="49" charset="-122"/>
              </a:rPr>
              <a:t>，他们</a:t>
            </a:r>
            <a:r>
              <a:rPr kumimoji="1" lang="zh-CN" altLang="en-US" sz="2400" dirty="0">
                <a:latin typeface="楷体" pitchFamily="49" charset="-122"/>
                <a:ea typeface="楷体" pitchFamily="49" charset="-122"/>
              </a:rPr>
              <a:t>发现这真是天底下最美味好喝的汤。</a:t>
            </a:r>
          </a:p>
        </p:txBody>
      </p:sp>
      <p:sp>
        <p:nvSpPr>
          <p:cNvPr id="18435" name="WordArt 7"/>
          <p:cNvSpPr>
            <a:spLocks noChangeArrowheads="1" noChangeShapeType="1" noTextEdit="1"/>
          </p:cNvSpPr>
          <p:nvPr/>
        </p:nvSpPr>
        <p:spPr bwMode="auto">
          <a:xfrm>
            <a:off x="2231231" y="182563"/>
            <a:ext cx="46085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kern="10" dirty="0">
                <a:ln w="9525" cap="sq">
                  <a:solidFill>
                    <a:srgbClr val="FF99CC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66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故事探讨，畅所欲言</a:t>
            </a:r>
          </a:p>
        </p:txBody>
      </p:sp>
      <p:sp>
        <p:nvSpPr>
          <p:cNvPr id="6" name="椭圆 5"/>
          <p:cNvSpPr/>
          <p:nvPr/>
        </p:nvSpPr>
        <p:spPr>
          <a:xfrm>
            <a:off x="5700483" y="3284984"/>
            <a:ext cx="832592" cy="5021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004048" y="4032859"/>
            <a:ext cx="936625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450575" y="4365104"/>
            <a:ext cx="935037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600449" y="4769737"/>
            <a:ext cx="935038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48467" y="4753583"/>
            <a:ext cx="936625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100392" y="4769737"/>
            <a:ext cx="79208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00973" y="5157192"/>
            <a:ext cx="792088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71550" y="1052513"/>
            <a:ext cx="75612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讨论交流：</a:t>
            </a:r>
          </a:p>
          <a:p>
            <a:r>
              <a:rPr kumimoji="1"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kumimoji="1"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1"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）汤石的故事说明了什么？对我们班集体有什么启示？</a:t>
            </a:r>
          </a:p>
          <a:p>
            <a:endParaRPr kumimoji="1"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331913" y="188913"/>
            <a:ext cx="46799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kern="10">
                <a:ln w="9525" cap="sq">
                  <a:solidFill>
                    <a:srgbClr val="FF99CC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66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故事探讨，畅所欲言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974416" y="3717198"/>
            <a:ext cx="76300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良好的班集体可以激励我们共同进步。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/>
          </p:cNvSpPr>
          <p:nvPr/>
        </p:nvSpPr>
        <p:spPr>
          <a:xfrm>
            <a:off x="467544" y="908720"/>
            <a:ext cx="8420100" cy="955948"/>
          </a:xfrm>
          <a:prstGeom prst="rect">
            <a:avLst/>
          </a:prstGeom>
        </p:spPr>
        <p:txBody>
          <a:bodyPr/>
          <a:lstStyle/>
          <a:p>
            <a:pPr eaLnBrk="0" hangingPunct="0">
              <a:buFontTx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良好班集体激励我们表现</a:t>
            </a:r>
            <a:r>
              <a:rPr lang="zh-CN" altLang="en-US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在哪几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方面？</a:t>
            </a: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328612" y="2122488"/>
            <a:ext cx="8559031" cy="4114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、可以发现他人的长处，找出自己的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差距。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、也可以帮助与我们有差距的同学，体会帮助他人带给自己的快乐。</a:t>
            </a:r>
            <a:endParaRPr lang="en-US" alt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、在互帮互学的过程中，我们可以互相激励，取长补短，共同进步。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>
          <a:xfrm>
            <a:off x="457200" y="44450"/>
            <a:ext cx="2170113" cy="1143000"/>
          </a:xfrm>
        </p:spPr>
        <p:txBody>
          <a:bodyPr/>
          <a:lstStyle/>
          <a:p>
            <a:r>
              <a:rPr lang="zh-CN" altLang="en-US" sz="480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总结</a:t>
            </a:r>
          </a:p>
        </p:txBody>
      </p:sp>
      <p:sp>
        <p:nvSpPr>
          <p:cNvPr id="22531" name="标题 1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18487" cy="5040312"/>
          </a:xfrm>
        </p:spPr>
        <p:txBody>
          <a:bodyPr/>
          <a:lstStyle/>
          <a:p>
            <a:r>
              <a:rPr lang="zh-CN" altLang="en-US" sz="4000" smtClean="0">
                <a:solidFill>
                  <a:srgbClr val="1604F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良好班集体对个人成长的作用</a:t>
            </a:r>
            <a:endParaRPr lang="en-US" altLang="zh-CN" sz="4000" smtClean="0">
              <a:solidFill>
                <a:srgbClr val="1604F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smtClean="0">
                <a:solidFill>
                  <a:srgbClr val="1604F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①良好的班集体是我们健康成长的重要环境。</a:t>
            </a:r>
            <a:endParaRPr lang="en-US" altLang="zh-CN" sz="4000" smtClean="0">
              <a:solidFill>
                <a:srgbClr val="1604F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smtClean="0">
                <a:solidFill>
                  <a:srgbClr val="1604F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②良好的班集体能促进同学之间的相互合作。</a:t>
            </a:r>
            <a:endParaRPr lang="en-US" altLang="zh-CN" sz="4000" smtClean="0">
              <a:solidFill>
                <a:srgbClr val="1604F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000" smtClean="0">
                <a:solidFill>
                  <a:srgbClr val="1604F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③良好的班集体可以激励我们共同进步。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mtClean="0"/>
              <a:t>谢    谢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164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836712"/>
            <a:ext cx="244157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学习目标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700312"/>
            <a:ext cx="82804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1、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培养学生热爱集体的精神和集体荣誉感、责任感。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defRPr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2、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学会如何建设班集体，如何在集体建设中发挥个人的作用。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defRPr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3、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知道个体发展与班集体的关系。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288" y="3571974"/>
            <a:ext cx="357981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教学重、难点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4292699"/>
            <a:ext cx="84967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个体与集体的关系，培养学生的集体责任感、荣誉感。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115616" y="488209"/>
            <a:ext cx="56165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 dirty="0">
                <a:ln w="9525" cap="sq">
                  <a:solidFill>
                    <a:srgbClr val="FF99CC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66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调查访问，实话实说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71550" y="692150"/>
            <a:ext cx="81724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zh-CN" altLang="en-US" sz="12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468313" y="1052513"/>
            <a:ext cx="82438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1"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采访问题： </a:t>
            </a:r>
          </a:p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）你喜欢现在这个班级吗？为什么？</a:t>
            </a:r>
          </a:p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2</a:t>
            </a:r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）我们班有哪些让你不满意的地方？</a:t>
            </a:r>
          </a:p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3</a:t>
            </a:r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）你不喜欢什么样的班级？</a:t>
            </a:r>
          </a:p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4</a:t>
            </a:r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）你希望我们班是个什么样的班级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?</a:t>
            </a:r>
          </a:p>
          <a:p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600" dirty="0">
                <a:latin typeface="楷体" pitchFamily="49" charset="-122"/>
                <a:ea typeface="楷体" pitchFamily="49" charset="-122"/>
              </a:rPr>
              <a:t>5</a:t>
            </a:r>
            <a:r>
              <a:rPr kumimoji="1" lang="zh-CN" altLang="en-US" sz="3600" dirty="0">
                <a:latin typeface="楷体" pitchFamily="49" charset="-122"/>
                <a:ea typeface="楷体" pitchFamily="49" charset="-122"/>
              </a:rPr>
              <a:t>）你觉得怎样才能算是个良好的班集体？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032000" y="5233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187624" y="329406"/>
            <a:ext cx="56165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 dirty="0">
                <a:ln w="9525" cap="sq">
                  <a:solidFill>
                    <a:srgbClr val="FF99CC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66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调查访问，实话实说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1550" y="692150"/>
            <a:ext cx="817245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zh-CN" altLang="en-US" sz="12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539552" y="1417638"/>
            <a:ext cx="77041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采访问题： 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6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）你觉得个人和集体是一种什么样的关系？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（</a:t>
            </a:r>
            <a:r>
              <a:rPr kumimoji="1" lang="en-US" altLang="zh-CN" sz="3200" dirty="0">
                <a:latin typeface="楷体" pitchFamily="49" charset="-122"/>
                <a:ea typeface="楷体" pitchFamily="49" charset="-122"/>
              </a:rPr>
              <a:t>7</a:t>
            </a:r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）你觉得学风不好的班集体会带来什么消极影响？</a:t>
            </a:r>
          </a:p>
          <a:p>
            <a:r>
              <a:rPr kumimoji="1" lang="zh-CN" altLang="en-US" sz="3200" dirty="0">
                <a:latin typeface="楷体" pitchFamily="49" charset="-122"/>
                <a:ea typeface="楷体" pitchFamily="49" charset="-122"/>
              </a:rPr>
              <a:t> 综上所述：你认为良好的班集体对我们有什么作用呢？</a:t>
            </a:r>
          </a:p>
          <a:p>
            <a:endParaRPr kumimoji="1"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32000" y="5233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323528" y="5068900"/>
            <a:ext cx="8425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良好的班集体是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我们健康</a:t>
            </a:r>
            <a:r>
              <a:rPr kumimoji="1"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成长的重要环境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流程图: 磁盘 5"/>
          <p:cNvSpPr/>
          <p:nvPr/>
        </p:nvSpPr>
        <p:spPr>
          <a:xfrm>
            <a:off x="3707904" y="4797425"/>
            <a:ext cx="1295400" cy="1511300"/>
          </a:xfrm>
          <a:prstGeom prst="flowChartMagneticDisk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65195" y="544412"/>
            <a:ext cx="6059016" cy="19732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99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一滴红墨水放入清水，可以染红一瓶清水。</a:t>
            </a:r>
          </a:p>
          <a:p>
            <a:pPr eaLnBrk="1" hangingPunct="1"/>
            <a:r>
              <a:rPr lang="zh-CN" altLang="en-US" dirty="0" smtClean="0">
                <a:solidFill>
                  <a:srgbClr val="99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一个人做了好事，可以给集体带来荣誉。</a:t>
            </a:r>
          </a:p>
          <a:p>
            <a:pPr eaLnBrk="1" hangingPunct="1"/>
            <a:r>
              <a:rPr lang="zh-CN" altLang="en-US" dirty="0" smtClean="0">
                <a:solidFill>
                  <a:srgbClr val="99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相反，如果做了坏事，就会给集体抹黑。</a:t>
            </a:r>
          </a:p>
          <a:p>
            <a:pPr eaLnBrk="1" hangingPunct="1"/>
            <a:endParaRPr lang="en-US" altLang="zh-CN" dirty="0" smtClean="0">
              <a:solidFill>
                <a:srgbClr val="99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泪滴形 6"/>
          <p:cNvSpPr/>
          <p:nvPr/>
        </p:nvSpPr>
        <p:spPr>
          <a:xfrm>
            <a:off x="4139704" y="2205038"/>
            <a:ext cx="431800" cy="719137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流程图: 磁盘 7"/>
          <p:cNvSpPr/>
          <p:nvPr/>
        </p:nvSpPr>
        <p:spPr>
          <a:xfrm>
            <a:off x="3707904" y="4797425"/>
            <a:ext cx="1295400" cy="1511300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流程图: 磁盘 4"/>
          <p:cNvSpPr/>
          <p:nvPr/>
        </p:nvSpPr>
        <p:spPr>
          <a:xfrm>
            <a:off x="3707904" y="4292600"/>
            <a:ext cx="1295400" cy="2016125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solidFill>
                <a:schemeClr val="accent1">
                  <a:lumMod val="40000"/>
                  <a:lumOff val="6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5672 C -3.05556E-6 0.22408 0.00035 0.39144 -0.00034 0.45324 C -0.00104 0.51505 -0.00364 0.42477 -0.00434 0.42801 C -0.00503 0.43125 -0.00468 0.45209 -0.00434 0.47292 " pathEditMode="relative" ptsTypes="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内容占位符 2"/>
          <p:cNvSpPr>
            <a:spLocks noGrp="1" noChangeArrowheads="1"/>
          </p:cNvSpPr>
          <p:nvPr>
            <p:ph idx="1"/>
          </p:nvPr>
        </p:nvSpPr>
        <p:spPr>
          <a:xfrm>
            <a:off x="251520" y="548680"/>
            <a:ext cx="8229600" cy="1080418"/>
          </a:xfrm>
        </p:spPr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讨论：让学生在想象中充分体会处在不同班级中的感受，不同的班集体对自身有什么影响。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Arial" charset="0"/>
              <a:buNone/>
            </a:pP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496725" y="2924944"/>
            <a:ext cx="798439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班集体是我们最直接的学习环境，好的班集体不仅能够保障我们学习活动的顺利进行，而且能促进我们社会生活</a:t>
            </a:r>
            <a:r>
              <a:rPr lang="zh-CN" altLang="zh-CN" sz="4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能力和</a:t>
            </a:r>
            <a:r>
              <a:rPr lang="zh-CN" altLang="zh-CN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综合素质的提高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467544" y="1844824"/>
            <a:ext cx="8013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个体的发展与集体的发展密切相关。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032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良好的班集体，不取决于教室和教学设备的优劣，而取决于健康向上的班风。良好的班集体应该有积极向上的良好班风。良好的班风对学生的健康成长至关重要，它能够激励我们团结互助、勤奋好学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3413" y="620713"/>
            <a:ext cx="81867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良好的班集体和什么有关系？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阅读教材</a:t>
            </a:r>
            <a:r>
              <a:rPr lang="en-US" altLang="zh-CN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P37</a:t>
            </a:r>
            <a:r>
              <a:rPr lang="zh-CN" altLang="en-US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森林中树木的例子</a:t>
            </a:r>
            <a:br>
              <a:rPr lang="zh-CN" altLang="en-US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1267" name="内容占位符 5" descr="4-37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692696"/>
            <a:ext cx="7345362" cy="4879975"/>
          </a:xfrm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979613" y="2636838"/>
            <a:ext cx="547211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竞争效应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1115616" y="836712"/>
            <a:ext cx="4785293" cy="822960"/>
          </a:xfrm>
        </p:spPr>
        <p:txBody>
          <a:bodyPr/>
          <a:lstStyle/>
          <a:p>
            <a:r>
              <a:rPr lang="zh-CN" altLang="zh-CN" sz="3200" dirty="0" smtClean="0"/>
              <a:t>什么是班风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r>
              <a:rPr lang="zh-CN" altLang="zh-CN" sz="3200" dirty="0" smtClean="0"/>
              <a:t>班风又是怎样发挥作用的。</a:t>
            </a:r>
            <a:endParaRPr lang="zh-CN" altLang="en-US" sz="32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600" y="1659672"/>
            <a:ext cx="78835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班风是指班级所有成员在长期交往中所形成的一种共同心理倾向。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99" y="3717032"/>
            <a:ext cx="78835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班风通过集体成员的荣誉感、自豪感、责任感、归属感、认同感、支持感来发挥作用。既影响我们在教室里的学习状况，又影响我们的生活态度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，塑造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我们的价值观。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母版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母版2" id="{E085C78A-A044-49FA-A51B-A4D3AC60B770}" vid="{DEC76DEC-68F8-43FD-8E9A-F4EED1C4CF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我爱我班_课件1</Template>
  <TotalTime>0</TotalTime>
  <Words>1704</Words>
  <Application>Microsoft Office PowerPoint</Application>
  <PresentationFormat>全屏显示(4:3)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母版2</vt:lpstr>
      <vt:lpstr>我爱我班</vt:lpstr>
      <vt:lpstr>幻灯片 2</vt:lpstr>
      <vt:lpstr>幻灯片 3</vt:lpstr>
      <vt:lpstr>幻灯片 4</vt:lpstr>
      <vt:lpstr>幻灯片 5</vt:lpstr>
      <vt:lpstr>幻灯片 6</vt:lpstr>
      <vt:lpstr>幻灯片 7</vt:lpstr>
      <vt:lpstr>阅读教材P37森林中树木的例子 </vt:lpstr>
      <vt:lpstr>幻灯片 9</vt:lpstr>
      <vt:lpstr>幻灯片 10</vt:lpstr>
      <vt:lpstr>幻灯片 11</vt:lpstr>
      <vt:lpstr>幻灯片 12</vt:lpstr>
      <vt:lpstr>相互合作的作用</vt:lpstr>
      <vt:lpstr>幻灯片 14</vt:lpstr>
      <vt:lpstr>幻灯片 15</vt:lpstr>
      <vt:lpstr>幻灯片 16</vt:lpstr>
      <vt:lpstr>总结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我爱我班</dc:title>
  <dc:creator>Administrator</dc:creator>
  <cp:lastModifiedBy>Administrator</cp:lastModifiedBy>
  <cp:revision>1</cp:revision>
  <dcterms:created xsi:type="dcterms:W3CDTF">2019-05-27T15:09:23Z</dcterms:created>
  <dcterms:modified xsi:type="dcterms:W3CDTF">2019-05-27T15:09:58Z</dcterms:modified>
</cp:coreProperties>
</file>