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9" r:id="rId4"/>
    <p:sldId id="260" r:id="rId5"/>
    <p:sldId id="261" r:id="rId6"/>
    <p:sldId id="262" r:id="rId7"/>
    <p:sldId id="266" r:id="rId8"/>
    <p:sldId id="277" r:id="rId9"/>
    <p:sldId id="264" r:id="rId10"/>
    <p:sldId id="263" r:id="rId11"/>
    <p:sldId id="269" r:id="rId12"/>
    <p:sldId id="268" r:id="rId13"/>
    <p:sldId id="278" r:id="rId14"/>
    <p:sldId id="270" r:id="rId15"/>
    <p:sldId id="271" r:id="rId16"/>
    <p:sldId id="272" r:id="rId17"/>
    <p:sldId id="321" r:id="rId18"/>
    <p:sldId id="324" r:id="rId19"/>
    <p:sldId id="325" r:id="rId20"/>
    <p:sldId id="304" r:id="rId21"/>
    <p:sldId id="305" r:id="rId22"/>
    <p:sldId id="326" r:id="rId2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4" Type="http://schemas.openxmlformats.org/officeDocument/2006/relationships/image" Target="../media/image51.emf"/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image" Target="../media/image48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image" Target="../media/image5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1.wmf"/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4" Type="http://schemas.openxmlformats.org/officeDocument/2006/relationships/image" Target="../media/image20.wmf"/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5" Type="http://schemas.openxmlformats.org/officeDocument/2006/relationships/image" Target="../media/image31.wmf"/><Relationship Id="rId4" Type="http://schemas.openxmlformats.org/officeDocument/2006/relationships/image" Target="../media/image30.wmf"/><Relationship Id="rId3" Type="http://schemas.openxmlformats.org/officeDocument/2006/relationships/image" Target="../media/image29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首页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charset="0"/>
              </a:rPr>
            </a:fld>
            <a:endParaRPr lang="zh-CN" altLang="en-US" dirty="0">
              <a:latin typeface="Calibri" panose="020F0502020204030204" charset="0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1.bin"/><Relationship Id="rId8" Type="http://schemas.openxmlformats.org/officeDocument/2006/relationships/image" Target="../media/image29.wmf"/><Relationship Id="rId7" Type="http://schemas.openxmlformats.org/officeDocument/2006/relationships/oleObject" Target="../embeddings/oleObject30.bin"/><Relationship Id="rId6" Type="http://schemas.openxmlformats.org/officeDocument/2006/relationships/image" Target="../media/image28.emf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9.bin"/><Relationship Id="rId3" Type="http://schemas.openxmlformats.org/officeDocument/2006/relationships/image" Target="../media/image26.wmf"/><Relationship Id="rId2" Type="http://schemas.openxmlformats.org/officeDocument/2006/relationships/oleObject" Target="../embeddings/oleObject28.bin"/><Relationship Id="rId14" Type="http://schemas.openxmlformats.org/officeDocument/2006/relationships/vmlDrawing" Target="../drawings/vmlDrawing7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10" Type="http://schemas.openxmlformats.org/officeDocument/2006/relationships/image" Target="../media/image30.wmf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3.png"/><Relationship Id="rId2" Type="http://schemas.openxmlformats.org/officeDocument/2006/relationships/image" Target="../media/image32.emf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8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4.emf"/><Relationship Id="rId2" Type="http://schemas.openxmlformats.org/officeDocument/2006/relationships/oleObject" Target="../embeddings/oleObject33.bin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9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37.emf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6.emf"/><Relationship Id="rId4" Type="http://schemas.openxmlformats.org/officeDocument/2006/relationships/oleObject" Target="../embeddings/oleObject35.bin"/><Relationship Id="rId3" Type="http://schemas.openxmlformats.org/officeDocument/2006/relationships/image" Target="../media/image35.emf"/><Relationship Id="rId2" Type="http://schemas.openxmlformats.org/officeDocument/2006/relationships/oleObject" Target="../embeddings/oleObject34.bin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image" Target="../media/image45.wmf"/><Relationship Id="rId8" Type="http://schemas.openxmlformats.org/officeDocument/2006/relationships/image" Target="../media/image44.wmf"/><Relationship Id="rId7" Type="http://schemas.openxmlformats.org/officeDocument/2006/relationships/image" Target="../media/image43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46.wmf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image" Target="../media/image51.emf"/><Relationship Id="rId8" Type="http://schemas.openxmlformats.org/officeDocument/2006/relationships/oleObject" Target="../embeddings/oleObject40.bin"/><Relationship Id="rId7" Type="http://schemas.openxmlformats.org/officeDocument/2006/relationships/image" Target="../media/image50.emf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9.emf"/><Relationship Id="rId4" Type="http://schemas.openxmlformats.org/officeDocument/2006/relationships/oleObject" Target="../embeddings/oleObject38.bin"/><Relationship Id="rId3" Type="http://schemas.openxmlformats.org/officeDocument/2006/relationships/image" Target="../media/image48.emf"/><Relationship Id="rId2" Type="http://schemas.openxmlformats.org/officeDocument/2006/relationships/oleObject" Target="../embeddings/oleObject37.bin"/><Relationship Id="rId11" Type="http://schemas.openxmlformats.org/officeDocument/2006/relationships/vmlDrawing" Target="../drawings/vmlDrawing10.vml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1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3.emf"/><Relationship Id="rId4" Type="http://schemas.openxmlformats.org/officeDocument/2006/relationships/oleObject" Target="../embeddings/oleObject42.bin"/><Relationship Id="rId3" Type="http://schemas.openxmlformats.org/officeDocument/2006/relationships/image" Target="../media/image52.emf"/><Relationship Id="rId2" Type="http://schemas.openxmlformats.org/officeDocument/2006/relationships/oleObject" Target="../embeddings/oleObject41.bin"/><Relationship Id="rId1" Type="http://schemas.openxmlformats.org/officeDocument/2006/relationships/image" Target="../media/image4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4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7.wmf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.bin"/><Relationship Id="rId8" Type="http://schemas.openxmlformats.org/officeDocument/2006/relationships/oleObject" Target="../embeddings/oleObject10.bin"/><Relationship Id="rId7" Type="http://schemas.openxmlformats.org/officeDocument/2006/relationships/image" Target="../media/image10.wmf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3" Type="http://schemas.openxmlformats.org/officeDocument/2006/relationships/vmlDrawing" Target="../drawings/vmlDrawing3.vml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11.wmf"/><Relationship Id="rId10" Type="http://schemas.openxmlformats.org/officeDocument/2006/relationships/oleObject" Target="../embeddings/oleObject12.bin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wmf"/><Relationship Id="rId8" Type="http://schemas.openxmlformats.org/officeDocument/2006/relationships/oleObject" Target="../embeddings/oleObject16.bin"/><Relationship Id="rId7" Type="http://schemas.openxmlformats.org/officeDocument/2006/relationships/image" Target="../media/image14.wmf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4.bin"/><Relationship Id="rId3" Type="http://schemas.openxmlformats.org/officeDocument/2006/relationships/image" Target="../media/image12.wmf"/><Relationship Id="rId2" Type="http://schemas.openxmlformats.org/officeDocument/2006/relationships/oleObject" Target="../embeddings/oleObject13.bin"/><Relationship Id="rId13" Type="http://schemas.openxmlformats.org/officeDocument/2006/relationships/vmlDrawing" Target="../drawings/vmlDrawing4.vml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16.wmf"/><Relationship Id="rId10" Type="http://schemas.openxmlformats.org/officeDocument/2006/relationships/oleObject" Target="../embeddings/oleObject17.bin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2.bin"/><Relationship Id="rId8" Type="http://schemas.openxmlformats.org/officeDocument/2006/relationships/image" Target="../media/image19.wmf"/><Relationship Id="rId7" Type="http://schemas.openxmlformats.org/officeDocument/2006/relationships/oleObject" Target="../embeddings/oleObject21.bin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9.bin"/><Relationship Id="rId3" Type="http://schemas.openxmlformats.org/officeDocument/2006/relationships/image" Target="../media/image17.wmf"/><Relationship Id="rId2" Type="http://schemas.openxmlformats.org/officeDocument/2006/relationships/oleObject" Target="../embeddings/oleObject18.bin"/><Relationship Id="rId12" Type="http://schemas.openxmlformats.org/officeDocument/2006/relationships/vmlDrawing" Target="../drawings/vmlDrawing5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20.wmf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24.wmf"/><Relationship Id="rId8" Type="http://schemas.openxmlformats.org/officeDocument/2006/relationships/oleObject" Target="../embeddings/oleObject26.bin"/><Relationship Id="rId7" Type="http://schemas.openxmlformats.org/officeDocument/2006/relationships/image" Target="../media/image23.wmf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4.bin"/><Relationship Id="rId3" Type="http://schemas.openxmlformats.org/officeDocument/2006/relationships/image" Target="../media/image21.wmf"/><Relationship Id="rId2" Type="http://schemas.openxmlformats.org/officeDocument/2006/relationships/oleObject" Target="../embeddings/oleObject23.bin"/><Relationship Id="rId13" Type="http://schemas.openxmlformats.org/officeDocument/2006/relationships/vmlDrawing" Target="../drawings/vmlDrawing6.vml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25.wmf"/><Relationship Id="rId10" Type="http://schemas.openxmlformats.org/officeDocument/2006/relationships/oleObject" Target="../embeddings/oleObject27.bin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1631315" y="1679575"/>
            <a:ext cx="9507220" cy="1245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5000" b="1">
                <a:effectLst>
                  <a:outerShdw blurRad="38100" dist="38100" dir="2700000">
                    <a:srgbClr val="FFFFFF"/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§1.22</a:t>
            </a:r>
            <a:r>
              <a:rPr lang="zh-CN" altLang="en-US" sz="5000" b="1" dirty="0">
                <a:effectLst>
                  <a:outerShdw blurRad="38100" dist="38100" dir="2700000">
                    <a:srgbClr val="FFFFFF"/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　排列与组合的简单应用</a:t>
            </a:r>
            <a:r>
              <a:rPr lang="zh-CN" altLang="en-US" b="1" dirty="0">
                <a:latin typeface="Calibri" panose="020F0502020204030204" charset="0"/>
              </a:rPr>
              <a:t> </a:t>
            </a:r>
            <a:endParaRPr lang="zh-CN" altLang="en-US" b="1" dirty="0">
              <a:latin typeface="Calibri" panose="020F0502020204030204" charset="0"/>
            </a:endParaRPr>
          </a:p>
        </p:txBody>
      </p:sp>
      <p:sp>
        <p:nvSpPr>
          <p:cNvPr id="3" name="副标题 2"/>
          <p:cNvSpPr/>
          <p:nvPr/>
        </p:nvSpPr>
        <p:spPr>
          <a:xfrm>
            <a:off x="1513205" y="3176270"/>
            <a:ext cx="9719310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Calibri" panose="020F0502020204030204" charset="0"/>
              </a:rPr>
              <a:t>高二（</a:t>
            </a:r>
            <a:r>
              <a:rPr lang="en-US" altLang="zh-CN" sz="3600" b="1" dirty="0">
                <a:latin typeface="Calibri" panose="020F0502020204030204" charset="0"/>
              </a:rPr>
              <a:t>13</a:t>
            </a:r>
            <a:r>
              <a:rPr lang="zh-CN" altLang="en-US" sz="3600" b="1" dirty="0">
                <a:latin typeface="Calibri" panose="020F0502020204030204" charset="0"/>
              </a:rPr>
              <a:t>）               授课教师：雷州一中莫荃淋</a:t>
            </a:r>
            <a:r>
              <a:rPr lang="zh-CN" altLang="en-US" sz="3200" b="0" dirty="0">
                <a:latin typeface="Calibri" panose="020F0502020204030204" charset="0"/>
              </a:rPr>
              <a:t> </a:t>
            </a:r>
            <a:endParaRPr lang="en-US" altLang="zh-CN" sz="3200" b="0">
              <a:latin typeface="Calibri" panose="020F050202020403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21860" y="4307205"/>
            <a:ext cx="35147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2019 .4 .12</a:t>
            </a:r>
            <a:endParaRPr lang="en-US" altLang="zh-CN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19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46710" y="414655"/>
            <a:ext cx="1122108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 dirty="0">
                <a:latin typeface="Times New Roman" panose="02020603050405020304" pitchFamily="2" charset="0"/>
                <a:sym typeface="+mn-ea"/>
              </a:rPr>
              <a:t>变式</a:t>
            </a:r>
            <a:r>
              <a:rPr lang="en-US" altLang="zh-CN" sz="2800" b="1" dirty="0">
                <a:latin typeface="Times New Roman" panose="02020603050405020304" pitchFamily="2" charset="0"/>
                <a:sym typeface="+mn-ea"/>
              </a:rPr>
              <a:t>7</a:t>
            </a:r>
            <a:r>
              <a:rPr lang="zh-CN" altLang="en-US" sz="2800" b="1" dirty="0">
                <a:latin typeface="Times New Roman" panose="02020603050405020304" pitchFamily="2" charset="0"/>
                <a:sym typeface="+mn-ea"/>
              </a:rPr>
              <a:t>、7位同学站成一排，甲乙病</a:t>
            </a:r>
            <a:r>
              <a:rPr lang="en-US" altLang="zh-CN" sz="2800" b="1" dirty="0">
                <a:latin typeface="Times New Roman" panose="02020603050405020304" pitchFamily="2" charset="0"/>
                <a:sym typeface="+mn-ea"/>
              </a:rPr>
              <a:t>3</a:t>
            </a:r>
            <a:r>
              <a:rPr lang="zh-CN" altLang="en-US" sz="2800" b="1" dirty="0">
                <a:latin typeface="Times New Roman" panose="02020603050405020304" pitchFamily="2" charset="0"/>
                <a:sym typeface="+mn-ea"/>
              </a:rPr>
              <a:t>人顺序一定的排法共有多少种？</a:t>
            </a:r>
            <a:endParaRPr lang="zh-CN" altLang="en-US" sz="2800"/>
          </a:p>
        </p:txBody>
      </p:sp>
      <p:sp>
        <p:nvSpPr>
          <p:cNvPr id="4" name="文本框 3"/>
          <p:cNvSpPr txBox="1"/>
          <p:nvPr/>
        </p:nvSpPr>
        <p:spPr>
          <a:xfrm>
            <a:off x="269875" y="4834255"/>
            <a:ext cx="1157732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解:(倍缩法)对于某几个元素顺序一定的排列问题,可先把这几个元素与其他元素一起进行排列,然后用总排列数除以这几个元素之间的全排列数,则共有不同排法种数是：</a:t>
            </a:r>
            <a:endParaRPr lang="zh-CN" altLang="en-US" sz="2800"/>
          </a:p>
        </p:txBody>
      </p:sp>
      <p:graphicFrame>
        <p:nvGraphicFramePr>
          <p:cNvPr id="3" name="对象 -2147482620"/>
          <p:cNvGraphicFramePr>
            <a:graphicFrameLocks noChangeAspect="1"/>
          </p:cNvGraphicFramePr>
          <p:nvPr/>
        </p:nvGraphicFramePr>
        <p:xfrm>
          <a:off x="4149725" y="5723255"/>
          <a:ext cx="1263650" cy="494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457200" imgH="241300" progId="Equation.DSMT4">
                  <p:embed/>
                </p:oleObj>
              </mc:Choice>
              <mc:Fallback>
                <p:oleObj name="" r:id="rId2" imgW="457200" imgH="2413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49725" y="5723255"/>
                        <a:ext cx="1263650" cy="49466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06400" y="1339850"/>
            <a:ext cx="1100074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1050" b="1">
                <a:latin typeface="新宋体" panose="02010609030101010101" charset="-122"/>
                <a:ea typeface="宋体" panose="02010600030101010101" pitchFamily="2" charset="-122"/>
              </a:rPr>
              <a:t> </a:t>
            </a:r>
            <a:r>
              <a:rPr lang="zh-CN" sz="2800" b="0">
                <a:ea typeface="宋体" panose="02010600030101010101" pitchFamily="2" charset="-122"/>
              </a:rPr>
              <a:t>(空位法)设想有7把椅子让除甲乙丙以外的四人就坐共有           种方法，其余的三个位置甲乙丙共有 1种坐法，则共有           种方法。</a:t>
            </a:r>
            <a:endParaRPr lang="zh-CN" sz="2800" b="0">
              <a:ea typeface="宋体" panose="02010600030101010101" pitchFamily="2" charset="-122"/>
            </a:endParaRPr>
          </a:p>
        </p:txBody>
      </p:sp>
      <p:graphicFrame>
        <p:nvGraphicFramePr>
          <p:cNvPr id="6" name="图片 29"/>
          <p:cNvGraphicFramePr>
            <a:graphicFrameLocks noChangeAspect="1"/>
          </p:cNvGraphicFramePr>
          <p:nvPr/>
        </p:nvGraphicFramePr>
        <p:xfrm>
          <a:off x="9083993" y="1229995"/>
          <a:ext cx="83312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4" imgW="215900" imgH="241300" progId="Equation.DSMT4">
                  <p:embed/>
                </p:oleObj>
              </mc:Choice>
              <mc:Fallback>
                <p:oleObj name="" r:id="rId4" imgW="215900" imgH="241300" progId="Equation.DSMT4">
                  <p:embed/>
                  <p:pic>
                    <p:nvPicPr>
                      <p:cNvPr id="0" name="图片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83993" y="1229995"/>
                        <a:ext cx="833120" cy="5619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3015" y="1793240"/>
            <a:ext cx="731520" cy="54292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" name="文本框 8"/>
          <p:cNvSpPr txBox="1"/>
          <p:nvPr/>
        </p:nvSpPr>
        <p:spPr>
          <a:xfrm>
            <a:off x="419735" y="2967990"/>
            <a:ext cx="1127696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28905" indent="-128905"/>
            <a:r>
              <a:rPr lang="zh-CN" b="0">
                <a:ea typeface="宋体" panose="02010600030101010101" pitchFamily="2" charset="-122"/>
              </a:rPr>
              <a:t>（</a:t>
            </a:r>
            <a:r>
              <a:rPr lang="zh-CN" sz="2800" b="0">
                <a:ea typeface="宋体" panose="02010600030101010101" pitchFamily="2" charset="-122"/>
              </a:rPr>
              <a:t>插入法)先排甲乙丙三个人,共有             种排法,再把其余4四人依次插入</a:t>
            </a:r>
            <a:endParaRPr lang="zh-CN" sz="2800" b="0">
              <a:ea typeface="宋体" panose="02010600030101010101" pitchFamily="2" charset="-122"/>
            </a:endParaRPr>
          </a:p>
          <a:p>
            <a:pPr marL="128905" indent="-128905"/>
            <a:endParaRPr lang="zh-CN" sz="2800" b="0">
              <a:ea typeface="宋体" panose="02010600030101010101" pitchFamily="2" charset="-122"/>
            </a:endParaRPr>
          </a:p>
          <a:p>
            <a:pPr marL="128905" indent="-128905"/>
            <a:r>
              <a:rPr lang="zh-CN" sz="2800" b="0">
                <a:ea typeface="宋体" panose="02010600030101010101" pitchFamily="2" charset="-122"/>
              </a:rPr>
              <a:t>共有</a:t>
            </a:r>
            <a:r>
              <a:rPr lang="en-US" sz="2800" b="0" i="1" u="sng">
                <a:latin typeface="新宋体" panose="02010609030101010101" charset="-122"/>
                <a:ea typeface="宋体" panose="02010600030101010101" pitchFamily="2" charset="-122"/>
              </a:rPr>
              <a:t>            </a:t>
            </a:r>
            <a:r>
              <a:rPr lang="zh-CN" sz="2800" b="0">
                <a:ea typeface="宋体" panose="02010600030101010101" pitchFamily="2" charset="-122"/>
              </a:rPr>
              <a:t>方法</a:t>
            </a:r>
            <a:endParaRPr lang="zh-CN" altLang="en-US" sz="2800"/>
          </a:p>
        </p:txBody>
      </p:sp>
      <p:graphicFrame>
        <p:nvGraphicFramePr>
          <p:cNvPr id="10" name="对象 9"/>
          <p:cNvGraphicFramePr/>
          <p:nvPr/>
        </p:nvGraphicFramePr>
        <p:xfrm>
          <a:off x="5768340" y="2967990"/>
          <a:ext cx="579755" cy="574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7" imgW="388620" imgH="437515" progId="Equation.DSMT4">
                  <p:embed/>
                </p:oleObj>
              </mc:Choice>
              <mc:Fallback>
                <p:oleObj name="" r:id="rId7" imgW="388620" imgH="437515" progId="Equation.DSMT4">
                  <p:embed/>
                  <p:pic>
                    <p:nvPicPr>
                      <p:cNvPr id="0" name="图片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68340" y="2967990"/>
                        <a:ext cx="579755" cy="574040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/>
          <p:nvPr/>
        </p:nvGraphicFramePr>
        <p:xfrm>
          <a:off x="1708785" y="3635375"/>
          <a:ext cx="786130" cy="550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9" imgW="608330" imgH="381635" progId="Equation.DSMT4">
                  <p:embed/>
                </p:oleObj>
              </mc:Choice>
              <mc:Fallback>
                <p:oleObj name="" r:id="rId9" imgW="608330" imgH="381635" progId="Equation.DSMT4">
                  <p:embed/>
                  <p:pic>
                    <p:nvPicPr>
                      <p:cNvPr id="0" name="图片 1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08785" y="3635375"/>
                        <a:ext cx="786130" cy="550545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443230" y="937895"/>
            <a:ext cx="21412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方法一：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53695" y="2336165"/>
            <a:ext cx="21412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方法二：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06400" y="4373880"/>
            <a:ext cx="21412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方法三：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18185" y="6312535"/>
            <a:ext cx="1530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4282440" y="3635375"/>
            <a:ext cx="77711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chemeClr val="accent5"/>
                </a:solidFill>
              </a:rPr>
              <a:t>定序问题</a:t>
            </a:r>
            <a:r>
              <a:rPr lang="en-US" altLang="zh-CN" sz="2400" b="1">
                <a:solidFill>
                  <a:schemeClr val="accent5"/>
                </a:solidFill>
              </a:rPr>
              <a:t>(</a:t>
            </a:r>
            <a:r>
              <a:rPr lang="zh-CN" altLang="en-US" sz="2400" b="1">
                <a:solidFill>
                  <a:schemeClr val="accent5"/>
                </a:solidFill>
              </a:rPr>
              <a:t>空位法</a:t>
            </a:r>
            <a:r>
              <a:rPr lang="en-US" altLang="zh-CN" sz="2400" b="1"/>
              <a:t>)</a:t>
            </a:r>
            <a:r>
              <a:rPr lang="zh-CN" altLang="en-US" sz="2400" b="1">
                <a:solidFill>
                  <a:srgbClr val="FF0000"/>
                </a:solidFill>
                <a:sym typeface="+mn-ea"/>
              </a:rPr>
              <a:t>推广</a:t>
            </a:r>
            <a:r>
              <a:rPr lang="zh-CN" altLang="en-US" sz="2400" b="1">
                <a:sym typeface="+mn-ea"/>
              </a:rPr>
              <a:t>：要求</a:t>
            </a:r>
            <a:r>
              <a:rPr lang="en-US" altLang="zh-CN" sz="2400" b="1">
                <a:solidFill>
                  <a:srgbClr val="FF0000"/>
                </a:solidFill>
                <a:sym typeface="+mn-ea"/>
              </a:rPr>
              <a:t>n</a:t>
            </a:r>
            <a:r>
              <a:rPr lang="zh-CN" altLang="en-US" sz="2400" b="1">
                <a:sym typeface="+mn-ea"/>
              </a:rPr>
              <a:t>个元素里，有</a:t>
            </a:r>
            <a:r>
              <a:rPr lang="en-US" altLang="zh-CN" sz="2400" b="1">
                <a:solidFill>
                  <a:srgbClr val="FF0000"/>
                </a:solidFill>
                <a:sym typeface="+mn-ea"/>
              </a:rPr>
              <a:t>m</a:t>
            </a:r>
            <a:r>
              <a:rPr lang="zh-CN" altLang="en-US" sz="2400" b="1">
                <a:sym typeface="+mn-ea"/>
              </a:rPr>
              <a:t>个元素顺序一定（</a:t>
            </a:r>
            <a:r>
              <a:rPr lang="en-US" altLang="zh-CN" sz="2400" b="1">
                <a:sym typeface="+mn-ea"/>
              </a:rPr>
              <a:t>n &gt;m)</a:t>
            </a:r>
            <a:r>
              <a:rPr lang="zh-CN" altLang="en-US" sz="2400" b="1">
                <a:sym typeface="+mn-ea"/>
              </a:rPr>
              <a:t>的排法总数：</a:t>
            </a:r>
            <a:endParaRPr lang="zh-CN" altLang="en-US" sz="2400" b="1"/>
          </a:p>
          <a:p>
            <a:endParaRPr lang="zh-CN" altLang="en-US" sz="2400"/>
          </a:p>
        </p:txBody>
      </p:sp>
      <p:graphicFrame>
        <p:nvGraphicFramePr>
          <p:cNvPr id="24" name="对象 23"/>
          <p:cNvGraphicFramePr/>
          <p:nvPr/>
        </p:nvGraphicFramePr>
        <p:xfrm>
          <a:off x="8042275" y="3900170"/>
          <a:ext cx="1276350" cy="66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" name="" r:id="rId11" imgW="792480" imgH="609600" progId="Equation.DSMT4">
                  <p:embed/>
                </p:oleObj>
              </mc:Choice>
              <mc:Fallback>
                <p:oleObj name="" r:id="rId11" imgW="792480" imgH="609600" progId="Equation.DSMT4">
                  <p:embed/>
                  <p:pic>
                    <p:nvPicPr>
                      <p:cNvPr id="0" name="图片 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042275" y="3900170"/>
                        <a:ext cx="1276350" cy="669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9" grpId="0"/>
      <p:bldP spid="21" grpId="0"/>
      <p:bldP spid="4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89330" y="675005"/>
            <a:ext cx="733107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 b="1" dirty="0">
                <a:latin typeface="Times New Roman" panose="02020603050405020304" pitchFamily="2" charset="0"/>
                <a:sym typeface="+mn-ea"/>
              </a:rPr>
              <a:t>变式</a:t>
            </a:r>
            <a:r>
              <a:rPr lang="en-US" altLang="zh-CN" sz="2800" b="1" dirty="0">
                <a:latin typeface="Times New Roman" panose="02020603050405020304" pitchFamily="2" charset="0"/>
                <a:sym typeface="+mn-ea"/>
              </a:rPr>
              <a:t>8</a:t>
            </a:r>
            <a:r>
              <a:rPr lang="zh-CN" altLang="en-US" sz="2800" b="1" dirty="0">
                <a:latin typeface="Times New Roman" panose="02020603050405020304" pitchFamily="2" charset="0"/>
                <a:sym typeface="+mn-ea"/>
              </a:rPr>
              <a:t>、</a:t>
            </a:r>
            <a:r>
              <a:rPr lang="en-US" altLang="zh-CN" sz="2800" b="1" dirty="0">
                <a:latin typeface="Times New Roman" panose="02020603050405020304" pitchFamily="2" charset="0"/>
                <a:sym typeface="+mn-ea"/>
              </a:rPr>
              <a:t>8</a:t>
            </a:r>
            <a:r>
              <a:rPr lang="zh-CN" altLang="en-US" sz="2800" b="1" dirty="0">
                <a:latin typeface="Times New Roman" panose="02020603050405020304" pitchFamily="2" charset="0"/>
                <a:sym typeface="+mn-ea"/>
              </a:rPr>
              <a:t>位同学围桌而坐，共有多少种坐法？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1906905" y="1207770"/>
            <a:ext cx="1070292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0">
                <a:ea typeface="宋体" panose="02010600030101010101" pitchFamily="2" charset="-122"/>
              </a:rPr>
              <a:t>解：围桌而坐与坐成一排的不同点在于，坐成圆形没有首尾之分，所以固定一人 </a:t>
            </a:r>
            <a:r>
              <a:rPr lang="zh-CN" altLang="en-US" sz="2800"/>
              <a:t>并从此位置把圆形展成直线其余7人共有</a:t>
            </a:r>
            <a:endParaRPr lang="zh-CN" altLang="en-US" sz="2800"/>
          </a:p>
          <a:p>
            <a:pPr indent="0"/>
            <a:r>
              <a:rPr lang="zh-CN" altLang="en-US" sz="2800"/>
              <a:t>                                  （8-1）！种排法，即</a:t>
            </a:r>
            <a:r>
              <a:rPr lang="en-US" altLang="zh-CN" sz="2800"/>
              <a:t>7</a:t>
            </a:r>
            <a:r>
              <a:rPr lang="zh-CN" altLang="en-US" sz="2800"/>
              <a:t>！ </a:t>
            </a:r>
            <a:endParaRPr lang="zh-CN" altLang="en-US" sz="2800"/>
          </a:p>
        </p:txBody>
      </p:sp>
      <p:pic>
        <p:nvPicPr>
          <p:cNvPr id="4" name="图片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780" y="2747645"/>
            <a:ext cx="6475730" cy="20332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270510" y="5205730"/>
            <a:ext cx="1138872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圆排问题推广</a:t>
            </a:r>
            <a:r>
              <a:rPr lang="zh-CN" sz="2800" b="0">
                <a:ea typeface="宋体" panose="02010600030101010101" pitchFamily="2" charset="-122"/>
              </a:rPr>
              <a:t>：一般地</a:t>
            </a:r>
            <a:r>
              <a:rPr lang="en-US" sz="2800" b="0">
                <a:latin typeface="宋体" panose="02010600030101010101" pitchFamily="2" charset="-122"/>
                <a:ea typeface="宋体" panose="02010600030101010101" pitchFamily="2" charset="-122"/>
              </a:rPr>
              <a:t>,n</a:t>
            </a:r>
            <a:r>
              <a:rPr lang="zh-CN" sz="2800" b="0">
                <a:ea typeface="宋体" panose="02010600030101010101" pitchFamily="2" charset="-122"/>
              </a:rPr>
              <a:t>个不同元素作圆形排列</a:t>
            </a:r>
            <a:r>
              <a:rPr lang="en-US" sz="2800" b="0">
                <a:latin typeface="Times New Roman" panose="02020603050405020304" pitchFamily="2" charset="0"/>
                <a:ea typeface="宋体" panose="02010600030101010101" pitchFamily="2" charset="-122"/>
              </a:rPr>
              <a:t>,</a:t>
            </a:r>
            <a:r>
              <a:rPr lang="zh-CN" sz="2800" b="0">
                <a:ea typeface="宋体" panose="02010600030101010101" pitchFamily="2" charset="-122"/>
              </a:rPr>
              <a:t>共有</a:t>
            </a:r>
            <a:r>
              <a:rPr lang="en-US" sz="2800" b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(n-1)!</a:t>
            </a:r>
            <a:r>
              <a:rPr lang="zh-CN" sz="2800" b="0">
                <a:ea typeface="宋体" panose="02010600030101010101" pitchFamily="2" charset="-122"/>
              </a:rPr>
              <a:t>种排法</a:t>
            </a:r>
            <a:r>
              <a:rPr lang="en-US" sz="2800" b="0">
                <a:latin typeface="Times New Roman" panose="02020603050405020304" pitchFamily="2" charset="0"/>
                <a:ea typeface="宋体" panose="02010600030101010101" pitchFamily="2" charset="-122"/>
              </a:rPr>
              <a:t>.</a:t>
            </a:r>
            <a:r>
              <a:rPr lang="zh-CN" sz="2800" b="0">
                <a:ea typeface="宋体" panose="02010600030101010101" pitchFamily="2" charset="-122"/>
              </a:rPr>
              <a:t>如果从</a:t>
            </a:r>
            <a:r>
              <a:rPr lang="en-US" sz="2800" b="0">
                <a:latin typeface="Times New Roman" panose="02020603050405020304" pitchFamily="2" charset="0"/>
                <a:ea typeface="宋体" panose="02010600030101010101" pitchFamily="2" charset="-122"/>
              </a:rPr>
              <a:t>n</a:t>
            </a:r>
            <a:r>
              <a:rPr lang="zh-CN" sz="2800" b="0">
                <a:ea typeface="宋体" panose="02010600030101010101" pitchFamily="2" charset="-122"/>
              </a:rPr>
              <a:t>个不同元素中取出</a:t>
            </a:r>
            <a:r>
              <a:rPr lang="en-US" sz="2800" b="0">
                <a:latin typeface="Times New Roman" panose="02020603050405020304" pitchFamily="2" charset="0"/>
                <a:ea typeface="宋体" panose="02010600030101010101" pitchFamily="2" charset="-122"/>
              </a:rPr>
              <a:t>m</a:t>
            </a:r>
            <a:r>
              <a:rPr lang="zh-CN" sz="2800" b="0">
                <a:ea typeface="宋体" panose="02010600030101010101" pitchFamily="2" charset="-122"/>
              </a:rPr>
              <a:t>个元素作圆形排列共有</a:t>
            </a:r>
            <a:endParaRPr lang="zh-CN" altLang="en-US" sz="2800"/>
          </a:p>
        </p:txBody>
      </p:sp>
      <p:pic>
        <p:nvPicPr>
          <p:cNvPr id="7" name="图片 6"/>
          <p:cNvPicPr/>
          <p:nvPr/>
        </p:nvPicPr>
        <p:blipFill>
          <a:blip r:embed="rId3"/>
          <a:stretch>
            <a:fillRect/>
          </a:stretch>
        </p:blipFill>
        <p:spPr>
          <a:xfrm>
            <a:off x="7781925" y="5673090"/>
            <a:ext cx="870585" cy="730250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</p:pic>
      <p:sp>
        <p:nvSpPr>
          <p:cNvPr id="10" name="椭圆 9"/>
          <p:cNvSpPr/>
          <p:nvPr/>
        </p:nvSpPr>
        <p:spPr>
          <a:xfrm>
            <a:off x="426085" y="2317750"/>
            <a:ext cx="1257300" cy="2463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62610" y="2591435"/>
            <a:ext cx="122809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圆排问题线排化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0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3314" name="文本框 13313"/>
          <p:cNvSpPr txBox="1"/>
          <p:nvPr/>
        </p:nvSpPr>
        <p:spPr>
          <a:xfrm>
            <a:off x="1676400" y="63500"/>
            <a:ext cx="51054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2" charset="0"/>
                <a:ea typeface="黑体" panose="02010600030101010101" charset="-122"/>
              </a:rPr>
              <a:t>【总结归纳】</a:t>
            </a:r>
            <a:endParaRPr lang="zh-CN" altLang="en-US" sz="4000" b="1">
              <a:solidFill>
                <a:srgbClr val="FF0000"/>
              </a:solidFill>
              <a:latin typeface="Times New Roman" panose="02020603050405020304" pitchFamily="2" charset="0"/>
              <a:ea typeface="黑体" panose="02010600030101010101" charset="-122"/>
            </a:endParaRPr>
          </a:p>
        </p:txBody>
      </p:sp>
      <p:sp>
        <p:nvSpPr>
          <p:cNvPr id="13315" name="文本框 13314"/>
          <p:cNvSpPr txBox="1"/>
          <p:nvPr/>
        </p:nvSpPr>
        <p:spPr>
          <a:xfrm>
            <a:off x="1676400" y="765175"/>
            <a:ext cx="8991600" cy="48310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2" charset="0"/>
              </a:rPr>
              <a:t>一般地，对于有限制条件的排列问题，有以下两种方法：</a:t>
            </a:r>
            <a:endParaRPr lang="zh-CN" altLang="en-US" sz="2800" b="1"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</a:rPr>
              <a:t>⑴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</a:rPr>
              <a:t>直接计算法</a:t>
            </a:r>
            <a:endParaRPr lang="zh-CN" altLang="en-US" sz="2800" b="1">
              <a:solidFill>
                <a:srgbClr val="0000FF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2" charset="0"/>
              </a:rPr>
              <a:t>        排列的限制条件一般是：某些特殊位置和特殊元素</a:t>
            </a:r>
            <a:r>
              <a:rPr lang="en-US" altLang="zh-CN" sz="2800" b="1">
                <a:latin typeface="Times New Roman" panose="02020603050405020304" pitchFamily="2" charset="0"/>
              </a:rPr>
              <a:t>.   </a:t>
            </a:r>
            <a:r>
              <a:rPr lang="zh-CN" altLang="en-US" sz="2800" b="1">
                <a:latin typeface="Times New Roman" panose="02020603050405020304" pitchFamily="2" charset="0"/>
              </a:rPr>
              <a:t>解决的办法是“特事特办”，对于这些特殊位置和元素，实行优先考虑，即</a:t>
            </a:r>
            <a:r>
              <a:rPr lang="zh-CN" altLang="en-US" sz="2800" b="1" u="sng">
                <a:solidFill>
                  <a:srgbClr val="0000FF"/>
                </a:solidFill>
                <a:latin typeface="Times New Roman" panose="02020603050405020304" pitchFamily="2" charset="0"/>
              </a:rPr>
              <a:t>特殊元素预置法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</a:rPr>
              <a:t>、</a:t>
            </a:r>
            <a:r>
              <a:rPr lang="zh-CN" altLang="en-US" sz="2800" b="1" u="sng">
                <a:solidFill>
                  <a:srgbClr val="0000FF"/>
                </a:solidFill>
                <a:latin typeface="Times New Roman" panose="02020603050405020304" pitchFamily="2" charset="0"/>
              </a:rPr>
              <a:t>特殊位置预置法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</a:rPr>
              <a:t>.</a:t>
            </a:r>
            <a:r>
              <a:rPr lang="en-US" altLang="zh-CN" sz="2800" b="1">
                <a:latin typeface="Times New Roman" panose="02020603050405020304" pitchFamily="2" charset="0"/>
              </a:rPr>
              <a:t>   </a:t>
            </a:r>
            <a:endParaRPr lang="en-US" altLang="zh-CN" sz="2800" b="1"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</a:rPr>
              <a:t>⑵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</a:rPr>
              <a:t>间接计算法</a:t>
            </a:r>
            <a:endParaRPr lang="zh-CN" altLang="en-US" sz="2800" b="1">
              <a:solidFill>
                <a:srgbClr val="0000FF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2" charset="0"/>
              </a:rPr>
              <a:t>        先抛开限制条件，计算出所有可能的排列数，再从中减去不合题意的排列数，特别要注意：不能遗漏，也不能重复</a:t>
            </a:r>
            <a:r>
              <a:rPr lang="en-US" altLang="zh-CN" sz="2800" b="1">
                <a:latin typeface="Times New Roman" panose="02020603050405020304" pitchFamily="2" charset="0"/>
              </a:rPr>
              <a:t>.   </a:t>
            </a:r>
            <a:r>
              <a:rPr lang="zh-CN" altLang="en-US" sz="2800" b="1">
                <a:latin typeface="Times New Roman" panose="02020603050405020304" pitchFamily="2" charset="0"/>
              </a:rPr>
              <a:t>即</a:t>
            </a:r>
            <a:r>
              <a:rPr lang="zh-CN" altLang="en-US" sz="2800" b="1" u="sng">
                <a:solidFill>
                  <a:srgbClr val="0000FF"/>
                </a:solidFill>
                <a:latin typeface="Times New Roman" panose="02020603050405020304" pitchFamily="2" charset="0"/>
              </a:rPr>
              <a:t>排除法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</a:rPr>
              <a:t>.</a:t>
            </a:r>
            <a:endParaRPr lang="en-US" altLang="zh-CN" sz="2800" b="1">
              <a:solidFill>
                <a:srgbClr val="0000FF"/>
              </a:solidFill>
              <a:latin typeface="Times New Roman" panose="02020603050405020304" pitchFamily="2" charset="0"/>
            </a:endParaRPr>
          </a:p>
        </p:txBody>
      </p:sp>
      <p:sp>
        <p:nvSpPr>
          <p:cNvPr id="13316" name="文本框 13315"/>
          <p:cNvSpPr txBox="1"/>
          <p:nvPr/>
        </p:nvSpPr>
        <p:spPr>
          <a:xfrm>
            <a:off x="1685925" y="5883275"/>
            <a:ext cx="916305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2" charset="0"/>
                <a:ea typeface="华文新魏" pitchFamily="2" charset="-122"/>
              </a:rPr>
              <a:t>搞清限制条件的真正含义，做针对性文章！</a:t>
            </a:r>
            <a:endParaRPr lang="zh-CN" altLang="en-US" sz="3600" b="1">
              <a:solidFill>
                <a:srgbClr val="FF3300"/>
              </a:solidFill>
              <a:latin typeface="Times New Roman" panose="02020603050405020304" pitchFamily="2" charset="0"/>
              <a:ea typeface="华文新魏" pitchFamily="2" charset="-122"/>
            </a:endParaRPr>
          </a:p>
        </p:txBody>
      </p:sp>
      <p:sp>
        <p:nvSpPr>
          <p:cNvPr id="13317" name="直角三角形 13316"/>
          <p:cNvSpPr/>
          <p:nvPr/>
        </p:nvSpPr>
        <p:spPr>
          <a:xfrm rot="10860000">
            <a:off x="8837613" y="-12700"/>
            <a:ext cx="1830387" cy="628650"/>
          </a:xfrm>
          <a:prstGeom prst="rtTriangle">
            <a:avLst/>
          </a:prstGeom>
          <a:solidFill>
            <a:srgbClr val="FFFF00">
              <a:alpha val="100000"/>
            </a:srgbClr>
          </a:solidFill>
          <a:ln w="9525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26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charRg st="26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33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charRg st="33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120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charRg st="120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127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charRg st="127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694690" y="947420"/>
            <a:ext cx="1098486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56870"/>
            <a:r>
              <a:rPr lang="zh-CN" sz="3200" b="1">
                <a:ea typeface="宋体" panose="02010600030101010101" pitchFamily="2" charset="-122"/>
              </a:rPr>
              <a:t>从上面的例子，方法与规律的总结？分享一下！</a:t>
            </a:r>
            <a:r>
              <a:rPr lang="en-US" sz="1400" b="1">
                <a:latin typeface="宋体" panose="02010600030101010101" pitchFamily="2" charset="-122"/>
                <a:cs typeface="Courier New" panose="02070309020205020404" charset="0"/>
              </a:rPr>
              <a:t> </a:t>
            </a:r>
            <a:endParaRPr lang="en-US" sz="1400" b="1">
              <a:latin typeface="宋体" panose="02010600030101010101" pitchFamily="2" charset="-122"/>
              <a:cs typeface="Courier New" panose="02070309020205020404" charset="0"/>
            </a:endParaRPr>
          </a:p>
          <a:p>
            <a:endParaRPr lang="zh-CN" altLang="en-US"/>
          </a:p>
        </p:txBody>
      </p:sp>
      <p:graphicFrame>
        <p:nvGraphicFramePr>
          <p:cNvPr id="649228" name="Object 12"/>
          <p:cNvGraphicFramePr/>
          <p:nvPr/>
        </p:nvGraphicFramePr>
        <p:xfrm>
          <a:off x="788353" y="1618615"/>
          <a:ext cx="10796905" cy="4134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" r:id="rId2" imgW="7212965" imgH="3999865" progId="Word.Document.8">
                  <p:embed/>
                </p:oleObj>
              </mc:Choice>
              <mc:Fallback>
                <p:oleObj name="" r:id="rId2" imgW="7212965" imgH="3999865" progId="Word.Document.8">
                  <p:embed/>
                  <p:pic>
                    <p:nvPicPr>
                      <p:cNvPr id="0" name="图片 315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88353" y="1618615"/>
                        <a:ext cx="10796905" cy="41344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60960" y="415925"/>
            <a:ext cx="12054205" cy="4561840"/>
          </a:xfrm>
          <a:prstGeom prst="rect">
            <a:avLst/>
          </a:prstGeom>
          <a:gradFill flip="none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9525">
            <a:noFill/>
          </a:ln>
        </p:spPr>
        <p:txBody>
          <a:bodyPr wrap="square">
            <a:spAutoFit/>
          </a:bodyPr>
          <a:p>
            <a:pPr indent="356870"/>
            <a:r>
              <a:rPr lang="zh-CN" sz="2800" b="1">
                <a:ea typeface="宋体" panose="02010600030101010101" pitchFamily="2" charset="-122"/>
              </a:rPr>
              <a:t>组合的简单应用的策略</a:t>
            </a:r>
            <a:r>
              <a:rPr lang="zh-CN" sz="2800" b="1">
                <a:solidFill>
                  <a:srgbClr val="0000FF"/>
                </a:solidFill>
                <a:latin typeface="Times New Roman" panose="02020603050405020304" pitchFamily="2" charset="0"/>
                <a:ea typeface="黑体" panose="02010600030101010101" charset="-122"/>
              </a:rPr>
              <a:t>【</a:t>
            </a:r>
            <a:r>
              <a:rPr lang="zh-CN" sz="2800" b="1">
                <a:solidFill>
                  <a:srgbClr val="0000FF"/>
                </a:solidFill>
                <a:ea typeface="黑体" panose="02010600030101010101" charset="-122"/>
              </a:rPr>
              <a:t>例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2" charset="0"/>
                <a:ea typeface="黑体" panose="02010600030101010101" charset="-122"/>
              </a:rPr>
              <a:t>2</a:t>
            </a:r>
            <a:r>
              <a:rPr lang="zh-CN" sz="2800" b="1">
                <a:solidFill>
                  <a:srgbClr val="0000FF"/>
                </a:solidFill>
                <a:latin typeface="Times New Roman" panose="02020603050405020304" pitchFamily="2" charset="0"/>
                <a:ea typeface="黑体" panose="02010600030101010101" charset="-122"/>
              </a:rPr>
              <a:t>】（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2019</a:t>
            </a:r>
            <a:r>
              <a:rPr lang="zh-CN" sz="2800" b="1">
                <a:solidFill>
                  <a:srgbClr val="0000FF"/>
                </a:solidFill>
                <a:latin typeface="Times New Roman" panose="02020603050405020304" pitchFamily="2" charset="0"/>
                <a:ea typeface="黑体" panose="02010600030101010101" charset="-122"/>
              </a:rPr>
              <a:t>福建高三模拟）</a:t>
            </a:r>
            <a:r>
              <a:rPr lang="zh-CN" sz="2800" b="1">
                <a:ea typeface="宋体" panose="02010600030101010101" pitchFamily="2" charset="-122"/>
              </a:rPr>
              <a:t>　某市工商局对</a:t>
            </a:r>
            <a:r>
              <a:rPr lang="en-US" sz="2800" b="1">
                <a:latin typeface="Times New Roman" panose="02020603050405020304" pitchFamily="2" charset="0"/>
              </a:rPr>
              <a:t>35</a:t>
            </a:r>
            <a:r>
              <a:rPr lang="zh-CN" sz="2800" b="1">
                <a:ea typeface="宋体" panose="02010600030101010101" pitchFamily="2" charset="-122"/>
              </a:rPr>
              <a:t>种商品进行抽样检查，已知其中有</a:t>
            </a:r>
            <a:r>
              <a:rPr lang="en-US" sz="2800" b="1">
                <a:latin typeface="Times New Roman" panose="02020603050405020304" pitchFamily="2" charset="0"/>
              </a:rPr>
              <a:t>15</a:t>
            </a:r>
            <a:r>
              <a:rPr lang="zh-CN" sz="2800" b="1">
                <a:ea typeface="宋体" panose="02010600030101010101" pitchFamily="2" charset="-122"/>
              </a:rPr>
              <a:t>种假货．现从</a:t>
            </a:r>
            <a:r>
              <a:rPr lang="en-US" sz="2800" b="1">
                <a:latin typeface="Times New Roman" panose="02020603050405020304" pitchFamily="2" charset="0"/>
              </a:rPr>
              <a:t>35</a:t>
            </a:r>
            <a:r>
              <a:rPr lang="zh-CN" sz="2800" b="1">
                <a:ea typeface="宋体" panose="02010600030101010101" pitchFamily="2" charset="-122"/>
              </a:rPr>
              <a:t>种商品中选取</a:t>
            </a:r>
            <a:r>
              <a:rPr lang="en-US" sz="2800" b="1">
                <a:latin typeface="Times New Roman" panose="02020603050405020304" pitchFamily="2" charset="0"/>
              </a:rPr>
              <a:t>3</a:t>
            </a:r>
            <a:r>
              <a:rPr lang="zh-CN" sz="2800" b="1">
                <a:ea typeface="宋体" panose="02010600030101010101" pitchFamily="2" charset="-122"/>
              </a:rPr>
              <a:t>种．</a:t>
            </a:r>
            <a:r>
              <a:rPr lang="zh-CN" sz="2800" b="1">
                <a:latin typeface="Times New Roman" panose="02020603050405020304" pitchFamily="2" charset="0"/>
                <a:ea typeface="宋体" panose="02010600030101010101" pitchFamily="2" charset="-122"/>
              </a:rPr>
              <a:t>（</a:t>
            </a:r>
            <a:r>
              <a:rPr lang="en-US" sz="2800" b="1">
                <a:latin typeface="Times New Roman" panose="02020603050405020304" pitchFamily="2" charset="0"/>
                <a:cs typeface="Times New Roman" panose="02020603050405020304" pitchFamily="2" charset="0"/>
              </a:rPr>
              <a:t>1</a:t>
            </a:r>
            <a:r>
              <a:rPr lang="zh-CN" sz="2800" b="1">
                <a:latin typeface="Times New Roman" panose="02020603050405020304" pitchFamily="2" charset="0"/>
                <a:ea typeface="宋体" panose="02010600030101010101" pitchFamily="2" charset="-122"/>
              </a:rPr>
              <a:t>）</a:t>
            </a:r>
            <a:r>
              <a:rPr lang="zh-CN" sz="2800" b="1">
                <a:ea typeface="宋体" panose="02010600030101010101" pitchFamily="2" charset="-122"/>
              </a:rPr>
              <a:t>其中某一种假货必须在内，不同的取法有多少种？</a:t>
            </a:r>
            <a:r>
              <a:rPr lang="zh-CN" sz="2800" b="1">
                <a:latin typeface="Times New Roman" panose="02020603050405020304" pitchFamily="2" charset="0"/>
                <a:ea typeface="宋体" panose="02010600030101010101" pitchFamily="2" charset="-122"/>
              </a:rPr>
              <a:t>（开放性题目：请同学们问题（</a:t>
            </a:r>
            <a:r>
              <a:rPr lang="en-US" altLang="zh-CN" sz="2800" b="1">
                <a:latin typeface="Times New Roman" panose="02020603050405020304" pitchFamily="2" charset="0"/>
                <a:ea typeface="宋体" panose="02010600030101010101" pitchFamily="2" charset="-122"/>
              </a:rPr>
              <a:t>1</a:t>
            </a:r>
            <a:r>
              <a:rPr lang="zh-CN" sz="2800" b="1">
                <a:latin typeface="Times New Roman" panose="02020603050405020304" pitchFamily="2" charset="0"/>
                <a:ea typeface="宋体" panose="02010600030101010101" pitchFamily="2" charset="-122"/>
              </a:rPr>
              <a:t>）自己编题并且求解）变式</a:t>
            </a:r>
            <a:r>
              <a:rPr lang="en-US" sz="2800" b="1">
                <a:latin typeface="Times New Roman" panose="02020603050405020304" pitchFamily="2" charset="0"/>
                <a:cs typeface="Times New Roman" panose="02020603050405020304" pitchFamily="2" charset="0"/>
              </a:rPr>
              <a:t>1</a:t>
            </a:r>
            <a:r>
              <a:rPr lang="zh-CN" sz="2800" b="1">
                <a:latin typeface="Times New Roman" panose="02020603050405020304" pitchFamily="2" charset="0"/>
                <a:ea typeface="宋体" panose="02010600030101010101" pitchFamily="2" charset="-122"/>
              </a:rPr>
              <a:t>、</a:t>
            </a:r>
            <a:r>
              <a:rPr lang="en-US" sz="2800" b="1">
                <a:latin typeface="Times New Roman" panose="02020603050405020304" pitchFamily="2" charset="0"/>
              </a:rPr>
              <a:t>________________________________________________________________</a:t>
            </a:r>
            <a:r>
              <a:rPr lang="zh-CN" sz="2800" b="1">
                <a:latin typeface="Times New Roman" panose="02020603050405020304" pitchFamily="2" charset="0"/>
                <a:ea typeface="宋体" panose="02010600030101010101" pitchFamily="2" charset="-122"/>
              </a:rPr>
              <a:t>变式</a:t>
            </a:r>
            <a:r>
              <a:rPr lang="en-US" sz="2800" b="1">
                <a:latin typeface="Times New Roman" panose="02020603050405020304" pitchFamily="2" charset="0"/>
                <a:cs typeface="Times New Roman" panose="02020603050405020304" pitchFamily="2" charset="0"/>
              </a:rPr>
              <a:t>2</a:t>
            </a:r>
            <a:r>
              <a:rPr lang="zh-CN" sz="2800" b="1">
                <a:latin typeface="Times New Roman" panose="02020603050405020304" pitchFamily="2" charset="0"/>
                <a:ea typeface="宋体" panose="02010600030101010101" pitchFamily="2" charset="-122"/>
              </a:rPr>
              <a:t>、</a:t>
            </a:r>
            <a:r>
              <a:rPr lang="en-US" sz="2800" b="1">
                <a:latin typeface="Times New Roman" panose="02020603050405020304" pitchFamily="2" charset="0"/>
              </a:rPr>
              <a:t>________________________________________________________________</a:t>
            </a:r>
            <a:endParaRPr lang="en-US" sz="2800" b="1">
              <a:latin typeface="Times New Roman" panose="02020603050405020304" pitchFamily="2" charset="0"/>
            </a:endParaRPr>
          </a:p>
          <a:p>
            <a:pPr indent="356870"/>
            <a:r>
              <a:rPr lang="zh-CN" sz="2800" b="1">
                <a:ea typeface="宋体" panose="02010600030101010101" pitchFamily="2" charset="-122"/>
              </a:rPr>
              <a:t>变式</a:t>
            </a:r>
            <a:r>
              <a:rPr lang="en-US" sz="2800" b="1">
                <a:latin typeface="宋体" panose="02010600030101010101" pitchFamily="2" charset="-122"/>
                <a:cs typeface="Courier New" panose="02070309020205020404" charset="0"/>
              </a:rPr>
              <a:t>3_________________________________________________________</a:t>
            </a:r>
            <a:endParaRPr lang="zh-CN" sz="2800" b="1">
              <a:ea typeface="宋体" panose="02010600030101010101" pitchFamily="2" charset="-122"/>
            </a:endParaRPr>
          </a:p>
          <a:p>
            <a:pPr indent="356870"/>
            <a:r>
              <a:rPr lang="en-US" sz="1050" b="1">
                <a:solidFill>
                  <a:srgbClr val="000099"/>
                </a:solidFill>
                <a:latin typeface="宋体" panose="02010600030101010101" pitchFamily="2" charset="-122"/>
              </a:rPr>
              <a:t> </a:t>
            </a:r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875" y="554990"/>
            <a:ext cx="12160250" cy="6000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>
                <a:sym typeface="+mn-ea"/>
              </a:rPr>
              <a:t>练习2、（2014全国大纲）</a:t>
            </a:r>
            <a:endParaRPr lang="zh-CN" altLang="en-US" sz="3200"/>
          </a:p>
          <a:p>
            <a:r>
              <a:rPr lang="zh-CN" altLang="en-US" sz="3200">
                <a:sym typeface="+mn-ea"/>
              </a:rPr>
              <a:t>有6名男医生、5名女医生，从中选出2名男医生、1名女医生组成一个医疗小组，则不同的选法共有（   ） </a:t>
            </a:r>
            <a:endParaRPr lang="zh-CN" altLang="en-US" sz="3200"/>
          </a:p>
          <a:p>
            <a:r>
              <a:rPr lang="zh-CN" altLang="en-US" sz="3200">
                <a:sym typeface="+mn-ea"/>
              </a:rPr>
              <a:t>A．60种    B．70种    C．75种    D．150种</a:t>
            </a:r>
            <a:endParaRPr lang="zh-CN" altLang="en-US" sz="3200"/>
          </a:p>
          <a:p>
            <a:r>
              <a:rPr lang="zh-CN" altLang="en-US" sz="3200"/>
              <a:t>练习2、（2018浙江）从1，3，5，7，9中任取2个数字，从0，2，4，6中任取2个数字，一共可以组成___________个没有重复数字的四位数.(用数字作答)</a:t>
            </a:r>
            <a:endParaRPr lang="zh-CN" altLang="en-US" sz="3200"/>
          </a:p>
          <a:p>
            <a:r>
              <a:rPr lang="zh-CN" altLang="en-US" sz="3200"/>
              <a:t>练习</a:t>
            </a:r>
            <a:r>
              <a:rPr lang="en-US" altLang="zh-CN" sz="3200"/>
              <a:t>3</a:t>
            </a:r>
            <a:r>
              <a:rPr lang="zh-CN" altLang="en-US" sz="3200"/>
              <a:t>、</a:t>
            </a:r>
            <a:r>
              <a:rPr lang="en-US" altLang="zh-CN" sz="3200"/>
              <a:t>(</a:t>
            </a:r>
            <a:r>
              <a:rPr lang="zh-CN" altLang="en-US" sz="3200"/>
              <a:t>2018全国新课标Ⅰ理）从2位女生，4位男生中选3人参加科技比赛，且至少有1位女生入选，则不同的选法共有_________种．（用数字填写答案）</a:t>
            </a:r>
            <a:endParaRPr lang="zh-CN" altLang="en-US" sz="3200"/>
          </a:p>
          <a:p>
            <a:r>
              <a:rPr lang="zh-CN" altLang="en-US" sz="3200"/>
              <a:t>变式9、从2位女生，4位男生中选3人参加科技比赛，求至少有1位女生入选的概率是__________</a:t>
            </a:r>
            <a:endParaRPr lang="zh-CN" altLang="en-US" sz="3200"/>
          </a:p>
        </p:txBody>
      </p:sp>
      <p:sp>
        <p:nvSpPr>
          <p:cNvPr id="3" name="文本框 2"/>
          <p:cNvSpPr txBox="1"/>
          <p:nvPr/>
        </p:nvSpPr>
        <p:spPr>
          <a:xfrm>
            <a:off x="948055" y="33020"/>
            <a:ext cx="4664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>
                <a:solidFill>
                  <a:srgbClr val="FF0000"/>
                </a:solidFill>
              </a:rPr>
              <a:t>课堂检测，小刀试一试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40780" y="1563370"/>
            <a:ext cx="12084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C</a:t>
            </a:r>
            <a:r>
              <a:rPr lang="en-US" altLang="zh-CN" sz="2400"/>
              <a:t>  </a:t>
            </a:r>
            <a:endParaRPr lang="en-US" altLang="zh-CN" sz="2400"/>
          </a:p>
        </p:txBody>
      </p:sp>
      <p:sp>
        <p:nvSpPr>
          <p:cNvPr id="5" name="文本框 4"/>
          <p:cNvSpPr txBox="1"/>
          <p:nvPr/>
        </p:nvSpPr>
        <p:spPr>
          <a:xfrm>
            <a:off x="6240780" y="2961640"/>
            <a:ext cx="2616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1260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559925" y="4511675"/>
            <a:ext cx="2616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16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797935" y="5895975"/>
            <a:ext cx="2616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0.8</a:t>
            </a:r>
            <a:endParaRPr lang="en-US" altLang="zh-CN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570230" y="464185"/>
            <a:ext cx="1098486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56870"/>
            <a:r>
              <a:rPr lang="zh-CN" sz="3200" b="1">
                <a:ea typeface="宋体" panose="02010600030101010101" pitchFamily="2" charset="-122"/>
              </a:rPr>
              <a:t>从上面的例子，方法与规律的总结？分享一下！</a:t>
            </a:r>
            <a:r>
              <a:rPr lang="en-US" sz="1400" b="1">
                <a:latin typeface="宋体" panose="02010600030101010101" pitchFamily="2" charset="-122"/>
                <a:cs typeface="Courier New" panose="02070309020205020404" charset="0"/>
              </a:rPr>
              <a:t>  </a:t>
            </a:r>
            <a:endParaRPr lang="zh-CN" altLang="en-US"/>
          </a:p>
        </p:txBody>
      </p:sp>
      <p:graphicFrame>
        <p:nvGraphicFramePr>
          <p:cNvPr id="19458" name="Object 23"/>
          <p:cNvGraphicFramePr/>
          <p:nvPr/>
        </p:nvGraphicFramePr>
        <p:xfrm>
          <a:off x="570230" y="1478915"/>
          <a:ext cx="6163310" cy="1158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" r:id="rId2" imgW="4212590" imgH="1271905" progId="Word.Document.8">
                  <p:embed/>
                </p:oleObj>
              </mc:Choice>
              <mc:Fallback>
                <p:oleObj name="" r:id="rId2" imgW="4212590" imgH="1271905" progId="Word.Document.8">
                  <p:embed/>
                  <p:pic>
                    <p:nvPicPr>
                      <p:cNvPr id="0" name="图片 318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70230" y="1478915"/>
                        <a:ext cx="6163310" cy="11582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9304" name="Object 24"/>
          <p:cNvGraphicFramePr/>
          <p:nvPr/>
        </p:nvGraphicFramePr>
        <p:xfrm>
          <a:off x="784860" y="2636838"/>
          <a:ext cx="3898900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4" imgW="4180205" imgH="3493135" progId="Word.Document.8">
                  <p:embed/>
                </p:oleObj>
              </mc:Choice>
              <mc:Fallback>
                <p:oleObj name="" r:id="rId4" imgW="4180205" imgH="3493135" progId="Word.Document.8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4860" y="2636838"/>
                        <a:ext cx="3898900" cy="3251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2" name="Object 15"/>
          <p:cNvGraphicFramePr/>
          <p:nvPr/>
        </p:nvGraphicFramePr>
        <p:xfrm>
          <a:off x="5229860" y="2720340"/>
          <a:ext cx="5877560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" r:id="rId6" imgW="4212590" imgH="4445635" progId="Word.Document.8">
                  <p:embed/>
                </p:oleObj>
              </mc:Choice>
              <mc:Fallback>
                <p:oleObj name="" r:id="rId6" imgW="4212590" imgH="4445635" progId="Word.Document.8">
                  <p:embed/>
                  <p:pic>
                    <p:nvPicPr>
                      <p:cNvPr id="0" name="图片 318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29860" y="2720340"/>
                        <a:ext cx="5877560" cy="3425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76985" y="15494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zh-CN" sz="2400" b="1">
                <a:ea typeface="宋体" panose="02010600030101010101" pitchFamily="2" charset="-122"/>
              </a:rPr>
              <a:t>探究三：利用排列组合求概率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443230" y="736600"/>
            <a:ext cx="1130173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例3、(1)（2018全国新课标Ⅱ理）我国数学家陈景润在哥德巴赫猜想的研究中取得了世界领先的成果．哥德巴赫猜想是“每个大于2的偶数可以表示为两个素数的和”，如                          </a:t>
            </a:r>
            <a:r>
              <a:rPr lang="en-US" altLang="zh-CN" sz="2400"/>
              <a:t>,</a:t>
            </a:r>
            <a:r>
              <a:rPr lang="zh-CN" altLang="en-US" sz="2400"/>
              <a:t>在不超过30的素数中，随机选取两个不同的数，其和等于30的概率是（       ）</a:t>
            </a:r>
            <a:endParaRPr lang="zh-CN" altLang="en-US" sz="24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395" y="1480820"/>
            <a:ext cx="1781175" cy="469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4" name="文本框 103"/>
          <p:cNvSpPr txBox="1"/>
          <p:nvPr/>
        </p:nvSpPr>
        <p:spPr>
          <a:xfrm>
            <a:off x="665480" y="3336925"/>
            <a:ext cx="110794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b="0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A</a:t>
            </a:r>
            <a:r>
              <a:rPr lang="zh-CN" sz="2800" b="0">
                <a:solidFill>
                  <a:srgbClr val="000000"/>
                </a:solidFill>
                <a:ea typeface="宋体" panose="02010600030101010101" pitchFamily="2" charset="-122"/>
              </a:rPr>
              <a:t>．                              </a:t>
            </a:r>
            <a:r>
              <a:rPr lang="en-US" sz="2800" b="0">
                <a:solidFill>
                  <a:srgbClr val="000000"/>
                </a:solidFill>
                <a:ea typeface="宋体" panose="02010600030101010101" pitchFamily="2" charset="-122"/>
              </a:rPr>
              <a:t>B</a:t>
            </a:r>
            <a:r>
              <a:rPr lang="en-US" altLang="zh-CN" sz="2800" b="0">
                <a:solidFill>
                  <a:srgbClr val="000000"/>
                </a:solidFill>
                <a:ea typeface="宋体" panose="02010600030101010101" pitchFamily="2" charset="-122"/>
              </a:rPr>
              <a:t>                                         C                                  D</a:t>
            </a:r>
            <a:endParaRPr lang="en-US" altLang="zh-CN" sz="28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pic>
        <p:nvPicPr>
          <p:cNvPr id="11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6755" y="3237230"/>
            <a:ext cx="466090" cy="7518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5135" y="3228975"/>
            <a:ext cx="541020" cy="7378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83875" y="3267075"/>
            <a:ext cx="641350" cy="7219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3395" y="3035300"/>
            <a:ext cx="534670" cy="9315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文本框 14"/>
          <p:cNvSpPr txBox="1"/>
          <p:nvPr/>
        </p:nvSpPr>
        <p:spPr>
          <a:xfrm>
            <a:off x="2080895" y="1844675"/>
            <a:ext cx="34721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C</a:t>
            </a:r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65480" y="4117340"/>
            <a:ext cx="1107948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0">
                <a:latin typeface="Times New Roman" panose="02020603050405020304" pitchFamily="2" charset="0"/>
                <a:ea typeface="宋体" panose="02010600030101010101" pitchFamily="2" charset="-122"/>
              </a:rPr>
              <a:t>（</a:t>
            </a:r>
            <a:r>
              <a:rPr lang="en-US" sz="2400" b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2014</a:t>
            </a:r>
            <a:r>
              <a:rPr lang="zh-CN" sz="2400" b="0">
                <a:latin typeface="Times New Roman" panose="02020603050405020304" pitchFamily="2" charset="0"/>
                <a:ea typeface="宋体" panose="02010600030101010101" pitchFamily="2" charset="-122"/>
              </a:rPr>
              <a:t>陕西）从正方形四个顶点及其中心这</a:t>
            </a:r>
            <a:r>
              <a:rPr lang="en-US" sz="2400" b="0">
                <a:latin typeface="Times New Roman" panose="02020603050405020304" pitchFamily="2" charset="0"/>
                <a:ea typeface="宋体" panose="02010600030101010101" pitchFamily="2" charset="-122"/>
                <a:cs typeface="Times New Roman" panose="02020603050405020304" pitchFamily="2" charset="0"/>
              </a:rPr>
              <a:t>5</a:t>
            </a:r>
            <a:r>
              <a:rPr lang="zh-CN" sz="2400" b="0">
                <a:latin typeface="Times New Roman" panose="02020603050405020304" pitchFamily="2" charset="0"/>
                <a:ea typeface="宋体" panose="02010600030101010101" pitchFamily="2" charset="-122"/>
              </a:rPr>
              <a:t>个点中，任取</a:t>
            </a:r>
            <a:r>
              <a:rPr lang="en-US" sz="2400" b="0">
                <a:latin typeface="Times New Roman" panose="02020603050405020304" pitchFamily="2" charset="0"/>
                <a:ea typeface="宋体" panose="02010600030101010101" pitchFamily="2" charset="-122"/>
              </a:rPr>
              <a:t>2</a:t>
            </a:r>
            <a:r>
              <a:rPr lang="zh-CN" sz="2400" b="0">
                <a:latin typeface="Times New Roman" panose="02020603050405020304" pitchFamily="2" charset="0"/>
                <a:ea typeface="宋体" panose="02010600030101010101" pitchFamily="2" charset="-122"/>
              </a:rPr>
              <a:t>个点，则这</a:t>
            </a:r>
            <a:r>
              <a:rPr lang="en-US" sz="2400" b="0">
                <a:latin typeface="Times New Roman" panose="02020603050405020304" pitchFamily="2" charset="0"/>
                <a:ea typeface="宋体" panose="02010600030101010101" pitchFamily="2" charset="-122"/>
              </a:rPr>
              <a:t>2</a:t>
            </a:r>
            <a:r>
              <a:rPr lang="zh-CN" sz="2400" b="0">
                <a:latin typeface="Times New Roman" panose="02020603050405020304" pitchFamily="2" charset="0"/>
                <a:ea typeface="宋体" panose="02010600030101010101" pitchFamily="2" charset="-122"/>
              </a:rPr>
              <a:t>个点的距离不小于该正方形边长的概率为（       ）</a:t>
            </a:r>
            <a:endParaRPr lang="zh-CN" altLang="en-US" sz="2400"/>
          </a:p>
        </p:txBody>
      </p:sp>
      <p:pic>
        <p:nvPicPr>
          <p:cNvPr id="18" name="图片 6" descr="www.gkxx.com"/>
          <p:cNvPicPr>
            <a:picLocks noChangeAspect="1"/>
          </p:cNvPicPr>
          <p:nvPr/>
        </p:nvPicPr>
        <p:blipFill>
          <a:blip r:embed="rId7">
            <a:lum bright="20001"/>
          </a:blip>
          <a:stretch>
            <a:fillRect/>
          </a:stretch>
        </p:blipFill>
        <p:spPr>
          <a:xfrm>
            <a:off x="1276985" y="5186680"/>
            <a:ext cx="550545" cy="7785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" name="图片 7" descr="www.gkxx.com"/>
          <p:cNvPicPr>
            <a:picLocks noChangeAspect="1"/>
          </p:cNvPicPr>
          <p:nvPr/>
        </p:nvPicPr>
        <p:blipFill>
          <a:blip r:embed="rId8">
            <a:lum bright="20001"/>
          </a:blip>
          <a:stretch>
            <a:fillRect/>
          </a:stretch>
        </p:blipFill>
        <p:spPr>
          <a:xfrm>
            <a:off x="3041650" y="5076190"/>
            <a:ext cx="805180" cy="9994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" name="图片 8" descr="www.gkxx.com"/>
          <p:cNvPicPr>
            <a:picLocks noChangeAspect="1"/>
          </p:cNvPicPr>
          <p:nvPr/>
        </p:nvPicPr>
        <p:blipFill>
          <a:blip r:embed="rId9">
            <a:lum bright="20001"/>
          </a:blip>
          <a:stretch>
            <a:fillRect/>
          </a:stretch>
        </p:blipFill>
        <p:spPr>
          <a:xfrm>
            <a:off x="5430520" y="5240655"/>
            <a:ext cx="631190" cy="835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" name="图片 9" descr="www.gkxx.com"/>
          <p:cNvPicPr>
            <a:picLocks noChangeAspect="1"/>
          </p:cNvPicPr>
          <p:nvPr/>
        </p:nvPicPr>
        <p:blipFill>
          <a:blip r:embed="rId10">
            <a:lum bright="20001"/>
          </a:blip>
          <a:stretch>
            <a:fillRect/>
          </a:stretch>
        </p:blipFill>
        <p:spPr>
          <a:xfrm>
            <a:off x="7886700" y="5153660"/>
            <a:ext cx="591185" cy="7575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文本框 21"/>
          <p:cNvSpPr txBox="1"/>
          <p:nvPr/>
        </p:nvSpPr>
        <p:spPr>
          <a:xfrm>
            <a:off x="5430520" y="4486910"/>
            <a:ext cx="34721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C</a:t>
            </a:r>
            <a:endParaRPr lang="en-US" altLang="zh-CN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694690" y="947420"/>
            <a:ext cx="10984865" cy="12299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56870"/>
            <a:r>
              <a:rPr lang="zh-CN" sz="3200" b="1">
                <a:ea typeface="宋体" panose="02010600030101010101" pitchFamily="2" charset="-122"/>
              </a:rPr>
              <a:t>这节课，您收获了什么？分享一下！</a:t>
            </a:r>
            <a:r>
              <a:rPr lang="en-US" sz="1400" b="1">
                <a:latin typeface="宋体" panose="02010600030101010101" pitchFamily="2" charset="-122"/>
                <a:cs typeface="Courier New" panose="02070309020205020404" charset="0"/>
              </a:rPr>
              <a:t>  _________________________________________________________________</a:t>
            </a:r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6" name="Rectangle 80"/>
          <p:cNvSpPr/>
          <p:nvPr/>
        </p:nvSpPr>
        <p:spPr>
          <a:xfrm>
            <a:off x="503873" y="152400"/>
            <a:ext cx="9145588" cy="620713"/>
          </a:xfrm>
          <a:prstGeom prst="rect">
            <a:avLst/>
          </a:prstGeom>
          <a:gradFill rotWithShape="1">
            <a:gsLst>
              <a:gs pos="0">
                <a:srgbClr val="001D31"/>
              </a:gs>
              <a:gs pos="100000">
                <a:srgbClr val="0099FF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p>
            <a:endParaRPr lang="zh-CN" altLang="en-US" sz="1800" b="0" dirty="0">
              <a:latin typeface="Calibri" panose="020F0502020204030204" charset="0"/>
            </a:endParaRPr>
          </a:p>
        </p:txBody>
      </p:sp>
      <p:pic>
        <p:nvPicPr>
          <p:cNvPr id="35847" name="Picture 57" descr="1"/>
          <p:cNvPicPr>
            <a:picLocks noChangeAspect="1"/>
          </p:cNvPicPr>
          <p:nvPr/>
        </p:nvPicPr>
        <p:blipFill>
          <a:blip r:embed="rId1"/>
          <a:srcRect b="2719"/>
          <a:stretch>
            <a:fillRect/>
          </a:stretch>
        </p:blipFill>
        <p:spPr>
          <a:xfrm>
            <a:off x="-85725" y="537845"/>
            <a:ext cx="12087860" cy="6527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graphicFrame>
        <p:nvGraphicFramePr>
          <p:cNvPr id="17469" name="Object 61"/>
          <p:cNvGraphicFramePr/>
          <p:nvPr/>
        </p:nvGraphicFramePr>
        <p:xfrm>
          <a:off x="2481263" y="1042988"/>
          <a:ext cx="66929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" r:id="rId2" imgW="7174865" imgH="1016635" progId="Word.Document.8">
                  <p:embed/>
                </p:oleObj>
              </mc:Choice>
              <mc:Fallback>
                <p:oleObj name="" r:id="rId2" imgW="7174865" imgH="1016635" progId="Word.Document.8">
                  <p:embed/>
                  <p:pic>
                    <p:nvPicPr>
                      <p:cNvPr id="0" name="图片 315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81263" y="1042988"/>
                        <a:ext cx="6692900" cy="939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74" name="Rectangle 66"/>
          <p:cNvSpPr/>
          <p:nvPr/>
        </p:nvSpPr>
        <p:spPr>
          <a:xfrm>
            <a:off x="682943" y="1982788"/>
            <a:ext cx="722630" cy="340995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algn="l">
              <a:lnSpc>
                <a:spcPct val="130000"/>
              </a:lnSpc>
            </a:pPr>
            <a:r>
              <a:rPr lang="zh-CN" altLang="en-US" sz="2700" dirty="0">
                <a:solidFill>
                  <a:srgbClr val="0000FF"/>
                </a:solidFill>
                <a:latin typeface="黑体" panose="02010600030101010101" charset="-122"/>
                <a:ea typeface="黑体" panose="02010600030101010101" charset="-122"/>
              </a:rPr>
              <a:t>方 法 与 技 巧</a:t>
            </a:r>
            <a:endParaRPr lang="zh-CN" altLang="en-US" sz="2700" dirty="0">
              <a:solidFill>
                <a:srgbClr val="0000FF"/>
              </a:solidFill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35849" name="TextBox 11"/>
          <p:cNvSpPr txBox="1"/>
          <p:nvPr/>
        </p:nvSpPr>
        <p:spPr>
          <a:xfrm>
            <a:off x="1626236" y="15875"/>
            <a:ext cx="460851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2800" dirty="0">
                <a:solidFill>
                  <a:srgbClr val="FFFF00"/>
                </a:solidFill>
                <a:latin typeface="黑体" panose="02010600030101010101" charset="-122"/>
                <a:ea typeface="黑体" panose="02010600030101010101" charset="-122"/>
              </a:rPr>
              <a:t>思想方法</a:t>
            </a:r>
            <a:r>
              <a:rPr lang="en-US" altLang="zh-CN" sz="2800">
                <a:solidFill>
                  <a:srgbClr val="FFFF00"/>
                </a:solidFill>
                <a:latin typeface="黑体" panose="02010600030101010101" charset="-122"/>
                <a:ea typeface="黑体" panose="02010600030101010101" charset="-122"/>
              </a:rPr>
              <a:t>·</a:t>
            </a:r>
            <a:r>
              <a:rPr lang="zh-CN" altLang="en-US" sz="2800" dirty="0">
                <a:solidFill>
                  <a:srgbClr val="FFFF00"/>
                </a:solidFill>
                <a:latin typeface="黑体" panose="02010600030101010101" charset="-122"/>
                <a:ea typeface="黑体" panose="02010600030101010101" charset="-122"/>
              </a:rPr>
              <a:t>感悟提高</a:t>
            </a:r>
            <a:endParaRPr lang="zh-CN" altLang="en-US" sz="2800" dirty="0">
              <a:solidFill>
                <a:srgbClr val="FFFF00"/>
              </a:solidFill>
              <a:latin typeface="黑体" panose="02010600030101010101" charset="-122"/>
              <a:ea typeface="黑体" panose="02010600030101010101" charset="-122"/>
            </a:endParaRPr>
          </a:p>
        </p:txBody>
      </p:sp>
      <p:graphicFrame>
        <p:nvGraphicFramePr>
          <p:cNvPr id="17498" name="Object 90"/>
          <p:cNvGraphicFramePr/>
          <p:nvPr/>
        </p:nvGraphicFramePr>
        <p:xfrm>
          <a:off x="2101533" y="2142490"/>
          <a:ext cx="67056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" r:id="rId4" imgW="7196455" imgH="1016635" progId="Word.Document.8">
                  <p:embed/>
                </p:oleObj>
              </mc:Choice>
              <mc:Fallback>
                <p:oleObj name="" r:id="rId4" imgW="7196455" imgH="1016635" progId="Word.Document.8">
                  <p:embed/>
                  <p:pic>
                    <p:nvPicPr>
                      <p:cNvPr id="0" name="图片 315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01533" y="2142490"/>
                        <a:ext cx="6705600" cy="939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99" name="Object 91"/>
          <p:cNvGraphicFramePr/>
          <p:nvPr/>
        </p:nvGraphicFramePr>
        <p:xfrm>
          <a:off x="2101533" y="3082290"/>
          <a:ext cx="67056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" r:id="rId6" imgW="7196455" imgH="1016635" progId="Word.Document.8">
                  <p:embed/>
                </p:oleObj>
              </mc:Choice>
              <mc:Fallback>
                <p:oleObj name="" r:id="rId6" imgW="7196455" imgH="1016635" progId="Word.Document.8">
                  <p:embed/>
                  <p:pic>
                    <p:nvPicPr>
                      <p:cNvPr id="0" name="图片 324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01533" y="3082290"/>
                        <a:ext cx="6705600" cy="939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00" name="Object 92"/>
          <p:cNvGraphicFramePr/>
          <p:nvPr/>
        </p:nvGraphicFramePr>
        <p:xfrm>
          <a:off x="2101533" y="4186555"/>
          <a:ext cx="67056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" r:id="rId8" imgW="7196455" imgH="1016635" progId="Word.Document.8">
                  <p:embed/>
                </p:oleObj>
              </mc:Choice>
              <mc:Fallback>
                <p:oleObj name="" r:id="rId8" imgW="7196455" imgH="1016635" progId="Word.Document.8">
                  <p:embed/>
                  <p:pic>
                    <p:nvPicPr>
                      <p:cNvPr id="0" name="图片 314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01533" y="4186555"/>
                        <a:ext cx="6705600" cy="939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/>
          <p:nvPr/>
        </p:nvSpPr>
        <p:spPr>
          <a:xfrm>
            <a:off x="2820036" y="3284538"/>
            <a:ext cx="6400800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zh-CN" sz="3200" b="0">
              <a:latin typeface="Calibri" panose="020F050202020403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6040" y="828675"/>
            <a:ext cx="1190815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教学目标：    </a:t>
            </a:r>
            <a:endParaRPr lang="zh-CN" altLang="en-US" sz="4000"/>
          </a:p>
          <a:p>
            <a:r>
              <a:rPr lang="zh-CN" altLang="en-US" sz="4000"/>
              <a:t>1：会求排列数、组合数</a:t>
            </a:r>
            <a:endParaRPr lang="zh-CN" altLang="en-US" sz="4000"/>
          </a:p>
          <a:p>
            <a:r>
              <a:rPr lang="zh-CN" altLang="en-US" sz="4000"/>
              <a:t>2：掌握排列组合的几种解决方法策略</a:t>
            </a:r>
            <a:endParaRPr lang="zh-CN" altLang="en-US" sz="4000"/>
          </a:p>
          <a:p>
            <a:r>
              <a:rPr lang="zh-CN" altLang="en-US" sz="4000"/>
              <a:t>3：培养学生学习排列组合的生活应用兴趣与能力</a:t>
            </a:r>
            <a:endParaRPr lang="zh-CN" altLang="en-US" sz="4000"/>
          </a:p>
          <a:p>
            <a:r>
              <a:rPr lang="zh-CN" altLang="en-US" sz="4000"/>
              <a:t>重点难点：</a:t>
            </a:r>
            <a:endParaRPr lang="zh-CN" altLang="en-US" sz="4000"/>
          </a:p>
          <a:p>
            <a:r>
              <a:rPr lang="zh-CN" altLang="en-US" sz="4000"/>
              <a:t>教学重点：排列组合的简单应用</a:t>
            </a:r>
            <a:endParaRPr lang="zh-CN" altLang="en-US" sz="4000"/>
          </a:p>
          <a:p>
            <a:r>
              <a:rPr lang="zh-CN" altLang="en-US" sz="4000"/>
              <a:t>教学难点</a:t>
            </a:r>
            <a:r>
              <a:rPr lang="en-US" altLang="zh-CN" sz="4000"/>
              <a:t>:</a:t>
            </a:r>
            <a:endParaRPr lang="en-US" altLang="zh-CN" sz="4000"/>
          </a:p>
          <a:p>
            <a:r>
              <a:rPr lang="zh-CN" altLang="en-US" sz="4000"/>
              <a:t>1.如何区分实际问题中的</a:t>
            </a:r>
            <a:r>
              <a:rPr lang="en-US" altLang="zh-CN" sz="4000">
                <a:solidFill>
                  <a:srgbClr val="FF0000"/>
                </a:solidFill>
              </a:rPr>
              <a:t>“</a:t>
            </a:r>
            <a:r>
              <a:rPr lang="zh-CN" altLang="en-US" sz="4000">
                <a:solidFill>
                  <a:srgbClr val="FF0000"/>
                </a:solidFill>
              </a:rPr>
              <a:t>类</a:t>
            </a:r>
            <a:r>
              <a:rPr lang="en-US" altLang="zh-CN" sz="4000">
                <a:solidFill>
                  <a:srgbClr val="FF0000"/>
                </a:solidFill>
              </a:rPr>
              <a:t>”</a:t>
            </a:r>
            <a:r>
              <a:rPr lang="zh-CN" altLang="en-US" sz="4000">
                <a:solidFill>
                  <a:srgbClr val="FF0000"/>
                </a:solidFill>
              </a:rPr>
              <a:t>与</a:t>
            </a:r>
            <a:r>
              <a:rPr lang="en-US" altLang="zh-CN" sz="4000">
                <a:solidFill>
                  <a:srgbClr val="FF0000"/>
                </a:solidFill>
              </a:rPr>
              <a:t>“</a:t>
            </a:r>
            <a:r>
              <a:rPr lang="zh-CN" altLang="en-US" sz="4000">
                <a:solidFill>
                  <a:srgbClr val="FF0000"/>
                </a:solidFill>
              </a:rPr>
              <a:t>步</a:t>
            </a:r>
            <a:r>
              <a:rPr lang="en-US" altLang="zh-CN" sz="4000">
                <a:solidFill>
                  <a:srgbClr val="FF0000"/>
                </a:solidFill>
              </a:rPr>
              <a:t>”</a:t>
            </a:r>
            <a:r>
              <a:rPr lang="zh-CN" altLang="en-US" sz="4000"/>
              <a:t>                          </a:t>
            </a:r>
            <a:endParaRPr lang="zh-CN" altLang="en-US" sz="4000"/>
          </a:p>
          <a:p>
            <a:r>
              <a:rPr lang="zh-CN" altLang="en-US" sz="4000"/>
              <a:t> </a:t>
            </a:r>
            <a:r>
              <a:rPr lang="en-US" altLang="zh-CN" sz="4000"/>
              <a:t>2.</a:t>
            </a:r>
            <a:r>
              <a:rPr lang="zh-CN" altLang="en-US" sz="4000"/>
              <a:t>掌握解决一些</a:t>
            </a:r>
            <a:r>
              <a:rPr lang="zh-CN" altLang="en-US" sz="4000">
                <a:solidFill>
                  <a:srgbClr val="FF0000"/>
                </a:solidFill>
              </a:rPr>
              <a:t>有限制条件</a:t>
            </a:r>
            <a:r>
              <a:rPr lang="zh-CN" altLang="en-US" sz="4000"/>
              <a:t>的排列组合问题．</a:t>
            </a:r>
            <a:endParaRPr lang="zh-CN" altLang="en-US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8" name="Rectangle 2"/>
          <p:cNvSpPr/>
          <p:nvPr/>
        </p:nvSpPr>
        <p:spPr>
          <a:xfrm>
            <a:off x="-148272" y="0"/>
            <a:ext cx="9145588" cy="620713"/>
          </a:xfrm>
          <a:prstGeom prst="rect">
            <a:avLst/>
          </a:prstGeom>
          <a:gradFill rotWithShape="1">
            <a:gsLst>
              <a:gs pos="0">
                <a:srgbClr val="001D31"/>
              </a:gs>
              <a:gs pos="100000">
                <a:srgbClr val="0099FF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p>
            <a:endParaRPr lang="zh-CN" altLang="en-US" sz="1800" b="0" dirty="0">
              <a:latin typeface="Calibri" panose="020F0502020204030204" charset="0"/>
            </a:endParaRPr>
          </a:p>
        </p:txBody>
      </p:sp>
      <p:pic>
        <p:nvPicPr>
          <p:cNvPr id="36869" name="Picture 3" descr="1"/>
          <p:cNvPicPr>
            <a:picLocks noChangeAspect="1"/>
          </p:cNvPicPr>
          <p:nvPr/>
        </p:nvPicPr>
        <p:blipFill>
          <a:blip r:embed="rId1"/>
          <a:srcRect b="2719"/>
          <a:stretch>
            <a:fillRect/>
          </a:stretch>
        </p:blipFill>
        <p:spPr>
          <a:xfrm>
            <a:off x="-19685" y="759460"/>
            <a:ext cx="12231370" cy="60896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649222" name="Rectangle 6"/>
          <p:cNvSpPr/>
          <p:nvPr/>
        </p:nvSpPr>
        <p:spPr>
          <a:xfrm>
            <a:off x="747395" y="1023620"/>
            <a:ext cx="902970" cy="518287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 algn="l">
              <a:lnSpc>
                <a:spcPct val="130000"/>
              </a:lnSpc>
            </a:pPr>
            <a:r>
              <a:rPr lang="zh-CN" altLang="en-US" sz="3600" dirty="0">
                <a:solidFill>
                  <a:srgbClr val="0000FF"/>
                </a:solidFill>
                <a:latin typeface="黑体" panose="02010600030101010101" charset="-122"/>
                <a:ea typeface="黑体" panose="02010600030101010101" charset="-122"/>
              </a:rPr>
              <a:t>方 法 与 规 律 总结</a:t>
            </a:r>
            <a:endParaRPr lang="zh-CN" altLang="en-US" sz="3600" dirty="0">
              <a:solidFill>
                <a:srgbClr val="0000FF"/>
              </a:solidFill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36871" name="TextBox 11"/>
          <p:cNvSpPr txBox="1"/>
          <p:nvPr/>
        </p:nvSpPr>
        <p:spPr>
          <a:xfrm>
            <a:off x="-147954" y="99060"/>
            <a:ext cx="460851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2800" dirty="0">
                <a:solidFill>
                  <a:srgbClr val="FFFF00"/>
                </a:solidFill>
                <a:latin typeface="黑体" panose="02010600030101010101" charset="-122"/>
                <a:ea typeface="黑体" panose="02010600030101010101" charset="-122"/>
              </a:rPr>
              <a:t>思想方法</a:t>
            </a:r>
            <a:r>
              <a:rPr lang="en-US" altLang="zh-CN" sz="2800">
                <a:solidFill>
                  <a:srgbClr val="FFFF00"/>
                </a:solidFill>
                <a:latin typeface="黑体" panose="02010600030101010101" charset="-122"/>
                <a:ea typeface="黑体" panose="02010600030101010101" charset="-122"/>
              </a:rPr>
              <a:t>·</a:t>
            </a:r>
            <a:r>
              <a:rPr lang="zh-CN" altLang="en-US" sz="2800" dirty="0">
                <a:solidFill>
                  <a:srgbClr val="FFFF00"/>
                </a:solidFill>
                <a:latin typeface="黑体" panose="02010600030101010101" charset="-122"/>
                <a:ea typeface="黑体" panose="02010600030101010101" charset="-122"/>
              </a:rPr>
              <a:t>感悟提高</a:t>
            </a:r>
            <a:endParaRPr lang="zh-CN" altLang="en-US" sz="2800" dirty="0">
              <a:solidFill>
                <a:srgbClr val="FFFF00"/>
              </a:solidFill>
              <a:latin typeface="黑体" panose="02010600030101010101" charset="-122"/>
              <a:ea typeface="黑体" panose="02010600030101010101" charset="-122"/>
            </a:endParaRPr>
          </a:p>
        </p:txBody>
      </p:sp>
      <p:graphicFrame>
        <p:nvGraphicFramePr>
          <p:cNvPr id="649227" name="Object 11"/>
          <p:cNvGraphicFramePr/>
          <p:nvPr/>
        </p:nvGraphicFramePr>
        <p:xfrm>
          <a:off x="1982153" y="621030"/>
          <a:ext cx="10346690" cy="1113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" r:id="rId2" imgW="7219950" imgH="1200150" progId="Word.Document.8">
                  <p:embed/>
                </p:oleObj>
              </mc:Choice>
              <mc:Fallback>
                <p:oleObj name="" r:id="rId2" imgW="7219950" imgH="1200150" progId="Word.Document.8">
                  <p:embed/>
                  <p:pic>
                    <p:nvPicPr>
                      <p:cNvPr id="0" name="图片 314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82153" y="621030"/>
                        <a:ext cx="10346690" cy="11131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9228" name="Object 12"/>
          <p:cNvGraphicFramePr/>
          <p:nvPr/>
        </p:nvGraphicFramePr>
        <p:xfrm>
          <a:off x="2066925" y="1743393"/>
          <a:ext cx="10178415" cy="3742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" r:id="rId4" imgW="7239000" imgH="4019550" progId="Word.Document.8">
                  <p:embed/>
                </p:oleObj>
              </mc:Choice>
              <mc:Fallback>
                <p:oleObj name="" r:id="rId4" imgW="7239000" imgH="4019550" progId="Word.Document.8">
                  <p:embed/>
                  <p:pic>
                    <p:nvPicPr>
                      <p:cNvPr id="0" name="图片 315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66925" y="1743393"/>
                        <a:ext cx="10178415" cy="37426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4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655445" y="1167765"/>
            <a:ext cx="985139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>
                <a:solidFill>
                  <a:srgbClr val="FF0000"/>
                </a:solidFill>
              </a:rPr>
              <a:t>感谢专家们莅临指导！</a:t>
            </a:r>
            <a:endParaRPr lang="zh-CN" altLang="en-US" sz="6600">
              <a:solidFill>
                <a:srgbClr val="FF0000"/>
              </a:solidFill>
            </a:endParaRPr>
          </a:p>
          <a:p>
            <a:r>
              <a:rPr lang="zh-CN" altLang="en-US" sz="6600">
                <a:solidFill>
                  <a:srgbClr val="FF0000"/>
                </a:solidFill>
              </a:rPr>
              <a:t> 欢迎大家批评指正！</a:t>
            </a:r>
            <a:endParaRPr lang="zh-CN" altLang="en-US" sz="660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87675" y="4211955"/>
            <a:ext cx="50482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高二（</a:t>
            </a:r>
            <a:r>
              <a:rPr lang="en-US" altLang="zh-CN" sz="3600"/>
              <a:t>13</a:t>
            </a:r>
            <a:r>
              <a:rPr lang="zh-CN" altLang="en-US" sz="3600"/>
              <a:t>）        莫荃淋</a:t>
            </a:r>
            <a:endParaRPr lang="zh-CN" altLang="en-US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文本框 7169"/>
          <p:cNvSpPr txBox="1"/>
          <p:nvPr/>
        </p:nvSpPr>
        <p:spPr>
          <a:xfrm>
            <a:off x="473075" y="44450"/>
            <a:ext cx="9799955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</a:rPr>
              <a:t>  探究一：排列简单应用的策略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2" charset="0"/>
              </a:rPr>
              <a:t>例1：</a:t>
            </a:r>
            <a:r>
              <a:rPr lang="zh-CN" altLang="en-US" sz="3200" b="1" dirty="0">
                <a:latin typeface="Times New Roman" panose="02020603050405020304" pitchFamily="2" charset="0"/>
              </a:rPr>
              <a:t>7位同学站成一排，共有多少种 不同的排法？</a:t>
            </a:r>
            <a:endParaRPr lang="zh-CN" altLang="en-US" sz="3200" b="1" dirty="0">
              <a:latin typeface="Times New Roman" panose="02020603050405020304" pitchFamily="2" charset="0"/>
            </a:endParaRPr>
          </a:p>
        </p:txBody>
      </p:sp>
      <p:grpSp>
        <p:nvGrpSpPr>
          <p:cNvPr id="7171" name="组合 7170"/>
          <p:cNvGrpSpPr/>
          <p:nvPr/>
        </p:nvGrpSpPr>
        <p:grpSpPr>
          <a:xfrm>
            <a:off x="2208213" y="1844675"/>
            <a:ext cx="7920037" cy="601663"/>
            <a:chOff x="0" y="0"/>
            <a:chExt cx="4989" cy="379"/>
          </a:xfrm>
        </p:grpSpPr>
        <p:sp>
          <p:nvSpPr>
            <p:cNvPr id="7172" name="文本框 7171"/>
            <p:cNvSpPr txBox="1"/>
            <p:nvPr/>
          </p:nvSpPr>
          <p:spPr>
            <a:xfrm>
              <a:off x="0" y="16"/>
              <a:ext cx="4627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Times New Roman" panose="02020603050405020304" pitchFamily="2" charset="0"/>
                </a:rPr>
                <a:t>分析：问题可以看作</a:t>
              </a:r>
              <a:r>
                <a:rPr lang="en-US" altLang="zh-CN" sz="2800" b="1">
                  <a:latin typeface="Times New Roman" panose="02020603050405020304" pitchFamily="2" charset="0"/>
                </a:rPr>
                <a:t>7</a:t>
              </a:r>
              <a:r>
                <a:rPr lang="zh-CN" altLang="en-US" sz="2800" b="1">
                  <a:latin typeface="Times New Roman" panose="02020603050405020304" pitchFamily="2" charset="0"/>
                </a:rPr>
                <a:t>个元素的全排列</a:t>
              </a:r>
              <a:r>
                <a:rPr lang="en-US" altLang="zh-CN" sz="2800" b="1">
                  <a:latin typeface="Times New Roman" panose="02020603050405020304" pitchFamily="2" charset="0"/>
                </a:rPr>
                <a:t>.</a:t>
              </a:r>
              <a:endParaRPr lang="en-US" altLang="zh-CN" sz="2800" b="1">
                <a:latin typeface="Times New Roman" panose="02020603050405020304" pitchFamily="2" charset="0"/>
              </a:endParaRPr>
            </a:p>
          </p:txBody>
        </p:sp>
        <p:graphicFrame>
          <p:nvGraphicFramePr>
            <p:cNvPr id="7173" name="对象 7172"/>
            <p:cNvGraphicFramePr>
              <a:graphicFrameLocks noChangeAspect="1"/>
            </p:cNvGraphicFramePr>
            <p:nvPr/>
          </p:nvGraphicFramePr>
          <p:xfrm>
            <a:off x="3911" y="0"/>
            <a:ext cx="1078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2" imgW="686435" imgH="241300" progId="Equation.DSMT4">
                    <p:embed/>
                  </p:oleObj>
                </mc:Choice>
                <mc:Fallback>
                  <p:oleObj name="" r:id="rId2" imgW="686435" imgH="241300" progId="Equation.DSMT4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3911" y="0"/>
                          <a:ext cx="1078" cy="37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4" name="文本框 7173"/>
          <p:cNvSpPr txBox="1"/>
          <p:nvPr/>
        </p:nvSpPr>
        <p:spPr>
          <a:xfrm>
            <a:off x="1113790" y="2276475"/>
            <a:ext cx="908621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变式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1</a:t>
            </a:r>
            <a:r>
              <a:rPr lang="zh-CN" altLang="en-US" sz="3200" b="1" dirty="0">
                <a:latin typeface="Times New Roman" panose="02020603050405020304" pitchFamily="2" charset="0"/>
              </a:rPr>
              <a:t>、7位同学站成两排(前3后4)，共有多少种不同的排法？</a:t>
            </a:r>
            <a:endParaRPr lang="zh-CN" altLang="en-US" sz="3200" b="1" dirty="0">
              <a:latin typeface="Times New Roman" panose="02020603050405020304" pitchFamily="2" charset="0"/>
            </a:endParaRPr>
          </a:p>
        </p:txBody>
      </p:sp>
      <p:grpSp>
        <p:nvGrpSpPr>
          <p:cNvPr id="7175" name="组合 7174"/>
          <p:cNvGrpSpPr/>
          <p:nvPr/>
        </p:nvGrpSpPr>
        <p:grpSpPr>
          <a:xfrm>
            <a:off x="2136775" y="3500438"/>
            <a:ext cx="7199313" cy="1111250"/>
            <a:chOff x="0" y="0"/>
            <a:chExt cx="4535" cy="700"/>
          </a:xfrm>
        </p:grpSpPr>
        <p:sp>
          <p:nvSpPr>
            <p:cNvPr id="7176" name="文本框 7175"/>
            <p:cNvSpPr txBox="1"/>
            <p:nvPr/>
          </p:nvSpPr>
          <p:spPr>
            <a:xfrm>
              <a:off x="0" y="0"/>
              <a:ext cx="4535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2" charset="0"/>
                </a:rPr>
                <a:t> 分析:根据分步计数原理  </a:t>
              </a:r>
              <a:endParaRPr lang="zh-CN" altLang="en-US" sz="2800" b="1" dirty="0">
                <a:latin typeface="Times New Roman" panose="02020603050405020304" pitchFamily="2" charset="0"/>
              </a:endParaRPr>
            </a:p>
          </p:txBody>
        </p:sp>
        <p:graphicFrame>
          <p:nvGraphicFramePr>
            <p:cNvPr id="7177" name="对象 7176"/>
            <p:cNvGraphicFramePr>
              <a:graphicFrameLocks noChangeAspect="1"/>
            </p:cNvGraphicFramePr>
            <p:nvPr/>
          </p:nvGraphicFramePr>
          <p:xfrm>
            <a:off x="136" y="363"/>
            <a:ext cx="3856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4" imgW="2028190" imgH="177800" progId="Equation.DSMT4">
                    <p:embed/>
                  </p:oleObj>
                </mc:Choice>
                <mc:Fallback>
                  <p:oleObj name="" r:id="rId4" imgW="2028190" imgH="177800" progId="Equation.DSMT4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36" y="363"/>
                          <a:ext cx="3856" cy="3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8" name="文本框 7177"/>
          <p:cNvSpPr txBox="1"/>
          <p:nvPr/>
        </p:nvSpPr>
        <p:spPr>
          <a:xfrm>
            <a:off x="1301115" y="4797425"/>
            <a:ext cx="923290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变式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2</a:t>
            </a:r>
            <a:r>
              <a:rPr lang="zh-CN" altLang="en-US" sz="3200" b="1" dirty="0">
                <a:latin typeface="Times New Roman" panose="02020603050405020304" pitchFamily="2" charset="0"/>
              </a:rPr>
              <a:t>、7位同学站成一排，其中甲站在中间的位置,共有多少种不同的排法？</a:t>
            </a:r>
            <a:endParaRPr lang="zh-CN" altLang="en-US" sz="3200" b="1" dirty="0">
              <a:latin typeface="Times New Roman" panose="02020603050405020304" pitchFamily="2" charset="0"/>
            </a:endParaRPr>
          </a:p>
        </p:txBody>
      </p:sp>
      <p:grpSp>
        <p:nvGrpSpPr>
          <p:cNvPr id="7179" name="组合 7178"/>
          <p:cNvGrpSpPr/>
          <p:nvPr/>
        </p:nvGrpSpPr>
        <p:grpSpPr>
          <a:xfrm>
            <a:off x="2208213" y="6021388"/>
            <a:ext cx="7129462" cy="712787"/>
            <a:chOff x="0" y="0"/>
            <a:chExt cx="4491" cy="449"/>
          </a:xfrm>
        </p:grpSpPr>
        <p:sp>
          <p:nvSpPr>
            <p:cNvPr id="7180" name="文本框 7179"/>
            <p:cNvSpPr txBox="1"/>
            <p:nvPr/>
          </p:nvSpPr>
          <p:spPr>
            <a:xfrm>
              <a:off x="0" y="45"/>
              <a:ext cx="4491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2" charset="0"/>
                </a:rPr>
                <a:t> 分析:可看作甲固定,其余全排列  </a:t>
              </a:r>
              <a:endParaRPr lang="zh-CN" altLang="en-US" sz="2800" b="1" dirty="0">
                <a:latin typeface="Times New Roman" panose="02020603050405020304" pitchFamily="2" charset="0"/>
              </a:endParaRPr>
            </a:p>
          </p:txBody>
        </p:sp>
        <p:graphicFrame>
          <p:nvGraphicFramePr>
            <p:cNvPr id="7181" name="对象 7180"/>
            <p:cNvGraphicFramePr>
              <a:graphicFrameLocks noChangeAspect="1"/>
            </p:cNvGraphicFramePr>
            <p:nvPr/>
          </p:nvGraphicFramePr>
          <p:xfrm>
            <a:off x="3220" y="0"/>
            <a:ext cx="1134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6" imgW="610235" imgH="241300" progId="Equation.DSMT4">
                    <p:embed/>
                  </p:oleObj>
                </mc:Choice>
                <mc:Fallback>
                  <p:oleObj name="" r:id="rId6" imgW="610235" imgH="241300" progId="Equation.DSMT4">
                    <p:embed/>
                    <p:pic>
                      <p:nvPicPr>
                        <p:cNvPr id="0" name="图片 3083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220" y="0"/>
                          <a:ext cx="1134" cy="44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2" name="直角三角形 7181"/>
          <p:cNvSpPr/>
          <p:nvPr/>
        </p:nvSpPr>
        <p:spPr>
          <a:xfrm rot="10860000">
            <a:off x="8837613" y="-12700"/>
            <a:ext cx="1830387" cy="628650"/>
          </a:xfrm>
          <a:prstGeom prst="rtTriangle">
            <a:avLst/>
          </a:prstGeom>
          <a:solidFill>
            <a:srgbClr val="FFFF00">
              <a:alpha val="100000"/>
            </a:srgbClr>
          </a:solidFill>
          <a:ln w="9525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8689340" y="2988310"/>
            <a:ext cx="2752725" cy="6762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chemeClr val="tx1"/>
                </a:solidFill>
              </a:rPr>
              <a:t>多排问题单排化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3" name="单圆角矩形 2"/>
          <p:cNvSpPr/>
          <p:nvPr/>
        </p:nvSpPr>
        <p:spPr>
          <a:xfrm>
            <a:off x="8689340" y="5473700"/>
            <a:ext cx="2447925" cy="619125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特殊位置优先化</a:t>
            </a:r>
            <a:endParaRPr lang="zh-CN" altLang="en-US" b="1">
              <a:solidFill>
                <a:srgbClr val="FF0000"/>
              </a:solidFill>
            </a:endParaRPr>
          </a:p>
        </p:txBody>
      </p:sp>
      <p:cxnSp>
        <p:nvCxnSpPr>
          <p:cNvPr id="4" name="肘形连接符 3"/>
          <p:cNvCxnSpPr/>
          <p:nvPr/>
        </p:nvCxnSpPr>
        <p:spPr>
          <a:xfrm>
            <a:off x="5888990" y="3099435"/>
            <a:ext cx="2800350" cy="401320"/>
          </a:xfrm>
          <a:prstGeom prst="bentConnector3">
            <a:avLst>
              <a:gd name="adj1" fmla="val 50023"/>
            </a:avLst>
          </a:prstGeom>
          <a:ln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/>
        </p:nvCxnSpPr>
        <p:spPr>
          <a:xfrm flipV="1">
            <a:off x="4879340" y="5715000"/>
            <a:ext cx="3609975" cy="48958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2" grpId="0" animBg="1"/>
      <p:bldP spid="3" grpId="0" animBg="1"/>
      <p:bldP spid="71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文本框 8193"/>
          <p:cNvSpPr txBox="1"/>
          <p:nvPr/>
        </p:nvSpPr>
        <p:spPr>
          <a:xfrm>
            <a:off x="921385" y="765175"/>
            <a:ext cx="891984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2" charset="0"/>
              </a:rPr>
              <a:t>变式</a:t>
            </a:r>
            <a:r>
              <a:rPr lang="en-US" altLang="zh-CN" sz="3200" b="1" dirty="0">
                <a:latin typeface="Times New Roman" panose="02020603050405020304" pitchFamily="2" charset="0"/>
              </a:rPr>
              <a:t>3</a:t>
            </a:r>
            <a:r>
              <a:rPr lang="zh-CN" altLang="en-US" sz="3200" b="1" dirty="0">
                <a:latin typeface="Times New Roman" panose="02020603050405020304" pitchFamily="2" charset="0"/>
              </a:rPr>
              <a:t>、7位同学站成一排，甲、乙只能站在两端的排法共有多少种？</a:t>
            </a:r>
            <a:endParaRPr lang="zh-CN" altLang="en-US" sz="3200" b="1" dirty="0">
              <a:latin typeface="Times New Roman" panose="02020603050405020304" pitchFamily="2" charset="0"/>
            </a:endParaRPr>
          </a:p>
        </p:txBody>
      </p:sp>
      <p:grpSp>
        <p:nvGrpSpPr>
          <p:cNvPr id="8195" name="组合 8194"/>
          <p:cNvGrpSpPr/>
          <p:nvPr/>
        </p:nvGrpSpPr>
        <p:grpSpPr>
          <a:xfrm>
            <a:off x="374545" y="2201306"/>
            <a:ext cx="7559675" cy="2694422"/>
            <a:chOff x="-1150" y="162"/>
            <a:chExt cx="4944" cy="1762"/>
          </a:xfrm>
        </p:grpSpPr>
        <p:grpSp>
          <p:nvGrpSpPr>
            <p:cNvPr id="8196" name="组合 8195"/>
            <p:cNvGrpSpPr/>
            <p:nvPr/>
          </p:nvGrpSpPr>
          <p:grpSpPr>
            <a:xfrm>
              <a:off x="-1150" y="162"/>
              <a:ext cx="4944" cy="1491"/>
              <a:chOff x="-1150" y="162"/>
              <a:chExt cx="4944" cy="1491"/>
            </a:xfrm>
          </p:grpSpPr>
          <p:sp>
            <p:nvSpPr>
              <p:cNvPr id="8197" name="文本框 8196"/>
              <p:cNvSpPr txBox="1"/>
              <p:nvPr/>
            </p:nvSpPr>
            <p:spPr>
              <a:xfrm>
                <a:off x="-1150" y="162"/>
                <a:ext cx="4944" cy="11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2" charset="0"/>
                  </a:rPr>
                  <a:t>解</a:t>
                </a:r>
                <a:r>
                  <a:rPr lang="en-US" altLang="zh-CN" sz="2800" b="1">
                    <a:latin typeface="Times New Roman" panose="02020603050405020304" pitchFamily="2" charset="0"/>
                  </a:rPr>
                  <a:t>:</a:t>
                </a:r>
                <a:r>
                  <a:rPr lang="zh-CN" altLang="en-US" sz="2800" b="1">
                    <a:latin typeface="Times New Roman" panose="02020603050405020304" pitchFamily="2" charset="0"/>
                  </a:rPr>
                  <a:t>将问题分步</a:t>
                </a:r>
                <a:endParaRPr lang="zh-CN" altLang="en-US" sz="2800" b="1">
                  <a:latin typeface="Times New Roman" panose="02020603050405020304" pitchFamily="2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2" charset="0"/>
                  </a:rPr>
                  <a:t>第一步</a:t>
                </a:r>
                <a:r>
                  <a:rPr lang="en-US" altLang="zh-CN" sz="2800" b="1">
                    <a:latin typeface="Times New Roman" panose="02020603050405020304" pitchFamily="2" charset="0"/>
                  </a:rPr>
                  <a:t>:</a:t>
                </a:r>
                <a:r>
                  <a:rPr lang="zh-CN" altLang="en-US" sz="2800" b="1">
                    <a:latin typeface="Times New Roman" panose="02020603050405020304" pitchFamily="2" charset="0"/>
                  </a:rPr>
                  <a:t>甲乙站两端有    种</a:t>
                </a:r>
                <a:endParaRPr lang="zh-CN" altLang="en-US" sz="2800" b="1">
                  <a:latin typeface="Times New Roman" panose="02020603050405020304" pitchFamily="2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latin typeface="Times New Roman" panose="02020603050405020304" pitchFamily="2" charset="0"/>
                  </a:rPr>
                  <a:t>第二步</a:t>
                </a:r>
                <a:r>
                  <a:rPr lang="en-US" altLang="zh-CN" sz="2800" b="1">
                    <a:latin typeface="Times New Roman" panose="02020603050405020304" pitchFamily="2" charset="0"/>
                  </a:rPr>
                  <a:t>:</a:t>
                </a:r>
                <a:r>
                  <a:rPr lang="zh-CN" altLang="en-US" sz="2800" b="1">
                    <a:latin typeface="Times New Roman" panose="02020603050405020304" pitchFamily="2" charset="0"/>
                  </a:rPr>
                  <a:t>其余</a:t>
                </a:r>
                <a:r>
                  <a:rPr lang="en-US" altLang="zh-CN" sz="2800" b="1">
                    <a:latin typeface="Times New Roman" panose="02020603050405020304" pitchFamily="2" charset="0"/>
                  </a:rPr>
                  <a:t>5</a:t>
                </a:r>
                <a:r>
                  <a:rPr lang="zh-CN" altLang="en-US" sz="2800" b="1">
                    <a:latin typeface="Times New Roman" panose="02020603050405020304" pitchFamily="2" charset="0"/>
                  </a:rPr>
                  <a:t>名同学全排列有     种</a:t>
                </a:r>
                <a:endParaRPr lang="zh-CN" altLang="en-US" sz="2800" b="1">
                  <a:latin typeface="Times New Roman" panose="02020603050405020304" pitchFamily="2" charset="0"/>
                </a:endParaRPr>
              </a:p>
            </p:txBody>
          </p:sp>
          <p:graphicFrame>
            <p:nvGraphicFramePr>
              <p:cNvPr id="8198" name="对象 8197"/>
              <p:cNvGraphicFramePr>
                <a:graphicFrameLocks noChangeAspect="1"/>
              </p:cNvGraphicFramePr>
              <p:nvPr/>
            </p:nvGraphicFramePr>
            <p:xfrm>
              <a:off x="1050" y="594"/>
              <a:ext cx="324" cy="3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5" name="" r:id="rId2" imgW="215900" imgH="241300" progId="Equation.DSMT4">
                      <p:embed/>
                    </p:oleObj>
                  </mc:Choice>
                  <mc:Fallback>
                    <p:oleObj name="" r:id="rId2" imgW="215900" imgH="241300" progId="Equation.DSMT4">
                      <p:embed/>
                      <p:pic>
                        <p:nvPicPr>
                          <p:cNvPr id="0" name="图片 3084"/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1050" y="594"/>
                            <a:ext cx="324" cy="32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199" name="对象 8198"/>
              <p:cNvGraphicFramePr>
                <a:graphicFrameLocks noChangeAspect="1"/>
              </p:cNvGraphicFramePr>
              <p:nvPr/>
            </p:nvGraphicFramePr>
            <p:xfrm>
              <a:off x="1870" y="941"/>
              <a:ext cx="344" cy="4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6" name="" r:id="rId4" imgW="203835" imgH="241935" progId="Equation.DSMT4">
                      <p:embed/>
                    </p:oleObj>
                  </mc:Choice>
                  <mc:Fallback>
                    <p:oleObj name="" r:id="rId4" imgW="203835" imgH="241935" progId="Equation.DSMT4">
                      <p:embed/>
                      <p:pic>
                        <p:nvPicPr>
                          <p:cNvPr id="0" name="图片 3085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1870" y="941"/>
                            <a:ext cx="344" cy="40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00" name="对象 8199"/>
              <p:cNvGraphicFramePr>
                <a:graphicFrameLocks noChangeAspect="1"/>
              </p:cNvGraphicFramePr>
              <p:nvPr/>
            </p:nvGraphicFramePr>
            <p:xfrm>
              <a:off x="-1150" y="1250"/>
              <a:ext cx="2292" cy="40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7" name="" r:id="rId6" imgW="1372870" imgH="241300" progId="Equation.DSMT4">
                      <p:embed/>
                    </p:oleObj>
                  </mc:Choice>
                  <mc:Fallback>
                    <p:oleObj name="" r:id="rId6" imgW="1372870" imgH="241300" progId="Equation.DSMT4">
                      <p:embed/>
                      <p:pic>
                        <p:nvPicPr>
                          <p:cNvPr id="0" name="图片 3086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-1150" y="1250"/>
                            <a:ext cx="2292" cy="40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201" name="文本框 8200"/>
            <p:cNvSpPr txBox="1"/>
            <p:nvPr/>
          </p:nvSpPr>
          <p:spPr>
            <a:xfrm>
              <a:off x="-1150" y="1583"/>
              <a:ext cx="3583" cy="34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Times New Roman" panose="02020603050405020304" pitchFamily="2" charset="0"/>
                </a:rPr>
                <a:t>答：共有</a:t>
              </a:r>
              <a:r>
                <a:rPr lang="en-US" altLang="zh-CN" sz="2800" b="1">
                  <a:latin typeface="Times New Roman" panose="02020603050405020304" pitchFamily="2" charset="0"/>
                </a:rPr>
                <a:t>2400</a:t>
              </a:r>
              <a:r>
                <a:rPr lang="zh-CN" altLang="en-US" sz="2800" b="1">
                  <a:latin typeface="Times New Roman" panose="02020603050405020304" pitchFamily="2" charset="0"/>
                </a:rPr>
                <a:t>种不同的排列方法。</a:t>
              </a:r>
              <a:endParaRPr lang="zh-CN" altLang="en-US" sz="2800" b="1">
                <a:latin typeface="Times New Roman" panose="02020603050405020304" pitchFamily="2" charset="0"/>
              </a:endParaRPr>
            </a:p>
          </p:txBody>
        </p:sp>
      </p:grpSp>
      <p:sp>
        <p:nvSpPr>
          <p:cNvPr id="8202" name="直角三角形 8201"/>
          <p:cNvSpPr/>
          <p:nvPr/>
        </p:nvSpPr>
        <p:spPr>
          <a:xfrm rot="10860000">
            <a:off x="8837613" y="-12700"/>
            <a:ext cx="1830387" cy="628650"/>
          </a:xfrm>
          <a:prstGeom prst="rtTriangle">
            <a:avLst/>
          </a:prstGeom>
          <a:solidFill>
            <a:srgbClr val="FFFF00">
              <a:alpha val="100000"/>
            </a:srgbClr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" name="单圆角矩形 2"/>
          <p:cNvSpPr/>
          <p:nvPr/>
        </p:nvSpPr>
        <p:spPr>
          <a:xfrm>
            <a:off x="727710" y="5086985"/>
            <a:ext cx="2447925" cy="619125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>
                <a:solidFill>
                  <a:srgbClr val="FF0000"/>
                </a:solidFill>
              </a:rPr>
              <a:t>特殊位置优限化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632700" y="1714500"/>
            <a:ext cx="26003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solidFill>
                  <a:srgbClr val="FF0000"/>
                </a:solidFill>
              </a:rPr>
              <a:t>您还有其他方法</a:t>
            </a:r>
            <a:r>
              <a:rPr lang="zh-CN" altLang="en-US"/>
              <a:t>？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139045" y="2113280"/>
            <a:ext cx="675005" cy="31203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en-US" altLang="zh-CN"/>
              <a:t>  </a:t>
            </a:r>
            <a:r>
              <a:rPr lang="zh-CN" altLang="en-US" sz="3200">
                <a:solidFill>
                  <a:srgbClr val="FF0000"/>
                </a:solidFill>
              </a:rPr>
              <a:t>分  类    讨  论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5" grpId="0"/>
      <p:bldP spid="8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218" name="文本框 9217"/>
          <p:cNvSpPr txBox="1"/>
          <p:nvPr/>
        </p:nvSpPr>
        <p:spPr>
          <a:xfrm>
            <a:off x="857885" y="381635"/>
            <a:ext cx="908685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2" charset="0"/>
              </a:rPr>
              <a:t>变式</a:t>
            </a:r>
            <a:r>
              <a:rPr lang="en-US" altLang="zh-CN" sz="3200" b="1" dirty="0">
                <a:latin typeface="Times New Roman" panose="02020603050405020304" pitchFamily="2" charset="0"/>
              </a:rPr>
              <a:t>4</a:t>
            </a:r>
            <a:r>
              <a:rPr lang="zh-CN" altLang="en-US" sz="3200" b="1" dirty="0">
                <a:latin typeface="Times New Roman" panose="02020603050405020304" pitchFamily="2" charset="0"/>
              </a:rPr>
              <a:t>、7位同学站成一排，甲、乙不能站在排头和排尾的排法共有多少种？</a:t>
            </a:r>
            <a:endParaRPr lang="zh-CN" altLang="en-US" sz="3200" b="1" dirty="0">
              <a:latin typeface="Times New Roman" panose="02020603050405020304" pitchFamily="2" charset="0"/>
            </a:endParaRPr>
          </a:p>
        </p:txBody>
      </p:sp>
      <p:sp>
        <p:nvSpPr>
          <p:cNvPr id="9219" name="文本框 9218"/>
          <p:cNvSpPr txBox="1"/>
          <p:nvPr/>
        </p:nvSpPr>
        <p:spPr>
          <a:xfrm>
            <a:off x="857568" y="1457960"/>
            <a:ext cx="662463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2" charset="0"/>
              </a:rPr>
              <a:t>解法一</a:t>
            </a:r>
            <a:r>
              <a:rPr lang="en-US" altLang="zh-CN" sz="2800" b="1">
                <a:latin typeface="Times New Roman" panose="02020603050405020304" pitchFamily="2" charset="0"/>
                <a:sym typeface="Wingdings" panose="05000000000000000000" pitchFamily="2" charset="2"/>
              </a:rPr>
              <a:t>:(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2" charset="0"/>
                <a:sym typeface="Wingdings" panose="05000000000000000000" pitchFamily="2" charset="2"/>
              </a:rPr>
              <a:t>特殊位置法</a:t>
            </a:r>
            <a:r>
              <a:rPr lang="en-US" altLang="zh-CN" sz="2800" b="1">
                <a:latin typeface="Times New Roman" panose="02020603050405020304" pitchFamily="2" charset="0"/>
                <a:sym typeface="Wingdings" panose="05000000000000000000" pitchFamily="2" charset="2"/>
              </a:rPr>
              <a:t>)</a:t>
            </a:r>
            <a:endParaRPr lang="en-US" altLang="zh-CN" sz="2800" b="1">
              <a:latin typeface="Times New Roman" panose="02020603050405020304" pitchFamily="2" charset="0"/>
            </a:endParaRPr>
          </a:p>
        </p:txBody>
      </p:sp>
      <p:grpSp>
        <p:nvGrpSpPr>
          <p:cNvPr id="9220" name="组合 9219"/>
          <p:cNvGrpSpPr/>
          <p:nvPr/>
        </p:nvGrpSpPr>
        <p:grpSpPr>
          <a:xfrm>
            <a:off x="622618" y="1884363"/>
            <a:ext cx="7345362" cy="1292224"/>
            <a:chOff x="0" y="0"/>
            <a:chExt cx="4627" cy="814"/>
          </a:xfrm>
        </p:grpSpPr>
        <p:sp>
          <p:nvSpPr>
            <p:cNvPr id="9221" name="文本框 9220"/>
            <p:cNvSpPr txBox="1"/>
            <p:nvPr/>
          </p:nvSpPr>
          <p:spPr>
            <a:xfrm>
              <a:off x="0" y="0"/>
              <a:ext cx="4627" cy="73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2" charset="0"/>
                </a:rPr>
                <a:t>第一步</a:t>
              </a:r>
              <a:r>
                <a:rPr lang="en-US" altLang="zh-CN" sz="2800" b="1">
                  <a:latin typeface="Times New Roman" panose="02020603050405020304" pitchFamily="2" charset="0"/>
                </a:rPr>
                <a:t>:</a:t>
              </a:r>
              <a:r>
                <a:rPr lang="zh-CN" altLang="en-US" sz="2800" b="1">
                  <a:latin typeface="Times New Roman" panose="02020603050405020304" pitchFamily="2" charset="0"/>
                </a:rPr>
                <a:t>从其余</a:t>
              </a:r>
              <a:r>
                <a:rPr lang="en-US" altLang="zh-CN" sz="2800" b="1">
                  <a:latin typeface="Times New Roman" panose="02020603050405020304" pitchFamily="2" charset="0"/>
                </a:rPr>
                <a:t>5</a:t>
              </a:r>
              <a:r>
                <a:rPr lang="zh-CN" altLang="en-US" sz="2800" b="1">
                  <a:latin typeface="Times New Roman" panose="02020603050405020304" pitchFamily="2" charset="0"/>
                </a:rPr>
                <a:t>位同学中</a:t>
              </a:r>
              <a:endParaRPr lang="zh-CN" altLang="en-US" sz="2800" b="1">
                <a:latin typeface="Times New Roman" panose="02020603050405020304" pitchFamily="2" charset="0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Times New Roman" panose="02020603050405020304" pitchFamily="2" charset="0"/>
                </a:rPr>
                <a:t>找</a:t>
              </a:r>
              <a:r>
                <a:rPr lang="en-US" altLang="zh-CN" sz="2800" b="1">
                  <a:latin typeface="Times New Roman" panose="02020603050405020304" pitchFamily="2" charset="0"/>
                </a:rPr>
                <a:t>2</a:t>
              </a:r>
              <a:r>
                <a:rPr lang="zh-CN" altLang="en-US" sz="2800" b="1">
                  <a:latin typeface="Times New Roman" panose="02020603050405020304" pitchFamily="2" charset="0"/>
                </a:rPr>
                <a:t>人站排头和排尾</a:t>
              </a:r>
              <a:r>
                <a:rPr lang="en-US" altLang="zh-CN" sz="2800" b="1">
                  <a:latin typeface="Times New Roman" panose="02020603050405020304" pitchFamily="2" charset="0"/>
                </a:rPr>
                <a:t>,</a:t>
              </a:r>
              <a:r>
                <a:rPr lang="zh-CN" altLang="en-US" sz="2800" b="1">
                  <a:latin typeface="Times New Roman" panose="02020603050405020304" pitchFamily="2" charset="0"/>
                </a:rPr>
                <a:t>有     种</a:t>
              </a:r>
              <a:r>
                <a:rPr lang="en-US" altLang="zh-CN" sz="2800" b="1">
                  <a:latin typeface="Times New Roman" panose="02020603050405020304" pitchFamily="2" charset="0"/>
                </a:rPr>
                <a:t>;</a:t>
              </a:r>
              <a:endParaRPr lang="en-US" altLang="zh-CN" sz="2800" b="1">
                <a:latin typeface="Times New Roman" panose="02020603050405020304" pitchFamily="2" charset="0"/>
              </a:endParaRPr>
            </a:p>
          </p:txBody>
        </p:sp>
        <p:graphicFrame>
          <p:nvGraphicFramePr>
            <p:cNvPr id="9222" name="对象 9221"/>
            <p:cNvGraphicFramePr>
              <a:graphicFrameLocks noChangeAspect="1"/>
            </p:cNvGraphicFramePr>
            <p:nvPr/>
          </p:nvGraphicFramePr>
          <p:xfrm>
            <a:off x="2213" y="420"/>
            <a:ext cx="353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" r:id="rId2" imgW="216535" imgH="241935" progId="Equation.DSMT4">
                    <p:embed/>
                  </p:oleObj>
                </mc:Choice>
                <mc:Fallback>
                  <p:oleObj name="" r:id="rId2" imgW="216535" imgH="241935" progId="Equation.DSMT4">
                    <p:embed/>
                    <p:pic>
                      <p:nvPicPr>
                        <p:cNvPr id="0" name="图片 3087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2213" y="420"/>
                          <a:ext cx="353" cy="39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23" name="组合 9222"/>
          <p:cNvGrpSpPr/>
          <p:nvPr/>
        </p:nvGrpSpPr>
        <p:grpSpPr>
          <a:xfrm>
            <a:off x="517208" y="3105150"/>
            <a:ext cx="7129462" cy="647700"/>
            <a:chOff x="0" y="0"/>
            <a:chExt cx="4491" cy="408"/>
          </a:xfrm>
        </p:grpSpPr>
        <p:sp>
          <p:nvSpPr>
            <p:cNvPr id="9224" name="文本框 9223"/>
            <p:cNvSpPr txBox="1"/>
            <p:nvPr/>
          </p:nvSpPr>
          <p:spPr>
            <a:xfrm>
              <a:off x="0" y="45"/>
              <a:ext cx="4491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2" charset="0"/>
                </a:rPr>
                <a:t>第二步</a:t>
              </a:r>
              <a:r>
                <a:rPr lang="en-US" altLang="zh-CN" sz="2800" b="1">
                  <a:latin typeface="Times New Roman" panose="02020603050405020304" pitchFamily="2" charset="0"/>
                </a:rPr>
                <a:t>:</a:t>
              </a:r>
              <a:r>
                <a:rPr lang="zh-CN" altLang="en-US" sz="2800" b="1">
                  <a:latin typeface="Times New Roman" panose="02020603050405020304" pitchFamily="2" charset="0"/>
                </a:rPr>
                <a:t>剩下的全排列</a:t>
              </a:r>
              <a:r>
                <a:rPr lang="en-US" altLang="zh-CN" sz="2800" b="1">
                  <a:latin typeface="Times New Roman" panose="02020603050405020304" pitchFamily="2" charset="0"/>
                </a:rPr>
                <a:t>,</a:t>
              </a:r>
              <a:r>
                <a:rPr lang="zh-CN" altLang="en-US" sz="2800" b="1">
                  <a:latin typeface="Times New Roman" panose="02020603050405020304" pitchFamily="2" charset="0"/>
                </a:rPr>
                <a:t>有     种</a:t>
              </a:r>
              <a:r>
                <a:rPr lang="en-US" altLang="zh-CN" sz="2800" b="1">
                  <a:latin typeface="Times New Roman" panose="02020603050405020304" pitchFamily="2" charset="0"/>
                </a:rPr>
                <a:t>;</a:t>
              </a:r>
              <a:endParaRPr lang="en-US" altLang="zh-CN" sz="2800" b="1">
                <a:latin typeface="Times New Roman" panose="02020603050405020304" pitchFamily="2" charset="0"/>
              </a:endParaRPr>
            </a:p>
          </p:txBody>
        </p:sp>
        <p:graphicFrame>
          <p:nvGraphicFramePr>
            <p:cNvPr id="9225" name="对象 9224"/>
            <p:cNvGraphicFramePr>
              <a:graphicFrameLocks noChangeAspect="1"/>
            </p:cNvGraphicFramePr>
            <p:nvPr/>
          </p:nvGraphicFramePr>
          <p:xfrm>
            <a:off x="2404" y="0"/>
            <a:ext cx="344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" r:id="rId4" imgW="203835" imgH="241935" progId="Equation.DSMT4">
                    <p:embed/>
                  </p:oleObj>
                </mc:Choice>
                <mc:Fallback>
                  <p:oleObj name="" r:id="rId4" imgW="203835" imgH="241935" progId="Equation.DSMT4">
                    <p:embed/>
                    <p:pic>
                      <p:nvPicPr>
                        <p:cNvPr id="0" name="图片 3088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404" y="0"/>
                          <a:ext cx="344" cy="40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26" name="对象 9225"/>
          <p:cNvGraphicFramePr>
            <a:graphicFrameLocks noChangeAspect="1"/>
          </p:cNvGraphicFramePr>
          <p:nvPr/>
        </p:nvGraphicFramePr>
        <p:xfrm>
          <a:off x="622618" y="3752533"/>
          <a:ext cx="33147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6" imgW="1372870" imgH="241300" progId="Equation.DSMT4">
                  <p:embed/>
                </p:oleObj>
              </mc:Choice>
              <mc:Fallback>
                <p:oleObj name="" r:id="rId6" imgW="1372870" imgH="241300" progId="Equation.DSMT4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22618" y="3752533"/>
                        <a:ext cx="3314700" cy="5826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文本框 9226"/>
          <p:cNvSpPr txBox="1"/>
          <p:nvPr/>
        </p:nvSpPr>
        <p:spPr>
          <a:xfrm>
            <a:off x="724218" y="4335145"/>
            <a:ext cx="57594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2" charset="0"/>
              </a:rPr>
              <a:t>答：共有</a:t>
            </a:r>
            <a:r>
              <a:rPr lang="en-US" altLang="zh-CN" sz="2800" b="1">
                <a:latin typeface="Times New Roman" panose="02020603050405020304" pitchFamily="2" charset="0"/>
              </a:rPr>
              <a:t>2400</a:t>
            </a:r>
            <a:r>
              <a:rPr lang="zh-CN" altLang="en-US" sz="2800" b="1">
                <a:latin typeface="Times New Roman" panose="02020603050405020304" pitchFamily="2" charset="0"/>
              </a:rPr>
              <a:t>种不同的排列方法。</a:t>
            </a:r>
            <a:endParaRPr lang="zh-CN" altLang="en-US" sz="2800" b="1">
              <a:latin typeface="Times New Roman" panose="02020603050405020304" pitchFamily="2" charset="0"/>
            </a:endParaRPr>
          </a:p>
        </p:txBody>
      </p:sp>
      <p:sp>
        <p:nvSpPr>
          <p:cNvPr id="9228" name="直角三角形 9227"/>
          <p:cNvSpPr/>
          <p:nvPr/>
        </p:nvSpPr>
        <p:spPr>
          <a:xfrm rot="10860000">
            <a:off x="8837613" y="-12700"/>
            <a:ext cx="1830387" cy="628650"/>
          </a:xfrm>
          <a:prstGeom prst="rtTriangle">
            <a:avLst/>
          </a:prstGeom>
          <a:solidFill>
            <a:srgbClr val="FFFF00">
              <a:alpha val="100000"/>
            </a:srgbClr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42" name="文本框 10241"/>
          <p:cNvSpPr txBox="1"/>
          <p:nvPr/>
        </p:nvSpPr>
        <p:spPr>
          <a:xfrm>
            <a:off x="6929755" y="1362710"/>
            <a:ext cx="604996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2" charset="0"/>
              </a:rPr>
              <a:t>解法二</a:t>
            </a:r>
            <a:r>
              <a:rPr lang="en-US" altLang="zh-CN" sz="2800" b="1">
                <a:latin typeface="Times New Roman" panose="02020603050405020304" pitchFamily="2" charset="0"/>
              </a:rPr>
              <a:t>:(</a:t>
            </a:r>
            <a:r>
              <a:rPr lang="zh-CN" altLang="en-US" sz="2800" b="1">
                <a:latin typeface="Times New Roman" panose="02020603050405020304" pitchFamily="2" charset="0"/>
              </a:rPr>
              <a:t>特殊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2" charset="0"/>
              </a:rPr>
              <a:t>元素法</a:t>
            </a:r>
            <a:r>
              <a:rPr lang="en-US" altLang="zh-CN" sz="2800" b="1">
                <a:latin typeface="Times New Roman" panose="02020603050405020304" pitchFamily="2" charset="0"/>
              </a:rPr>
              <a:t>)</a:t>
            </a:r>
            <a:endParaRPr lang="en-US" altLang="zh-CN" sz="2800" b="1">
              <a:latin typeface="Times New Roman" panose="02020603050405020304" pitchFamily="2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483985" y="1884680"/>
            <a:ext cx="5181600" cy="1014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2" charset="0"/>
                <a:sym typeface="+mn-ea"/>
              </a:rPr>
              <a:t>第一步:将甲乙安排在除排头和排尾的</a:t>
            </a:r>
            <a:endParaRPr lang="zh-CN" altLang="en-US" sz="2400" b="1" dirty="0">
              <a:latin typeface="Times New Roman" panose="02020603050405020304" pitchFamily="2" charset="0"/>
              <a:sym typeface="+mn-ea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2" charset="0"/>
                <a:sym typeface="+mn-ea"/>
              </a:rPr>
              <a:t>5个位置中的两个位置上,有       种;</a:t>
            </a:r>
            <a:endParaRPr lang="zh-CN" altLang="en-US" sz="240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0176510" y="2293620"/>
          <a:ext cx="514985" cy="701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8" imgW="216535" imgH="241935" progId="Equation.DSMT4">
                  <p:embed/>
                </p:oleObj>
              </mc:Choice>
              <mc:Fallback>
                <p:oleObj name="" r:id="rId8" imgW="216535" imgH="241935" progId="Equation.DSMT4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176510" y="2293620"/>
                        <a:ext cx="514985" cy="7010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6" name="组合 10245"/>
          <p:cNvGrpSpPr/>
          <p:nvPr/>
        </p:nvGrpSpPr>
        <p:grpSpPr>
          <a:xfrm>
            <a:off x="6607176" y="2980056"/>
            <a:ext cx="6696075" cy="719137"/>
            <a:chOff x="-111" y="-9"/>
            <a:chExt cx="4218" cy="453"/>
          </a:xfrm>
        </p:grpSpPr>
        <p:sp>
          <p:nvSpPr>
            <p:cNvPr id="10247" name="文本框 10246"/>
            <p:cNvSpPr txBox="1"/>
            <p:nvPr/>
          </p:nvSpPr>
          <p:spPr>
            <a:xfrm>
              <a:off x="-111" y="37"/>
              <a:ext cx="4218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 panose="02020603050405020304" pitchFamily="2" charset="0"/>
                </a:rPr>
                <a:t>第二步:其余同学全排列,有      种;</a:t>
              </a:r>
              <a:endParaRPr lang="zh-CN" altLang="en-US" sz="2800" b="1" dirty="0">
                <a:latin typeface="Times New Roman" panose="02020603050405020304" pitchFamily="2" charset="0"/>
              </a:endParaRPr>
            </a:p>
          </p:txBody>
        </p:sp>
        <p:graphicFrame>
          <p:nvGraphicFramePr>
            <p:cNvPr id="10248" name="对象 10247"/>
            <p:cNvGraphicFramePr>
              <a:graphicFrameLocks noChangeAspect="1"/>
            </p:cNvGraphicFramePr>
            <p:nvPr/>
          </p:nvGraphicFramePr>
          <p:xfrm>
            <a:off x="2524" y="-9"/>
            <a:ext cx="382" cy="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" r:id="rId9" imgW="203835" imgH="241935" progId="Equation.DSMT4">
                    <p:embed/>
                  </p:oleObj>
                </mc:Choice>
                <mc:Fallback>
                  <p:oleObj name="" r:id="rId9" imgW="203835" imgH="241935" progId="Equation.DSMT4">
                    <p:embed/>
                    <p:pic>
                      <p:nvPicPr>
                        <p:cNvPr id="0" name="图片 3091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524" y="-9"/>
                          <a:ext cx="382" cy="4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49" name="对象 10248"/>
          <p:cNvGraphicFramePr>
            <a:graphicFrameLocks noChangeAspect="1"/>
          </p:cNvGraphicFramePr>
          <p:nvPr/>
        </p:nvGraphicFramePr>
        <p:xfrm>
          <a:off x="6929755" y="3713163"/>
          <a:ext cx="32464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10" imgW="1372870" imgH="241300" progId="Equation.DSMT4">
                  <p:embed/>
                </p:oleObj>
              </mc:Choice>
              <mc:Fallback>
                <p:oleObj name="" r:id="rId10" imgW="1372870" imgH="241300" progId="Equation.DSMT4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29755" y="3713163"/>
                        <a:ext cx="3246438" cy="571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6929755" y="4335145"/>
            <a:ext cx="518414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800" b="1">
                <a:latin typeface="Times New Roman" panose="02020603050405020304" pitchFamily="2" charset="0"/>
                <a:sym typeface="+mn-ea"/>
              </a:rPr>
              <a:t>答：共有</a:t>
            </a:r>
            <a:r>
              <a:rPr lang="en-US" altLang="zh-CN" sz="2800" b="1">
                <a:latin typeface="Times New Roman" panose="02020603050405020304" pitchFamily="2" charset="0"/>
                <a:sym typeface="+mn-ea"/>
              </a:rPr>
              <a:t>2400</a:t>
            </a:r>
            <a:r>
              <a:rPr lang="zh-CN" altLang="en-US" sz="2800" b="1">
                <a:latin typeface="Times New Roman" panose="02020603050405020304" pitchFamily="2" charset="0"/>
                <a:sym typeface="+mn-ea"/>
              </a:rPr>
              <a:t>种不同的排列方法</a:t>
            </a:r>
            <a:endParaRPr lang="zh-CN" altLang="en-US" sz="2800"/>
          </a:p>
        </p:txBody>
      </p:sp>
      <p:sp>
        <p:nvSpPr>
          <p:cNvPr id="6" name="矩形 5"/>
          <p:cNvSpPr/>
          <p:nvPr/>
        </p:nvSpPr>
        <p:spPr>
          <a:xfrm>
            <a:off x="1303655" y="5231765"/>
            <a:ext cx="752856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您还有其他方法？</a:t>
            </a:r>
            <a:endParaRPr lang="zh-CN" altLang="en-US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7" grpId="0"/>
      <p:bldP spid="10242" grpId="0"/>
      <p:bldP spid="9219" grpId="1"/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6" name="文本框 11265"/>
          <p:cNvSpPr txBox="1"/>
          <p:nvPr/>
        </p:nvSpPr>
        <p:spPr>
          <a:xfrm>
            <a:off x="2208530" y="405130"/>
            <a:ext cx="41376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2" charset="0"/>
              </a:rPr>
              <a:t>解法三</a:t>
            </a:r>
            <a:r>
              <a:rPr lang="en-US" altLang="zh-CN" sz="2800" b="1">
                <a:latin typeface="Times New Roman" panose="02020603050405020304" pitchFamily="2" charset="0"/>
              </a:rPr>
              <a:t>:(</a:t>
            </a:r>
            <a:r>
              <a:rPr lang="zh-CN" altLang="en-US" sz="2800" b="1">
                <a:latin typeface="Times New Roman" panose="02020603050405020304" pitchFamily="2" charset="0"/>
              </a:rPr>
              <a:t>排除或者间接法</a:t>
            </a:r>
            <a:r>
              <a:rPr lang="en-US" altLang="zh-CN" sz="2800" b="1">
                <a:latin typeface="Times New Roman" panose="02020603050405020304" pitchFamily="2" charset="0"/>
              </a:rPr>
              <a:t>)</a:t>
            </a:r>
            <a:endParaRPr lang="en-US" altLang="zh-CN" sz="2800" b="1">
              <a:latin typeface="Times New Roman" panose="02020603050405020304" pitchFamily="2" charset="0"/>
            </a:endParaRPr>
          </a:p>
        </p:txBody>
      </p:sp>
      <p:grpSp>
        <p:nvGrpSpPr>
          <p:cNvPr id="11267" name="组合 11266"/>
          <p:cNvGrpSpPr/>
          <p:nvPr/>
        </p:nvGrpSpPr>
        <p:grpSpPr>
          <a:xfrm>
            <a:off x="2135188" y="1196975"/>
            <a:ext cx="7532687" cy="1943100"/>
            <a:chOff x="0" y="0"/>
            <a:chExt cx="4745" cy="1224"/>
          </a:xfrm>
        </p:grpSpPr>
        <p:sp>
          <p:nvSpPr>
            <p:cNvPr id="11268" name="文本框 11267"/>
            <p:cNvSpPr txBox="1"/>
            <p:nvPr/>
          </p:nvSpPr>
          <p:spPr>
            <a:xfrm>
              <a:off x="0" y="42"/>
              <a:ext cx="4745" cy="11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Times New Roman" panose="02020603050405020304" pitchFamily="2" charset="0"/>
                </a:rPr>
                <a:t>先全排列有     种</a:t>
              </a:r>
              <a:r>
                <a:rPr lang="en-US" altLang="zh-CN" sz="2800" b="1">
                  <a:latin typeface="Times New Roman" panose="02020603050405020304" pitchFamily="2" charset="0"/>
                </a:rPr>
                <a:t>,</a:t>
              </a:r>
              <a:r>
                <a:rPr lang="zh-CN" altLang="en-US" sz="2800" b="1">
                  <a:latin typeface="Times New Roman" panose="02020603050405020304" pitchFamily="2" charset="0"/>
                </a:rPr>
                <a:t>其中甲或乙站排头有        种</a:t>
              </a:r>
              <a:r>
                <a:rPr lang="en-US" altLang="zh-CN" sz="2800" b="1">
                  <a:latin typeface="Times New Roman" panose="02020603050405020304" pitchFamily="2" charset="0"/>
                </a:rPr>
                <a:t>,</a:t>
              </a:r>
              <a:endParaRPr lang="en-US" altLang="zh-CN" sz="2800" b="1">
                <a:latin typeface="Times New Roman" panose="02020603050405020304" pitchFamily="2" charset="0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Times New Roman" panose="02020603050405020304" pitchFamily="2" charset="0"/>
                </a:rPr>
                <a:t>甲或乙站排尾的有        种</a:t>
              </a:r>
              <a:r>
                <a:rPr lang="en-US" altLang="zh-CN" sz="2800" b="1">
                  <a:latin typeface="Times New Roman" panose="02020603050405020304" pitchFamily="2" charset="0"/>
                </a:rPr>
                <a:t>,</a:t>
              </a:r>
              <a:r>
                <a:rPr lang="zh-CN" altLang="en-US" sz="2800" b="1">
                  <a:latin typeface="Times New Roman" panose="02020603050405020304" pitchFamily="2" charset="0"/>
                </a:rPr>
                <a:t>甲乙分别站在排头和</a:t>
              </a:r>
              <a:endParaRPr lang="zh-CN" altLang="en-US" sz="2800" b="1">
                <a:latin typeface="Times New Roman" panose="02020603050405020304" pitchFamily="2" charset="0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Times New Roman" panose="02020603050405020304" pitchFamily="2" charset="0"/>
                </a:rPr>
                <a:t>排尾的有             种</a:t>
              </a:r>
              <a:r>
                <a:rPr lang="en-US" altLang="zh-CN" sz="2800" b="1">
                  <a:latin typeface="Times New Roman" panose="02020603050405020304" pitchFamily="2" charset="0"/>
                </a:rPr>
                <a:t>.</a:t>
              </a:r>
              <a:endParaRPr lang="en-US" altLang="zh-CN" sz="2800" b="1">
                <a:latin typeface="Times New Roman" panose="02020603050405020304" pitchFamily="2" charset="0"/>
              </a:endParaRPr>
            </a:p>
          </p:txBody>
        </p:sp>
        <p:graphicFrame>
          <p:nvGraphicFramePr>
            <p:cNvPr id="11269" name="对象 11268"/>
            <p:cNvGraphicFramePr>
              <a:graphicFrameLocks noChangeAspect="1"/>
            </p:cNvGraphicFramePr>
            <p:nvPr/>
          </p:nvGraphicFramePr>
          <p:xfrm>
            <a:off x="1180" y="42"/>
            <a:ext cx="325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" r:id="rId2" imgW="216535" imgH="241935" progId="Equation.DSMT4">
                    <p:embed/>
                  </p:oleObj>
                </mc:Choice>
                <mc:Fallback>
                  <p:oleObj name="" r:id="rId2" imgW="216535" imgH="241935" progId="Equation.DSMT4">
                    <p:embed/>
                    <p:pic>
                      <p:nvPicPr>
                        <p:cNvPr id="0" name="图片 3093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180" y="42"/>
                          <a:ext cx="325" cy="3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0" name="对象 11269"/>
            <p:cNvGraphicFramePr>
              <a:graphicFrameLocks noChangeAspect="1"/>
            </p:cNvGraphicFramePr>
            <p:nvPr/>
          </p:nvGraphicFramePr>
          <p:xfrm>
            <a:off x="3796" y="0"/>
            <a:ext cx="495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" r:id="rId4" imgW="292735" imgH="241935" progId="Equation.DSMT4">
                    <p:embed/>
                  </p:oleObj>
                </mc:Choice>
                <mc:Fallback>
                  <p:oleObj name="" r:id="rId4" imgW="292735" imgH="241935" progId="Equation.DSMT4">
                    <p:embed/>
                    <p:pic>
                      <p:nvPicPr>
                        <p:cNvPr id="0" name="图片 3094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796" y="0"/>
                          <a:ext cx="495" cy="40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1" name="对象 11270"/>
            <p:cNvGraphicFramePr>
              <a:graphicFrameLocks noChangeAspect="1"/>
            </p:cNvGraphicFramePr>
            <p:nvPr/>
          </p:nvGraphicFramePr>
          <p:xfrm>
            <a:off x="1843" y="408"/>
            <a:ext cx="493" cy="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" r:id="rId6" imgW="292100" imgH="241300" progId="Equation.DSMT4">
                    <p:embed/>
                  </p:oleObj>
                </mc:Choice>
                <mc:Fallback>
                  <p:oleObj name="" r:id="rId6" imgW="292100" imgH="241300" progId="Equation.DSMT4">
                    <p:embed/>
                    <p:pic>
                      <p:nvPicPr>
                        <p:cNvPr id="0" name="图片 3095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843" y="408"/>
                          <a:ext cx="493" cy="40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2" name="对象 11271"/>
            <p:cNvGraphicFramePr>
              <a:graphicFrameLocks noChangeAspect="1"/>
            </p:cNvGraphicFramePr>
            <p:nvPr/>
          </p:nvGraphicFramePr>
          <p:xfrm>
            <a:off x="1031" y="816"/>
            <a:ext cx="644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" r:id="rId8" imgW="381635" imgH="241935" progId="Equation.DSMT4">
                    <p:embed/>
                  </p:oleObj>
                </mc:Choice>
                <mc:Fallback>
                  <p:oleObj name="" r:id="rId8" imgW="381635" imgH="241935" progId="Equation.DSMT4">
                    <p:embed/>
                    <p:pic>
                      <p:nvPicPr>
                        <p:cNvPr id="0" name="图片 3096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031" y="816"/>
                          <a:ext cx="644" cy="40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73" name="对象 11272"/>
          <p:cNvGraphicFramePr>
            <a:graphicFrameLocks noChangeAspect="1"/>
          </p:cNvGraphicFramePr>
          <p:nvPr/>
        </p:nvGraphicFramePr>
        <p:xfrm>
          <a:off x="2134394" y="3284538"/>
          <a:ext cx="54324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10" imgW="2082800" imgH="241300" progId="Equation.DSMT4">
                  <p:embed/>
                </p:oleObj>
              </mc:Choice>
              <mc:Fallback>
                <p:oleObj name="" r:id="rId10" imgW="2082800" imgH="241300" progId="Equation.DSMT4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34394" y="3284538"/>
                        <a:ext cx="5432425" cy="628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文本框 11273"/>
          <p:cNvSpPr txBox="1"/>
          <p:nvPr/>
        </p:nvSpPr>
        <p:spPr>
          <a:xfrm>
            <a:off x="2135188" y="4292600"/>
            <a:ext cx="69119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2" charset="0"/>
              </a:rPr>
              <a:t>答：共有</a:t>
            </a:r>
            <a:r>
              <a:rPr lang="en-US" altLang="zh-CN" sz="2800" b="1">
                <a:latin typeface="Times New Roman" panose="02020603050405020304" pitchFamily="2" charset="0"/>
              </a:rPr>
              <a:t>2400</a:t>
            </a:r>
            <a:r>
              <a:rPr lang="zh-CN" altLang="en-US" sz="2800" b="1">
                <a:latin typeface="Times New Roman" panose="02020603050405020304" pitchFamily="2" charset="0"/>
              </a:rPr>
              <a:t>种不同的排列方法。</a:t>
            </a:r>
            <a:endParaRPr lang="zh-CN" altLang="en-US" sz="2800" b="1">
              <a:latin typeface="Times New Roman" panose="02020603050405020304" pitchFamily="2" charset="0"/>
            </a:endParaRPr>
          </a:p>
        </p:txBody>
      </p:sp>
      <p:sp>
        <p:nvSpPr>
          <p:cNvPr id="11275" name="文本框 11274"/>
          <p:cNvSpPr txBox="1"/>
          <p:nvPr/>
        </p:nvSpPr>
        <p:spPr>
          <a:xfrm>
            <a:off x="1774825" y="6308725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b="1">
              <a:solidFill>
                <a:srgbClr val="0000FF"/>
              </a:solidFill>
              <a:latin typeface="Arial" panose="020B0604020202020204" pitchFamily="34" charset="0"/>
              <a:ea typeface="隶书" pitchFamily="1" charset="-122"/>
            </a:endParaRPr>
          </a:p>
        </p:txBody>
      </p:sp>
      <p:sp>
        <p:nvSpPr>
          <p:cNvPr id="11276" name="直角三角形 11275"/>
          <p:cNvSpPr/>
          <p:nvPr/>
        </p:nvSpPr>
        <p:spPr>
          <a:xfrm rot="10860000">
            <a:off x="8837613" y="-12700"/>
            <a:ext cx="1830387" cy="628650"/>
          </a:xfrm>
          <a:prstGeom prst="rtTriangle">
            <a:avLst/>
          </a:prstGeom>
          <a:solidFill>
            <a:srgbClr val="FFFF00">
              <a:alpha val="100000"/>
            </a:srgbClr>
          </a:solidFill>
          <a:ln w="9525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" name="流程图: 可选过程 1"/>
          <p:cNvSpPr/>
          <p:nvPr/>
        </p:nvSpPr>
        <p:spPr>
          <a:xfrm>
            <a:off x="9027160" y="2398395"/>
            <a:ext cx="1355090" cy="72834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8947150" y="2585720"/>
            <a:ext cx="20288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不重不漏</a:t>
            </a:r>
            <a:endParaRPr lang="zh-CN" altLang="en-US" sz="2400">
              <a:solidFill>
                <a:srgbClr val="FF0000"/>
              </a:solidFill>
            </a:endParaRPr>
          </a:p>
        </p:txBody>
      </p:sp>
      <p:cxnSp>
        <p:nvCxnSpPr>
          <p:cNvPr id="5" name="直接箭头连接符 4"/>
          <p:cNvCxnSpPr>
            <a:stCxn id="3" idx="1"/>
          </p:cNvCxnSpPr>
          <p:nvPr/>
        </p:nvCxnSpPr>
        <p:spPr>
          <a:xfrm flipH="1">
            <a:off x="7280275" y="2816225"/>
            <a:ext cx="1666875" cy="4819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4" grpId="0"/>
      <p:bldP spid="3" grpId="0"/>
      <p:bldP spid="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90" name="文本框 12289"/>
          <p:cNvSpPr txBox="1"/>
          <p:nvPr/>
        </p:nvSpPr>
        <p:spPr>
          <a:xfrm>
            <a:off x="2208213" y="549275"/>
            <a:ext cx="4751387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7200" b="1">
                <a:solidFill>
                  <a:schemeClr val="tx2"/>
                </a:solidFill>
                <a:latin typeface="Times New Roman" panose="02020603050405020304" pitchFamily="2" charset="0"/>
              </a:rPr>
              <a:t>优限法</a:t>
            </a:r>
            <a:r>
              <a:rPr lang="en-US" altLang="zh-CN" sz="7200" b="1">
                <a:solidFill>
                  <a:schemeClr val="tx2"/>
                </a:solidFill>
                <a:latin typeface="Times New Roman" panose="02020603050405020304" pitchFamily="2" charset="0"/>
              </a:rPr>
              <a:t>:</a:t>
            </a:r>
            <a:endParaRPr lang="en-US" altLang="zh-CN" sz="7200" b="1">
              <a:solidFill>
                <a:schemeClr val="tx2"/>
              </a:solidFill>
              <a:latin typeface="Times New Roman" panose="02020603050405020304" pitchFamily="2" charset="0"/>
            </a:endParaRPr>
          </a:p>
        </p:txBody>
      </p:sp>
      <p:sp>
        <p:nvSpPr>
          <p:cNvPr id="12291" name="文本框 12290"/>
          <p:cNvSpPr txBox="1"/>
          <p:nvPr/>
        </p:nvSpPr>
        <p:spPr>
          <a:xfrm>
            <a:off x="2279650" y="1916113"/>
            <a:ext cx="7777163" cy="34124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2" charset="0"/>
              </a:rPr>
              <a:t>对于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2" charset="0"/>
              </a:rPr>
              <a:t>“在”</a:t>
            </a:r>
            <a:r>
              <a:rPr lang="zh-CN" altLang="en-US" sz="3600" b="1">
                <a:latin typeface="Times New Roman" panose="02020603050405020304" pitchFamily="2" charset="0"/>
              </a:rPr>
              <a:t>与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2" charset="0"/>
              </a:rPr>
              <a:t>“不在”</a:t>
            </a:r>
            <a:r>
              <a:rPr lang="zh-CN" altLang="en-US" sz="3600" b="1">
                <a:latin typeface="Times New Roman" panose="02020603050405020304" pitchFamily="2" charset="0"/>
              </a:rPr>
              <a:t>等类似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2" charset="0"/>
              </a:rPr>
              <a:t>有限制</a:t>
            </a:r>
            <a:r>
              <a:rPr lang="zh-CN" altLang="en-US" sz="3600" b="1">
                <a:latin typeface="Times New Roman" panose="02020603050405020304" pitchFamily="2" charset="0"/>
              </a:rPr>
              <a:t>条件的排列问题</a:t>
            </a:r>
            <a:r>
              <a:rPr lang="en-US" altLang="zh-CN" sz="3600" b="1">
                <a:latin typeface="Times New Roman" panose="02020603050405020304" pitchFamily="2" charset="0"/>
              </a:rPr>
              <a:t>,</a:t>
            </a:r>
            <a:r>
              <a:rPr lang="zh-CN" altLang="en-US" sz="3600" b="1">
                <a:latin typeface="Times New Roman" panose="02020603050405020304" pitchFamily="2" charset="0"/>
              </a:rPr>
              <a:t>常常使用“</a:t>
            </a:r>
            <a:r>
              <a:rPr lang="zh-CN" altLang="en-US" sz="3600" b="1" u="sng">
                <a:latin typeface="Times New Roman" panose="02020603050405020304" pitchFamily="2" charset="0"/>
              </a:rPr>
              <a:t>直接法</a:t>
            </a:r>
            <a:r>
              <a:rPr lang="zh-CN" altLang="en-US" sz="3600" b="1">
                <a:latin typeface="Times New Roman" panose="02020603050405020304" pitchFamily="2" charset="0"/>
              </a:rPr>
              <a:t>”</a:t>
            </a:r>
            <a:r>
              <a:rPr lang="en-US" altLang="zh-CN" sz="3600" b="1">
                <a:latin typeface="Times New Roman" panose="02020603050405020304" pitchFamily="2" charset="0"/>
              </a:rPr>
              <a:t>(</a:t>
            </a:r>
            <a:r>
              <a:rPr lang="zh-CN" altLang="en-US" sz="3600" b="1">
                <a:latin typeface="Times New Roman" panose="02020603050405020304" pitchFamily="2" charset="0"/>
              </a:rPr>
              <a:t>主要为“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2" charset="0"/>
              </a:rPr>
              <a:t>特殊位置法</a:t>
            </a:r>
            <a:r>
              <a:rPr lang="zh-CN" altLang="en-US" sz="3600" b="1">
                <a:latin typeface="Times New Roman" panose="02020603050405020304" pitchFamily="2" charset="0"/>
              </a:rPr>
              <a:t>”和“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2" charset="0"/>
              </a:rPr>
              <a:t>特殊元素法</a:t>
            </a:r>
            <a:r>
              <a:rPr lang="zh-CN" altLang="en-US" sz="3600" b="1">
                <a:latin typeface="Times New Roman" panose="02020603050405020304" pitchFamily="2" charset="0"/>
              </a:rPr>
              <a:t>”</a:t>
            </a:r>
            <a:r>
              <a:rPr lang="en-US" altLang="zh-CN" sz="3600" b="1">
                <a:latin typeface="Times New Roman" panose="02020603050405020304" pitchFamily="2" charset="0"/>
              </a:rPr>
              <a:t>)</a:t>
            </a:r>
            <a:r>
              <a:rPr lang="zh-CN" altLang="en-US" sz="3600" b="1">
                <a:latin typeface="Times New Roman" panose="02020603050405020304" pitchFamily="2" charset="0"/>
              </a:rPr>
              <a:t>或者“</a:t>
            </a:r>
            <a:r>
              <a:rPr lang="zh-CN" altLang="en-US" sz="3600" b="1" u="sng">
                <a:solidFill>
                  <a:srgbClr val="FF0000"/>
                </a:solidFill>
                <a:latin typeface="Times New Roman" panose="02020603050405020304" pitchFamily="2" charset="0"/>
              </a:rPr>
              <a:t>排除法</a:t>
            </a:r>
            <a:r>
              <a:rPr lang="zh-CN" altLang="en-US" sz="3600" b="1">
                <a:latin typeface="Times New Roman" panose="02020603050405020304" pitchFamily="2" charset="0"/>
              </a:rPr>
              <a:t>”</a:t>
            </a:r>
            <a:r>
              <a:rPr lang="en-US" altLang="zh-CN" sz="3600" b="1">
                <a:latin typeface="Times New Roman" panose="02020603050405020304" pitchFamily="2" charset="0"/>
              </a:rPr>
              <a:t>,</a:t>
            </a:r>
            <a:r>
              <a:rPr lang="zh-CN" altLang="en-US" sz="3600" b="1">
                <a:latin typeface="Times New Roman" panose="02020603050405020304" pitchFamily="2" charset="0"/>
              </a:rPr>
              <a:t>即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2" charset="0"/>
              </a:rPr>
              <a:t>优先考虑限制条件</a:t>
            </a:r>
            <a:r>
              <a:rPr lang="en-US" altLang="zh-CN" sz="3600" b="1">
                <a:latin typeface="Times New Roman" panose="02020603050405020304" pitchFamily="2" charset="0"/>
              </a:rPr>
              <a:t>.</a:t>
            </a:r>
            <a:r>
              <a:rPr lang="zh-CN" altLang="en-US" sz="3600" b="1">
                <a:latin typeface="Times New Roman" panose="02020603050405020304" pitchFamily="2" charset="0"/>
              </a:rPr>
              <a:t>这种方法就是</a:t>
            </a:r>
            <a:r>
              <a:rPr lang="zh-CN" altLang="en-US" sz="3600" b="1" u="sng">
                <a:latin typeface="Times New Roman" panose="02020603050405020304" pitchFamily="2" charset="0"/>
              </a:rPr>
              <a:t>优限法</a:t>
            </a:r>
            <a:r>
              <a:rPr lang="en-US" altLang="zh-CN" sz="3600" b="1">
                <a:latin typeface="Times New Roman" panose="02020603050405020304" pitchFamily="2" charset="0"/>
              </a:rPr>
              <a:t>.</a:t>
            </a:r>
            <a:endParaRPr lang="en-US" altLang="zh-CN" sz="3600" b="1">
              <a:latin typeface="Times New Roman" panose="02020603050405020304" pitchFamily="2" charset="0"/>
            </a:endParaRPr>
          </a:p>
        </p:txBody>
      </p:sp>
      <p:sp>
        <p:nvSpPr>
          <p:cNvPr id="12292" name="直角三角形 12291"/>
          <p:cNvSpPr/>
          <p:nvPr/>
        </p:nvSpPr>
        <p:spPr>
          <a:xfrm rot="10860000">
            <a:off x="8837613" y="-12700"/>
            <a:ext cx="1830387" cy="628650"/>
          </a:xfrm>
          <a:prstGeom prst="rtTriangle">
            <a:avLst/>
          </a:prstGeom>
          <a:solidFill>
            <a:srgbClr val="FFFF00">
              <a:alpha val="100000"/>
            </a:srgbClr>
          </a:solidFill>
          <a:ln w="9525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279650" y="5328920"/>
            <a:ext cx="59340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温馨提示：排除法要注意不重不漏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85115" y="292735"/>
            <a:ext cx="947610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2" charset="0"/>
                <a:sym typeface="+mn-ea"/>
              </a:rPr>
              <a:t>变式</a:t>
            </a:r>
            <a:r>
              <a:rPr lang="en-US" altLang="zh-CN" sz="2800" b="1" dirty="0">
                <a:latin typeface="Times New Roman" panose="02020603050405020304" pitchFamily="2" charset="0"/>
                <a:sym typeface="+mn-ea"/>
              </a:rPr>
              <a:t>5</a:t>
            </a:r>
            <a:r>
              <a:rPr lang="zh-CN" altLang="en-US" sz="2800" b="1" dirty="0">
                <a:latin typeface="Times New Roman" panose="02020603050405020304" pitchFamily="2" charset="0"/>
                <a:sym typeface="+mn-ea"/>
              </a:rPr>
              <a:t>、7位同学站成一排，甲、乙相邻的排法共有多少种？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400050" y="962025"/>
            <a:ext cx="105200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分析</a:t>
            </a:r>
            <a:r>
              <a:rPr lang="en-US" altLang="zh-CN" sz="2800"/>
              <a:t>:</a:t>
            </a:r>
            <a:r>
              <a:rPr lang="zh-CN" altLang="en-US" sz="2800"/>
              <a:t>把甲乙两个人或者元素捆绑成一组</a:t>
            </a:r>
            <a:r>
              <a:rPr lang="en-US" altLang="zh-CN" sz="2800"/>
              <a:t>,</a:t>
            </a:r>
            <a:r>
              <a:rPr lang="zh-CN" altLang="en-US" sz="2800"/>
              <a:t>当作一个大元素与排列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187325" y="1378585"/>
            <a:ext cx="69589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解</a:t>
            </a:r>
            <a:r>
              <a:rPr lang="en-US" altLang="zh-CN" sz="2400"/>
              <a:t>:</a:t>
            </a:r>
            <a:endParaRPr lang="en-US" altLang="zh-CN" sz="2400"/>
          </a:p>
          <a:p>
            <a:r>
              <a:rPr lang="zh-CN" altLang="en-US" sz="2400"/>
              <a:t>第一步</a:t>
            </a:r>
            <a:r>
              <a:rPr lang="en-US" altLang="zh-CN" sz="2400"/>
              <a:t>:</a:t>
            </a:r>
            <a:r>
              <a:rPr lang="zh-CN" altLang="en-US" sz="2400"/>
              <a:t>先把甲乙捆绑在一起</a:t>
            </a:r>
            <a:r>
              <a:rPr lang="en-US" altLang="zh-CN" sz="2400"/>
              <a:t>,</a:t>
            </a:r>
            <a:r>
              <a:rPr lang="zh-CN" altLang="en-US" sz="2400"/>
              <a:t>当成一个元素有 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285115" y="2137410"/>
            <a:ext cx="4467225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第二步</a:t>
            </a:r>
            <a:r>
              <a:rPr lang="en-US" altLang="zh-CN" sz="2400"/>
              <a:t>:</a:t>
            </a:r>
            <a:r>
              <a:rPr lang="zh-CN" altLang="en-US" sz="2400"/>
              <a:t>剩下是</a:t>
            </a:r>
            <a:r>
              <a:rPr lang="en-US" altLang="zh-CN" sz="2400"/>
              <a:t>6</a:t>
            </a:r>
            <a:r>
              <a:rPr lang="zh-CN" altLang="en-US" sz="2400"/>
              <a:t>位同学进行排列</a:t>
            </a:r>
            <a:endParaRPr lang="zh-CN" altLang="en-US" sz="2400"/>
          </a:p>
          <a:p>
            <a:endParaRPr lang="zh-CN" altLang="en-US"/>
          </a:p>
          <a:p>
            <a:r>
              <a:rPr lang="zh-CN" altLang="en-US" sz="2800"/>
              <a:t>共有                  </a:t>
            </a:r>
            <a:r>
              <a:rPr lang="en-US" altLang="zh-CN" sz="2800"/>
              <a:t>=1440</a:t>
            </a:r>
            <a:endParaRPr lang="en-US" altLang="zh-CN" sz="2800"/>
          </a:p>
        </p:txBody>
      </p:sp>
      <p:graphicFrame>
        <p:nvGraphicFramePr>
          <p:cNvPr id="8" name="对象 7"/>
          <p:cNvGraphicFramePr/>
          <p:nvPr/>
        </p:nvGraphicFramePr>
        <p:xfrm>
          <a:off x="4981575" y="2209165"/>
          <a:ext cx="54546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2" imgW="561975" imgH="367665" progId="Equation.DSMT4">
                  <p:embed/>
                </p:oleObj>
              </mc:Choice>
              <mc:Fallback>
                <p:oleObj name="" r:id="rId2" imgW="561975" imgH="367665" progId="Equation.DSMT4">
                  <p:embed/>
                  <p:pic>
                    <p:nvPicPr>
                      <p:cNvPr id="0" name="图片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81575" y="2209165"/>
                        <a:ext cx="54546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/>
          <p:nvPr/>
        </p:nvGraphicFramePr>
        <p:xfrm>
          <a:off x="6271260" y="1731010"/>
          <a:ext cx="619760" cy="478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4" imgW="215900" imgH="241300" progId="Equation.DSMT4">
                  <p:embed/>
                </p:oleObj>
              </mc:Choice>
              <mc:Fallback>
                <p:oleObj name="" r:id="rId4" imgW="215900" imgH="241300" progId="Equation.DSMT4">
                  <p:embed/>
                  <p:pic>
                    <p:nvPicPr>
                      <p:cNvPr id="0" name="图片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71260" y="1731010"/>
                        <a:ext cx="619760" cy="478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/>
          <p:nvPr/>
        </p:nvGraphicFramePr>
        <p:xfrm>
          <a:off x="1253490" y="2841625"/>
          <a:ext cx="621030" cy="462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" r:id="rId6" imgW="215900" imgH="241300" progId="Equation.DSMT4">
                  <p:embed/>
                </p:oleObj>
              </mc:Choice>
              <mc:Fallback>
                <p:oleObj name="" r:id="rId6" imgW="215900" imgH="241300" progId="Equation.DSMT4">
                  <p:embed/>
                  <p:pic>
                    <p:nvPicPr>
                      <p:cNvPr id="0" name="图片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3490" y="2841625"/>
                        <a:ext cx="621030" cy="462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/>
          <p:nvPr/>
        </p:nvGraphicFramePr>
        <p:xfrm>
          <a:off x="1874520" y="2841625"/>
          <a:ext cx="614045" cy="464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" name="" r:id="rId7" imgW="203200" imgH="241300" progId="Equation.DSMT4">
                  <p:embed/>
                </p:oleObj>
              </mc:Choice>
              <mc:Fallback>
                <p:oleObj name="" r:id="rId7" imgW="203200" imgH="241300" progId="Equation.DSMT4">
                  <p:embed/>
                  <p:pic>
                    <p:nvPicPr>
                      <p:cNvPr id="0" name="图片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74520" y="2841625"/>
                        <a:ext cx="614045" cy="4641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6" name="文本框 16385"/>
          <p:cNvSpPr txBox="1"/>
          <p:nvPr/>
        </p:nvSpPr>
        <p:spPr>
          <a:xfrm>
            <a:off x="285115" y="3223260"/>
            <a:ext cx="427545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2" charset="0"/>
              </a:rPr>
              <a:t>捆绑法</a:t>
            </a:r>
            <a:r>
              <a:rPr lang="en-US" altLang="zh-CN" sz="3200" b="1">
                <a:solidFill>
                  <a:schemeClr val="tx2"/>
                </a:solidFill>
                <a:latin typeface="Times New Roman" panose="02020603050405020304" pitchFamily="2" charset="0"/>
              </a:rPr>
              <a:t>:</a:t>
            </a:r>
            <a:endParaRPr lang="en-US" altLang="zh-CN" sz="3200" b="1">
              <a:solidFill>
                <a:schemeClr val="tx2"/>
              </a:solidFill>
              <a:latin typeface="Times New Roman" panose="02020603050405020304" pitchFamily="2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3235" y="3806825"/>
            <a:ext cx="10847705" cy="13404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 b="1">
                <a:latin typeface="Arial" panose="020B0604020202020204" pitchFamily="34" charset="0"/>
                <a:sym typeface="+mn-ea"/>
              </a:rPr>
              <a:t>对于</a:t>
            </a: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相邻</a:t>
            </a:r>
            <a:r>
              <a:rPr lang="zh-CN" altLang="en-US" sz="2800" b="1">
                <a:latin typeface="Arial" panose="020B0604020202020204" pitchFamily="34" charset="0"/>
                <a:sym typeface="+mn-ea"/>
              </a:rPr>
              <a:t>问题</a:t>
            </a:r>
            <a:r>
              <a:rPr lang="en-US" altLang="zh-CN" sz="2800" b="1">
                <a:latin typeface="Arial" panose="020B0604020202020204" pitchFamily="34" charset="0"/>
                <a:sym typeface="+mn-ea"/>
              </a:rPr>
              <a:t>,</a:t>
            </a:r>
            <a:r>
              <a:rPr lang="zh-CN" altLang="en-US" sz="2800" b="1">
                <a:latin typeface="Arial" panose="020B0604020202020204" pitchFamily="34" charset="0"/>
                <a:sym typeface="+mn-ea"/>
              </a:rPr>
              <a:t>常常先将要相邻的元素</a:t>
            </a: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捆绑</a:t>
            </a:r>
            <a:r>
              <a:rPr lang="zh-CN" altLang="en-US" sz="2800" b="1">
                <a:latin typeface="Arial" panose="020B0604020202020204" pitchFamily="34" charset="0"/>
                <a:sym typeface="+mn-ea"/>
              </a:rPr>
              <a:t>在一起</a:t>
            </a:r>
            <a:r>
              <a:rPr lang="en-US" altLang="zh-CN" sz="2800" b="1">
                <a:latin typeface="Arial" panose="020B0604020202020204" pitchFamily="34" charset="0"/>
                <a:sym typeface="+mn-ea"/>
              </a:rPr>
              <a:t>,</a:t>
            </a:r>
            <a:r>
              <a:rPr lang="zh-CN" altLang="en-US" sz="2800" b="1">
                <a:latin typeface="Arial" panose="020B0604020202020204" pitchFamily="34" charset="0"/>
                <a:sym typeface="+mn-ea"/>
              </a:rPr>
              <a:t>视作为一个元素</a:t>
            </a:r>
            <a:r>
              <a:rPr lang="en-US" altLang="zh-CN" sz="2800" b="1">
                <a:latin typeface="Arial" panose="020B0604020202020204" pitchFamily="34" charset="0"/>
                <a:sym typeface="+mn-ea"/>
              </a:rPr>
              <a:t>,</a:t>
            </a:r>
            <a:r>
              <a:rPr lang="zh-CN" altLang="en-US" sz="2800" b="1">
                <a:latin typeface="Arial" panose="020B0604020202020204" pitchFamily="34" charset="0"/>
                <a:sym typeface="+mn-ea"/>
              </a:rPr>
              <a:t>与</a:t>
            </a:r>
            <a:endParaRPr lang="zh-CN" altLang="en-US" sz="2800" b="1">
              <a:latin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 b="1">
                <a:latin typeface="Arial" panose="020B0604020202020204" pitchFamily="34" charset="0"/>
                <a:sym typeface="+mn-ea"/>
              </a:rPr>
              <a:t>其余元素全排列</a:t>
            </a:r>
            <a:r>
              <a:rPr lang="en-US" altLang="zh-CN" sz="2800" b="1">
                <a:latin typeface="Arial" panose="020B0604020202020204" pitchFamily="34" charset="0"/>
                <a:sym typeface="+mn-ea"/>
              </a:rPr>
              <a:t>,</a:t>
            </a:r>
            <a:r>
              <a:rPr lang="zh-CN" altLang="en-US" sz="2800" b="1">
                <a:latin typeface="Arial" panose="020B0604020202020204" pitchFamily="34" charset="0"/>
                <a:sym typeface="+mn-ea"/>
              </a:rPr>
              <a:t>再</a:t>
            </a: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松绑</a:t>
            </a:r>
            <a:r>
              <a:rPr lang="zh-CN" altLang="en-US" sz="2800" b="1">
                <a:latin typeface="Arial" panose="020B0604020202020204" pitchFamily="34" charset="0"/>
                <a:sym typeface="+mn-ea"/>
              </a:rPr>
              <a:t>后它们之间进行全排列</a:t>
            </a:r>
            <a:r>
              <a:rPr lang="en-US" altLang="zh-CN" sz="2800" b="1">
                <a:latin typeface="Arial" panose="020B0604020202020204" pitchFamily="34" charset="0"/>
                <a:sym typeface="+mn-ea"/>
              </a:rPr>
              <a:t>.</a:t>
            </a:r>
            <a:r>
              <a:rPr lang="zh-CN" altLang="en-US" sz="2800" b="1">
                <a:latin typeface="Arial" panose="020B0604020202020204" pitchFamily="34" charset="0"/>
                <a:sym typeface="+mn-ea"/>
              </a:rPr>
              <a:t>这种方法就是</a:t>
            </a:r>
            <a:r>
              <a:rPr lang="zh-CN" altLang="en-US" sz="2800" b="1" u="sng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捆绑法</a:t>
            </a:r>
            <a:r>
              <a:rPr lang="en-US" altLang="zh-CN" sz="2800" b="1">
                <a:latin typeface="Arial" panose="020B0604020202020204" pitchFamily="34" charset="0"/>
                <a:sym typeface="+mn-ea"/>
              </a:rPr>
              <a:t>.</a:t>
            </a:r>
            <a:endParaRPr lang="zh-CN" altLang="en-US" sz="2800"/>
          </a:p>
        </p:txBody>
      </p:sp>
      <p:sp>
        <p:nvSpPr>
          <p:cNvPr id="20" name="文本框 19"/>
          <p:cNvSpPr txBox="1"/>
          <p:nvPr/>
        </p:nvSpPr>
        <p:spPr>
          <a:xfrm>
            <a:off x="285115" y="5384800"/>
            <a:ext cx="98463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FF0000"/>
                </a:solidFill>
              </a:rPr>
              <a:t>推广</a:t>
            </a:r>
            <a:r>
              <a:rPr lang="zh-CN" altLang="en-US" sz="2800"/>
              <a:t>：要求</a:t>
            </a:r>
            <a:r>
              <a:rPr lang="en-US" altLang="zh-CN" sz="2800">
                <a:solidFill>
                  <a:srgbClr val="FF0000"/>
                </a:solidFill>
              </a:rPr>
              <a:t>n</a:t>
            </a:r>
            <a:r>
              <a:rPr lang="zh-CN" altLang="en-US" sz="2800"/>
              <a:t>个元素里，有</a:t>
            </a:r>
            <a:r>
              <a:rPr lang="en-US" altLang="zh-CN" sz="2800">
                <a:solidFill>
                  <a:srgbClr val="FF0000"/>
                </a:solidFill>
              </a:rPr>
              <a:t>m</a:t>
            </a:r>
            <a:r>
              <a:rPr lang="zh-CN" altLang="en-US" sz="2800"/>
              <a:t>个元素相邻（</a:t>
            </a:r>
            <a:r>
              <a:rPr lang="en-US" altLang="zh-CN" sz="2800"/>
              <a:t>n&gt;m)</a:t>
            </a:r>
            <a:r>
              <a:rPr lang="zh-CN" altLang="en-US" sz="2800"/>
              <a:t>的排法总数</a:t>
            </a:r>
            <a:r>
              <a:rPr lang="zh-CN" altLang="en-US"/>
              <a:t>：</a:t>
            </a:r>
            <a:endParaRPr lang="zh-CN" altLang="en-US"/>
          </a:p>
        </p:txBody>
      </p:sp>
      <p:graphicFrame>
        <p:nvGraphicFramePr>
          <p:cNvPr id="21" name="对象 20"/>
          <p:cNvGraphicFramePr/>
          <p:nvPr/>
        </p:nvGraphicFramePr>
        <p:xfrm>
          <a:off x="9671050" y="5384165"/>
          <a:ext cx="1448435" cy="709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" name="" r:id="rId9" imgW="647700" imgH="241300" progId="Equation.DSMT4">
                  <p:embed/>
                </p:oleObj>
              </mc:Choice>
              <mc:Fallback>
                <p:oleObj name="" r:id="rId9" imgW="647700" imgH="241300" progId="Equation.DSMT4">
                  <p:embed/>
                  <p:pic>
                    <p:nvPicPr>
                      <p:cNvPr id="0" name="图片 2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671050" y="5384165"/>
                        <a:ext cx="1448435" cy="709930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386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86080" y="766445"/>
            <a:ext cx="1164907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 dirty="0">
                <a:latin typeface="Times New Roman" panose="02020603050405020304" pitchFamily="2" charset="0"/>
                <a:sym typeface="+mn-ea"/>
              </a:rPr>
              <a:t>变式</a:t>
            </a:r>
            <a:r>
              <a:rPr lang="en-US" altLang="zh-CN" sz="2800" b="1" dirty="0">
                <a:latin typeface="Times New Roman" panose="02020603050405020304" pitchFamily="2" charset="0"/>
                <a:sym typeface="+mn-ea"/>
              </a:rPr>
              <a:t>6</a:t>
            </a:r>
            <a:r>
              <a:rPr lang="zh-CN" altLang="en-US" sz="2800" b="1" dirty="0">
                <a:latin typeface="Times New Roman" panose="02020603050405020304" pitchFamily="2" charset="0"/>
                <a:sym typeface="+mn-ea"/>
              </a:rPr>
              <a:t>、7位同学站成一排，甲、乙不相邻的排法共有多少种？</a:t>
            </a:r>
            <a:endParaRPr lang="zh-CN" altLang="en-US" sz="2800"/>
          </a:p>
        </p:txBody>
      </p:sp>
      <p:sp>
        <p:nvSpPr>
          <p:cNvPr id="4" name="文本框 3"/>
          <p:cNvSpPr txBox="1"/>
          <p:nvPr/>
        </p:nvSpPr>
        <p:spPr>
          <a:xfrm>
            <a:off x="1398270" y="1390015"/>
            <a:ext cx="939482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解析：第一步：除甲乙外，其余5个排列数为       种，</a:t>
            </a:r>
            <a:endParaRPr lang="zh-CN" altLang="en-US" sz="2800"/>
          </a:p>
          <a:p>
            <a:r>
              <a:rPr lang="zh-CN" altLang="en-US" sz="2800"/>
              <a:t>第二步：再用甲乙去插6个空位有       种，</a:t>
            </a:r>
            <a:endParaRPr lang="zh-CN" altLang="en-US" sz="2800"/>
          </a:p>
          <a:p>
            <a:r>
              <a:rPr lang="zh-CN" altLang="en-US" sz="2800"/>
              <a:t>不同的排法种数是                        种。</a:t>
            </a:r>
            <a:endParaRPr lang="zh-CN" altLang="en-US" sz="2800"/>
          </a:p>
        </p:txBody>
      </p:sp>
      <p:graphicFrame>
        <p:nvGraphicFramePr>
          <p:cNvPr id="3" name="对象 -2147482615"/>
          <p:cNvGraphicFramePr>
            <a:graphicFrameLocks noChangeAspect="1"/>
          </p:cNvGraphicFramePr>
          <p:nvPr/>
        </p:nvGraphicFramePr>
        <p:xfrm>
          <a:off x="8484870" y="1390015"/>
          <a:ext cx="425450" cy="473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190500" imgH="241300" progId="Equation.DSMT4">
                  <p:embed/>
                </p:oleObj>
              </mc:Choice>
              <mc:Fallback>
                <p:oleObj name="" r:id="rId2" imgW="190500" imgH="2413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484870" y="1390015"/>
                        <a:ext cx="425450" cy="47371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-2147482614"/>
          <p:cNvGraphicFramePr>
            <a:graphicFrameLocks noChangeAspect="1"/>
          </p:cNvGraphicFramePr>
          <p:nvPr/>
        </p:nvGraphicFramePr>
        <p:xfrm>
          <a:off x="6577330" y="1840230"/>
          <a:ext cx="612775" cy="483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4" imgW="203200" imgH="241300" progId="Equation.DSMT4">
                  <p:embed/>
                </p:oleObj>
              </mc:Choice>
              <mc:Fallback>
                <p:oleObj name="" r:id="rId4" imgW="203200" imgH="241300" progId="Equation.DSMT4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77330" y="1840230"/>
                        <a:ext cx="612775" cy="48387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-2147482613"/>
          <p:cNvGraphicFramePr>
            <a:graphicFrameLocks noChangeAspect="1"/>
          </p:cNvGraphicFramePr>
          <p:nvPr/>
        </p:nvGraphicFramePr>
        <p:xfrm>
          <a:off x="4371340" y="2275205"/>
          <a:ext cx="17399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6" imgW="825500" imgH="241300" progId="Equation.DSMT4">
                  <p:embed/>
                </p:oleObj>
              </mc:Choice>
              <mc:Fallback>
                <p:oleObj name="" r:id="rId6" imgW="825500" imgH="241300" progId="Equation.DSMT4">
                  <p:embed/>
                  <p:pic>
                    <p:nvPicPr>
                      <p:cNvPr id="0" name="图片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71340" y="2275205"/>
                        <a:ext cx="1739900" cy="4984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76860" y="3136900"/>
            <a:ext cx="148399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2" charset="0"/>
                <a:sym typeface="+mn-ea"/>
              </a:rPr>
              <a:t>插空法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2" charset="0"/>
                <a:sym typeface="+mn-ea"/>
              </a:rPr>
              <a:t>: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2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79170" y="3756660"/>
            <a:ext cx="10699750" cy="11245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 b="1">
                <a:latin typeface="Arial" panose="020B0604020202020204" pitchFamily="34" charset="0"/>
                <a:sym typeface="+mn-ea"/>
              </a:rPr>
              <a:t>对于</a:t>
            </a: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不相邻</a:t>
            </a:r>
            <a:r>
              <a:rPr lang="zh-CN" altLang="en-US" sz="2800" b="1">
                <a:latin typeface="Arial" panose="020B0604020202020204" pitchFamily="34" charset="0"/>
                <a:sym typeface="+mn-ea"/>
              </a:rPr>
              <a:t>问题</a:t>
            </a:r>
            <a:r>
              <a:rPr lang="en-US" altLang="zh-CN" sz="2800" b="1">
                <a:latin typeface="Arial" panose="020B0604020202020204" pitchFamily="34" charset="0"/>
                <a:sym typeface="+mn-ea"/>
              </a:rPr>
              <a:t>,</a:t>
            </a:r>
            <a:r>
              <a:rPr lang="zh-CN" altLang="en-US" sz="2800" b="1">
                <a:latin typeface="Arial" panose="020B0604020202020204" pitchFamily="34" charset="0"/>
                <a:sym typeface="+mn-ea"/>
              </a:rPr>
              <a:t>先将</a:t>
            </a: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其余元素</a:t>
            </a:r>
            <a:r>
              <a:rPr lang="zh-CN" altLang="en-US" sz="2800" b="1">
                <a:latin typeface="Arial" panose="020B0604020202020204" pitchFamily="34" charset="0"/>
                <a:sym typeface="+mn-ea"/>
              </a:rPr>
              <a:t>全排列</a:t>
            </a:r>
            <a:r>
              <a:rPr lang="en-US" altLang="zh-CN" sz="2800" b="1">
                <a:latin typeface="Arial" panose="020B0604020202020204" pitchFamily="34" charset="0"/>
                <a:sym typeface="+mn-ea"/>
              </a:rPr>
              <a:t>,</a:t>
            </a:r>
            <a:r>
              <a:rPr lang="zh-CN" altLang="en-US" sz="2800" b="1">
                <a:latin typeface="Arial" panose="020B0604020202020204" pitchFamily="34" charset="0"/>
                <a:sym typeface="+mn-ea"/>
              </a:rPr>
              <a:t>再将这些不相邻的元素</a:t>
            </a: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  <a:sym typeface="+mn-ea"/>
              </a:rPr>
              <a:t>插入空挡</a:t>
            </a:r>
            <a:r>
              <a:rPr lang="zh-CN" altLang="en-US" sz="2800" b="1">
                <a:latin typeface="Arial" panose="020B0604020202020204" pitchFamily="34" charset="0"/>
                <a:sym typeface="+mn-ea"/>
              </a:rPr>
              <a:t>中</a:t>
            </a:r>
            <a:r>
              <a:rPr lang="en-US" altLang="zh-CN" sz="2800" b="1">
                <a:latin typeface="Arial" panose="020B0604020202020204" pitchFamily="34" charset="0"/>
                <a:sym typeface="+mn-ea"/>
              </a:rPr>
              <a:t>,</a:t>
            </a:r>
            <a:r>
              <a:rPr lang="zh-CN" altLang="en-US" sz="2800" b="1">
                <a:latin typeface="Arial" panose="020B0604020202020204" pitchFamily="34" charset="0"/>
                <a:sym typeface="+mn-ea"/>
              </a:rPr>
              <a:t>这种方法就是</a:t>
            </a:r>
            <a:r>
              <a:rPr lang="zh-CN" altLang="en-US" sz="2800" b="1" u="sng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插空法</a:t>
            </a:r>
            <a:r>
              <a:rPr lang="en-US" altLang="zh-CN" sz="2800" b="1">
                <a:latin typeface="Arial" panose="020B0604020202020204" pitchFamily="34" charset="0"/>
                <a:sym typeface="+mn-ea"/>
              </a:rPr>
              <a:t>.</a:t>
            </a:r>
            <a:endParaRPr lang="zh-CN" altLang="en-US" sz="2800"/>
          </a:p>
        </p:txBody>
      </p:sp>
      <p:sp>
        <p:nvSpPr>
          <p:cNvPr id="11" name="文本框 10"/>
          <p:cNvSpPr txBox="1"/>
          <p:nvPr/>
        </p:nvSpPr>
        <p:spPr>
          <a:xfrm>
            <a:off x="746760" y="5086350"/>
            <a:ext cx="1152779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>
                <a:solidFill>
                  <a:srgbClr val="FF0000"/>
                </a:solidFill>
                <a:sym typeface="+mn-ea"/>
              </a:rPr>
              <a:t>推广</a:t>
            </a:r>
            <a:r>
              <a:rPr lang="zh-CN" altLang="en-US" sz="2800" b="1">
                <a:sym typeface="+mn-ea"/>
              </a:rPr>
              <a:t>：要求</a:t>
            </a:r>
            <a:r>
              <a:rPr lang="en-US" altLang="zh-CN" sz="2800" b="1">
                <a:solidFill>
                  <a:srgbClr val="FF0000"/>
                </a:solidFill>
                <a:sym typeface="+mn-ea"/>
              </a:rPr>
              <a:t>n</a:t>
            </a:r>
            <a:r>
              <a:rPr lang="zh-CN" altLang="en-US" sz="2800" b="1">
                <a:sym typeface="+mn-ea"/>
              </a:rPr>
              <a:t>个元素里，有</a:t>
            </a:r>
            <a:r>
              <a:rPr lang="en-US" altLang="zh-CN" sz="2800" b="1">
                <a:solidFill>
                  <a:srgbClr val="FF0000"/>
                </a:solidFill>
                <a:sym typeface="+mn-ea"/>
              </a:rPr>
              <a:t>m</a:t>
            </a:r>
            <a:r>
              <a:rPr lang="zh-CN" altLang="en-US" sz="2800" b="1">
                <a:sym typeface="+mn-ea"/>
              </a:rPr>
              <a:t>个元素不相邻（</a:t>
            </a:r>
            <a:r>
              <a:rPr lang="en-US" altLang="zh-CN" sz="2800" b="1">
                <a:sym typeface="+mn-ea"/>
              </a:rPr>
              <a:t>n     2m-1)</a:t>
            </a:r>
            <a:r>
              <a:rPr lang="zh-CN" altLang="en-US" sz="2800" b="1">
                <a:sym typeface="+mn-ea"/>
              </a:rPr>
              <a:t>的</a:t>
            </a:r>
            <a:endParaRPr lang="zh-CN" altLang="en-US" sz="2800" b="1">
              <a:sym typeface="+mn-ea"/>
            </a:endParaRPr>
          </a:p>
          <a:p>
            <a:r>
              <a:rPr lang="zh-CN" altLang="en-US" sz="2800" b="1">
                <a:sym typeface="+mn-ea"/>
              </a:rPr>
              <a:t>                    排法总数：</a:t>
            </a:r>
            <a:endParaRPr lang="zh-CN" altLang="en-US" sz="2800" b="1"/>
          </a:p>
        </p:txBody>
      </p:sp>
      <p:graphicFrame>
        <p:nvGraphicFramePr>
          <p:cNvPr id="12" name="对象 11"/>
          <p:cNvGraphicFramePr/>
          <p:nvPr/>
        </p:nvGraphicFramePr>
        <p:xfrm>
          <a:off x="4855845" y="5497830"/>
          <a:ext cx="1721485" cy="541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8" imgW="1035050" imgH="384175" progId="Equation.DSMT4">
                  <p:embed/>
                </p:oleObj>
              </mc:Choice>
              <mc:Fallback>
                <p:oleObj name="" r:id="rId8" imgW="1035050" imgH="384175" progId="Equation.DSMT4">
                  <p:embed/>
                  <p:pic>
                    <p:nvPicPr>
                      <p:cNvPr id="0" name="图片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55845" y="5497830"/>
                        <a:ext cx="1721485" cy="541655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/>
          <p:nvPr/>
        </p:nvGraphicFramePr>
        <p:xfrm>
          <a:off x="7978775" y="5255578"/>
          <a:ext cx="246380" cy="241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10" imgW="185420" imgH="191770" progId="Equation.DSMT4">
                  <p:embed/>
                </p:oleObj>
              </mc:Choice>
              <mc:Fallback>
                <p:oleObj name="" r:id="rId10" imgW="185420" imgH="191770" progId="Equation.DSMT4">
                  <p:embed/>
                  <p:pic>
                    <p:nvPicPr>
                      <p:cNvPr id="0" name="图片 1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978775" y="5255578"/>
                        <a:ext cx="246380" cy="241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3238</Words>
  <Application>WPS 演示</Application>
  <PresentationFormat>宽屏</PresentationFormat>
  <Paragraphs>217</Paragraphs>
  <Slides>21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42</vt:i4>
      </vt:variant>
      <vt:variant>
        <vt:lpstr>幻灯片标题</vt:lpstr>
      </vt:variant>
      <vt:variant>
        <vt:i4>21</vt:i4>
      </vt:variant>
    </vt:vector>
  </HeadingPairs>
  <TitlesOfParts>
    <vt:vector size="78" baseType="lpstr">
      <vt:lpstr>Arial</vt:lpstr>
      <vt:lpstr>宋体</vt:lpstr>
      <vt:lpstr>Wingdings</vt:lpstr>
      <vt:lpstr>Calibri</vt:lpstr>
      <vt:lpstr>微软雅黑</vt:lpstr>
      <vt:lpstr>Times New Roman</vt:lpstr>
      <vt:lpstr>隶书</vt:lpstr>
      <vt:lpstr>Arial Unicode MS</vt:lpstr>
      <vt:lpstr>Calibri Light</vt:lpstr>
      <vt:lpstr>新宋体</vt:lpstr>
      <vt:lpstr>黑体</vt:lpstr>
      <vt:lpstr>华文新魏</vt:lpstr>
      <vt:lpstr>Courier New</vt:lpstr>
      <vt:lpstr>楷体_GB2312</vt:lpstr>
      <vt:lpstr>Office 主题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Equation.DSMT4</vt:lpstr>
      <vt:lpstr>Word.Document.8</vt:lpstr>
      <vt:lpstr>Word.Document.8</vt:lpstr>
      <vt:lpstr>Word.Document.8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冰泉</cp:lastModifiedBy>
  <cp:revision>75</cp:revision>
  <dcterms:created xsi:type="dcterms:W3CDTF">2019-04-08T00:00:00Z</dcterms:created>
  <dcterms:modified xsi:type="dcterms:W3CDTF">2019-05-28T10:09:33Z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