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sldIdLst>
    <p:sldId id="256" r:id="rId4"/>
    <p:sldId id="257" r:id="rId5"/>
    <p:sldId id="258" r:id="rId6"/>
    <p:sldId id="259" r:id="rId7"/>
    <p:sldId id="262" r:id="rId8"/>
    <p:sldId id="263" r:id="rId9"/>
    <p:sldId id="283" r:id="rId10"/>
    <p:sldId id="276" r:id="rId11"/>
    <p:sldId id="277" r:id="rId12"/>
    <p:sldId id="290" r:id="rId13"/>
    <p:sldId id="291" r:id="rId14"/>
    <p:sldId id="278" r:id="rId15"/>
    <p:sldId id="280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1a418df-d960-45b1-95ab-74c0e240eeb8}">
          <p14:sldIdLst>
            <p14:sldId id="256"/>
            <p14:sldId id="257"/>
            <p14:sldId id="258"/>
            <p14:sldId id="259"/>
            <p14:sldId id="262"/>
            <p14:sldId id="263"/>
            <p14:sldId id="283"/>
            <p14:sldId id="276"/>
            <p14:sldId id="278"/>
            <p14:sldId id="280"/>
            <p14:sldId id="270"/>
            <p14:sldId id="277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F6"/>
    <a:srgbClr val="C509C7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2012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  <a:endParaRPr lang="en-US" altLang="zh-CN" dirty="0"/>
          </a:p>
          <a:p>
            <a:pPr lvl="0"/>
            <a:r>
              <a:rPr lang="en-US" altLang="zh-CN" dirty="0"/>
              <a:t>TEMPLATE</a:t>
            </a:r>
            <a:endParaRPr lang="en-US" altLang="zh-CN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2182495" y="2251710"/>
            <a:ext cx="6751320" cy="322389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3600" b="1" strike="noStrike" kern="1200" noProof="1" dirty="0">
                <a:solidFill>
                  <a:srgbClr val="C509C7"/>
                </a:solidFill>
                <a:latin typeface="+mn-ea"/>
                <a:ea typeface="+mn-ea"/>
                <a:cs typeface="+mj-cs"/>
              </a:rPr>
              <a:t>梓潼县小学科学教师工作坊</a:t>
            </a:r>
            <a:br>
              <a:rPr lang="en-US" altLang="zh-CN" sz="3600" b="1" kern="1200" dirty="0">
                <a:solidFill>
                  <a:srgbClr val="C509C7"/>
                </a:solidFill>
                <a:latin typeface="+mn-ea"/>
                <a:ea typeface="+mn-ea"/>
                <a:cs typeface="+mj-cs"/>
              </a:rPr>
            </a:br>
            <a:endParaRPr lang="en-US" altLang="zh-CN" sz="3600" b="1" kern="1200" dirty="0">
              <a:solidFill>
                <a:srgbClr val="C509C7"/>
              </a:solidFill>
              <a:latin typeface="+mn-ea"/>
              <a:ea typeface="+mn-ea"/>
              <a:cs typeface="+mj-cs"/>
            </a:endParaRPr>
          </a:p>
          <a:p>
            <a:pPr fontAlgn="auto"/>
            <a:r>
              <a:rPr lang="en-US" altLang="zh-CN" sz="3200" b="1" strike="noStrike" kern="1200" noProof="1" dirty="0">
                <a:solidFill>
                  <a:srgbClr val="122DF6"/>
                </a:solidFill>
                <a:latin typeface="+mn-ea"/>
                <a:ea typeface="+mn-ea"/>
                <a:cs typeface="+mj-cs"/>
              </a:rPr>
              <a:t>“</a:t>
            </a:r>
            <a:r>
              <a:rPr lang="zh-CN" altLang="en-US" sz="3200" b="1" strike="noStrike" kern="1200" noProof="1" dirty="0">
                <a:solidFill>
                  <a:srgbClr val="122DF6"/>
                </a:solidFill>
                <a:latin typeface="+mn-ea"/>
                <a:ea typeface="+mn-ea"/>
                <a:cs typeface="+mj-cs"/>
              </a:rPr>
              <a:t>网络研修</a:t>
            </a:r>
            <a:r>
              <a:rPr lang="en-US" altLang="zh-CN" sz="3200" b="1" strike="noStrike" kern="1200" noProof="1" dirty="0">
                <a:solidFill>
                  <a:srgbClr val="122DF6"/>
                </a:solidFill>
                <a:latin typeface="+mn-ea"/>
                <a:ea typeface="+mn-ea"/>
                <a:cs typeface="+mj-cs"/>
              </a:rPr>
              <a:t>”班</a:t>
            </a:r>
            <a:r>
              <a:rPr lang="zh-CN" altLang="en-US" sz="3200" b="1" strike="noStrike" kern="1200" noProof="1" dirty="0">
                <a:solidFill>
                  <a:srgbClr val="122DF6"/>
                </a:solidFill>
                <a:latin typeface="+mn-ea"/>
                <a:ea typeface="+mn-ea"/>
                <a:cs typeface="+mj-cs"/>
              </a:rPr>
              <a:t>级简报</a:t>
            </a:r>
            <a:endParaRPr lang="zh-CN" altLang="en-US" sz="3200" b="1" strike="noStrike" kern="1200" noProof="1" dirty="0">
              <a:solidFill>
                <a:srgbClr val="122DF6"/>
              </a:solidFill>
              <a:latin typeface="+mn-ea"/>
              <a:ea typeface="+mn-ea"/>
              <a:cs typeface="+mj-cs"/>
            </a:endParaRPr>
          </a:p>
          <a:p>
            <a:pPr fontAlgn="auto"/>
            <a:endParaRPr lang="zh-CN" altLang="en-US" sz="3600" b="1" strike="noStrike" kern="1200" noProof="1" dirty="0" smtClean="0">
              <a:ln>
                <a:noFill/>
              </a:ln>
              <a:solidFill>
                <a:srgbClr val="C509C7"/>
              </a:solidFill>
              <a:effectLst/>
              <a:uLnTx/>
              <a:uFillTx/>
              <a:latin typeface="+mn-ea"/>
              <a:ea typeface="+mn-ea"/>
              <a:cs typeface="+mj-cs"/>
              <a:sym typeface="+mn-ea"/>
            </a:endParaRPr>
          </a:p>
          <a:p>
            <a:pPr fontAlgn="auto"/>
            <a:endParaRPr lang="zh-CN" altLang="en-US" sz="3600" b="1" strike="noStrike" kern="1200" noProof="1" dirty="0" smtClean="0">
              <a:ln>
                <a:noFill/>
              </a:ln>
              <a:solidFill>
                <a:srgbClr val="C509C7"/>
              </a:solidFill>
              <a:effectLst/>
              <a:uLnTx/>
              <a:uFillTx/>
              <a:latin typeface="+mn-ea"/>
              <a:ea typeface="+mn-ea"/>
              <a:cs typeface="+mj-cs"/>
              <a:sym typeface="+mn-ea"/>
            </a:endParaRPr>
          </a:p>
          <a:p>
            <a:pPr fontAlgn="auto"/>
            <a:r>
              <a:rPr lang="zh-CN" altLang="en-US" sz="3200" b="1" strike="noStrike" kern="1200" noProof="1" dirty="0" smtClean="0">
                <a:ln>
                  <a:noFill/>
                </a:ln>
                <a:solidFill>
                  <a:srgbClr val="C509C7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（第一期）</a:t>
            </a:r>
            <a:endParaRPr lang="zh-CN" altLang="en-US" sz="3200" b="1" strike="noStrike" kern="1200" noProof="1" dirty="0" smtClean="0">
              <a:ln>
                <a:noFill/>
              </a:ln>
              <a:solidFill>
                <a:srgbClr val="C509C7"/>
              </a:solidFill>
              <a:effectLst/>
              <a:uLnTx/>
              <a:uFillTx/>
              <a:latin typeface="+mn-ea"/>
              <a:ea typeface="+mn-ea"/>
              <a:cs typeface="+mj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7546340" y="6026150"/>
            <a:ext cx="3813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122DF6"/>
                </a:solidFill>
                <a:latin typeface="+mn-ea"/>
                <a:sym typeface="宋体" panose="02010600030101010101" pitchFamily="2" charset="-122"/>
              </a:rPr>
              <a:t>主 编：  赵晓红 </a:t>
            </a:r>
            <a:r>
              <a:rPr lang="zh-CN" altLang="en-US" sz="2400" b="1" dirty="0">
                <a:solidFill>
                  <a:srgbClr val="122DF6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C509C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509C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 dirty="0">
                <a:solidFill>
                  <a:srgbClr val="122DF6"/>
                </a:solidFill>
              </a:rPr>
              <a:t>叁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548640"/>
          </a:xfrm>
        </p:spPr>
        <p:txBody>
          <a:bodyPr wrap="square"/>
          <a:lstStyle/>
          <a:p>
            <a:r>
              <a:rPr lang="zh-CN" altLang="en-US" sz="28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sz="28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91515" y="1316990"/>
            <a:ext cx="11015980" cy="5121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1800" b="1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38225" y="1316990"/>
            <a:ext cx="9747885" cy="5231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000" b="0">
                <a:solidFill>
                  <a:srgbClr val="333333"/>
                </a:solidFill>
                <a:ea typeface="宋体" panose="02010600030101010101" pitchFamily="2" charset="-122"/>
              </a:rPr>
              <a:t>          </a:t>
            </a:r>
            <a:r>
              <a:rPr lang="zh-CN" sz="2000" b="0">
                <a:solidFill>
                  <a:srgbClr val="333333"/>
                </a:solidFill>
                <a:ea typeface="宋体" panose="02010600030101010101" pitchFamily="2" charset="-122"/>
              </a:rPr>
              <a:t>这次科学远程培训让我深有感触：第一、科学教学不能只凭经验。从经验中学习是每一个人天天都在做而且应当做的事情，然而经验本身的局限性也是很明显的，就科学教学活动而言，单纯依赖经验教学实际上只是将教学实际当作一个操作性活动，即依赖已有经验或套用学习理论而缺乏教学分析的简单重复活动；将教学作为一种技术，按照既定的程序和一定的练习使之自动化。第二、理智型的教学需要反思。它是一种理性的以职业道德、职业知识作为教学活动的基本出发点，努力追求教学实践的合理性。从经验型教学走向理智型教学的关键步骤就是教学反思。通过这次研修学习，我找到了以前教学中遇到的困惑和难点的解决方法；通过这次研修学习，对我的各方面都有很大的提升。</a:t>
            </a:r>
            <a:r>
              <a:rPr lang="zh-CN" sz="200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  </a:t>
            </a:r>
            <a:endParaRPr lang="zh-CN" sz="200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  <a:p>
            <a:pPr indent="0" algn="l"/>
            <a:r>
              <a:rPr lang="zh-CN" sz="200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                                                            </a:t>
            </a:r>
            <a:endParaRPr lang="zh-CN" sz="200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  <a:p>
            <a:pPr indent="0" algn="l"/>
            <a:endParaRPr lang="zh-CN" sz="200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  <a:p>
            <a:pPr indent="0" algn="l"/>
            <a:r>
              <a:rPr lang="zh-CN" sz="200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                                                                            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-----</a:t>
            </a:r>
            <a:r>
              <a:rPr lang="zh-CN" sz="24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魏方   梓潼县演武乡小学校 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 dirty="0">
                <a:solidFill>
                  <a:srgbClr val="122DF6"/>
                </a:solidFill>
              </a:rPr>
              <a:t>叁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548640"/>
          </a:xfrm>
        </p:spPr>
        <p:txBody>
          <a:bodyPr wrap="square"/>
          <a:lstStyle/>
          <a:p>
            <a:r>
              <a:rPr lang="zh-CN" altLang="en-US" sz="28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sz="28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91515" y="1317625"/>
            <a:ext cx="10468610" cy="512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 fontScale="9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00B05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本次培训，我始终如一坚持上线学习，认 真学习：案例解读、新课程理念、专家讲座、互动交流等等。我在忙碌中快乐着，在学习中收获着，在交流中感动着。这次培训是紧张、充 实、忙碌、有序交织在一起的，让我受益匪浅，教学理念、教学水平 有了显著的提升，现将我参加此次培训的心得总结如下： 一、培训学习更新了我的教育理念 </a:t>
            </a:r>
            <a:r>
              <a:rPr lang="en-US" altLang="zh-CN" sz="1600" b="1" dirty="0">
                <a:solidFill>
                  <a:srgbClr val="00B05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1600" b="1" dirty="0">
                <a:solidFill>
                  <a:srgbClr val="00B05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我发现教育是需要远见卓识的。每位专家老师精 彩的讲座，如同头脑风暴让我对新课程有了更高更新的认识，教学 思想方法的探讨，比较前沿的教育理论知识，以及如何开展课例研 究有了明确的方向。从各位专家的亲身体验，从国内教育到国外理念， 让我犹如呼吸到清新的空气，为之振奋。 二、培训学习启迪我去反思 听了各位名师的讲座，我深刻认识到教学反思在教师专业发展 中具有非常生动和丰富的价值。反思有助于教师发现新的教育意义， 反思有助于理解“我的理论”，建构“实践知识”，反思有助于教 师更加关注自我专业成长的历程，反思有助于教师不断增强对教育 教学的自信心，反思有助于增强教师的教育教学责任感。一名教师具 备了自觉反思的能力，就会经常反思，在反思中成长发展，在反思 中提升教育教学能力，在反思中增强教师职业幸福感。 三、培训学习提高了我的教学能力 参加这次“国培”，我的内心是充实的，我在培训中渐渐成长。 我有收获、有理念、有疑惑、也更有压力，我要把在国培学习的知识 用到教学当中，把专家教授们的理念转化为自己今后的行动指南。力 争做一名真正的“优秀教师”、“骨干教师”，让我们与“国培”研 修同行，让“国培”研修因我们而精彩！ 总之，感恩国培，让我有了一次学习提升的机会，国培学习虽 然短暂，但无论是从思想上，还是专业上，对我而言，都是一个很 大的提高。我将把这些全新的教学理念、教学模式辐射到小学科学的 教学中。</a:t>
            </a:r>
            <a:endParaRPr lang="zh-CN" altLang="en-US" sz="1600" b="1" dirty="0">
              <a:solidFill>
                <a:srgbClr val="00B05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rgbClr val="00B05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800" b="1" dirty="0">
              <a:solidFill>
                <a:srgbClr val="00B05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</a:t>
            </a:r>
            <a:r>
              <a:rPr lang="zh-CN" altLang="en-US" sz="1800" dirty="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</a:t>
            </a:r>
            <a:r>
              <a:rPr lang="zh-CN" altLang="en-US" sz="1800" b="1" dirty="0">
                <a:solidFill>
                  <a:srgbClr val="C509C7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罗开地  梓潼县文昌镇青龙小学校  </a:t>
            </a:r>
            <a:endParaRPr lang="zh-CN" altLang="en-US" sz="1800" b="1" dirty="0">
              <a:solidFill>
                <a:srgbClr val="C509C7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773680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122DF6"/>
                </a:solidFill>
              </a:rPr>
              <a:t>温馨提示</a:t>
            </a:r>
            <a:endParaRPr lang="zh-CN" altLang="en-US" sz="4400" b="1" dirty="0">
              <a:solidFill>
                <a:srgbClr val="122D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548640"/>
          </a:xfrm>
        </p:spPr>
        <p:txBody>
          <a:bodyPr wrap="square"/>
          <a:lstStyle/>
          <a:p>
            <a:r>
              <a:rPr lang="zh-CN" altLang="en-US" sz="28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8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447925" y="1971040"/>
            <a:ext cx="87820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b="1" dirty="0">
                <a:solidFill>
                  <a:srgbClr val="122DF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  <a:endParaRPr lang="zh-CN" altLang="zh-CN" sz="2000" b="1" dirty="0">
              <a:solidFill>
                <a:srgbClr val="122DF6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2538730" y="4149725"/>
            <a:ext cx="87795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000" b="1" dirty="0">
                <a:solidFill>
                  <a:srgbClr val="122DF6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希望各位参培教师，</a:t>
            </a:r>
            <a:r>
              <a:rPr lang="en-US" altLang="zh-CN" sz="2000" b="1" dirty="0">
                <a:solidFill>
                  <a:srgbClr val="122DF6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000" b="1" dirty="0">
                <a:solidFill>
                  <a:srgbClr val="122DF6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在培训中提升自我、完善自我、展示自我、最终必能成就自我</a:t>
            </a:r>
            <a:r>
              <a:rPr lang="en-US" altLang="zh-CN" sz="2000" b="1" dirty="0">
                <a:solidFill>
                  <a:srgbClr val="122DF6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!</a:t>
            </a:r>
            <a:endParaRPr lang="en-US" altLang="zh-CN" sz="2000" b="1" dirty="0">
              <a:solidFill>
                <a:srgbClr val="122DF6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1012825" y="2448560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0" descr="QQ截图20170310150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3765" y="3677285"/>
            <a:ext cx="2378710" cy="2729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071870" y="5392420"/>
            <a:ext cx="4174490" cy="1014730"/>
          </a:xfrm>
        </p:spPr>
        <p:txBody>
          <a:bodyPr wrap="square"/>
          <a:lstStyle/>
          <a:p>
            <a:r>
              <a:rPr lang="en-US" altLang="zh-CN" sz="6000">
                <a:solidFill>
                  <a:srgbClr val="00B0F0"/>
                </a:solidFill>
              </a:rPr>
              <a:t>...</a:t>
            </a:r>
            <a:r>
              <a:rPr lang="en-US" altLang="zh-CN" sz="6000">
                <a:solidFill>
                  <a:srgbClr val="122DF6"/>
                </a:solidFill>
              </a:rPr>
              <a:t>THANKS</a:t>
            </a:r>
            <a:r>
              <a:rPr lang="en-US" altLang="zh-CN" sz="6000">
                <a:solidFill>
                  <a:srgbClr val="00B0F0"/>
                </a:solidFill>
              </a:rPr>
              <a:t>...</a:t>
            </a:r>
            <a:endParaRPr lang="en-US" altLang="zh-CN" sz="6000" dirty="0">
              <a:solidFill>
                <a:srgbClr val="00B0F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832610" y="2392680"/>
            <a:ext cx="7285355" cy="2306955"/>
          </a:xfrm>
        </p:spPr>
        <p:txBody>
          <a:bodyPr wrap="square"/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培训不落幕，学习无止境</a:t>
            </a:r>
            <a:r>
              <a:rPr lang="en-US" altLang="zh-CN" sz="36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我们研修在路上！</a:t>
            </a:r>
            <a:endParaRPr lang="zh-CN" altLang="en-US" sz="3600" b="1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3330"/>
          </a:xfrm>
        </p:spPr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壹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6945630" y="2257425"/>
            <a:ext cx="2728595" cy="613410"/>
          </a:xfrm>
        </p:spPr>
        <p:txBody>
          <a:bodyPr wrap="square"/>
          <a:lstStyle/>
          <a:p>
            <a:r>
              <a:rPr lang="zh-CN" altLang="en-US" sz="32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sz="3200" b="1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-616193" y="760796"/>
            <a:ext cx="3506203" cy="808990"/>
          </a:xfrm>
        </p:spPr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目 录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solidFill>
                  <a:srgbClr val="C509C7"/>
                </a:solidFill>
              </a:rPr>
              <a:t>CONTENTS</a:t>
            </a:r>
            <a:endParaRPr lang="en-US" altLang="zh-CN" dirty="0">
              <a:solidFill>
                <a:srgbClr val="C509C7"/>
              </a:solidFill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3330"/>
          </a:xfrm>
        </p:spPr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贰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3330"/>
          </a:xfrm>
        </p:spPr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叁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2728595" cy="613410"/>
          </a:xfrm>
        </p:spPr>
        <p:txBody>
          <a:bodyPr wrap="square"/>
          <a:lstStyle/>
          <a:p>
            <a:r>
              <a:rPr lang="zh-CN" altLang="en-US" sz="32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研修通报</a:t>
            </a:r>
            <a:endParaRPr lang="zh-CN" altLang="en-US" sz="3200" b="1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755"/>
            <a:ext cx="2448560" cy="613410"/>
          </a:xfrm>
        </p:spPr>
        <p:txBody>
          <a:bodyPr wrap="square"/>
          <a:lstStyle/>
          <a:p>
            <a:r>
              <a:rPr lang="zh-CN" altLang="en-US" sz="3200" b="1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sz="3200" b="1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壹</a:t>
            </a:r>
            <a:endParaRPr lang="zh-CN" altLang="en-US" dirty="0">
              <a:solidFill>
                <a:srgbClr val="122D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壹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42390" y="597535"/>
            <a:ext cx="4330065" cy="645160"/>
          </a:xfrm>
        </p:spPr>
        <p:txBody>
          <a:bodyPr wrap="square"/>
          <a:lstStyle/>
          <a:p>
            <a:r>
              <a:rPr lang="en-US" altLang="zh-CN" sz="36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sz="36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7" name="Rectangle 22"/>
          <p:cNvSpPr/>
          <p:nvPr/>
        </p:nvSpPr>
        <p:spPr>
          <a:xfrm>
            <a:off x="641350" y="3113723"/>
            <a:ext cx="96754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华文行楷" panose="02010800040101010101" charset="-122"/>
                <a:ea typeface="华文行楷" panose="02010800040101010101" charset="-122"/>
              </a:rPr>
              <a:t>    </a:t>
            </a:r>
            <a:endParaRPr lang="zh-CN" altLang="en-US" sz="2000" dirty="0">
              <a:solidFill>
                <a:schemeClr val="tx1"/>
              </a:solidFill>
              <a:uFillTx/>
              <a:latin typeface="华文行楷" charset="0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070" y="3190240"/>
            <a:ext cx="2868930" cy="34004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1350" y="2552700"/>
            <a:ext cx="1044956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教育是一条智慧的长河，它承载着知识、文明，它既是智慧的产物，又是智慧的载体与推进器。教育从来就是一个智慧的职业，教育需要智慧。智慧需要教育的传承，教育离不开智慧的滋养。</a:t>
            </a:r>
            <a:endParaRPr lang="zh-CN" altLang="en-US" sz="32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贰</a:t>
            </a:r>
            <a:endParaRPr lang="zh-CN" altLang="en-US" dirty="0">
              <a:solidFill>
                <a:srgbClr val="122D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贰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471805"/>
            <a:ext cx="5993130" cy="1076325"/>
          </a:xfrm>
        </p:spPr>
        <p:txBody>
          <a:bodyPr wrap="square"/>
          <a:lstStyle/>
          <a:p>
            <a:r>
              <a:rPr lang="en-US" altLang="zh-CN" sz="32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32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网络研修启动</a:t>
            </a:r>
            <a:endParaRPr lang="zh-CN" altLang="en-US" b="1" dirty="0">
              <a:solidFill>
                <a:srgbClr val="122DF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32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54200" y="2750185"/>
            <a:ext cx="848296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altLang="zh-CN" sz="4000" b="1" kern="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</a:t>
            </a:r>
            <a:r>
              <a:rPr lang="zh-CN" altLang="en-US" sz="4000" b="1" kern="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        </a:t>
            </a:r>
            <a:endParaRPr lang="zh-CN" altLang="en-US" sz="4000" b="1" kern="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5725" y="2127885"/>
            <a:ext cx="3216275" cy="4483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2015" y="1785620"/>
            <a:ext cx="9572625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800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zh-CN" altLang="en-US" sz="2800" kern="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各位坊员：四川师范大学关于开展“国培计（2018）”—中西部项目幼师国培项目教师工作坊网络研修第二年培训的通知；国培计划（2018）——教师工作坊网络研修学员操作手册、学员账号等已发</a:t>
            </a:r>
            <a:r>
              <a:rPr lang="en-US" altLang="zh-CN" sz="2800" kern="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QQ</a:t>
            </a:r>
            <a:r>
              <a:rPr lang="zh-CN" altLang="en-US" sz="2800" kern="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工作群的群文件（</a:t>
            </a:r>
            <a:r>
              <a:rPr lang="en-US" altLang="zh-CN" sz="2800" kern="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4.29</a:t>
            </a:r>
            <a:r>
              <a:rPr lang="zh-CN" altLang="en-US" sz="2800" kern="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），请及时下载后认真阅读操作手册并开始学习啦！</a:t>
            </a:r>
            <a:endParaRPr lang="zh-CN" altLang="en-US" sz="2800" kern="0" dirty="0">
              <a:solidFill>
                <a:srgbClr val="122DF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XFX@}P7EJ18}O(W5X{UM29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4675505"/>
            <a:ext cx="5658485" cy="1761490"/>
          </a:xfrm>
          <a:prstGeom prst="rect">
            <a:avLst/>
          </a:prstGeom>
        </p:spPr>
      </p:pic>
      <p:pic>
        <p:nvPicPr>
          <p:cNvPr id="17" name="图片 16" descr="PXO)CS5J)J1(GOIAEA8ER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35" y="4675505"/>
            <a:ext cx="4168775" cy="176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solidFill>
                  <a:srgbClr val="122DF6"/>
                </a:solidFill>
              </a:rPr>
              <a:t>贰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6784975" cy="583565"/>
          </a:xfrm>
        </p:spPr>
        <p:txBody>
          <a:bodyPr wrap="square"/>
          <a:lstStyle/>
          <a:p>
            <a:r>
              <a:rPr lang="zh-CN" altLang="en-US" sz="32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研修情况通报（</a:t>
            </a:r>
            <a:r>
              <a:rPr lang="zh-CN" altLang="en-US" sz="280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截止</a:t>
            </a:r>
            <a:r>
              <a:rPr lang="en-US" altLang="zh-CN" sz="280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80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122D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zh-CN" altLang="en-US" sz="32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32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54200" y="2750185"/>
            <a:ext cx="848296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altLang="zh-CN" sz="4000" b="1" kern="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</a:t>
            </a:r>
            <a:r>
              <a:rPr lang="zh-CN" altLang="en-US" sz="4000" b="1" kern="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          </a:t>
            </a:r>
            <a:endParaRPr lang="zh-CN" altLang="en-US" sz="4000" b="1" kern="0" dirty="0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5265" y="2657475"/>
            <a:ext cx="3011805" cy="4074795"/>
          </a:xfrm>
          <a:prstGeom prst="rect">
            <a:avLst/>
          </a:prstGeom>
        </p:spPr>
      </p:pic>
      <p:pic>
        <p:nvPicPr>
          <p:cNvPr id="2" name="图片 1" descr="4ZDFB@L6TFWGJTXCZ5~XF%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35" y="1727835"/>
            <a:ext cx="8806815" cy="407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 dirty="0">
                <a:solidFill>
                  <a:srgbClr val="122DF6"/>
                </a:solidFill>
              </a:rPr>
              <a:t>叁</a:t>
            </a:r>
            <a:endParaRPr lang="zh-CN" altLang="en-US" dirty="0">
              <a:solidFill>
                <a:srgbClr val="122DF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 dirty="0">
                <a:solidFill>
                  <a:srgbClr val="122DF6"/>
                </a:solidFill>
              </a:rPr>
              <a:t>叁</a:t>
            </a:r>
            <a:endParaRPr lang="zh-CN" altLang="en-US" dirty="0">
              <a:solidFill>
                <a:srgbClr val="122DF6"/>
              </a:solidFill>
            </a:endParaRP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548640"/>
          </a:xfrm>
        </p:spPr>
        <p:txBody>
          <a:bodyPr wrap="square"/>
          <a:lstStyle/>
          <a:p>
            <a:r>
              <a:rPr lang="zh-CN" altLang="en-US" sz="2800" dirty="0">
                <a:solidFill>
                  <a:srgbClr val="C509C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sz="2800" dirty="0">
              <a:solidFill>
                <a:srgbClr val="C509C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91515" y="1316990"/>
            <a:ext cx="11015980" cy="5121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1800" b="1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91515" y="1721485"/>
            <a:ext cx="1043305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3600" b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36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国培，更新了我的教育观念</a:t>
            </a:r>
            <a:r>
              <a:rPr lang="zh-CN" sz="36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</a:t>
            </a:r>
            <a:r>
              <a:rPr lang="zh-CN" sz="2400" b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陈飞    梓潼县小垭乡小学校     </a:t>
            </a:r>
            <a:r>
              <a:rPr lang="zh-CN" sz="2400" b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   </a:t>
            </a:r>
            <a:r>
              <a:rPr lang="zh-CN" sz="280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次培训学习，我发现教育是需要远见卓识的。每位专家老师精彩的讲座，如同头脑风暴让我对新课程有了更高更新的认识，教学思想方法的探讨，比较前沿的教育理论知识，以及如何开展课例研究有了明确的方向。从各位专家的亲身体验，从国内教育到国外理念，让我犹如呼吸到清新的空气，为之振</a:t>
            </a:r>
            <a:r>
              <a:rPr lang="zh-CN" sz="2800">
                <a:solidFill>
                  <a:srgbClr val="333333"/>
                </a:solidFill>
                <a:ea typeface="宋体" panose="02010600030101010101" pitchFamily="2" charset="-122"/>
              </a:rPr>
              <a:t>奋。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2091</Words>
  <Application>WPS 演示</Application>
  <PresentationFormat>宽屏</PresentationFormat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Segoe UI Light</vt:lpstr>
      <vt:lpstr>Century Gothic</vt:lpstr>
      <vt:lpstr>NumberOnly</vt:lpstr>
      <vt:lpstr>Segoe UI Light</vt:lpstr>
      <vt:lpstr>黑体</vt:lpstr>
      <vt:lpstr>华文行楷</vt:lpstr>
      <vt:lpstr>华文行楷</vt:lpstr>
      <vt:lpstr>仿宋</vt:lpstr>
      <vt:lpstr>Arial Unicode MS</vt:lpstr>
      <vt:lpstr>Calibri</vt:lpstr>
      <vt:lpstr>Times New Roman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Administrator</cp:lastModifiedBy>
  <cp:revision>51</cp:revision>
  <dcterms:created xsi:type="dcterms:W3CDTF">2015-08-18T02:51:00Z</dcterms:created>
  <dcterms:modified xsi:type="dcterms:W3CDTF">2019-05-10T02:38:56Z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