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2019/5/5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6000" r="-6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2019/5/5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428604"/>
            <a:ext cx="6400800" cy="6143668"/>
          </a:xfrm>
        </p:spPr>
        <p:txBody>
          <a:bodyPr>
            <a:normAutofit fontScale="70000" lnSpcReduction="20000"/>
          </a:bodyPr>
          <a:lstStyle/>
          <a:p>
            <a:r>
              <a:rPr lang="en-US" altLang="zh-CN" b="1" dirty="0" smtClean="0">
                <a:solidFill>
                  <a:schemeClr val="tx1"/>
                </a:solidFill>
              </a:rPr>
              <a:t>Saying Good-bye to Cambridge Again</a:t>
            </a:r>
            <a:r>
              <a:rPr lang="zh-CN" altLang="en-US" b="1" dirty="0" smtClean="0">
                <a:solidFill>
                  <a:schemeClr val="tx1"/>
                </a:solidFill>
              </a:rPr>
              <a:t>         </a:t>
            </a:r>
            <a:r>
              <a:rPr lang="zh-CN" altLang="en-US" dirty="0" smtClean="0">
                <a:solidFill>
                  <a:schemeClr val="tx1"/>
                </a:solidFill>
              </a:rPr>
              <a:t>  </a:t>
            </a:r>
            <a:endParaRPr lang="en-US" altLang="zh-CN" dirty="0" smtClean="0">
              <a:solidFill>
                <a:schemeClr val="tx1"/>
              </a:solidFill>
            </a:endParaRPr>
          </a:p>
          <a:p>
            <a:r>
              <a:rPr lang="zh-CN" altLang="en-US" dirty="0" smtClean="0">
                <a:solidFill>
                  <a:schemeClr val="tx1"/>
                </a:solidFill>
              </a:rPr>
              <a:t> </a:t>
            </a:r>
            <a:r>
              <a:rPr lang="en-US" altLang="zh-CN" dirty="0" smtClean="0">
                <a:solidFill>
                  <a:schemeClr val="tx1"/>
                </a:solidFill>
              </a:rPr>
              <a:t>By </a:t>
            </a:r>
            <a:r>
              <a:rPr lang="en-US" altLang="zh-CN" dirty="0" err="1" smtClean="0">
                <a:solidFill>
                  <a:schemeClr val="tx1"/>
                </a:solidFill>
              </a:rPr>
              <a:t>Xu</a:t>
            </a:r>
            <a:r>
              <a:rPr lang="en-US" altLang="zh-CN" dirty="0" smtClean="0">
                <a:solidFill>
                  <a:schemeClr val="tx1"/>
                </a:solidFill>
              </a:rPr>
              <a:t> </a:t>
            </a:r>
            <a:r>
              <a:rPr lang="en-US" altLang="zh-CN" dirty="0" err="1" smtClean="0">
                <a:solidFill>
                  <a:schemeClr val="tx1"/>
                </a:solidFill>
              </a:rPr>
              <a:t>Zhimo</a:t>
            </a:r>
            <a:r>
              <a:rPr lang="en-US" altLang="zh-CN" dirty="0" smtClean="0">
                <a:solidFill>
                  <a:schemeClr val="tx1"/>
                </a:solidFill>
              </a:rPr>
              <a:t> </a:t>
            </a:r>
          </a:p>
          <a:p>
            <a:r>
              <a:rPr lang="en-US" altLang="zh-CN" dirty="0" smtClean="0">
                <a:solidFill>
                  <a:schemeClr val="tx1"/>
                </a:solidFill>
              </a:rPr>
              <a:t> Very quietly I take my leave</a:t>
            </a:r>
          </a:p>
          <a:p>
            <a:r>
              <a:rPr lang="en-US" altLang="zh-CN" dirty="0" smtClean="0">
                <a:solidFill>
                  <a:schemeClr val="tx1"/>
                </a:solidFill>
              </a:rPr>
              <a:t>As quietly as I came here;</a:t>
            </a:r>
          </a:p>
          <a:p>
            <a:r>
              <a:rPr lang="en-US" altLang="zh-CN" dirty="0" smtClean="0">
                <a:solidFill>
                  <a:schemeClr val="tx1"/>
                </a:solidFill>
              </a:rPr>
              <a:t>Quietly I wave good-bye</a:t>
            </a:r>
          </a:p>
          <a:p>
            <a:r>
              <a:rPr lang="en-US" altLang="zh-CN" dirty="0" smtClean="0">
                <a:solidFill>
                  <a:schemeClr val="tx1"/>
                </a:solidFill>
              </a:rPr>
              <a:t>To the rosy clouds in the western sky.</a:t>
            </a:r>
          </a:p>
          <a:p>
            <a:r>
              <a:rPr lang="en-US" altLang="zh-CN" dirty="0" smtClean="0">
                <a:solidFill>
                  <a:schemeClr val="tx1"/>
                </a:solidFill>
              </a:rPr>
              <a:t>The golden willows by the riverside</a:t>
            </a:r>
          </a:p>
          <a:p>
            <a:r>
              <a:rPr lang="en-US" altLang="zh-CN" dirty="0" smtClean="0">
                <a:solidFill>
                  <a:schemeClr val="tx1"/>
                </a:solidFill>
              </a:rPr>
              <a:t>Are young brides in the setting sun;</a:t>
            </a:r>
          </a:p>
          <a:p>
            <a:r>
              <a:rPr lang="en-US" altLang="zh-CN" dirty="0" smtClean="0">
                <a:solidFill>
                  <a:schemeClr val="tx1"/>
                </a:solidFill>
              </a:rPr>
              <a:t>Their reflections on the shimmering waves</a:t>
            </a:r>
          </a:p>
          <a:p>
            <a:r>
              <a:rPr lang="en-US" altLang="zh-CN" dirty="0" smtClean="0">
                <a:solidFill>
                  <a:schemeClr val="tx1"/>
                </a:solidFill>
              </a:rPr>
              <a:t>Always linger in the depth of my heart. </a:t>
            </a:r>
          </a:p>
          <a:p>
            <a:r>
              <a:rPr lang="en-US" altLang="zh-CN" dirty="0" smtClean="0">
                <a:solidFill>
                  <a:schemeClr val="tx1"/>
                </a:solidFill>
              </a:rPr>
              <a:t>The floating heart growing in the sludge</a:t>
            </a:r>
          </a:p>
          <a:p>
            <a:r>
              <a:rPr lang="en-US" altLang="zh-CN" dirty="0" smtClean="0">
                <a:solidFill>
                  <a:schemeClr val="tx1"/>
                </a:solidFill>
              </a:rPr>
              <a:t>Sways leisurely under the water;</a:t>
            </a:r>
          </a:p>
          <a:p>
            <a:r>
              <a:rPr lang="en-US" altLang="zh-CN" dirty="0" smtClean="0">
                <a:solidFill>
                  <a:schemeClr val="tx1"/>
                </a:solidFill>
              </a:rPr>
              <a:t>In the gentle waves of Cambridge</a:t>
            </a:r>
          </a:p>
          <a:p>
            <a:r>
              <a:rPr lang="en-US" altLang="zh-CN" dirty="0" smtClean="0">
                <a:solidFill>
                  <a:schemeClr val="tx1"/>
                </a:solidFill>
              </a:rPr>
              <a:t>I would be a water plant! </a:t>
            </a:r>
          </a:p>
          <a:p>
            <a:r>
              <a:rPr lang="en-US" altLang="zh-CN" dirty="0" smtClean="0">
                <a:solidFill>
                  <a:schemeClr val="tx1"/>
                </a:solidFill>
              </a:rPr>
              <a:t>That pool under the shade of elm trees</a:t>
            </a:r>
          </a:p>
          <a:p>
            <a:r>
              <a:rPr lang="en-US" altLang="zh-CN" dirty="0" smtClean="0">
                <a:solidFill>
                  <a:schemeClr val="tx1"/>
                </a:solidFill>
              </a:rPr>
              <a:t>Holds not water but the rainbow from the sky;</a:t>
            </a:r>
          </a:p>
          <a:p>
            <a:r>
              <a:rPr lang="en-US" altLang="zh-CN" dirty="0" smtClean="0">
                <a:solidFill>
                  <a:schemeClr val="tx1"/>
                </a:solidFill>
              </a:rPr>
              <a:t>Shattered to pieces among the duckweeds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pPr marL="0" lvl="0" indent="0" algn="ctr">
              <a:buNone/>
            </a:pPr>
            <a:r>
              <a:rPr lang="en-US" altLang="zh-CN" sz="1900" dirty="0" smtClean="0"/>
              <a:t>Is the sediment of a rainbow-like dream? </a:t>
            </a:r>
          </a:p>
          <a:p>
            <a:pPr marL="0" lvl="0" indent="0" algn="ctr">
              <a:buNone/>
            </a:pPr>
            <a:r>
              <a:rPr lang="en-US" altLang="zh-CN" sz="1900" dirty="0" smtClean="0"/>
              <a:t>To seek a dream? Just to pole a boat upstream</a:t>
            </a:r>
          </a:p>
          <a:p>
            <a:pPr marL="0" lvl="0" indent="0" algn="ctr">
              <a:buNone/>
            </a:pPr>
            <a:r>
              <a:rPr lang="en-US" altLang="zh-CN" sz="1900" dirty="0" smtClean="0"/>
              <a:t>To where the green grass is more verdant;</a:t>
            </a:r>
          </a:p>
          <a:p>
            <a:pPr marL="0" lvl="0" indent="0" algn="ctr">
              <a:buNone/>
            </a:pPr>
            <a:r>
              <a:rPr lang="en-US" altLang="zh-CN" sz="1900" dirty="0" smtClean="0"/>
              <a:t>Or to have the boat fully loaded with starlight</a:t>
            </a:r>
          </a:p>
          <a:p>
            <a:pPr marL="0" lvl="0" indent="0" algn="ctr">
              <a:buNone/>
            </a:pPr>
            <a:r>
              <a:rPr lang="en-US" altLang="zh-CN" sz="1900" dirty="0" smtClean="0"/>
              <a:t>And sing aloud in the </a:t>
            </a:r>
            <a:r>
              <a:rPr lang="en-US" altLang="zh-CN" sz="1900" dirty="0" err="1" smtClean="0"/>
              <a:t>splendour</a:t>
            </a:r>
            <a:r>
              <a:rPr lang="en-US" altLang="zh-CN" sz="1900" dirty="0" smtClean="0"/>
              <a:t> of starlight. </a:t>
            </a:r>
          </a:p>
          <a:p>
            <a:pPr marL="0" lvl="0" indent="0" algn="ctr">
              <a:buNone/>
            </a:pPr>
            <a:r>
              <a:rPr lang="en-US" altLang="zh-CN" sz="1900" dirty="0" smtClean="0"/>
              <a:t>But I cannot sing aloud</a:t>
            </a:r>
          </a:p>
          <a:p>
            <a:pPr marL="0" lvl="0" indent="0" algn="ctr">
              <a:buNone/>
            </a:pPr>
            <a:r>
              <a:rPr lang="en-US" altLang="zh-CN" sz="1900" dirty="0" smtClean="0"/>
              <a:t>Quietness is my farewell music;</a:t>
            </a:r>
          </a:p>
          <a:p>
            <a:pPr marL="0" lvl="0" indent="0" algn="ctr">
              <a:buNone/>
            </a:pPr>
            <a:r>
              <a:rPr lang="en-US" altLang="zh-CN" sz="1900" dirty="0" smtClean="0"/>
              <a:t>Even summer insects </a:t>
            </a:r>
            <a:r>
              <a:rPr lang="en-US" altLang="zh-CN" sz="1900" dirty="0" err="1" smtClean="0"/>
              <a:t>heep</a:t>
            </a:r>
            <a:r>
              <a:rPr lang="en-US" altLang="zh-CN" sz="1900" dirty="0" smtClean="0"/>
              <a:t> silence for me</a:t>
            </a:r>
          </a:p>
          <a:p>
            <a:pPr marL="0" lvl="0" indent="0" algn="ctr">
              <a:buNone/>
            </a:pPr>
            <a:r>
              <a:rPr lang="en-US" altLang="zh-CN" sz="1900" dirty="0" smtClean="0"/>
              <a:t>Silent is Cambridge tonight! </a:t>
            </a:r>
          </a:p>
          <a:p>
            <a:pPr marL="0" lvl="0" indent="0" algn="ctr">
              <a:buNone/>
            </a:pPr>
            <a:r>
              <a:rPr lang="en-US" altLang="zh-CN" sz="1900" dirty="0" smtClean="0"/>
              <a:t>Very quietly I take my leave</a:t>
            </a:r>
          </a:p>
          <a:p>
            <a:pPr marL="0" lvl="0" indent="0" algn="ctr">
              <a:buNone/>
            </a:pPr>
            <a:r>
              <a:rPr lang="en-US" altLang="zh-CN" sz="1900" dirty="0" smtClean="0"/>
              <a:t>As quietly as I came here;</a:t>
            </a:r>
          </a:p>
          <a:p>
            <a:pPr marL="0" lvl="0" indent="0" algn="ctr">
              <a:buNone/>
            </a:pPr>
            <a:r>
              <a:rPr lang="en-US" altLang="zh-CN" sz="1900" dirty="0" smtClean="0"/>
              <a:t>Gently I flick my sleeves</a:t>
            </a:r>
          </a:p>
          <a:p>
            <a:pPr marL="0" lvl="0" indent="0" algn="ctr">
              <a:buNone/>
            </a:pPr>
            <a:r>
              <a:rPr lang="en-US" altLang="zh-CN" sz="1900" dirty="0" smtClean="0"/>
              <a:t>Not even a wisp of cloud will I bring away-- November 6, 1928￼￼</a:t>
            </a:r>
            <a:r>
              <a:rPr lang="zh-CN" altLang="en-US" sz="1900" dirty="0" smtClean="0"/>
              <a:t>￼</a:t>
            </a:r>
            <a:endParaRPr lang="zh-CN" altLang="en-US" sz="1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728"/>
            <a:ext cx="8229600" cy="5840435"/>
          </a:xfrm>
        </p:spPr>
        <p:txBody>
          <a:bodyPr>
            <a:normAutofit fontScale="62500" lnSpcReduction="20000"/>
          </a:bodyPr>
          <a:lstStyle/>
          <a:p>
            <a:pPr>
              <a:buNone/>
            </a:pPr>
            <a:r>
              <a:rPr lang="zh-CN" altLang="en-US" dirty="0" smtClean="0"/>
              <a:t>再别康桥￼</a:t>
            </a:r>
            <a:endParaRPr lang="en-US" altLang="zh-CN" dirty="0" smtClean="0"/>
          </a:p>
          <a:p>
            <a:pPr>
              <a:buNone/>
            </a:pPr>
            <a:r>
              <a:rPr lang="zh-CN" altLang="en-US" dirty="0" smtClean="0"/>
              <a:t>作者：徐志摩</a:t>
            </a:r>
            <a:endParaRPr lang="en-US" altLang="zh-CN" dirty="0" smtClean="0"/>
          </a:p>
          <a:p>
            <a:pPr>
              <a:buNone/>
            </a:pPr>
            <a:r>
              <a:rPr lang="zh-CN" altLang="en-US" dirty="0" smtClean="0"/>
              <a:t>轻轻的我走了，正如我轻轻的来；</a:t>
            </a:r>
            <a:endParaRPr lang="en-US" altLang="zh-CN" dirty="0" smtClean="0"/>
          </a:p>
          <a:p>
            <a:pPr>
              <a:buNone/>
            </a:pPr>
            <a:r>
              <a:rPr lang="zh-CN" altLang="en-US" dirty="0" smtClean="0"/>
              <a:t>我轻轻的招手，作别西天的云彩。</a:t>
            </a:r>
            <a:endParaRPr lang="en-US" altLang="zh-CN" dirty="0" smtClean="0"/>
          </a:p>
          <a:p>
            <a:pPr>
              <a:buNone/>
            </a:pPr>
            <a:endParaRPr lang="en-US" altLang="zh-CN" dirty="0" smtClean="0"/>
          </a:p>
          <a:p>
            <a:pPr>
              <a:buNone/>
            </a:pPr>
            <a:r>
              <a:rPr lang="zh-CN" altLang="en-US" dirty="0" smtClean="0"/>
              <a:t>那河畔的金柳，是夕阳中的新娘；</a:t>
            </a:r>
            <a:endParaRPr lang="en-US" altLang="zh-CN" dirty="0" smtClean="0"/>
          </a:p>
          <a:p>
            <a:pPr>
              <a:buNone/>
            </a:pPr>
            <a:r>
              <a:rPr lang="zh-CN" altLang="en-US" dirty="0" smtClean="0"/>
              <a:t>波光里的艳影，在我的心头荡漾。</a:t>
            </a:r>
            <a:endParaRPr lang="en-US" altLang="zh-CN" dirty="0" smtClean="0"/>
          </a:p>
          <a:p>
            <a:pPr>
              <a:buNone/>
            </a:pPr>
            <a:r>
              <a:rPr lang="zh-CN" altLang="en-US" dirty="0" smtClean="0"/>
              <a:t>软泥上的青荇，油油的在水底招摇；</a:t>
            </a:r>
            <a:endParaRPr lang="en-US" altLang="zh-CN" dirty="0" smtClean="0"/>
          </a:p>
          <a:p>
            <a:pPr>
              <a:buNone/>
            </a:pPr>
            <a:r>
              <a:rPr lang="zh-CN" altLang="en-US" dirty="0" smtClean="0"/>
              <a:t>在康桥的柔波里，我甘做一条水草！</a:t>
            </a:r>
            <a:endParaRPr lang="en-US" altLang="zh-CN" dirty="0" smtClean="0"/>
          </a:p>
          <a:p>
            <a:pPr>
              <a:buNone/>
            </a:pPr>
            <a:r>
              <a:rPr lang="zh-CN" altLang="en-US" dirty="0" smtClean="0"/>
              <a:t>那榆荫下的一潭，不是清泉</a:t>
            </a:r>
            <a:r>
              <a:rPr lang="en-US" altLang="zh-CN" dirty="0" smtClean="0"/>
              <a:t>,</a:t>
            </a:r>
          </a:p>
          <a:p>
            <a:pPr>
              <a:buNone/>
            </a:pPr>
            <a:r>
              <a:rPr lang="zh-CN" altLang="en-US" dirty="0" smtClean="0"/>
              <a:t>是天上虹</a:t>
            </a:r>
            <a:r>
              <a:rPr lang="en-US" altLang="zh-CN" dirty="0" smtClean="0"/>
              <a:t>,</a:t>
            </a:r>
            <a:r>
              <a:rPr lang="zh-CN" altLang="en-US" dirty="0" smtClean="0"/>
              <a:t>揉碎在浮藻间，沉淀着彩虹似的梦。</a:t>
            </a:r>
            <a:endParaRPr lang="en-US" altLang="zh-CN" dirty="0" smtClean="0"/>
          </a:p>
          <a:p>
            <a:pPr>
              <a:buNone/>
            </a:pPr>
            <a:endParaRPr lang="en-US" altLang="zh-CN" dirty="0" smtClean="0"/>
          </a:p>
          <a:p>
            <a:pPr>
              <a:buNone/>
            </a:pPr>
            <a:r>
              <a:rPr lang="zh-CN" altLang="en-US" dirty="0" smtClean="0"/>
              <a:t>寻梦？撑一支长蒿，向青草更青处漫溯，</a:t>
            </a:r>
            <a:endParaRPr lang="en-US" altLang="zh-CN" dirty="0" smtClean="0"/>
          </a:p>
          <a:p>
            <a:pPr>
              <a:buNone/>
            </a:pPr>
            <a:r>
              <a:rPr lang="zh-CN" altLang="en-US" dirty="0" smtClean="0"/>
              <a:t>满载一船星辉，在星辉斑斓里放歌。</a:t>
            </a:r>
            <a:endParaRPr lang="en-US" altLang="zh-CN" dirty="0" smtClean="0"/>
          </a:p>
          <a:p>
            <a:pPr>
              <a:buNone/>
            </a:pPr>
            <a:r>
              <a:rPr lang="zh-CN" altLang="en-US" dirty="0" smtClean="0"/>
              <a:t>但我不能放歌，悄悄是别离的笙箫；</a:t>
            </a:r>
            <a:endParaRPr lang="en-US" altLang="zh-CN" dirty="0" smtClean="0"/>
          </a:p>
          <a:p>
            <a:pPr>
              <a:buNone/>
            </a:pPr>
            <a:r>
              <a:rPr lang="zh-CN" altLang="en-US" dirty="0" smtClean="0"/>
              <a:t>夏虫也为我沉默，沉默是今晚的康桥！</a:t>
            </a:r>
            <a:endParaRPr lang="en-US" altLang="zh-CN" dirty="0" smtClean="0"/>
          </a:p>
          <a:p>
            <a:pPr>
              <a:buNone/>
            </a:pPr>
            <a:endParaRPr lang="en-US" altLang="zh-CN" dirty="0" smtClean="0"/>
          </a:p>
          <a:p>
            <a:pPr>
              <a:buNone/>
            </a:pPr>
            <a:r>
              <a:rPr lang="zh-CN" altLang="en-US" dirty="0" smtClean="0"/>
              <a:t>悄悄的我走了，正如我悄悄的来；</a:t>
            </a:r>
            <a:endParaRPr lang="en-US" altLang="zh-CN" dirty="0" smtClean="0"/>
          </a:p>
          <a:p>
            <a:pPr>
              <a:buNone/>
            </a:pPr>
            <a:r>
              <a:rPr lang="zh-CN" altLang="en-US" dirty="0" smtClean="0"/>
              <a:t>我挥一挥衣袖，不带走一片云彩。</a:t>
            </a:r>
            <a:r>
              <a:rPr lang="en-US" altLang="zh-CN" dirty="0" smtClean="0"/>
              <a:t>——1928</a:t>
            </a:r>
            <a:r>
              <a:rPr lang="zh-CN" altLang="en-US" dirty="0" smtClean="0"/>
              <a:t>年</a:t>
            </a:r>
            <a:r>
              <a:rPr lang="en-US" altLang="zh-CN" dirty="0" smtClean="0"/>
              <a:t>11</a:t>
            </a:r>
            <a:r>
              <a:rPr lang="zh-CN" altLang="en-US" dirty="0" smtClean="0"/>
              <a:t>月</a:t>
            </a:r>
            <a:r>
              <a:rPr lang="en-US" altLang="zh-CN" dirty="0" smtClean="0"/>
              <a:t>6</a:t>
            </a:r>
            <a:r>
              <a:rPr lang="zh-CN" altLang="en-US" dirty="0" smtClean="0"/>
              <a:t>日</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62500" lnSpcReduction="20000"/>
          </a:bodyPr>
          <a:lstStyle/>
          <a:p>
            <a:pPr>
              <a:buNone/>
            </a:pPr>
            <a:r>
              <a:rPr lang="zh-CN" altLang="en-US" dirty="0" smtClean="0"/>
              <a:t>作者￼￼徐志摩（</a:t>
            </a:r>
            <a:r>
              <a:rPr lang="en-US" altLang="zh-CN" dirty="0" smtClean="0"/>
              <a:t>1897</a:t>
            </a:r>
            <a:r>
              <a:rPr lang="zh-CN" altLang="en-US" dirty="0" smtClean="0"/>
              <a:t>年</a:t>
            </a:r>
            <a:r>
              <a:rPr lang="en-US" altLang="zh-CN" dirty="0" smtClean="0"/>
              <a:t>1</a:t>
            </a:r>
            <a:r>
              <a:rPr lang="zh-CN" altLang="en-US" dirty="0" smtClean="0"/>
              <a:t>月</a:t>
            </a:r>
            <a:r>
              <a:rPr lang="en-US" altLang="zh-CN" dirty="0" smtClean="0"/>
              <a:t>15</a:t>
            </a:r>
            <a:r>
              <a:rPr lang="zh-CN" altLang="en-US" dirty="0" smtClean="0"/>
              <a:t>日</a:t>
            </a:r>
            <a:r>
              <a:rPr lang="en-US" altLang="zh-CN" dirty="0" smtClean="0"/>
              <a:t>—1931</a:t>
            </a:r>
            <a:r>
              <a:rPr lang="zh-CN" altLang="en-US" dirty="0" smtClean="0"/>
              <a:t>年</a:t>
            </a:r>
            <a:r>
              <a:rPr lang="en-US" altLang="zh-CN" dirty="0" smtClean="0"/>
              <a:t>11</a:t>
            </a:r>
            <a:r>
              <a:rPr lang="zh-CN" altLang="en-US" dirty="0" smtClean="0"/>
              <a:t>月</a:t>
            </a:r>
            <a:r>
              <a:rPr lang="en-US" altLang="zh-CN" dirty="0" smtClean="0"/>
              <a:t>19</a:t>
            </a:r>
            <a:r>
              <a:rPr lang="zh-CN" altLang="en-US" dirty="0" smtClean="0"/>
              <a:t>日），浙江海宁硖石人，现代诗人、散文家。原名章垿，字槱森，留学英国时改名志摩。曾经用过的笔名：南湖、诗哲、海谷、谷、大兵、云中鹤、仙鹤、删我、心手、黄狗、谔谔等。徐志摩是新月派代表诗人，新月诗社成员 。</a:t>
            </a:r>
            <a:r>
              <a:rPr lang="en-US" altLang="zh-CN" dirty="0" smtClean="0"/>
              <a:t>1915</a:t>
            </a:r>
            <a:r>
              <a:rPr lang="zh-CN" altLang="en-US" dirty="0" smtClean="0"/>
              <a:t>年毕业于杭州一中，先后就读于上海沪江大学、天津北洋大学和北京大学。 </a:t>
            </a:r>
            <a:r>
              <a:rPr lang="en-US" altLang="zh-CN" dirty="0" smtClean="0"/>
              <a:t>1918</a:t>
            </a:r>
            <a:r>
              <a:rPr lang="zh-CN" altLang="en-US" dirty="0" smtClean="0"/>
              <a:t>年赴美国克拉克大学学习银行学。十个月即告毕业，获学士学位，得一等荣誉奖。同年，转入纽约的哥伦比亚大学的研究院，进经济系。</a:t>
            </a:r>
            <a:r>
              <a:rPr lang="en-US" altLang="zh-CN" dirty="0" smtClean="0"/>
              <a:t>1921</a:t>
            </a:r>
            <a:r>
              <a:rPr lang="zh-CN" altLang="en-US" dirty="0" smtClean="0"/>
              <a:t>年赴英国留学，入剑桥大学当特别生，研究政治经济学。在剑桥两年深受西方教育的熏陶及欧美浪漫主义和唯美派诗人的影响。奠定其浪漫主义诗风。</a:t>
            </a:r>
            <a:r>
              <a:rPr lang="en-US" altLang="zh-CN" dirty="0" smtClean="0"/>
              <a:t>1923</a:t>
            </a:r>
            <a:r>
              <a:rPr lang="zh-CN" altLang="en-US" dirty="0" smtClean="0"/>
              <a:t>年成立新月社。</a:t>
            </a:r>
            <a:r>
              <a:rPr lang="en-US" altLang="zh-CN" dirty="0" smtClean="0"/>
              <a:t>1924</a:t>
            </a:r>
            <a:r>
              <a:rPr lang="zh-CN" altLang="en-US" dirty="0" smtClean="0"/>
              <a:t>年任北京大学教授。</a:t>
            </a:r>
            <a:r>
              <a:rPr lang="en-US" altLang="zh-CN" dirty="0" smtClean="0"/>
              <a:t>1926</a:t>
            </a:r>
            <a:r>
              <a:rPr lang="zh-CN" altLang="en-US" dirty="0" smtClean="0"/>
              <a:t>年任光华大学（西南财经大学前身）、大夏大学（华东师范大学前身）和南京中央大学（</a:t>
            </a:r>
            <a:r>
              <a:rPr lang="en-US" altLang="zh-CN" dirty="0" smtClean="0"/>
              <a:t>1949</a:t>
            </a:r>
            <a:r>
              <a:rPr lang="zh-CN" altLang="en-US" dirty="0" smtClean="0"/>
              <a:t>年更名为南京大学）教授。</a:t>
            </a:r>
            <a:r>
              <a:rPr lang="en-US" altLang="zh-CN" dirty="0" smtClean="0"/>
              <a:t>1930</a:t>
            </a:r>
            <a:r>
              <a:rPr lang="zh-CN" altLang="en-US" dirty="0" smtClean="0"/>
              <a:t>年辞去了上海和南京的职务，应胡适之邀，再度任北京大学教授，兼北京女子师范大学教授。</a:t>
            </a:r>
            <a:r>
              <a:rPr lang="en-US" altLang="zh-CN" dirty="0" smtClean="0"/>
              <a:t>1931</a:t>
            </a:r>
            <a:r>
              <a:rPr lang="zh-CN" altLang="en-US" dirty="0" smtClean="0"/>
              <a:t>年</a:t>
            </a:r>
            <a:r>
              <a:rPr lang="en-US" altLang="zh-CN" dirty="0" smtClean="0"/>
              <a:t>11</a:t>
            </a:r>
            <a:r>
              <a:rPr lang="zh-CN" altLang="en-US" dirty="0" smtClean="0"/>
              <a:t>月</a:t>
            </a:r>
            <a:r>
              <a:rPr lang="en-US" altLang="zh-CN" dirty="0" smtClean="0"/>
              <a:t>19</a:t>
            </a:r>
            <a:r>
              <a:rPr lang="zh-CN" altLang="en-US" dirty="0" smtClean="0"/>
              <a:t>日因飞机失事罹难。代表作品有</a:t>
            </a:r>
            <a:r>
              <a:rPr lang="en-US" altLang="zh-CN" dirty="0" smtClean="0"/>
              <a:t>《</a:t>
            </a:r>
            <a:r>
              <a:rPr lang="zh-CN" altLang="en-US" dirty="0" smtClean="0"/>
              <a:t>再别康桥</a:t>
            </a:r>
            <a:r>
              <a:rPr lang="en-US" altLang="zh-CN" dirty="0" smtClean="0"/>
              <a:t>》《</a:t>
            </a:r>
            <a:r>
              <a:rPr lang="zh-CN" altLang="en-US" dirty="0" smtClean="0"/>
              <a:t>翡冷翠的一夜</a:t>
            </a:r>
            <a:r>
              <a:rPr lang="en-US" altLang="zh-CN" dirty="0" smtClean="0"/>
              <a:t>》</a:t>
            </a:r>
            <a:r>
              <a:rPr lang="zh-CN" altLang="en-US" dirty="0" smtClean="0"/>
              <a:t>。</a:t>
            </a:r>
          </a:p>
          <a:p>
            <a:pPr>
              <a:buNone/>
            </a:pP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470</Words>
  <PresentationFormat>全屏显示(4:3)</PresentationFormat>
  <Paragraphs>50</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幻灯片 1</vt:lpstr>
      <vt:lpstr>幻灯片 2</vt:lpstr>
      <vt:lpstr>幻灯片 3</vt:lpstr>
      <vt:lpstr>幻灯片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yoyo123</dc:creator>
  <cp:lastModifiedBy>qqq</cp:lastModifiedBy>
  <cp:revision>7</cp:revision>
  <dcterms:created xsi:type="dcterms:W3CDTF">2019-04-29T13:22:59Z</dcterms:created>
  <dcterms:modified xsi:type="dcterms:W3CDTF">2019-05-05T02:18:54Z</dcterms:modified>
</cp:coreProperties>
</file>