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70" r:id="rId3"/>
    <p:sldId id="271" r:id="rId4"/>
    <p:sldId id="272" r:id="rId5"/>
    <p:sldId id="269" r:id="rId6"/>
    <p:sldId id="268" r:id="rId7"/>
    <p:sldId id="266" r:id="rId8"/>
  </p:sldIdLst>
  <p:sldSz cx="9144000" cy="6858000" type="screen4x3"/>
  <p:notesSz cx="6858000" cy="9144000"/>
  <p:embeddedFontLst>
    <p:embeddedFont>
      <p:font typeface="Franklin Gothic Medium" pitchFamily="34" charset="0"/>
      <p:regular r:id="rId9"/>
      <p:italic r:id="rId10"/>
    </p:embeddedFont>
    <p:embeddedFont>
      <p:font typeface="微软雅黑" pitchFamily="34" charset="-122"/>
      <p:regular r:id="rId11"/>
      <p:bold r:id="rId12"/>
    </p:embeddedFont>
    <p:embeddedFont>
      <p:font typeface="黑体" pitchFamily="49" charset="-122"/>
      <p:regular r:id="rId13"/>
    </p:embeddedFont>
    <p:embeddedFont>
      <p:font typeface="方正黄草简体" charset="-122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B60FA3-5D43-4593-AF64-347AACA7678D}" type="datetimeFigureOut">
              <a:rPr lang="zh-CN" altLang="en-US" smtClean="0"/>
              <a:pPr>
                <a:defRPr/>
              </a:pPr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A945C-5A84-420F-B8A0-04AE766D379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F767D6-23F9-4817-8C7D-803EE500D3A6}" type="datetimeFigureOut">
              <a:rPr lang="zh-CN" altLang="en-US" smtClean="0"/>
              <a:pPr>
                <a:defRPr/>
              </a:pPr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99A33-DBAE-4772-A354-31D9AC578C1D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0AC4AB-9EA2-423F-8CE9-22A5EAF6324A}" type="datetimeFigureOut">
              <a:rPr lang="zh-CN" altLang="en-US" smtClean="0"/>
              <a:pPr>
                <a:defRPr/>
              </a:pPr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FEF01-500D-439B-9431-87974768D38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pPr>
              <a:defRPr/>
            </a:pPr>
            <a:fld id="{4A1D0395-CA0D-4B19-B3E8-5B2DBDB7C8C2}" type="datetimeFigureOut">
              <a:rPr lang="zh-CN" altLang="en-US" smtClean="0"/>
              <a:pPr>
                <a:defRPr/>
              </a:pPr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C9D02-4BDA-4F35-9FDF-44F6550026C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C90F64-17BF-4820-B81C-A837DFDD5D57}" type="datetimeFigureOut">
              <a:rPr lang="zh-CN" altLang="en-US" smtClean="0"/>
              <a:pPr>
                <a:defRPr/>
              </a:pPr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662B6-C81B-4D34-9305-5257DC72FB65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DDF338-4419-4A66-8794-F1376BFE343F}" type="datetimeFigureOut">
              <a:rPr lang="zh-CN" altLang="en-US" smtClean="0"/>
              <a:pPr>
                <a:defRPr/>
              </a:pPr>
              <a:t>2019/5/27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93094-CC52-493F-8F7E-7CBEC61BD5B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82960C-9737-4D97-83D4-0F42EB485C19}" type="datetimeFigureOut">
              <a:rPr lang="zh-CN" altLang="en-US" smtClean="0"/>
              <a:pPr>
                <a:defRPr/>
              </a:pPr>
              <a:t>2019/5/27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A6925-FD4C-4107-835F-D067E246EB0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9952EA-3EA5-4C97-82D8-D122F5F8CB2D}" type="datetimeFigureOut">
              <a:rPr lang="zh-CN" altLang="en-US" smtClean="0"/>
              <a:pPr>
                <a:defRPr/>
              </a:pPr>
              <a:t>2019/5/27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D4FE7-3033-4389-9862-8692ABA6D0CA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24FCBD-5763-4B28-9E78-D34C827714EA}" type="datetimeFigureOut">
              <a:rPr lang="zh-CN" altLang="en-US" smtClean="0"/>
              <a:pPr>
                <a:defRPr/>
              </a:pPr>
              <a:t>2019/5/27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4E5E7-C1DA-4832-B415-3001F4B77C7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0FD730-AA6D-4F6F-9A5F-1191137584B0}" type="datetimeFigureOut">
              <a:rPr lang="zh-CN" altLang="en-US" smtClean="0"/>
              <a:pPr>
                <a:defRPr/>
              </a:pPr>
              <a:t>2019/5/27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456E3-B06C-4918-9FC7-8D48EB5288E4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294303-CE39-4C3F-9443-4C75FE524F7D}" type="datetimeFigureOut">
              <a:rPr lang="zh-CN" altLang="en-US" smtClean="0"/>
              <a:pPr>
                <a:defRPr/>
              </a:pPr>
              <a:t>2019/5/27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4E88B-0E59-40DB-9977-6EE65E35C37D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54037131-AD53-4A04-8E96-67C2B4C65BC7}" type="datetimeFigureOut">
              <a:rPr lang="zh-CN" altLang="en-US" smtClean="0"/>
              <a:pPr>
                <a:defRPr/>
              </a:pPr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581512AB-EB8D-412E-9343-C586E3703B6A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7188" y="1785938"/>
            <a:ext cx="8532812" cy="23352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600" b="1" dirty="0" smtClean="0"/>
              <a:t>2018</a:t>
            </a:r>
            <a:r>
              <a:rPr lang="zh-CN" altLang="en-US" sz="3600" b="1" dirty="0" smtClean="0"/>
              <a:t>年江西省中小学幼儿园教师 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3600" b="1" dirty="0" smtClean="0"/>
              <a:t>信息技术应用能力提升工程培训项目高中英语</a:t>
            </a:r>
            <a:r>
              <a:rPr lang="en-US" altLang="zh-CN" sz="3600" b="1" dirty="0" smtClean="0"/>
              <a:t>1</a:t>
            </a:r>
            <a:r>
              <a:rPr lang="zh-CN" altLang="en-US" sz="3600" b="1" dirty="0" smtClean="0"/>
              <a:t>班</a:t>
            </a:r>
            <a:r>
              <a:rPr lang="en-US" altLang="zh-CN" sz="4900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4900" dirty="0" smtClean="0">
                <a:latin typeface="黑体" pitchFamily="49" charset="-122"/>
                <a:ea typeface="黑体" pitchFamily="49" charset="-122"/>
              </a:rPr>
            </a:br>
            <a:r>
              <a:rPr lang="zh-CN" altLang="en-US" sz="5300" b="1" dirty="0" smtClean="0">
                <a:latin typeface="方正黄草简体" pitchFamily="65" charset="-122"/>
                <a:ea typeface="方正黄草简体" pitchFamily="65" charset="-122"/>
              </a:rPr>
              <a:t>培  训 </a:t>
            </a:r>
            <a:r>
              <a:rPr lang="zh-CN" altLang="en-US" sz="5300" b="1" dirty="0" smtClean="0">
                <a:latin typeface="方正黄草简体" pitchFamily="65" charset="-122"/>
                <a:ea typeface="方正黄草简体" pitchFamily="65" charset="-122"/>
              </a:rPr>
              <a:t>中</a:t>
            </a:r>
            <a:r>
              <a:rPr lang="zh-CN" altLang="en-US" b="1" dirty="0" smtClean="0">
                <a:latin typeface="方正黄草简体" pitchFamily="65" charset="-122"/>
                <a:ea typeface="方正黄草简体" pitchFamily="65" charset="-122"/>
              </a:rPr>
              <a:t>后</a:t>
            </a:r>
            <a:r>
              <a:rPr lang="zh-CN" altLang="en-US" sz="5300" b="1" dirty="0" smtClean="0">
                <a:latin typeface="方正黄草简体" pitchFamily="65" charset="-122"/>
                <a:ea typeface="方正黄草简体" pitchFamily="65" charset="-122"/>
              </a:rPr>
              <a:t>期简  </a:t>
            </a:r>
            <a:r>
              <a:rPr lang="zh-CN" altLang="en-US" sz="5300" b="1" dirty="0" smtClean="0">
                <a:latin typeface="方正黄草简体" pitchFamily="65" charset="-122"/>
                <a:ea typeface="方正黄草简体" pitchFamily="65" charset="-122"/>
              </a:rPr>
              <a:t>报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 smtClean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28750" y="4572000"/>
            <a:ext cx="6400800" cy="6477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2019</a:t>
            </a:r>
            <a:r>
              <a:rPr lang="zh-CN" altLang="en-US" dirty="0" smtClean="0"/>
              <a:t>年</a:t>
            </a:r>
            <a:r>
              <a:rPr lang="en-US" altLang="zh-CN" dirty="0" smtClean="0"/>
              <a:t>5</a:t>
            </a:r>
            <a:r>
              <a:rPr lang="zh-CN" altLang="en-US" dirty="0" smtClean="0"/>
              <a:t>月</a:t>
            </a:r>
            <a:endParaRPr lang="zh-CN" alt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各位学员，研修时间过半。大家是否在研修的时候碰到了困难。如有疑问，可以随时联系我。</a:t>
            </a:r>
            <a:endParaRPr lang="en-US" altLang="zh-CN" dirty="0" smtClean="0"/>
          </a:p>
          <a:p>
            <a:r>
              <a:rPr lang="zh-CN" altLang="en-US" dirty="0" smtClean="0"/>
              <a:t>请大</a:t>
            </a:r>
            <a:r>
              <a:rPr lang="zh-CN" altLang="en-US" dirty="0" smtClean="0"/>
              <a:t>家抓紧时间完成任务。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1640" y="0"/>
            <a:ext cx="7293496" cy="836712"/>
          </a:xfrm>
        </p:spPr>
        <p:txBody>
          <a:bodyPr/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任务要求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496944" cy="609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研修作业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atinLnBrk="1"/>
            <a:r>
              <a:rPr lang="zh-CN" altLang="en-US" sz="2000" dirty="0" smtClean="0"/>
              <a:t>在本次培训中，我们学习了信息技术应用的相关课程，也参加了相关交流研讨活动。要进一步做到“教学实践改进”，需要在课堂中真正学会合理应用信息技术。请您针对自己的教学实践，认真审视自己在“课堂教学难点”中的信息技术应用情况，完成一份“聚焦教与学转型难点的信息化教学设计方案”并提交至平台。</a:t>
            </a:r>
          </a:p>
          <a:p>
            <a:pPr latinLnBrk="1"/>
            <a:r>
              <a:rPr lang="zh-CN" altLang="en-US" sz="2000" dirty="0" smtClean="0"/>
              <a:t>作业要求：</a:t>
            </a:r>
          </a:p>
          <a:p>
            <a:pPr latinLnBrk="1"/>
            <a:r>
              <a:rPr lang="en-US" altLang="zh-CN" sz="2000" dirty="0" smtClean="0"/>
              <a:t>1</a:t>
            </a:r>
            <a:r>
              <a:rPr lang="zh-CN" altLang="en-US" sz="2000" dirty="0" smtClean="0"/>
              <a:t>．教学设计方案要体现教学难点的信息技术的应用；</a:t>
            </a:r>
          </a:p>
          <a:p>
            <a:pPr latinLnBrk="1"/>
            <a:r>
              <a:rPr lang="en-US" altLang="zh-CN" sz="2000" dirty="0" smtClean="0"/>
              <a:t>2</a:t>
            </a:r>
            <a:r>
              <a:rPr lang="zh-CN" altLang="en-US" sz="2000" dirty="0" smtClean="0"/>
              <a:t>．要求原创，做真实的自己，如出现雷同，视为不合格；</a:t>
            </a:r>
          </a:p>
          <a:p>
            <a:pPr latinLnBrk="1"/>
            <a:r>
              <a:rPr lang="en-US" altLang="zh-CN" sz="2000" dirty="0" smtClean="0"/>
              <a:t>3.</a:t>
            </a:r>
            <a:r>
              <a:rPr lang="zh-CN" altLang="en-US" sz="2000" dirty="0" smtClean="0"/>
              <a:t> 如您有参加线下集体研修活动的照片，请在提交该作业时作为附件上传</a:t>
            </a:r>
            <a:r>
              <a:rPr lang="en-US" altLang="zh-CN" sz="2000" dirty="0" smtClean="0"/>
              <a:t>;</a:t>
            </a:r>
            <a:endParaRPr lang="zh-CN" altLang="en-US" sz="2000" dirty="0" smtClean="0"/>
          </a:p>
          <a:p>
            <a:pPr latinLnBrk="1"/>
            <a:r>
              <a:rPr lang="en-US" altLang="zh-CN" sz="2000" dirty="0" smtClean="0"/>
              <a:t>4</a:t>
            </a:r>
            <a:r>
              <a:rPr lang="zh-CN" altLang="en-US" sz="2000" dirty="0" smtClean="0"/>
              <a:t>．字数不少于</a:t>
            </a:r>
            <a:r>
              <a:rPr lang="en-US" altLang="zh-CN" sz="2000" dirty="0" smtClean="0"/>
              <a:t>300</a:t>
            </a:r>
            <a:r>
              <a:rPr lang="zh-CN" altLang="en-US" sz="2000" dirty="0" smtClean="0"/>
              <a:t>字。</a:t>
            </a:r>
          </a:p>
          <a:p>
            <a:pPr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目前作业完成情况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dirty="0" smtClean="0"/>
              <a:t>提交率</a:t>
            </a:r>
            <a:r>
              <a:rPr lang="en-US" altLang="zh-CN" dirty="0" smtClean="0"/>
              <a:t>54.55%</a:t>
            </a:r>
            <a:r>
              <a:rPr lang="zh-CN" altLang="en-US" dirty="0" smtClean="0"/>
              <a:t>，合格率</a:t>
            </a:r>
            <a:r>
              <a:rPr lang="en-US" altLang="zh-CN" dirty="0" smtClean="0"/>
              <a:t>97.56%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目前阶段学习情况</a:t>
            </a:r>
            <a:endParaRPr lang="zh-CN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00200"/>
            <a:ext cx="7272808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 smtClean="0"/>
              <a:t>研修成果（题目自</a:t>
            </a:r>
            <a:r>
              <a:rPr lang="zh-CN" altLang="en-US" b="1" dirty="0" smtClean="0"/>
              <a:t>拟</a:t>
            </a:r>
            <a:r>
              <a:rPr lang="zh-CN" altLang="en-US" b="1" dirty="0" smtClean="0"/>
              <a:t>）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atinLnBrk="1"/>
            <a:r>
              <a:rPr lang="zh-CN" altLang="en-US" dirty="0" smtClean="0"/>
              <a:t>运用所学课程理念尝试去上几节改变自己教学习惯的课，然后把最得意的一节课形成文稿分享出来； 撰写要求层次清楚，观点明确，重点突出，条理清晰，措辞严谨。</a:t>
            </a:r>
          </a:p>
          <a:p>
            <a:pPr latinLnBrk="1"/>
            <a:r>
              <a:rPr lang="en-US" altLang="zh-CN" dirty="0" smtClean="0"/>
              <a:t>1. </a:t>
            </a:r>
            <a:r>
              <a:rPr lang="zh-CN" altLang="en-US" dirty="0" smtClean="0"/>
              <a:t>重点围绕“ 教学习惯改变”，提交教学设计，</a:t>
            </a:r>
          </a:p>
          <a:p>
            <a:pPr latinLnBrk="1"/>
            <a:r>
              <a:rPr lang="en-US" altLang="zh-CN" dirty="0" smtClean="0"/>
              <a:t>2. </a:t>
            </a:r>
            <a:r>
              <a:rPr lang="zh-CN" altLang="en-US" dirty="0" smtClean="0"/>
              <a:t>字数要求</a:t>
            </a:r>
            <a:r>
              <a:rPr lang="en-US" altLang="zh-CN" dirty="0" smtClean="0"/>
              <a:t>600</a:t>
            </a:r>
            <a:r>
              <a:rPr lang="zh-CN" altLang="en-US" dirty="0" smtClean="0"/>
              <a:t>字以上；</a:t>
            </a:r>
          </a:p>
          <a:p>
            <a:pPr latinLnBrk="1"/>
            <a:r>
              <a:rPr lang="en-US" altLang="zh-CN" dirty="0" smtClean="0"/>
              <a:t>3. </a:t>
            </a:r>
            <a:r>
              <a:rPr lang="zh-CN" altLang="en-US" dirty="0" smtClean="0"/>
              <a:t>必须原创，如出现雷同，视为无效。</a:t>
            </a:r>
          </a:p>
          <a:p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39552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目前作业完成情况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dirty="0" smtClean="0"/>
              <a:t>提交</a:t>
            </a:r>
            <a:r>
              <a:rPr lang="zh-CN" altLang="en-US" dirty="0" smtClean="0"/>
              <a:t>率</a:t>
            </a:r>
            <a:r>
              <a:rPr lang="en-US" altLang="zh-CN" dirty="0" smtClean="0"/>
              <a:t>45.8%</a:t>
            </a:r>
            <a:r>
              <a:rPr lang="zh-CN" altLang="en-US" dirty="0" smtClean="0"/>
              <a:t>，合格率</a:t>
            </a:r>
            <a:r>
              <a:rPr lang="en-US" altLang="zh-CN" dirty="0" smtClean="0"/>
              <a:t>94.44%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algn="l" eaLnBrk="1" hangingPunct="1"/>
            <a:r>
              <a:rPr lang="zh-CN" altLang="en-US" sz="3200" b="1" dirty="0" smtClean="0">
                <a:solidFill>
                  <a:srgbClr val="FF0000"/>
                </a:solidFill>
              </a:rPr>
              <a:t>培训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中后期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简报</a:t>
            </a:r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539750" y="1412875"/>
            <a:ext cx="8135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Calibri" pitchFamily="34" charset="0"/>
              </a:rPr>
              <a:t>        请各位参训老师抓紧时间，完成学习任务！</a:t>
            </a:r>
          </a:p>
          <a:p>
            <a:pPr>
              <a:lnSpc>
                <a:spcPct val="150000"/>
              </a:lnSpc>
            </a:pPr>
            <a:endParaRPr lang="zh-CN" altLang="en-US" sz="2400"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113</TotalTime>
  <Words>414</Words>
  <Application>Microsoft Office PowerPoint</Application>
  <PresentationFormat>全屏显示(4:3)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宋体</vt:lpstr>
      <vt:lpstr>Franklin Gothic Medium</vt:lpstr>
      <vt:lpstr>微软雅黑</vt:lpstr>
      <vt:lpstr>黑体</vt:lpstr>
      <vt:lpstr>方正黄草简体</vt:lpstr>
      <vt:lpstr>Franklin Gothic Book</vt:lpstr>
      <vt:lpstr>Wingdings 2</vt:lpstr>
      <vt:lpstr>Calibri</vt:lpstr>
      <vt:lpstr>暗香扑面</vt:lpstr>
      <vt:lpstr>2018年江西省中小学幼儿园教师  信息技术应用能力提升工程培训项目高中英语1班 培  训 中后期简  报 </vt:lpstr>
      <vt:lpstr>幻灯片 2</vt:lpstr>
      <vt:lpstr>任务要求</vt:lpstr>
      <vt:lpstr>研修作业</vt:lpstr>
      <vt:lpstr>目前阶段学习情况</vt:lpstr>
      <vt:lpstr>研修成果（题目自拟） </vt:lpstr>
      <vt:lpstr>培训中后期简报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2016年江西省中小学“能力提升工程”培训项目16班  培  训  简  报 </dc:title>
  <dc:creator>Administrator</dc:creator>
  <cp:lastModifiedBy>Administrator</cp:lastModifiedBy>
  <cp:revision>26</cp:revision>
  <dcterms:created xsi:type="dcterms:W3CDTF">2017-02-20T11:26:21Z</dcterms:created>
  <dcterms:modified xsi:type="dcterms:W3CDTF">2019-05-27T03:42:11Z</dcterms:modified>
</cp:coreProperties>
</file>