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5"/>
  </p:notesMasterIdLst>
  <p:handoutMasterIdLst>
    <p:handoutMasterId r:id="rId36"/>
  </p:handoutMasterIdLst>
  <p:sldIdLst>
    <p:sldId id="672" r:id="rId2"/>
    <p:sldId id="1430" r:id="rId3"/>
    <p:sldId id="678" r:id="rId4"/>
    <p:sldId id="1626" r:id="rId5"/>
    <p:sldId id="1627" r:id="rId6"/>
    <p:sldId id="1795" r:id="rId7"/>
    <p:sldId id="1819" r:id="rId8"/>
    <p:sldId id="1820" r:id="rId9"/>
    <p:sldId id="1821" r:id="rId10"/>
    <p:sldId id="1824" r:id="rId11"/>
    <p:sldId id="1825" r:id="rId12"/>
    <p:sldId id="1828" r:id="rId13"/>
    <p:sldId id="1829" r:id="rId14"/>
    <p:sldId id="1822" r:id="rId15"/>
    <p:sldId id="1830" r:id="rId16"/>
    <p:sldId id="1831" r:id="rId17"/>
    <p:sldId id="1823" r:id="rId18"/>
    <p:sldId id="1832" r:id="rId19"/>
    <p:sldId id="1833" r:id="rId20"/>
    <p:sldId id="1796" r:id="rId21"/>
    <p:sldId id="1834" r:id="rId22"/>
    <p:sldId id="1835" r:id="rId23"/>
    <p:sldId id="1749" r:id="rId24"/>
    <p:sldId id="1103" r:id="rId25"/>
    <p:sldId id="1467" r:id="rId26"/>
    <p:sldId id="1568" r:id="rId27"/>
    <p:sldId id="1569" r:id="rId28"/>
    <p:sldId id="1759" r:id="rId29"/>
    <p:sldId id="1468" r:id="rId30"/>
    <p:sldId id="1816" r:id="rId31"/>
    <p:sldId id="1836" r:id="rId32"/>
    <p:sldId id="1817" r:id="rId33"/>
    <p:sldId id="1818" r:id="rId34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B4C7E7"/>
    <a:srgbClr val="FFD966"/>
    <a:srgbClr val="F3EFE5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8" autoAdjust="0"/>
    <p:restoredTop sz="99143" autoAdjust="0"/>
  </p:normalViewPr>
  <p:slideViewPr>
    <p:cSldViewPr>
      <p:cViewPr varScale="1">
        <p:scale>
          <a:sx n="70" d="100"/>
          <a:sy n="70" d="100"/>
        </p:scale>
        <p:origin x="-912" y="-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9184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1173429"/>
            <a:ext cx="10361851" cy="1470365"/>
          </a:xfrm>
        </p:spPr>
        <p:txBody>
          <a:bodyPr anchor="b"/>
          <a:lstStyle>
            <a:lvl1pPr algn="l">
              <a:defRPr sz="57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6835" y="2643794"/>
            <a:ext cx="8892664" cy="1753006"/>
          </a:xfrm>
        </p:spPr>
        <p:txBody>
          <a:bodyPr/>
          <a:lstStyle>
            <a:lvl1pPr marL="0" indent="0" algn="l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23784" y="274703"/>
            <a:ext cx="2057108" cy="585288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3"/>
            <a:ext cx="8819025" cy="585288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281" y="2924859"/>
            <a:ext cx="10361851" cy="1362390"/>
          </a:xfrm>
        </p:spPr>
        <p:txBody>
          <a:bodyPr anchor="t"/>
          <a:lstStyle>
            <a:lvl1pPr algn="l">
              <a:defRPr sz="52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281" y="1429079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763" y="1071794"/>
            <a:ext cx="6814779" cy="5050929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1126" y="1071795"/>
            <a:ext cx="4010562" cy="342981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8" y="285794"/>
            <a:ext cx="10973229" cy="696787"/>
          </a:xfrm>
        </p:spPr>
        <p:txBody>
          <a:bodyPr anchor="ctr"/>
          <a:lstStyle>
            <a:lvl1pPr algn="ctr">
              <a:defRPr sz="43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6643" y="643067"/>
            <a:ext cx="1047621" cy="4573091"/>
          </a:xfrm>
        </p:spPr>
        <p:txBody>
          <a:bodyPr vert="eaVert" anchor="ctr"/>
          <a:lstStyle>
            <a:lvl1pPr algn="l">
              <a:defRPr sz="29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90486" y="541465"/>
            <a:ext cx="8552345" cy="5460692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8546" y="1000340"/>
            <a:ext cx="1218999" cy="4215818"/>
          </a:xfrm>
        </p:spPr>
        <p:txBody>
          <a:bodyPr vert="eaVert" anchor="ctr"/>
          <a:lstStyle>
            <a:lvl1pPr marL="0" indent="0" algn="ctr">
              <a:buNone/>
              <a:defRPr sz="1700"/>
            </a:lvl1pPr>
            <a:lvl2pPr marL="544251" indent="0" algn="ctr">
              <a:buNone/>
              <a:defRPr sz="1400"/>
            </a:lvl2pPr>
            <a:lvl3pPr marL="1088502" indent="0" algn="ctr">
              <a:buNone/>
              <a:defRPr sz="1200"/>
            </a:lvl3pPr>
            <a:lvl4pPr marL="1632753" indent="0" algn="ctr">
              <a:buNone/>
              <a:defRPr sz="1100"/>
            </a:lvl4pPr>
            <a:lvl5pPr marL="2177004" indent="0" algn="ctr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8889256" y="4916282"/>
            <a:ext cx="3301158" cy="194330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0413" cy="7145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60"/>
            <a:ext cx="6095207" cy="7145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5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1932"/>
            <a:ext cx="12190413" cy="43765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 eaLnBrk="1" latinLnBrk="0" hangingPunct="1">
              <a:defRPr kumimoji="0"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22987-CD27-4AB6-B5EE-BBB2825D6C9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 eaLnBrk="1" latinLnBrk="0" hangingPunct="1">
              <a:defRPr kumimoji="0"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 eaLnBrk="1" latinLnBrk="0" hangingPunct="1">
              <a:defRPr kumimoji="0"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1" latinLnBrk="0" hangingPunct="1">
        <a:spcBef>
          <a:spcPct val="0"/>
        </a:spcBef>
        <a:buNone/>
        <a:defRPr kumimoji="0" sz="52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408188" indent="-408188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2.docx"/><Relationship Id="rId5" Type="http://schemas.openxmlformats.org/officeDocument/2006/relationships/package" Target="../embeddings/Microsoft_Office_Word___1.docx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4.docx"/><Relationship Id="rId4" Type="http://schemas.openxmlformats.org/officeDocument/2006/relationships/package" Target="../embeddings/Microsoft_Office_Word___3.doc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6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Word___8.docx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5.xml"/><Relationship Id="rId7" Type="http://schemas.openxmlformats.org/officeDocument/2006/relationships/slide" Target="slide3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9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6.xml"/><Relationship Id="rId7" Type="http://schemas.openxmlformats.org/officeDocument/2006/relationships/slide" Target="slide32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slide" Target="slide28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10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25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slide" Target="slide29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9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slide" Target="slide2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slide" Target="slide29.xml"/><Relationship Id="rId5" Type="http://schemas.openxmlformats.org/officeDocument/2006/relationships/slide" Target="slide27.xml"/><Relationship Id="rId10" Type="http://schemas.openxmlformats.org/officeDocument/2006/relationships/slide" Target="slide30.xml"/><Relationship Id="rId4" Type="http://schemas.openxmlformats.org/officeDocument/2006/relationships/slide" Target="slide26.xml"/><Relationship Id="rId9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" Target="slide25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slide" Target="slide29.xml"/><Relationship Id="rId5" Type="http://schemas.openxmlformats.org/officeDocument/2006/relationships/slide" Target="slide27.xml"/><Relationship Id="rId10" Type="http://schemas.openxmlformats.org/officeDocument/2006/relationships/slide" Target="slide32.xml"/><Relationship Id="rId4" Type="http://schemas.openxmlformats.org/officeDocument/2006/relationships/slide" Target="slide26.xml"/><Relationship Id="rId9" Type="http://schemas.openxmlformats.org/officeDocument/2006/relationships/package" Target="../embeddings/Microsoft_Office_Word___12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slide" Target="slide30.xml"/><Relationship Id="rId3" Type="http://schemas.openxmlformats.org/officeDocument/2006/relationships/slide" Target="slide25.xml"/><Relationship Id="rId7" Type="http://schemas.openxmlformats.org/officeDocument/2006/relationships/slide" Target="slide3.xml"/><Relationship Id="rId12" Type="http://schemas.openxmlformats.org/officeDocument/2006/relationships/slide" Target="slide3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slide" Target="slide29.xml"/><Relationship Id="rId11" Type="http://schemas.openxmlformats.org/officeDocument/2006/relationships/package" Target="../embeddings/Microsoft_Office_Word___15.docx"/><Relationship Id="rId5" Type="http://schemas.openxmlformats.org/officeDocument/2006/relationships/slide" Target="slide27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26.xml"/><Relationship Id="rId9" Type="http://schemas.openxmlformats.org/officeDocument/2006/relationships/package" Target="../embeddings/Microsoft_Office_Word___13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2"/>
          <p:cNvSpPr txBox="1">
            <a:spLocks/>
          </p:cNvSpPr>
          <p:nvPr/>
        </p:nvSpPr>
        <p:spPr>
          <a:xfrm>
            <a:off x="2062759" y="3141762"/>
            <a:ext cx="864096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250440" algn="l"/>
              </a:tabLst>
            </a:pPr>
            <a:r>
              <a:rPr lang="zh-CN" altLang="zh-CN" sz="6000" b="1" kern="100" dirty="0">
                <a:solidFill>
                  <a:srgbClr val="FF0000"/>
                </a:solidFill>
                <a:latin typeface="Times New Roman"/>
                <a:ea typeface="微软雅黑" pitchFamily="34" charset="-122"/>
                <a:cs typeface="Times New Roman"/>
              </a:rPr>
              <a:t>第二节　化学电源</a:t>
            </a:r>
          </a:p>
        </p:txBody>
      </p:sp>
      <p:sp>
        <p:nvSpPr>
          <p:cNvPr id="18" name="副标题 3"/>
          <p:cNvSpPr txBox="1">
            <a:spLocks/>
          </p:cNvSpPr>
          <p:nvPr/>
        </p:nvSpPr>
        <p:spPr>
          <a:xfrm>
            <a:off x="2566814" y="1125538"/>
            <a:ext cx="5040560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+mj-ea"/>
                <a:ea typeface="+mj-ea"/>
              </a:rPr>
              <a:t>第四章</a:t>
            </a:r>
            <a:r>
              <a:rPr lang="zh-CN" altLang="en-US" sz="3600" dirty="0">
                <a:solidFill>
                  <a:srgbClr val="0000FF"/>
                </a:solidFill>
                <a:latin typeface="+mj-ea"/>
                <a:ea typeface="+mj-ea"/>
              </a:rPr>
              <a:t>　</a:t>
            </a:r>
            <a:r>
              <a:rPr lang="zh-CN" altLang="en-US" sz="3600" dirty="0" smtClean="0">
                <a:solidFill>
                  <a:srgbClr val="0000FF"/>
                </a:solidFill>
                <a:latin typeface="+mj-ea"/>
                <a:ea typeface="+mj-ea"/>
              </a:rPr>
              <a:t>电化学基础</a:t>
            </a:r>
            <a:endParaRPr lang="zh-CN" altLang="en-US" sz="3600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838" y="107901"/>
            <a:ext cx="1170003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二次电池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铅蓄电池是常见的二次电池，其放电反应和充电反应表示如下：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PbO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aq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          2PbSO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O(l)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电解质溶液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放电反应原理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	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放电过程中，负极质量的变化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电解质溶液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的变化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pic>
        <p:nvPicPr>
          <p:cNvPr id="36866" name="Picture 2" descr="双箭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755" y="1467725"/>
            <a:ext cx="818389" cy="7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39753" y="2158033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Pb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1533" y="2114600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PbO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2453" y="21485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硫酸溶液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1393771"/>
              </p:ext>
            </p:extLst>
          </p:nvPr>
        </p:nvGraphicFramePr>
        <p:xfrm>
          <a:off x="3016820" y="3391694"/>
          <a:ext cx="5454650" cy="628650"/>
        </p:xfrm>
        <a:graphic>
          <a:graphicData uri="http://schemas.openxmlformats.org/presentationml/2006/ole">
            <p:oleObj spid="_x0000_s36891" name="文档" r:id="rId5" imgW="5454855" imgH="628418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6702564"/>
              </p:ext>
            </p:extLst>
          </p:nvPr>
        </p:nvGraphicFramePr>
        <p:xfrm>
          <a:off x="3002929" y="4011563"/>
          <a:ext cx="8924925" cy="638175"/>
        </p:xfrm>
        <a:graphic>
          <a:graphicData uri="http://schemas.openxmlformats.org/presentationml/2006/ole">
            <p:oleObj spid="_x0000_s36892" name="文档" r:id="rId6" imgW="8929947" imgH="63813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739884" y="469724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增大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15686" y="46950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增大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73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0870" y="333450"/>
            <a:ext cx="1135593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充电反应原理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发生还原反应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阳极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发生氧化反应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				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充电时，铅蓄电池正极与直流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电源</a:t>
            </a:r>
            <a:r>
              <a:rPr lang="en-US" altLang="zh-CN" sz="2800" u="sng" kern="100" spc="-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极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相连，负极与直流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电源</a:t>
            </a:r>
            <a:r>
              <a:rPr lang="en-US" altLang="zh-CN" sz="2800" u="sng" kern="100" spc="-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极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相连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60715" y="30072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43092" y="30050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8725131"/>
              </p:ext>
            </p:extLst>
          </p:nvPr>
        </p:nvGraphicFramePr>
        <p:xfrm>
          <a:off x="5402609" y="1024955"/>
          <a:ext cx="5435600" cy="666750"/>
        </p:xfrm>
        <a:graphic>
          <a:graphicData uri="http://schemas.openxmlformats.org/presentationml/2006/ole">
            <p:oleObj spid="_x0000_s38935" name="文档" r:id="rId4" imgW="5436139" imgH="666570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5384651" y="1701602"/>
            <a:ext cx="6152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PbSO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(s)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O(l)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=PbO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(s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3489831"/>
              </p:ext>
            </p:extLst>
          </p:nvPr>
        </p:nvGraphicFramePr>
        <p:xfrm>
          <a:off x="604267" y="2296716"/>
          <a:ext cx="3114675" cy="657225"/>
        </p:xfrm>
        <a:graphic>
          <a:graphicData uri="http://schemas.openxmlformats.org/presentationml/2006/ole">
            <p:oleObj spid="_x0000_s38936" name="文档" r:id="rId5" imgW="3124310" imgH="6568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347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0870" y="-26590"/>
            <a:ext cx="1135593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燃料电池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氢氧燃料电池用铂作电极，不断充入的氢气和氧气，分别在两极发生氧化反应和还原反应。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氢氧燃料电池的总反应式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写出氢氧燃料电池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介质不同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的电极反应：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1772" y="1961059"/>
            <a:ext cx="2887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=2H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endParaRPr lang="zh-CN" altLang="en-US" sz="28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9963508"/>
              </p:ext>
            </p:extLst>
          </p:nvPr>
        </p:nvGraphicFramePr>
        <p:xfrm>
          <a:off x="948730" y="3357786"/>
          <a:ext cx="10297144" cy="2376264"/>
        </p:xfrm>
        <a:graphic>
          <a:graphicData uri="http://schemas.openxmlformats.org/drawingml/2006/table">
            <a:tbl>
              <a:tblPr/>
              <a:tblGrid>
                <a:gridCol w="1386317"/>
                <a:gridCol w="4583681"/>
                <a:gridCol w="4327146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介质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负极反应式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正极反应式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酸性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4e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spc="-8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==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=4H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4H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4e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spc="-8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==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=2H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碱性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4e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4OH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spc="-8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==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=4H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2H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4e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spc="-8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==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=4OH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96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261442"/>
            <a:ext cx="2333534" cy="668428"/>
            <a:chOff x="164" y="341996"/>
            <a:chExt cx="2333534" cy="668428"/>
          </a:xfrm>
        </p:grpSpPr>
        <p:sp>
          <p:nvSpPr>
            <p:cNvPr id="9" name="五边形 8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674828" y="1053530"/>
            <a:ext cx="10839169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常见化学电池的比较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一次电池：活泼金属作负极，参与电极反应，放电完成后，不能再使用。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二次电池：两电极都参与电极反应，可充电、放电，循环使用。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燃料电池：两电极都不参与电极反应，不断充入的物质分别在两极发生反应，可连续使用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820" y="208484"/>
            <a:ext cx="11299010" cy="13380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腾冲县期末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锂空气电池放电时的工作原理如图所示。下列叙述正确的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39938" name="Picture 2" descr="45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5107" y="981522"/>
            <a:ext cx="4858731" cy="368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06574" y="1494707"/>
            <a:ext cx="651853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放电时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Li</a:t>
            </a:r>
            <a:r>
              <a:rPr lang="zh-CN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极向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极移动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电池放电反应为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4Li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8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=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 4LiOH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C.B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电极反应式为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4H</a:t>
            </a:r>
            <a:r>
              <a:rPr lang="zh-CN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=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 2H</a:t>
            </a:r>
            <a:r>
              <a:rPr lang="en-US" altLang="zh-CN" sz="2800" kern="100" baseline="-250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O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电解液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可以为氯化锂溶液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596" y="2222696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357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5957" y="333450"/>
            <a:ext cx="11187139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在锂空气电池中，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A(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金属锂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为负极，其反应式是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4Li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=4LiOH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为正极，其反应式是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=4OH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总反应式是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4Li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=4LiOH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。原电池工作过程中，溶液中的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Li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阳离子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移向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极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正极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金属锂能与水反应，电解质中不能含有水。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03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05514"/>
            <a:ext cx="1728000" cy="504000"/>
          </a:xfrm>
          <a:prstGeom prst="rect">
            <a:avLst/>
          </a:prstGeom>
          <a:solidFill>
            <a:srgbClr val="00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方法点拨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106" y="1053530"/>
            <a:ext cx="10966708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根据原电池装置书写电极反应式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由装置图确定原电池的正极、负极及各极反应物。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若电解质溶液中的阴离子与负极产生的阳离子不共存，该阴离子写入负极反应式。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正极反应是溶液中的阳离子或氧化剂得到电子被还原。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270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820" y="261442"/>
            <a:ext cx="1129901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毕节市模拟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镉电池是一种可充电的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干电池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，使用寿命长达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年。镍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镉电池的总反应为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2NiOOH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2Ni(OH)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Cd(OH)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。下列说法不正确的是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放电时，负极发生了氧化反应，反应为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2OH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=Cd(OH)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充电时，阳极反应为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Ni(OH)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NiOOH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O(l)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电池工作时，负极区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增大，正极区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减小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该电池充电时将电能转化为化学能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40962" name="Picture 2" descr="双箭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61759" y="933897"/>
            <a:ext cx="865102" cy="76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8646" y="3499790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71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756" y="333450"/>
            <a:ext cx="11187139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由电池总反应可知：放电时负极反应式为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2e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=Cd(OH)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，负极区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浓度减小，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减小；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放电时正极反应式为</a:t>
            </a:r>
            <a:r>
              <a:rPr lang="en-US" altLang="zh-CN" sz="2800" kern="100" dirty="0" err="1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NiOOH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=Ni(OH)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，正极区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浓度增大，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增大；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充电时阳极反应式与放电时的正极反应式相反，即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Ni(OH)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aq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 err="1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NiOOH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(s)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O(l)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二次电池放电时化学能转化为电能，充电时电能转化为化学能。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88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05514"/>
            <a:ext cx="1728000" cy="504000"/>
          </a:xfrm>
          <a:prstGeom prst="rect">
            <a:avLst/>
          </a:prstGeom>
          <a:solidFill>
            <a:srgbClr val="00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方法点拨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106" y="1053530"/>
            <a:ext cx="10966708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由二次电池的总反应式书写电极反应式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放电时为原电池，由总反应式中元素化合价的变化，确定负极、正极的反应物、主要产物和转移电子数目，再结合电解质溶液性质和守恒关系写出电极反应式。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充电时的电极反应是放电电极反应的逆过程，即充电的阳极反应为放电正极反应的逆过程，充电的阴极反应为放电负极反应的逆过程。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99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053530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[</a:t>
            </a:r>
            <a:r>
              <a:rPr lang="zh-CN" altLang="en-US" sz="2800" b="1" kern="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学习目标定位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]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知道化学电源的分类方法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熟悉几种常见化学电源的组成和工作原理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了解化学电源广泛的应用及废旧电池对环境的危害，设想其处理方法。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9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9265" y="117426"/>
            <a:ext cx="1152612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写出下列燃料电池的电极反应式和总反应式。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酸性条件下的甲烷燃料电池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碱性条件下的甲烷燃料电池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2163341" y="1500436"/>
            <a:ext cx="4104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2494933" y="2138983"/>
            <a:ext cx="4104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8H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8e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=4H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520277" y="2772197"/>
            <a:ext cx="5159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8e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8H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endParaRPr lang="zh-CN" altLang="en-US" sz="28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0131269"/>
              </p:ext>
            </p:extLst>
          </p:nvPr>
        </p:nvGraphicFramePr>
        <p:xfrm>
          <a:off x="2238573" y="4058816"/>
          <a:ext cx="5575300" cy="685800"/>
        </p:xfrm>
        <a:graphic>
          <a:graphicData uri="http://schemas.openxmlformats.org/presentationml/2006/ole">
            <p:oleObj spid="_x0000_s44056" name="文档" r:id="rId3" imgW="5574790" imgH="685645" progId="Word.Document.12">
              <p:embed/>
            </p:oleObj>
          </a:graphicData>
        </a:graphic>
      </p:graphicFrame>
      <p:sp>
        <p:nvSpPr>
          <p:cNvPr id="26" name="矩形 25"/>
          <p:cNvSpPr/>
          <p:nvPr/>
        </p:nvSpPr>
        <p:spPr>
          <a:xfrm>
            <a:off x="2505645" y="4697363"/>
            <a:ext cx="4381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8e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=8OH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sz="2800" dirty="0"/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6090896"/>
              </p:ext>
            </p:extLst>
          </p:nvPr>
        </p:nvGraphicFramePr>
        <p:xfrm>
          <a:off x="2557289" y="5340102"/>
          <a:ext cx="5972175" cy="638175"/>
        </p:xfrm>
        <a:graphic>
          <a:graphicData uri="http://schemas.openxmlformats.org/presentationml/2006/ole">
            <p:oleObj spid="_x0000_s44057" name="文档" r:id="rId4" imgW="5966756" imgH="6377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088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4" grpId="0"/>
      <p:bldP spid="24" grpId="1"/>
      <p:bldP spid="10" grpId="0"/>
      <p:bldP spid="10" grpId="1"/>
      <p:bldP spid="26" grpId="0"/>
      <p:bldP spid="2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9265" y="430213"/>
            <a:ext cx="1152612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碱性条件下的甲醇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燃料电池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1795402"/>
              </p:ext>
            </p:extLst>
          </p:nvPr>
        </p:nvGraphicFramePr>
        <p:xfrm>
          <a:off x="2244874" y="1178868"/>
          <a:ext cx="6486525" cy="685800"/>
        </p:xfrm>
        <a:graphic>
          <a:graphicData uri="http://schemas.openxmlformats.org/presentationml/2006/ole">
            <p:oleObj spid="_x0000_s45080" name="文档" r:id="rId3" imgW="6487149" imgH="685645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494806" y="1807890"/>
            <a:ext cx="4740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6H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12e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=12OH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7582902"/>
              </p:ext>
            </p:extLst>
          </p:nvPr>
        </p:nvGraphicFramePr>
        <p:xfrm>
          <a:off x="2595225" y="2455962"/>
          <a:ext cx="7010400" cy="685800"/>
        </p:xfrm>
        <a:graphic>
          <a:graphicData uri="http://schemas.openxmlformats.org/presentationml/2006/ole">
            <p:oleObj spid="_x0000_s45081" name="文档" r:id="rId4" imgW="7009832" imgH="6856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436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05514"/>
            <a:ext cx="1728000" cy="504000"/>
          </a:xfrm>
          <a:prstGeom prst="rect">
            <a:avLst/>
          </a:prstGeom>
          <a:solidFill>
            <a:srgbClr val="00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方法点拨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3447" y="981522"/>
            <a:ext cx="11076375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燃料电池的总反应相当于燃料的燃烧，书写总反应方程式时，要注意产物与电解质溶液是否发生反应，若能反应，电解质溶液要写在总反应方程式中。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燃料电池正极反应的本质是氧气得电子发生还原反应，即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=2O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，产生的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存在形式与电解质溶液的酸碱性和电解质的状态有着密切的关系。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书写燃料电池的电极反应式，一定要注意电解质的酸碱性。碱性溶液电极反应式不能出现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；酸性溶液电极反应式不能出现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473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41986" name="Picture 2" descr="46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7262" y="1413570"/>
            <a:ext cx="7610290" cy="3460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2049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01949" y="2781722"/>
            <a:ext cx="300595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5500" b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达标检测</a:t>
            </a:r>
            <a:endParaRPr lang="zh-CN" altLang="en-US" sz="55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G:\化学图片\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35" r="15836"/>
          <a:stretch/>
        </p:blipFill>
        <p:spPr bwMode="auto">
          <a:xfrm>
            <a:off x="8590413" y="1588"/>
            <a:ext cx="360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658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295663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下列说法错误的是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氧化还原反应所释放的化学能，是化学电池的能量来源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化学电池中的负极材料不一定参加电极反应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二次电池的充电和放电过程是可逆反应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丢弃废旧电池不但会污染环境，而且是资源的极大浪费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7113" y="2277666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566" y="3430107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二次电池的充电和放电，是在不同条件下发生的过程，它们不是可逆反应。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99480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2022" y="333450"/>
            <a:ext cx="87181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下列电池工作时，氧气在正极放电的是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pic>
        <p:nvPicPr>
          <p:cNvPr id="43010" name="Picture 2" descr="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20" y="1241173"/>
            <a:ext cx="9032832" cy="2620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599309" y="3310161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524" y="4005858"/>
            <a:ext cx="87181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燃料电池中在正极放电的物质都是氧气。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337955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8352" y="292819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某电池以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和锌为电极材料，氢氧化钾溶液为电解质溶液。下列说法不正确的是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锌为电池的负极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2FeO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=Fe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该电池放电过程中电解质溶液浓度增大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电池工作时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向负极迁移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3508" y="2325007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610252"/>
              </p:ext>
            </p:extLst>
          </p:nvPr>
        </p:nvGraphicFramePr>
        <p:xfrm>
          <a:off x="3728467" y="2363479"/>
          <a:ext cx="511175" cy="609600"/>
        </p:xfrm>
        <a:graphic>
          <a:graphicData uri="http://schemas.openxmlformats.org/presentationml/2006/ole">
            <p:oleObj spid="_x0000_s48141" name="文档" r:id="rId8" imgW="511832" imgH="609343" progId="Word.Document.12">
              <p:embed/>
            </p:oleObj>
          </a:graphicData>
        </a:graphic>
      </p:graphicFrame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3817410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1581" y="604883"/>
            <a:ext cx="10966708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FeO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和锌为电极材料，氢氧化钾溶液为电解质溶液的电池中，锌为负极，发生反应：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3Zn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6e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6OH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=3Zn(OH)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3448244"/>
              </p:ext>
            </p:extLst>
          </p:nvPr>
        </p:nvGraphicFramePr>
        <p:xfrm>
          <a:off x="742231" y="2142947"/>
          <a:ext cx="10915650" cy="847725"/>
        </p:xfrm>
        <a:graphic>
          <a:graphicData uri="http://schemas.openxmlformats.org/presentationml/2006/ole">
            <p:oleObj spid="_x0000_s49165" name="文档" r:id="rId7" imgW="10920299" imgH="84724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94023" y="2670186"/>
            <a:ext cx="10966708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放电过程中有</a:t>
            </a:r>
            <a:r>
              <a:rPr lang="en-US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spc="-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生成，则电解质溶液的浓度增大，</a:t>
            </a:r>
            <a:r>
              <a:rPr lang="en-US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spc="-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向负极迁移。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424064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083" y="76217"/>
            <a:ext cx="1164138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镁及其化合物一般无毒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或低毒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、无污染，且镁电池放电时电压高而平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稳，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因而越来越成为人们研制绿色原电池所关注的焦点。其中一种镁电池的反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Mo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       Mg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Mo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，则镁电池放电时，下列说法错误的是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A.Mg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向正极迁移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=Mo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C.Mo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发生氧化反应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Mg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pic>
        <p:nvPicPr>
          <p:cNvPr id="46082" name="Picture 2" descr="双箭头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8549" y="1429451"/>
            <a:ext cx="755768" cy="67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6593383"/>
              </p:ext>
            </p:extLst>
          </p:nvPr>
        </p:nvGraphicFramePr>
        <p:xfrm>
          <a:off x="6239222" y="2788510"/>
          <a:ext cx="587375" cy="628650"/>
        </p:xfrm>
        <a:graphic>
          <a:graphicData uri="http://schemas.openxmlformats.org/presentationml/2006/ole">
            <p:oleObj spid="_x0000_s46094" name="文档" r:id="rId8" imgW="587779" imgH="628418" progId="Word.Document.12">
              <p:embed/>
            </p:oleObj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145105" y="3345152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2083" y="4544905"/>
            <a:ext cx="1164138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镁在反应中失电子，则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Mo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在反应中得电子，故放电时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Mo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发生还原反应。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26476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化学图片\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35" r="15836"/>
          <a:stretch/>
        </p:blipFill>
        <p:spPr bwMode="auto">
          <a:xfrm>
            <a:off x="8590413" y="1588"/>
            <a:ext cx="360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01949" y="2781722"/>
            <a:ext cx="3005952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55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新知导学</a:t>
            </a:r>
            <a:endParaRPr lang="zh-CN" altLang="en-US" sz="55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426" y="88345"/>
            <a:ext cx="11757795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氢氧燃料电池已用于航天飞机，它是以铂作电极，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溶液作电解质溶液，正极反应为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，负极反应为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=4H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。下列叙述不正确的是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在负极发生氧化反应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燃料电池的能量转化率可达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100%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是一种高效、环境友好的发电装置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供电时的总反应为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5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005" y="2719239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TextBox 13">
            <a:hlinkClick r:id="rId7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42609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3754" y="651118"/>
            <a:ext cx="11187139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氢氧燃料电池中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在负极发生氧化反应，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燃料电池中能量转化率较高，但达不到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100%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项错误；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燃料电池是一种高效、对环境友好的发电装置，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结合正极和负极反应式可写出供电时总反应为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=2H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53646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6638" y="198959"/>
            <a:ext cx="1152612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原电池是化学对人类的一项重大贡献。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如图是甲烷燃料电池原理示意图，回答下列问题：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5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47106" name="Picture 2" descr="4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2420" y="270967"/>
            <a:ext cx="3578167" cy="279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310676" y="1567111"/>
            <a:ext cx="1152208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电池的负极是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电极，该极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电极反应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电池工作一段时间后电解质溶液的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减小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79812" y="170160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6897763"/>
              </p:ext>
            </p:extLst>
          </p:nvPr>
        </p:nvGraphicFramePr>
        <p:xfrm>
          <a:off x="2593404" y="2311946"/>
          <a:ext cx="5772150" cy="666750"/>
        </p:xfrm>
        <a:graphic>
          <a:graphicData uri="http://schemas.openxmlformats.org/presentationml/2006/ole">
            <p:oleObj spid="_x0000_s47118" name="文档" r:id="rId9" imgW="5772025" imgH="66657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6930112" y="29785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减小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991" y="4121612"/>
            <a:ext cx="1152208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甲烷在反应时失去电子，故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电极是电池的负极。由于电池工作过程中会消耗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，故一段时间后，电解质溶液的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会减小。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69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8" grpId="0"/>
      <p:bldP spid="1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748" y="1151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熔融盐燃料电池具有很高的发电效率，因而受到重视。可用碳酸锂和碳酸钠的熔融盐混合物作电解质，一氧化碳为负极燃气，空气与二氧化碳的混合气为正极助燃气，制得在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650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下工作的燃料电池，其负极反应式为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2CO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=4CO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总电池反应式是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pic>
        <p:nvPicPr>
          <p:cNvPr id="16" name="图片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2701973"/>
              </p:ext>
            </p:extLst>
          </p:nvPr>
        </p:nvGraphicFramePr>
        <p:xfrm>
          <a:off x="3286894" y="2058301"/>
          <a:ext cx="520700" cy="609600"/>
        </p:xfrm>
        <a:graphic>
          <a:graphicData uri="http://schemas.openxmlformats.org/presentationml/2006/ole">
            <p:oleObj spid="_x0000_s50208" name="文档" r:id="rId9" imgW="521190" imgH="609343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1352768"/>
              </p:ext>
            </p:extLst>
          </p:nvPr>
        </p:nvGraphicFramePr>
        <p:xfrm>
          <a:off x="3089920" y="2656756"/>
          <a:ext cx="4200525" cy="619125"/>
        </p:xfrm>
        <a:graphic>
          <a:graphicData uri="http://schemas.openxmlformats.org/presentationml/2006/ole">
            <p:oleObj spid="_x0000_s50209" name="文档" r:id="rId10" imgW="4200314" imgH="61870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325797" y="3310047"/>
            <a:ext cx="2985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2CO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=2CO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377999" y="3882947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正极发生还原发应，故正极电极反应式为</a:t>
            </a:r>
            <a:r>
              <a:rPr lang="en-US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2CO</a:t>
            </a:r>
            <a:r>
              <a:rPr lang="en-US" altLang="zh-CN" sz="2800" kern="100" spc="-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4e</a:t>
            </a:r>
            <a:r>
              <a:rPr lang="zh-CN" altLang="zh-CN" sz="2800" kern="100" spc="-100" baseline="300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===</a:t>
            </a:r>
            <a:r>
              <a:rPr lang="en-US" altLang="zh-CN" sz="2800" kern="100" spc="-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2CO  </a:t>
            </a:r>
            <a:r>
              <a:rPr lang="zh-CN" altLang="zh-CN" sz="2800" kern="100" spc="-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根据正极反应式＋负极反应式＝总电池反应，可推知总电池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反应式应为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2CO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8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=2CO</a:t>
            </a:r>
            <a:r>
              <a:rPr lang="en-US" altLang="zh-CN" sz="2800" kern="100" baseline="-250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7611402"/>
              </p:ext>
            </p:extLst>
          </p:nvPr>
        </p:nvGraphicFramePr>
        <p:xfrm>
          <a:off x="11349176" y="4022106"/>
          <a:ext cx="530225" cy="638175"/>
        </p:xfrm>
        <a:graphic>
          <a:graphicData uri="http://schemas.openxmlformats.org/presentationml/2006/ole">
            <p:oleObj spid="_x0000_s50210" name="文档" r:id="rId11" imgW="530909" imgH="637776" progId="Word.Document.12">
              <p:embed/>
            </p:oleObj>
          </a:graphicData>
        </a:graphic>
      </p:graphicFrame>
      <p:sp>
        <p:nvSpPr>
          <p:cNvPr id="2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030671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55201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5991" y="656341"/>
            <a:ext cx="1152128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化学电池的分类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化学电池按其使用性质常分为如下三类：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一次电池：又叫干电池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消耗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到一定程度就不能再使用。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二次电池：又称充电电池或蓄电池，放电后可以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再</a:t>
            </a:r>
            <a:r>
              <a:rPr lang="en-US" altLang="zh-CN" sz="2800" u="sng" kern="100" spc="-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活性物质再生。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燃料电池：一种连续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化学能直接转化为电能的化学电池。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化学电池按其电解质性质可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电池、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电池、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58" y="-26566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7637" y="5666"/>
            <a:ext cx="6055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800" b="1" kern="100" dirty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一、化学电池及其分类</a:t>
            </a:r>
            <a:endParaRPr lang="zh-CN" altLang="en-US" sz="2800" b="1" kern="100" dirty="0">
              <a:solidFill>
                <a:srgbClr val="FFFF00"/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1" name="Rectangle 46"/>
          <p:cNvSpPr>
            <a:spLocks noChangeArrowheads="1"/>
          </p:cNvSpPr>
          <p:nvPr/>
        </p:nvSpPr>
        <p:spPr bwMode="auto">
          <a:xfrm>
            <a:off x="24" y="-2262"/>
            <a:ext cx="184707" cy="461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04622" y="20425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活性物质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70272" y="26803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充电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6539" y="331004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燃料和氧化剂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3353" y="45966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中性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31142" y="46061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酸性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98632" y="46157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碱性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05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13" grpId="0"/>
      <p:bldP spid="13" grpId="1"/>
      <p:bldP spid="15" grpId="0"/>
      <p:bldP spid="15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635" y="64468"/>
            <a:ext cx="116413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判断电池优劣的主要标准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比能量：单位质量或单位体积所能输出电能的多少，单位是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W·h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)·kg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W·h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)·L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比功率：单位质量或单位体积所能输出功率的大小，单位是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W·kg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W·L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电池可储存时间的长短。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化学电池的回收利用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使用后的废弃电池中含有大量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酸碱等有害物质，随处丢弃会给土壤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造成严重的污染。废弃电池要进行回收利用。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55493" y="466345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重金属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4211" y="52734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水源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92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820" y="208484"/>
            <a:ext cx="1129901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下列说法中错误的是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干电池是以胶糊状电解液来产生直流电的一次电池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二次电池能连续不断地使用是因为含有的活性物质可以再生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氢气、甲醇、烃、肼、氨等液体或气体都可作为燃料电池的燃料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比能量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比功率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的电池称为高能电池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021" y="3426685"/>
            <a:ext cx="1129901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二次电池放电后需要再充电，只能重复使用，而不能连续不断地使用。</a:t>
            </a:r>
            <a:r>
              <a:rPr lang="zh-CN" altLang="zh-CN" sz="2800" kern="100" dirty="0">
                <a:solidFill>
                  <a:srgbClr val="002060"/>
                </a:solidFill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596" y="1557586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92332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820" y="208484"/>
            <a:ext cx="1129901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随着人们生活质量的不断提高，废电池必须进行集中处理的问题被提到议事日程，其首要原因是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利用电池外壳的金属材料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防止电池中汞、镉和铅等重金属离子对土壤和水源的污染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防止电池中渗漏的电解液腐蚀其他物品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回收其中石墨电极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021" y="3987891"/>
            <a:ext cx="1129901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汞、镉、铅等重金属离子会对土壤和水源造成污染。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596" y="2215183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427875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027" y="656341"/>
            <a:ext cx="1140720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一次电池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碱性锌锰电池是一种常用的一次电池，总反应式为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Zn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2MnO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=2MnOOH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Zn(OH)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电解质溶液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溶液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58" y="-26566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7637" y="5666"/>
            <a:ext cx="6055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800" b="1" kern="100" dirty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二、常见的化学电池</a:t>
            </a:r>
            <a:endParaRPr lang="zh-CN" altLang="en-US" sz="2800" b="1" kern="100" dirty="0">
              <a:solidFill>
                <a:srgbClr val="FFFF00"/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1" name="Rectangle 46"/>
          <p:cNvSpPr>
            <a:spLocks noChangeArrowheads="1"/>
          </p:cNvSpPr>
          <p:nvPr/>
        </p:nvSpPr>
        <p:spPr bwMode="auto">
          <a:xfrm>
            <a:off x="24" y="-2262"/>
            <a:ext cx="184707" cy="461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75309" y="2720341"/>
            <a:ext cx="58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Zn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0950" y="2662089"/>
            <a:ext cx="1063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MnO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38763" y="2728764"/>
            <a:ext cx="963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KOH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64954" y="3290997"/>
            <a:ext cx="4681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Zn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=Zn(OH)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55429" y="3914686"/>
            <a:ext cx="6696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2MnO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=2MnOOH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08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2" grpId="0"/>
      <p:bldP spid="12" grpId="1"/>
      <p:bldP spid="14" grpId="0"/>
      <p:bldP spid="14" grpId="1"/>
      <p:bldP spid="18" grpId="0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325" y="515170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锌银电池具有比能量大、电压稳定、储存时间长等特点，总反应式为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Zn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=Zn(OH)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2Ag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负极反应式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正极反应式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3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6854" y="1870001"/>
            <a:ext cx="4681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Zn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=Zn(OH)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6854" y="2508548"/>
            <a:ext cx="54396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Ag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2e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=2Ag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71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6905</TotalTime>
  <Words>1536</Words>
  <Application>Microsoft Office PowerPoint</Application>
  <PresentationFormat>自定义</PresentationFormat>
  <Paragraphs>282</Paragraphs>
  <Slides>33</Slides>
  <Notes>1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龙腾四海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2019-03-10T03:25:32Z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