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71" r:id="rId9"/>
    <p:sldId id="272" r:id="rId10"/>
    <p:sldId id="273" r:id="rId12"/>
    <p:sldId id="274" r:id="rId13"/>
    <p:sldId id="264" r:id="rId14"/>
    <p:sldId id="265" r:id="rId15"/>
    <p:sldId id="266" r:id="rId16"/>
    <p:sldId id="275" r:id="rId17"/>
    <p:sldId id="276" r:id="rId18"/>
    <p:sldId id="277" r:id="rId19"/>
    <p:sldId id="278" r:id="rId20"/>
    <p:sldId id="279" r:id="rId21"/>
    <p:sldId id="263" r:id="rId22"/>
  </p:sldIdLst>
  <p:sldSz cx="9144000" cy="6858000" type="screen4x3"/>
  <p:notesSz cx="6858000" cy="9144000"/>
  <p:custDataLst>
    <p:tags r:id="rId2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AAA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5" name="图片 4104" descr="2531170_201614249000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143000"/>
            <a:ext cx="9144000" cy="8001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文本框 4101"/>
          <p:cNvSpPr txBox="1"/>
          <p:nvPr/>
        </p:nvSpPr>
        <p:spPr>
          <a:xfrm>
            <a:off x="3429000" y="2133600"/>
            <a:ext cx="5105400" cy="16300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 “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国培计划（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2018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）”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江西省中小学幼儿园教师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信息素养提升培训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4" name="矩形 4103"/>
          <p:cNvSpPr/>
          <p:nvPr/>
        </p:nvSpPr>
        <p:spPr>
          <a:xfrm>
            <a:off x="5334000" y="3886200"/>
            <a:ext cx="2209800" cy="1143000"/>
          </a:xfrm>
          <a:prstGeom prst="rect">
            <a:avLst/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学科幼儿</a:t>
            </a:r>
            <a:r>
              <a:rPr lang="en-US" altLang="zh-CN" b="1" dirty="0">
                <a:latin typeface="Arial" panose="020B0604020202020204" pitchFamily="34" charset="0"/>
              </a:rPr>
              <a:t>7</a:t>
            </a:r>
            <a:r>
              <a:rPr lang="zh-CN" altLang="en-US" b="1" dirty="0">
                <a:latin typeface="Arial" panose="020B0604020202020204" pitchFamily="34" charset="0"/>
              </a:rPr>
              <a:t>班   杨巧云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第二期研修简报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圆角矩形 9218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优秀研修作业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223" name="笑脸 9222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09600" y="1024255"/>
            <a:ext cx="8316595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五、结束</a:t>
            </a:r>
            <a:endParaRPr lang="zh-CN" altLang="en-US"/>
          </a:p>
          <a:p>
            <a:r>
              <a:rPr lang="zh-CN" altLang="en-US"/>
              <a:t>    我们带着这些绿色的梦去其他的好朋友一起分享吧。</a:t>
            </a:r>
            <a:endParaRPr lang="zh-CN" altLang="en-US"/>
          </a:p>
          <a:p>
            <a:r>
              <a:rPr lang="zh-CN" altLang="en-US"/>
              <a:t>附:</a:t>
            </a:r>
            <a:endParaRPr lang="zh-CN" altLang="en-US"/>
          </a:p>
          <a:p>
            <a:r>
              <a:rPr lang="zh-CN" altLang="en-US"/>
              <a:t>散文诗:《绿色的梦》</a:t>
            </a:r>
            <a:endParaRPr lang="zh-CN" altLang="en-US"/>
          </a:p>
          <a:p>
            <a:r>
              <a:rPr lang="zh-CN" altLang="en-US"/>
              <a:t>    这是一个特别的晚上，大家都做了一个特别的梦。</a:t>
            </a:r>
            <a:endParaRPr lang="zh-CN" altLang="en-US"/>
          </a:p>
          <a:p>
            <a:r>
              <a:rPr lang="zh-CN" altLang="en-US"/>
              <a:t>    小兔子梦到了绿茵茵的草地。</a:t>
            </a:r>
            <a:endParaRPr lang="zh-CN" altLang="en-US"/>
          </a:p>
          <a:p>
            <a:r>
              <a:rPr lang="zh-CN" altLang="en-US"/>
              <a:t>    青蛙梦到了绿绿的荷叶。田田的荷叶看不到边，青蛙等着他的朋友小金鱼。</a:t>
            </a:r>
            <a:endParaRPr lang="zh-CN" altLang="en-US"/>
          </a:p>
          <a:p>
            <a:r>
              <a:rPr lang="zh-CN" altLang="en-US"/>
              <a:t>    瓢虫梦到了绿绿的叶子。晶莹的露珠里，有一个好听的故事。</a:t>
            </a:r>
            <a:endParaRPr lang="zh-CN" altLang="en-US"/>
          </a:p>
          <a:p>
            <a:r>
              <a:rPr lang="zh-CN" altLang="en-US"/>
              <a:t>    小溪梦到了绿绿的大山，他给绿树、绿草淙淙的唱着歌。</a:t>
            </a:r>
            <a:endParaRPr lang="zh-CN" altLang="en-US"/>
          </a:p>
          <a:p>
            <a:r>
              <a:rPr lang="zh-CN" altLang="en-US"/>
              <a:t>    种子梦到自己钻出土地，长出嫩嫩的绿芽。</a:t>
            </a:r>
            <a:endParaRPr lang="zh-CN" altLang="en-US"/>
          </a:p>
          <a:p>
            <a:r>
              <a:rPr lang="zh-CN" altLang="en-US"/>
              <a:t>    孩子梦到了小岛，蓝蓝的大海里有一个绿色的小岛。绿色的清香沁到了孩子的心里。(红色部分第一个课时进行截取)</a:t>
            </a:r>
            <a:endParaRPr lang="zh-CN" altLang="en-US"/>
          </a:p>
          <a:p>
            <a:r>
              <a:rPr lang="zh-CN" altLang="en-US"/>
              <a:t>      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图片 15361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圆角矩形 15362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5364" name="笑脸 15363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5" name="文本框 15364"/>
          <p:cNvSpPr txBox="1"/>
          <p:nvPr/>
        </p:nvSpPr>
        <p:spPr>
          <a:xfrm>
            <a:off x="127635" y="1143000"/>
            <a:ext cx="8839200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大班安全教育活动：《扎紧篱笆防坏人》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红谷滩凤凰中心幼儿园 李琼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【设计意图】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《扎紧篱笆防坏人》选自江西省幼儿安全教育读本《幼儿安全早知道》第九章《公共安全》---“扎紧篱笆防坏人”。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儿童失踪，是我们每个家长的梦魇，是我们内心深处最大的恐惧。网上、微信朋友圈只要是和“儿童失踪”有关的事情，我们每个人都非常关注；一项数据显示，在中国，每年有近25万孩子失踪，每天都有近700个小孩被拐骗。我们在期待法制法规日益完善的同时，在孩子还小的时候教会孩子自我保护的常识也显得尤为重要！从小父母就告诉我不要和陌生人走，现在想想，仅仅只是不跟陌生人走就安全吗？认识的人能随便跟着走？这些都带给我深深的思考，我根据江西省幼儿安全教育读本《幼儿安全早知道》，结合《3—6岁儿童学习与发展指南》：幼儿应该具备基本的安全知识和自我保护能力。因此，我设计了融教育性、趣味性为一体的大班安全教育活动《扎紧篱笆防坏人》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【活动目标】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1、认知目标：知道不能随便跟别人走，增强幼儿的自我保护意识。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图片 1638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圆角矩形 16386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388" name="笑脸 16387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389" name="文本框 16388"/>
          <p:cNvSpPr txBox="1"/>
          <p:nvPr/>
        </p:nvSpPr>
        <p:spPr>
          <a:xfrm>
            <a:off x="242570" y="1013460"/>
            <a:ext cx="8305800" cy="61855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sym typeface="+mn-ea"/>
              </a:rPr>
              <a:t>2、能力目标：提高幼儿自我保护能力及解决问题的能力。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3、情感目标：引导幼儿乐于探究、交流，体验参与活动的乐趣。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【活动准备】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绘本《我不跟你走》、多媒体课件、录制儿歌《扎紧篱笆防坏人》、“绿牌”和“红牌”、徽章、黑猫警长头饰、白鸽侦探头饰。　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【活动重点】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知道不能随便跟别人走，增强幼儿的自我保护意识。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【活动难点】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提高幼儿自我保护能力及解决问题能力。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【教法和学法】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教法：游戏辩论法、课件展示法、启发提问法、交流讨论法、情境体验法。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学法：观察讨论法、参与体验法、游戏法。</a:t>
            </a:r>
            <a:endParaRPr lang="zh-CN" altLang="en-US" b="1" dirty="0">
              <a:sym typeface="+mn-ea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【活动过程】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活动流程分为四个环节：游戏导入，激发兴趣——绘本阅读《我不跟你走》，理解内容——竞赛游戏，巩固提升——拓展延伸，联系生活。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一.游戏导入，激发兴趣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1、引入“黑猫警长”角色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幼儿伴随着音乐《黑猫警长》进入教室）教师：小朋友们，你们刚刚听到了什么歌曲？你们知道“黑猫警长”吗？很厉害吧！今天我请小朋友们也来当黑猫警长，我给每位黑猫警长准备了两个牌子：“红牌”和“绿牌”，“红牌”代表着红灯停就怎么样呢？（幼儿：不走）“绿牌”代表绿灯行，怎样呢？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　　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17409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圆角矩形 17410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412" name="笑脸 17411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3" name="文本框 17412"/>
          <p:cNvSpPr txBox="1"/>
          <p:nvPr/>
        </p:nvSpPr>
        <p:spPr>
          <a:xfrm>
            <a:off x="99695" y="1143000"/>
            <a:ext cx="8910955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sym typeface="+mn-ea"/>
              </a:rPr>
              <a:t>（幼儿：可以走）我们黑猫警长一起辩别小朋友“能不能跟着别人走”。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2.游戏：“绿牌”or“红牌”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出示图片1：一位小朋友，放学后在等爸爸接，一位陌生叔叔说：“你爸爸叫我来接你回家”。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教师提问：1、警长们，你们认为得能不能跟着走呢？请用你的提示牌做出你的判断，举出“绿牌”表示“能”，举出“红牌”表示“不能”。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sym typeface="+mn-ea"/>
              </a:rPr>
              <a:t>2、请说明你的判断理由（幼儿分析判断）。</a:t>
            </a:r>
            <a:endParaRPr lang="zh-CN" altLang="en-US" b="1" dirty="0">
              <a:latin typeface="Arial" panose="020B0604020202020204" pitchFamily="34" charset="0"/>
              <a:sym typeface="+mn-ea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教师小结：陌生人，来接近，提高警惕莫轻心。陌生人，我们不能跟着走。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图片2：在商场，一位陌生叔叔说要买巧克力给你吃，你能吃吗？；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教师提问：1、警长们，你们认为能不能吃陌生人给的巧克力呢？请用你的提示牌做出你的判断。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2、请说明你的判断理由（幼儿分析判断）。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教师小结：陌生的，不熟的，他问话，我回答，不吃不喝也不拿。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图片3：一位陌生叔叔要带你去迪士尼乐园玩，你能跟着去玩吗？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教师提问：1、警长们，你们认为得能不能跟着陌生人去玩呢？请用你的提示牌做出你的判断。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2、请说明你的判断理由（幼儿分析判断）。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教师小结：陌生人，不吃不拿也不玩，更不跟着他来走。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总结：当我们遇见陌生人，孩子们都要警惕，学会保护自己，因为我们不认识他，也不知道他是好人还是坏人，陌生人没有主动找你，你不要去找他，陌生人无论拿出什么诱惑，我们一定不能吃不能拿，不能跟陌生人走。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17409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圆角矩形 17410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412" name="笑脸 17411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3" name="文本框 17412"/>
          <p:cNvSpPr txBox="1"/>
          <p:nvPr/>
        </p:nvSpPr>
        <p:spPr>
          <a:xfrm>
            <a:off x="99695" y="1143000"/>
            <a:ext cx="8910955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（设计意图：在此环节中，以“黑猫警长”的角色游戏形式激发孩子们参与活动的兴趣。通过辨别能不能吃、能不能跟着走的游戏形式巩固孩子们的自我保护能力——不吃不拿陌生人的吃的，不跟陌生人走。）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二、绘本阅读《我不跟你走》，理解内容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：刚刚黑猫警长们都知道不能跟着不认识的陌生人走，现在警长们有新任务了，开展“黑猫警长辩论赛”，辩论题是：露露一人在等家人接，在等的过程中，他遇见了一些认识的人，能不能跟着走？认为能跟着走的请在图片标识下贴上绿牌，认为不能跟着走的请在图片标识旁贴上红牌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一.呈现五张绘本图片，对露露遇见的不同的人物进行说明；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绘本图画1：这是一位和露露住同一小区的阿姨，阿姨认识露露，露露不认识她。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绘本图画2：这是爸爸的朋友，露露认识这位叔叔。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绘本图画3：这是妈妈的朋友，露露认识这位叔叔。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绘本图画4：这是露露认识也很熟悉的邻居——莫莫阿姨。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绘本图画5：这是露露的哥哥菲普斯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（二）警长们依次分析辩论：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1、依次出示绘本图画1——绘本图画4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教师提问：（1）警长们，你认为露露可以跟她（他）回家吗？请做出你的判断，贴上“绿牌”表示“可以”，贴上“红牌”表示“不可以”，并说明你的辩别理由（请幼儿辩论，说出理由）。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2.我们看看露露本人有什么想法？（出示绘本另一画面）。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17409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圆角矩形 17410"/>
          <p:cNvSpPr/>
          <p:nvPr/>
        </p:nvSpPr>
        <p:spPr>
          <a:xfrm>
            <a:off x="762000" y="114300"/>
            <a:ext cx="2743200" cy="57086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412" name="笑脸 17411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3" name="文本框 17412"/>
          <p:cNvSpPr txBox="1"/>
          <p:nvPr/>
        </p:nvSpPr>
        <p:spPr>
          <a:xfrm>
            <a:off x="-635" y="796290"/>
            <a:ext cx="9144635" cy="6185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（3）听取了露露的想法后，请想对自己的判断进行修改的警长们可以进行一次调整的机会。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（4）教师出示露露的正确做法：最后，露露没有跟她（他）走。因为没有经过爸爸妈妈的同意，也没有提前跟露露说。（爸爸妈妈没交代，不管是谁都不走！）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2、出示绘本画面5：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教师提问：（1）警长们，你认为露露可以跟哥哥菲普斯回家吗？请做出你的判断，说明你的辩别理由。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3.我们看看露露本人有什么想法？（出示绘本另一画面）。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（3）听取了露露的想法后，请想对自己的判断进行修改的警长们可以进行一次调整的机会。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（4）教师出示露露的正确做法：最后，露露跟他走。虽然没有经过爸爸妈妈的同意，但是普菲斯是露露的亲哥哥，是露露的家人。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（5）出示绘本最后一个画面（露露的清单：即使没有经过爸爸妈妈的同意也可以跟菲普斯哥哥、爷爷奶奶、姑姑、姐姐等亲人走。）小朋友们也可以与自己的爸爸妈妈制作一份“清单”。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小结：在没有经过爸爸妈妈的同意，也没有提前和你说，认识你的叔叔阿姨和你认识的叔叔阿姨任何人也不能跟着走，是自己的亲哥哥，是家人，我们才可以跟着走。小朋友回家后也和爸爸妈妈一起制作一份自己的清单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设计意图：在此环节中，我借助绘本为载体，根据大班孩子喜欢辩论的特点，以“黑猫警长”加入辩论游戏的方式激发孩子的积极性，孩子们采用贴“绿牌红牌”的形式进行分析辩论，从贴牌数量可以反映出孩子的自我保护能力的一步步提高，这样不仅加强了孩子们对“认识的人”的警惕性，也提高了孩子的解决问题的能力。）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17409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圆角矩形 17410"/>
          <p:cNvSpPr/>
          <p:nvPr/>
        </p:nvSpPr>
        <p:spPr>
          <a:xfrm>
            <a:off x="762000" y="114300"/>
            <a:ext cx="2743200" cy="57086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412" name="笑脸 17411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28905" y="779145"/>
            <a:ext cx="8886190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三、竞赛游戏，巩固提升。</a:t>
            </a:r>
            <a:endParaRPr lang="zh-CN" altLang="en-US"/>
          </a:p>
          <a:p>
            <a:r>
              <a:rPr lang="zh-CN" altLang="en-US"/>
              <a:t>教师：《黑猫警长》里不仅有黑猫警长，还有谁呢？（白鸽侦探）现在我们分成两队，一队是黑猫警长，一队是白鸽侦探。</a:t>
            </a:r>
            <a:endParaRPr lang="zh-CN" altLang="en-US"/>
          </a:p>
          <a:p>
            <a:r>
              <a:rPr lang="zh-CN" altLang="en-US"/>
              <a:t>游戏玩法：幼儿分成2队：黑猫警长队和白鸽侦探队，老师读题后，两队开始进行抢答，答对的队伍获得一个徽章，答错的队，由另外一队进行答题，最后获得徽章总数多的队伍获胜。</a:t>
            </a:r>
            <a:endParaRPr lang="zh-CN" altLang="en-US"/>
          </a:p>
          <a:p>
            <a:r>
              <a:rPr lang="zh-CN" altLang="en-US"/>
              <a:t>黑猫警长队和白鸽侦探队抢答答题内容：</a:t>
            </a:r>
            <a:endParaRPr lang="zh-CN" altLang="en-US"/>
          </a:p>
          <a:p>
            <a:r>
              <a:rPr lang="zh-CN" altLang="en-US"/>
              <a:t>1.如果你与爸爸妈妈在商场走散了，工作人员（陌生人）遇到你，能不能跟着走，你会怎么办？（可以跟着工作人员打电话或到广播室）——文字呈现</a:t>
            </a:r>
            <a:endParaRPr lang="zh-CN" altLang="en-US"/>
          </a:p>
          <a:p>
            <a:r>
              <a:rPr lang="zh-CN" altLang="en-US"/>
              <a:t>2.如果你与爸爸妈妈走散了，警察叔叔（陌生人）遇到你，能不能跟着走？（能，警察叔叔会给予帮助）——图片呈现</a:t>
            </a:r>
            <a:endParaRPr lang="zh-CN" altLang="en-US"/>
          </a:p>
          <a:p>
            <a:r>
              <a:rPr lang="zh-CN" altLang="en-US"/>
              <a:t>3.如果你遇到一位叔叔，他硬要拉着你跟他走，你怎么办？(他要强行把我抱，我就高声来喊叫）——图片呈现</a:t>
            </a:r>
            <a:endParaRPr lang="zh-CN" altLang="en-US"/>
          </a:p>
          <a:p>
            <a:r>
              <a:rPr lang="zh-CN" altLang="en-US"/>
              <a:t>4.如果你与爸爸妈妈在广场走散了？你该怎么办？（原地不动或旁边有保安找保安、有警察找警察）一位陌生阿姨走过来问你家人电话，你会怎么做？（可以告知）——视频呈现</a:t>
            </a:r>
            <a:endParaRPr lang="zh-CN" altLang="en-US"/>
          </a:p>
          <a:p>
            <a:r>
              <a:rPr lang="zh-CN" altLang="en-US"/>
              <a:t>5.如果陌生人向你问路，你会怎么做？（可以礼貌回答）如果他要你带他去呢？你又会怎么做？（不能走）——视频呈现</a:t>
            </a:r>
            <a:endParaRPr lang="zh-CN" altLang="en-US"/>
          </a:p>
          <a:p>
            <a:r>
              <a:rPr lang="zh-CN" altLang="en-US"/>
              <a:t> 2、教师给获胜的队伍奖励甜甜的糖果。</a:t>
            </a:r>
            <a:endParaRPr lang="zh-CN" altLang="en-US"/>
          </a:p>
          <a:p>
            <a:r>
              <a:rPr lang="zh-CN" altLang="en-US"/>
              <a:t>教师小结：对待别人，我们要有礼貌，不是所有的人都是坏人，但是请记住不能轻易相信他们，因为你不知道是好人还是坏人，遇到问题想办法解决，记住不能随便跟别人走，未经过爸爸妈妈的同意，也不能跟认识你的人走。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17409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圆角矩形 17410"/>
          <p:cNvSpPr/>
          <p:nvPr/>
        </p:nvSpPr>
        <p:spPr>
          <a:xfrm>
            <a:off x="762000" y="114300"/>
            <a:ext cx="2743200" cy="57086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412" name="笑脸 17411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3" name="文本框 17412"/>
          <p:cNvSpPr txBox="1"/>
          <p:nvPr/>
        </p:nvSpPr>
        <p:spPr>
          <a:xfrm>
            <a:off x="-635" y="796290"/>
            <a:ext cx="9144635" cy="5908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（设计意图：在此环节，我通过文字、图片、视频等多种方式，联系生活的事例，采用竞赛抢答的游戏方式，鼓励孩子积极思考，同时在上一环节的基础上加大了一定难度，层层递进，对学习的本领进行了巩固，又进一步提升孩子们的自我保护能力和解决问题的能力。）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四、拓展延伸，联系生活（在家的生活）。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（1）（图片）当你独自一人在家时，一位查水表的叔叔敲门，你会开门吗？你会怎么做？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（2）（视频）当你独自一人在家时，一位同一小区阿姨敲门，想带你出去玩，你会怎么做？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教师小结：当你独自一人在家时，有人敲门，有可能是快递员、小区物业员等，他们是陌生人，但不一定是坏人，请记住我们一定不能开门，更不能随便跟他走，我们可以礼貌地拒绝，学会保护自己。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（设计意图：在此环节，将“我不跟你走”从幼儿园到户外再延伸至家庭，从“不跟着别人走”到“不给别人开门”，又是一次自我保护的提升，并延伸至家庭安全教育，进一步提高了孩子的自我保护能力。）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五、结束活动：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孩子们师幼共读儿歌（自录儿歌）：《扎紧篱笆防坏人》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lang="zh-CN" altLang="en-US" b="1" dirty="0">
                <a:latin typeface="Arial" panose="020B0604020202020204" pitchFamily="34" charset="0"/>
              </a:rPr>
              <a:t>教师小结：我们的世界是美好的！不是所有的陌生人都是坏人，有的陌生人是好人，是想帮助独自一人的你，但是我们要学会自己保护自己，不轻易相信他人，礼貌交流，但请记住，在没有经过爸爸妈妈允许的情况下，不能跟任何人走，唯有爸爸妈妈同意的亲人才可以。相信我们有了自我保护的能力我们的生活会越来越美好，家庭越来越幸福！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图片 17409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圆角矩形 17410"/>
          <p:cNvSpPr/>
          <p:nvPr/>
        </p:nvSpPr>
        <p:spPr>
          <a:xfrm>
            <a:off x="762000" y="114300"/>
            <a:ext cx="2743200" cy="57086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7412" name="笑脸 17411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7413" name="文本框 17412"/>
          <p:cNvSpPr txBox="1"/>
          <p:nvPr/>
        </p:nvSpPr>
        <p:spPr>
          <a:xfrm>
            <a:off x="-635" y="796290"/>
            <a:ext cx="914463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附儿歌：       《扎紧篱笆防坏人》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天不怕，地不怕，人人都怕被绑架。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陌生人，来接近，提高警惕莫轻心。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陌生的，不熟的，他问话，我回答，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不吃不拿也不玩，更不跟着他来走。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他要强行把我抱，我就高声来喊叫。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认识的，熟悉的，也不随便跟他走。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爸爸妈妈没交代，不管是谁都不走。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是家人，是亲人，我们才可与他回！</a:t>
            </a:r>
            <a:endParaRPr lang="zh-CN" altLang="en-US" b="1" dirty="0"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7169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十六角星 7172"/>
          <p:cNvSpPr/>
          <p:nvPr/>
        </p:nvSpPr>
        <p:spPr>
          <a:xfrm>
            <a:off x="1143000" y="0"/>
            <a:ext cx="7620000" cy="5867400"/>
          </a:xfrm>
          <a:prstGeom prst="star16">
            <a:avLst>
              <a:gd name="adj" fmla="val 37500"/>
            </a:avLst>
          </a:prstGeom>
          <a:solidFill>
            <a:srgbClr val="CC99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72" name="矩形 7171"/>
          <p:cNvSpPr/>
          <p:nvPr/>
        </p:nvSpPr>
        <p:spPr>
          <a:xfrm>
            <a:off x="2057400" y="2209800"/>
            <a:ext cx="4572000" cy="1447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一起学习，共同进步！</a:t>
            </a:r>
            <a:endParaRPr lang="zh-CN" altLang="en-US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28" name="图片 13327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笑脸 13317"/>
          <p:cNvSpPr/>
          <p:nvPr/>
        </p:nvSpPr>
        <p:spPr>
          <a:xfrm>
            <a:off x="838200" y="1828800"/>
            <a:ext cx="609600" cy="6096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19" name="圆角矩形 13318"/>
          <p:cNvSpPr/>
          <p:nvPr/>
        </p:nvSpPr>
        <p:spPr>
          <a:xfrm>
            <a:off x="1447800" y="1600200"/>
            <a:ext cx="2286000" cy="8382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卷首语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320" name="圆角矩形 13319"/>
          <p:cNvSpPr/>
          <p:nvPr/>
        </p:nvSpPr>
        <p:spPr>
          <a:xfrm>
            <a:off x="1752600" y="2667000"/>
            <a:ext cx="2895600" cy="7620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学员基本情况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321" name="笑脸 13320"/>
          <p:cNvSpPr/>
          <p:nvPr/>
        </p:nvSpPr>
        <p:spPr>
          <a:xfrm>
            <a:off x="838200" y="2743200"/>
            <a:ext cx="7620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2" name="圆角矩形 13321"/>
          <p:cNvSpPr/>
          <p:nvPr/>
        </p:nvSpPr>
        <p:spPr>
          <a:xfrm>
            <a:off x="1524000" y="3657600"/>
            <a:ext cx="3048000" cy="7620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各园学情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323" name="笑脸 13322"/>
          <p:cNvSpPr/>
          <p:nvPr/>
        </p:nvSpPr>
        <p:spPr>
          <a:xfrm>
            <a:off x="609600" y="3810000"/>
            <a:ext cx="762000" cy="5334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4" name="圆角矩形 13323"/>
          <p:cNvSpPr/>
          <p:nvPr/>
        </p:nvSpPr>
        <p:spPr>
          <a:xfrm>
            <a:off x="5791200" y="1219200"/>
            <a:ext cx="2819400" cy="1066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学员优秀研修作业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325" name="笑脸 13324"/>
          <p:cNvSpPr/>
          <p:nvPr/>
        </p:nvSpPr>
        <p:spPr>
          <a:xfrm>
            <a:off x="4953000" y="1371600"/>
            <a:ext cx="762000" cy="5334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6" name="笑脸 13325"/>
          <p:cNvSpPr/>
          <p:nvPr/>
        </p:nvSpPr>
        <p:spPr>
          <a:xfrm>
            <a:off x="3962400" y="4419600"/>
            <a:ext cx="762000" cy="5334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327" name="圆角矩形 13326"/>
          <p:cNvSpPr/>
          <p:nvPr/>
        </p:nvSpPr>
        <p:spPr>
          <a:xfrm>
            <a:off x="4800600" y="4343400"/>
            <a:ext cx="3429000" cy="7620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学员优秀研修成果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6" name="图片 12295" descr="timg (3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33400" y="-457200"/>
            <a:ext cx="10287000" cy="771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圆角矩形 12290"/>
          <p:cNvSpPr/>
          <p:nvPr/>
        </p:nvSpPr>
        <p:spPr>
          <a:xfrm>
            <a:off x="304800" y="-342900"/>
            <a:ext cx="24384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卷首语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292" name="笑脸 12291"/>
          <p:cNvSpPr/>
          <p:nvPr/>
        </p:nvSpPr>
        <p:spPr>
          <a:xfrm>
            <a:off x="-304800" y="-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2297" name="椭圆 12296"/>
          <p:cNvSpPr/>
          <p:nvPr/>
        </p:nvSpPr>
        <p:spPr>
          <a:xfrm>
            <a:off x="381000" y="228600"/>
            <a:ext cx="9296400" cy="47244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通过网络学习，</a:t>
            </a:r>
            <a:endParaRPr lang="en-US" altLang="zh-CN" b="1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充实自己、完善自己在“求知”</a:t>
            </a:r>
            <a:r>
              <a:rPr lang="zh-CN" altLang="zh-CN" b="1" dirty="0">
                <a:latin typeface="Arial" panose="020B0604020202020204" pitchFamily="34" charset="0"/>
              </a:rPr>
              <a:t>的道路上</a:t>
            </a:r>
            <a:r>
              <a:rPr lang="zh-CN" altLang="en-US" b="1" dirty="0">
                <a:latin typeface="Arial" panose="020B0604020202020204" pitchFamily="34" charset="0"/>
              </a:rPr>
              <a:t>，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我们付出了辛勤和汗水</a:t>
            </a:r>
            <a:r>
              <a:rPr lang="en-US" altLang="zh-CN" b="1">
                <a:latin typeface="Arial" panose="020B0604020202020204" pitchFamily="34" charset="0"/>
              </a:rPr>
              <a:t>。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乐观向上的态度伴我们勇敢地走下去，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成功的到达光辉的彼岸。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古人说：“书山有路勤为径，学海无崖苦作舟。”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没有止境地学习，是每一个向上者必要的，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更是我们这一代教师所必需的。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学习是源自内心的需要，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是一种与他人沟通、与社会接触的有效途径。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zh-CN" b="1" dirty="0">
                <a:latin typeface="Arial" panose="020B0604020202020204" pitchFamily="34" charset="0"/>
              </a:rPr>
              <a:t>网络学习给了我们人生很大的启示和帮助</a:t>
            </a:r>
            <a:r>
              <a:rPr lang="zh-CN" altLang="en-US" b="1" dirty="0">
                <a:latin typeface="Arial" panose="020B0604020202020204" pitchFamily="34" charset="0"/>
              </a:rPr>
              <a:t>，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受益匪浅</a:t>
            </a:r>
            <a:r>
              <a:rPr lang="en-US" altLang="zh-CN" b="1">
                <a:latin typeface="Arial" panose="020B0604020202020204" pitchFamily="34" charset="0"/>
              </a:rPr>
              <a:t>，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en-US" altLang="zh-CN" b="1" err="1">
                <a:latin typeface="Arial" panose="020B0604020202020204" pitchFamily="34" charset="0"/>
              </a:rPr>
              <a:t>翱翔在知</a:t>
            </a:r>
            <a:r>
              <a:rPr lang="zh-CN" altLang="en-US" b="1" dirty="0">
                <a:latin typeface="Arial" panose="020B0604020202020204" pitchFamily="34" charset="0"/>
              </a:rPr>
              <a:t>识海洋中，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en-US" b="1" dirty="0">
                <a:latin typeface="Arial" panose="020B0604020202020204" pitchFamily="34" charset="0"/>
              </a:rPr>
              <a:t>陶醉不已，流连忘返。</a:t>
            </a:r>
            <a:endParaRPr lang="zh-CN" altLang="en-US" b="1">
              <a:latin typeface="Arial" panose="020B0604020202020204" pitchFamily="34" charset="0"/>
            </a:endParaRPr>
          </a:p>
          <a:p>
            <a:pPr algn="ctr"/>
            <a:r>
              <a:rPr lang="zh-CN" altLang="zh-CN" b="1" dirty="0">
                <a:latin typeface="Arial" panose="020B0604020202020204" pitchFamily="34" charset="0"/>
              </a:rPr>
              <a:t>不仅教育教学水平提高了</a:t>
            </a:r>
            <a:r>
              <a:rPr lang="zh-CN" altLang="en-US" b="1" dirty="0">
                <a:latin typeface="Arial" panose="020B0604020202020204" pitchFamily="34" charset="0"/>
              </a:rPr>
              <a:t>，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r>
              <a:rPr lang="zh-CN" altLang="x-none" b="1" dirty="0">
                <a:latin typeface="Arial" panose="020B0604020202020204" pitchFamily="34" charset="0"/>
              </a:rPr>
              <a:t>师德风貌也得了升华</a:t>
            </a:r>
            <a:r>
              <a:rPr lang="zh-CN" altLang="en-US" b="1" dirty="0">
                <a:latin typeface="Arial" panose="020B0604020202020204" pitchFamily="34" charset="0"/>
              </a:rPr>
              <a:t>！</a:t>
            </a:r>
            <a:endParaRPr lang="zh-CN" altLang="en-US" b="1" dirty="0">
              <a:latin typeface="Arial" panose="020B0604020202020204" pitchFamily="34" charset="0"/>
            </a:endParaRPr>
          </a:p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7" name="图片 11266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圆角矩形 11267"/>
          <p:cNvSpPr/>
          <p:nvPr/>
        </p:nvSpPr>
        <p:spPr>
          <a:xfrm>
            <a:off x="990600" y="228600"/>
            <a:ext cx="24384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学员基本情况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70" name="笑脸 11269"/>
          <p:cNvSpPr/>
          <p:nvPr/>
        </p:nvSpPr>
        <p:spPr>
          <a:xfrm>
            <a:off x="228600" y="3048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271" name="圆角矩形 11270"/>
          <p:cNvSpPr/>
          <p:nvPr/>
        </p:nvSpPr>
        <p:spPr>
          <a:xfrm>
            <a:off x="2895600" y="914400"/>
            <a:ext cx="5867400" cy="502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本次参训学员</a:t>
            </a:r>
            <a:r>
              <a:rPr lang="en-US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148</a:t>
            </a:r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人。</a:t>
            </a:r>
            <a:endParaRPr lang="zh-CN" altLang="en-US" sz="2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分别有以下</a:t>
            </a:r>
            <a:r>
              <a:rPr lang="en-US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家</a:t>
            </a:r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幼儿园的参训学员：</a:t>
            </a:r>
            <a:endParaRPr lang="zh-CN" altLang="en-US" sz="2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200" dirty="0">
                <a:latin typeface="+mj-ea"/>
                <a:ea typeface="+mj-ea"/>
              </a:rPr>
              <a:t>南昌市红谷滩红岭幼儿园</a:t>
            </a:r>
            <a:endParaRPr lang="zh-CN" altLang="en-US" sz="2200" dirty="0">
              <a:latin typeface="+mj-ea"/>
              <a:ea typeface="+mj-ea"/>
            </a:endParaRPr>
          </a:p>
          <a:p>
            <a:pPr algn="ctr"/>
            <a:r>
              <a:rPr lang="zh-CN" altLang="en-US" sz="2200" dirty="0">
                <a:latin typeface="+mj-ea"/>
                <a:ea typeface="+mj-ea"/>
              </a:rPr>
              <a:t>南昌市红谷滩云溪幼儿园</a:t>
            </a:r>
            <a:endParaRPr lang="zh-CN" altLang="en-US" sz="2200" dirty="0">
              <a:latin typeface="+mj-ea"/>
              <a:ea typeface="+mj-ea"/>
            </a:endParaRPr>
          </a:p>
          <a:p>
            <a:pPr algn="ctr"/>
            <a:r>
              <a:rPr lang="zh-CN" altLang="en-US" sz="2200" dirty="0">
                <a:latin typeface="+mj-ea"/>
                <a:ea typeface="+mj-ea"/>
              </a:rPr>
              <a:t>南昌市</a:t>
            </a:r>
            <a:r>
              <a:rPr lang="zh-CN" altLang="en-US" sz="2200" dirty="0">
                <a:latin typeface="+mj-ea"/>
                <a:ea typeface="+mj-ea"/>
                <a:sym typeface="+mn-ea"/>
              </a:rPr>
              <a:t>红谷滩</a:t>
            </a:r>
            <a:r>
              <a:rPr lang="zh-CN" altLang="en-US" sz="2200" dirty="0">
                <a:latin typeface="+mj-ea"/>
                <a:ea typeface="+mj-ea"/>
              </a:rPr>
              <a:t>少年宫艺术幼儿园</a:t>
            </a:r>
            <a:endParaRPr lang="zh-CN" altLang="en-US" sz="2200" dirty="0">
              <a:latin typeface="+mj-ea"/>
              <a:ea typeface="+mj-ea"/>
            </a:endParaRPr>
          </a:p>
          <a:p>
            <a:pPr algn="ctr"/>
            <a:r>
              <a:rPr lang="zh-CN" altLang="en-US" sz="2200" dirty="0">
                <a:latin typeface="+mj-ea"/>
                <a:ea typeface="+mj-ea"/>
              </a:rPr>
              <a:t>南昌市红谷滩龙岗幼儿园</a:t>
            </a:r>
            <a:endParaRPr lang="zh-CN" altLang="en-US" sz="2200" dirty="0">
              <a:latin typeface="+mj-ea"/>
              <a:ea typeface="+mj-ea"/>
            </a:endParaRPr>
          </a:p>
          <a:p>
            <a:pPr algn="ctr"/>
            <a:r>
              <a:rPr lang="zh-CN" altLang="en-US" sz="2200" dirty="0">
                <a:latin typeface="+mj-ea"/>
                <a:ea typeface="+mj-ea"/>
              </a:rPr>
              <a:t>南昌市红谷滩凤凰中心幼儿园</a:t>
            </a:r>
            <a:endParaRPr lang="zh-CN" altLang="en-US" sz="2200" dirty="0">
              <a:latin typeface="+mj-ea"/>
              <a:ea typeface="+mj-ea"/>
            </a:endParaRPr>
          </a:p>
          <a:p>
            <a:pPr algn="ctr"/>
            <a:r>
              <a:rPr lang="zh-CN" altLang="en-US" sz="2200" dirty="0">
                <a:latin typeface="+mj-ea"/>
                <a:ea typeface="+mj-ea"/>
              </a:rPr>
              <a:t>南昌市红谷滩安丰幼儿园</a:t>
            </a:r>
            <a:endParaRPr lang="zh-CN" altLang="en-US" sz="2200" dirty="0">
              <a:latin typeface="+mj-ea"/>
              <a:ea typeface="+mj-ea"/>
            </a:endParaRPr>
          </a:p>
          <a:p>
            <a:pPr algn="ctr"/>
            <a:r>
              <a:rPr lang="zh-CN" altLang="en-US" sz="2200" dirty="0">
                <a:latin typeface="+mj-ea"/>
                <a:ea typeface="+mj-ea"/>
              </a:rPr>
              <a:t>南昌凤凰城上海实验幼儿园</a:t>
            </a:r>
            <a:endParaRPr lang="zh-CN" altLang="en-US" sz="2200" dirty="0">
              <a:latin typeface="+mj-ea"/>
              <a:ea typeface="+mj-ea"/>
            </a:endParaRPr>
          </a:p>
          <a:p>
            <a:pPr algn="ctr"/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到目前为止提交率为</a:t>
            </a:r>
            <a:r>
              <a:rPr lang="en-US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56.76</a:t>
            </a:r>
            <a:r>
              <a:rPr lang="en-US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%</a:t>
            </a:r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，合格率</a:t>
            </a:r>
            <a:r>
              <a:rPr lang="en-US" altLang="zh-CN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100%</a:t>
            </a:r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图片 10241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圆角矩形 10242"/>
          <p:cNvSpPr/>
          <p:nvPr/>
        </p:nvSpPr>
        <p:spPr>
          <a:xfrm>
            <a:off x="685800" y="152400"/>
            <a:ext cx="1981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各园学情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48" name="笑脸 10247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0558" name="表格 10557"/>
          <p:cNvGraphicFramePr/>
          <p:nvPr/>
        </p:nvGraphicFramePr>
        <p:xfrm>
          <a:off x="1890395" y="1607185"/>
          <a:ext cx="7021830" cy="3850640"/>
        </p:xfrm>
        <a:graphic>
          <a:graphicData uri="http://schemas.openxmlformats.org/drawingml/2006/table">
            <a:tbl>
              <a:tblPr/>
              <a:tblGrid>
                <a:gridCol w="3253740"/>
                <a:gridCol w="1177290"/>
                <a:gridCol w="1016000"/>
                <a:gridCol w="1574800"/>
              </a:tblGrid>
              <a:tr h="5095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b="1" dirty="0">
                          <a:solidFill>
                            <a:srgbClr val="800080"/>
                          </a:solidFill>
                          <a:cs typeface="Arial" panose="020B0604020202020204" pitchFamily="34" charset="0"/>
                        </a:rPr>
                        <a:t>幼儿园名称</a:t>
                      </a:r>
                      <a:endParaRPr lang="zh-CN" altLang="en-US" sz="15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b="1" dirty="0">
                          <a:solidFill>
                            <a:srgbClr val="800080"/>
                          </a:solidFill>
                          <a:latin typeface="Calibri" panose="020F05020202040A0204" pitchFamily="34" charset="0"/>
                          <a:cs typeface="Arial" panose="020B0604020202020204" pitchFamily="34" charset="0"/>
                        </a:rPr>
                        <a:t>学员人数</a:t>
                      </a:r>
                      <a:endParaRPr lang="zh-CN" altLang="en-US" sz="15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b="1" dirty="0">
                          <a:solidFill>
                            <a:srgbClr val="800080"/>
                          </a:solidFill>
                          <a:cs typeface="Arial" panose="020B0604020202020204" pitchFamily="34" charset="0"/>
                        </a:rPr>
                        <a:t>合格人数</a:t>
                      </a:r>
                      <a:endParaRPr lang="zh-CN" altLang="en-US" sz="1500" dirty="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500" b="1" dirty="0">
                          <a:solidFill>
                            <a:srgbClr val="800080"/>
                          </a:solidFill>
                          <a:cs typeface="Arial" panose="020B0604020202020204" pitchFamily="34" charset="0"/>
                        </a:rPr>
                        <a:t>合格率</a:t>
                      </a:r>
                      <a:r>
                        <a:rPr lang="en-US" altLang="zh-CN" sz="1500" b="1">
                          <a:solidFill>
                            <a:srgbClr val="800080"/>
                          </a:solidFill>
                          <a:cs typeface="Arial" panose="020B0604020202020204" pitchFamily="34" charset="0"/>
                        </a:rPr>
                        <a:t>(%)</a:t>
                      </a:r>
                      <a:endParaRPr lang="zh-CN" altLang="en-US" sz="1500"/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4603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solidFill>
                            <a:srgbClr val="0070C0"/>
                          </a:solidFill>
                        </a:rPr>
                        <a:t>南昌市红谷滩红岭幼儿园</a:t>
                      </a:r>
                      <a:endParaRPr lang="zh-CN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>
                          <a:cs typeface="Arial" panose="020B0604020202020204" pitchFamily="34" charset="0"/>
                        </a:rPr>
                        <a:t>5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8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cs typeface="Arial" panose="020B0604020202020204" pitchFamily="34" charset="0"/>
                        </a:rPr>
                        <a:t>32%</a:t>
                      </a:r>
                      <a:endParaRPr lang="en-US" altLang="zh-CN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9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solidFill>
                            <a:srgbClr val="0070C0"/>
                          </a:solidFill>
                        </a:rPr>
                        <a:t>南昌市红谷滩云溪幼儿园</a:t>
                      </a:r>
                      <a:endParaRPr lang="zh-CN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20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10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cs typeface="Arial" panose="020B0604020202020204" pitchFamily="34" charset="0"/>
                        </a:rPr>
                        <a:t>30%</a:t>
                      </a:r>
                      <a:endParaRPr lang="en-US" altLang="zh-CN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2037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solidFill>
                            <a:srgbClr val="0070C0"/>
                          </a:solidFill>
                          <a:cs typeface="Arial" panose="020B0604020202020204" pitchFamily="34" charset="0"/>
                          <a:sym typeface="+mn-ea"/>
                        </a:rPr>
                        <a:t>南昌市红谷滩少年宫艺术幼儿园</a:t>
                      </a:r>
                      <a:endParaRPr lang="zh-CN" altLang="en-US" sz="1600" dirty="0">
                        <a:solidFill>
                          <a:srgbClr val="0070C0"/>
                        </a:solidFill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23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22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cs typeface="Arial" panose="020B0604020202020204" pitchFamily="34" charset="0"/>
                        </a:rPr>
                        <a:t>96%</a:t>
                      </a:r>
                      <a:endParaRPr lang="en-US" altLang="zh-CN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87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solidFill>
                            <a:srgbClr val="0070C0"/>
                          </a:solidFill>
                        </a:rPr>
                        <a:t>南昌市红谷滩龙岗幼儿园</a:t>
                      </a:r>
                      <a:endParaRPr lang="zh-CN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21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13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cs typeface="Arial" panose="020B0604020202020204" pitchFamily="34" charset="0"/>
                        </a:rPr>
                        <a:t>62%</a:t>
                      </a:r>
                      <a:endParaRPr lang="en-US" altLang="zh-CN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9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solidFill>
                            <a:srgbClr val="0070C0"/>
                          </a:solidFill>
                          <a:cs typeface="Arial" panose="020B0604020202020204" pitchFamily="34" charset="0"/>
                        </a:rPr>
                        <a:t>南昌市红谷滩凤凰中心幼儿园</a:t>
                      </a:r>
                      <a:endParaRPr lang="zh-CN" altLang="en-US" sz="1600" dirty="0">
                        <a:solidFill>
                          <a:srgbClr val="0070C0"/>
                        </a:solidFill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25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7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cs typeface="Arial" panose="020B0604020202020204" pitchFamily="34" charset="0"/>
                        </a:rPr>
                        <a:t>28%</a:t>
                      </a:r>
                      <a:endParaRPr lang="en-US" altLang="zh-CN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solidFill>
                            <a:srgbClr val="0070C0"/>
                          </a:solidFill>
                        </a:rPr>
                        <a:t>南昌市红谷滩安丰幼儿园</a:t>
                      </a:r>
                      <a:endParaRPr lang="zh-CN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15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4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cs typeface="Arial" panose="020B0604020202020204" pitchFamily="34" charset="0"/>
                        </a:rPr>
                        <a:t>27%</a:t>
                      </a:r>
                      <a:endParaRPr lang="en-US" altLang="zh-CN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9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solidFill>
                            <a:srgbClr val="0070C0"/>
                          </a:solidFill>
                          <a:cs typeface="Arial" panose="020B0604020202020204" pitchFamily="34" charset="0"/>
                          <a:sym typeface="+mn-ea"/>
                        </a:rPr>
                        <a:t>南昌市红谷滩凤凰城外国语幼儿园</a:t>
                      </a:r>
                      <a:endParaRPr lang="zh-CN" altLang="en-US" sz="1600" dirty="0">
                        <a:solidFill>
                          <a:srgbClr val="0070C0"/>
                        </a:solidFill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19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1600">
                          <a:cs typeface="Arial" panose="020B0604020202020204" pitchFamily="34" charset="0"/>
                        </a:rPr>
                        <a:t>7</a:t>
                      </a:r>
                      <a:endParaRPr lang="en-US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cs typeface="Arial" panose="020B0604020202020204" pitchFamily="34" charset="0"/>
                        </a:rPr>
                        <a:t>37%</a:t>
                      </a:r>
                      <a:endParaRPr lang="en-US" altLang="zh-CN" sz="16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/>
        </p:nvGraphicFramePr>
        <p:xfrm>
          <a:off x="1890395" y="5430520"/>
          <a:ext cx="7021830" cy="812165"/>
        </p:xfrm>
        <a:graphic>
          <a:graphicData uri="http://schemas.openxmlformats.org/drawingml/2006/table">
            <a:tbl>
              <a:tblPr/>
              <a:tblGrid>
                <a:gridCol w="3221355"/>
                <a:gridCol w="1171575"/>
                <a:gridCol w="1073785"/>
                <a:gridCol w="1555115"/>
              </a:tblGrid>
              <a:tr h="81216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800" b="1" dirty="0">
                          <a:solidFill>
                            <a:srgbClr val="0070C0"/>
                          </a:solidFill>
                          <a:cs typeface="Arial" panose="020B0604020202020204" pitchFamily="34" charset="0"/>
                          <a:sym typeface="+mn-ea"/>
                        </a:rPr>
                        <a:t>总计</a:t>
                      </a:r>
                      <a:endParaRPr lang="zh-CN" altLang="en-US" sz="2800" b="1" dirty="0">
                        <a:solidFill>
                          <a:srgbClr val="0070C0"/>
                        </a:solidFill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2000">
                          <a:cs typeface="Arial" panose="020B0604020202020204" pitchFamily="34" charset="0"/>
                        </a:rPr>
                        <a:t>148</a:t>
                      </a:r>
                      <a:endParaRPr lang="en-US" sz="20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sz="2000">
                          <a:cs typeface="Arial" panose="020B0604020202020204" pitchFamily="34" charset="0"/>
                        </a:rPr>
                        <a:t>71</a:t>
                      </a:r>
                      <a:endParaRPr lang="en-US" sz="20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cs typeface="Arial" panose="020B0604020202020204" pitchFamily="34" charset="0"/>
                        </a:rPr>
                        <a:t>50%</a:t>
                      </a:r>
                      <a:endParaRPr lang="en-US" altLang="zh-CN" sz="2000"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圆角矩形 9218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优秀研修作业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223" name="笑脸 9222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24" name="文本框 9223"/>
          <p:cNvSpPr txBox="1"/>
          <p:nvPr/>
        </p:nvSpPr>
        <p:spPr>
          <a:xfrm>
            <a:off x="228600" y="1140460"/>
            <a:ext cx="8305800" cy="55079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中班语言活动《绿色的梦》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r"/>
            <a:r>
              <a:rPr lang="zh-CN" altLang="en-US" b="1" dirty="0">
                <a:latin typeface="Arial" panose="020B0604020202020204" pitchFamily="34" charset="0"/>
              </a:rPr>
              <a:t>南昌市红谷滩云溪幼儿园 陈荣</a:t>
            </a:r>
            <a:endParaRPr lang="zh-CN" altLang="en-US" b="1"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设计意图：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    《幼儿园教育指导纲要》指出：“引导幼儿接触优秀的儿童文学作品，使之感受语言的丰富和优美。”《绿色的梦》是一首优美动听，充满童真趣味的散文诗，它以“梦”来描绘大自然中的绿色，以幼儿的心灵去体验大自然的神奇和美丽，充满了想象。这首诗歌结构整齐，句式统一，运用排比、拟人等修辞手法的运用使整首诗更加有趣，诗歌内容来源于幼儿生活中熟悉的事物，易于理解，适合幼儿欣赏和学习。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中班的幼儿想象力比较丰富，掌握词汇的数量和种类迅速增加，对词义的理解也比以前深刻，但对于作品语言和意境的理解仍有困难。根据这一特点我创设了轻松愉快、生动逼真的情景，精心设计、制作了多媒体课件，利用多媒体烘托诗歌的意境美、语言美。让幼儿充分感受作品的意境美，并鼓励幼儿用优美的声音大胆的朗诵诗歌，在交流和运用中促进幼儿语言表达能力的发展。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活动目标：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    1．知识目标：初步理解散文诗的内容，尝试朗诵优美的诗句。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2．能力目标：理解角色与绿色的关系，学习“......梦到了绿绿的......”句型。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3．情感目标：体会散文诗优美、宁静的意境，表达对绿色的喜爱之情。</a:t>
            </a:r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活动重难点：理解散文诗的内容，体会散文诗的意境美。</a:t>
            </a:r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圆角矩形 9218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优秀研修作业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223" name="笑脸 9222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98805" y="1197610"/>
            <a:ext cx="831659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活动准备：　　</a:t>
            </a:r>
            <a:endParaRPr lang="zh-CN" altLang="en-US"/>
          </a:p>
          <a:p>
            <a:r>
              <a:rPr lang="zh-CN" altLang="en-US"/>
              <a:t>1．经验准备：寻找生活中的“绿色”。</a:t>
            </a:r>
            <a:endParaRPr lang="zh-CN" altLang="en-US"/>
          </a:p>
          <a:p>
            <a:r>
              <a:rPr lang="zh-CN" altLang="en-US"/>
              <a:t>2．物质准备：</a:t>
            </a:r>
            <a:endParaRPr lang="zh-CN" altLang="en-US"/>
          </a:p>
          <a:p>
            <a:r>
              <a:rPr lang="zh-CN" altLang="en-US"/>
              <a:t>    （1）PPT课件1：《绿色的梦》。</a:t>
            </a:r>
            <a:endParaRPr lang="zh-CN" altLang="en-US"/>
          </a:p>
          <a:p>
            <a:r>
              <a:rPr lang="zh-CN" altLang="en-US"/>
              <a:t>    （2）PPT课件2：《梦到了谁？》。</a:t>
            </a:r>
            <a:endParaRPr lang="zh-CN" altLang="en-US"/>
          </a:p>
          <a:p>
            <a:r>
              <a:rPr lang="zh-CN" altLang="en-US"/>
              <a:t>    （3）钢琴曲“梦”。</a:t>
            </a:r>
            <a:endParaRPr lang="zh-CN" altLang="en-US"/>
          </a:p>
          <a:p>
            <a:r>
              <a:rPr lang="zh-CN" altLang="en-US"/>
              <a:t>    （4）图谱：小兔、青蛙、瓢虫、小孩子、小溪、种子、草地、荷叶、叶子、小岛、绿芽的图卡。</a:t>
            </a:r>
            <a:endParaRPr lang="zh-CN" altLang="en-US"/>
          </a:p>
          <a:p>
            <a:r>
              <a:rPr lang="zh-CN" altLang="en-US"/>
              <a:t>活动过程：</a:t>
            </a:r>
            <a:endParaRPr lang="zh-CN" altLang="en-US"/>
          </a:p>
          <a:p>
            <a:r>
              <a:rPr lang="zh-CN" altLang="en-US"/>
              <a:t>一、引题</a:t>
            </a:r>
            <a:endParaRPr lang="zh-CN" altLang="en-US"/>
          </a:p>
          <a:p>
            <a:r>
              <a:rPr lang="zh-CN" altLang="en-US"/>
              <a:t>    1.出示“夜晚”图，引出“梦”	</a:t>
            </a:r>
            <a:endParaRPr lang="zh-CN" altLang="en-US"/>
          </a:p>
          <a:p>
            <a:r>
              <a:rPr lang="zh-CN" altLang="en-US"/>
              <a:t>师：你们看这是什么时候？（晚上）</a:t>
            </a:r>
            <a:endParaRPr lang="zh-CN" altLang="en-US"/>
          </a:p>
          <a:p>
            <a:r>
              <a:rPr lang="zh-CN" altLang="en-US"/>
              <a:t>师：对！这是一个特别的晚上。在这个特别的晚上，我的朋友们都做了一个特别的梦。我们一起听一听它们做了什么梦。</a:t>
            </a:r>
            <a:endParaRPr lang="zh-CN" altLang="en-US"/>
          </a:p>
          <a:p>
            <a:r>
              <a:rPr lang="zh-CN" altLang="en-US"/>
              <a:t>二、欣赏、理解散文诗《绿色的梦》</a:t>
            </a:r>
            <a:endParaRPr lang="zh-CN" altLang="en-US"/>
          </a:p>
          <a:p>
            <a:r>
              <a:rPr lang="zh-CN" altLang="en-US"/>
              <a:t>    （一）第一遍：初步完整欣赏配乐诗朗诵。</a:t>
            </a:r>
            <a:endParaRPr lang="zh-CN" altLang="en-US"/>
          </a:p>
          <a:p>
            <a:r>
              <a:rPr lang="zh-CN" altLang="en-US"/>
              <a:t>    1.情感体验。</a:t>
            </a:r>
            <a:endParaRPr lang="zh-CN" altLang="en-US"/>
          </a:p>
          <a:p>
            <a:r>
              <a:rPr lang="zh-CN" altLang="en-US"/>
              <a:t>    师：听了这首散文诗，你有什么感觉？  （…..优美、宁静）</a:t>
            </a:r>
            <a:endParaRPr lang="zh-CN" altLang="en-US"/>
          </a:p>
          <a:p>
            <a:r>
              <a:rPr lang="zh-CN" altLang="en-US"/>
              <a:t>    师：这首诗歌里谁做梦了？做的什么样的绿色的梦？</a:t>
            </a:r>
            <a:endParaRPr lang="zh-CN" altLang="en-US"/>
          </a:p>
          <a:p>
            <a:r>
              <a:rPr lang="zh-CN" altLang="en-US"/>
              <a:t>    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圆角矩形 9218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优秀研修作业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223" name="笑脸 9222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09600" y="1024255"/>
            <a:ext cx="8316595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（二）第二遍：结合PPT欣赏配乐诗《绿色的梦》</a:t>
            </a:r>
            <a:endParaRPr lang="zh-CN" altLang="en-US"/>
          </a:p>
          <a:p>
            <a:r>
              <a:rPr lang="zh-CN" altLang="en-US"/>
              <a:t>    1.带着要求欣赏散文诗。</a:t>
            </a:r>
            <a:endParaRPr lang="zh-CN" altLang="en-US"/>
          </a:p>
          <a:p>
            <a:r>
              <a:rPr lang="zh-CN" altLang="en-US"/>
              <a:t>师：现在我们再来听第二遍，请你听听散文诗里有谁，都梦到了什么？</a:t>
            </a:r>
            <a:endParaRPr lang="zh-CN" altLang="en-US"/>
          </a:p>
          <a:p>
            <a:r>
              <a:rPr lang="zh-CN" altLang="en-US"/>
              <a:t>2．教师边播放PPT课件1《绿色的梦》，边朗诵散文诗。</a:t>
            </a:r>
            <a:endParaRPr lang="zh-CN" altLang="en-US"/>
          </a:p>
          <a:p>
            <a:r>
              <a:rPr lang="zh-CN" altLang="en-US"/>
              <a:t>    （三）梳理散文诗的内容，并逐一出示PPT课件2中的相应图片，表现角色和梦境之间的对应关系。</a:t>
            </a:r>
            <a:endParaRPr lang="zh-CN" altLang="en-US"/>
          </a:p>
          <a:p>
            <a:r>
              <a:rPr lang="zh-CN" altLang="en-US"/>
              <a:t>    幻灯片一：先出示图“小兔”，后逐一出现图片。</a:t>
            </a:r>
            <a:endParaRPr lang="zh-CN" altLang="en-US"/>
          </a:p>
          <a:p>
            <a:r>
              <a:rPr lang="zh-CN" altLang="en-US"/>
              <a:t>    （1）提问：谁听出来，小兔梦到了什么？（草地）  它为什么会梦到绿茵茵的草地呢？（喜欢） 这片草地是什么颜色？（绿色的、绿绿的）</a:t>
            </a:r>
            <a:endParaRPr lang="zh-CN" altLang="en-US"/>
          </a:p>
          <a:p>
            <a:r>
              <a:rPr lang="zh-CN" altLang="en-US"/>
              <a:t>    幻灯片二：出示图“青蛙”。</a:t>
            </a:r>
            <a:endParaRPr lang="zh-CN" altLang="en-US"/>
          </a:p>
          <a:p>
            <a:r>
              <a:rPr lang="zh-CN" altLang="en-US"/>
              <a:t>    （1）提问：青蛙梦到了什么？（荷叶）荷叶是什么颜色的？(绿绿的荷叶)</a:t>
            </a:r>
            <a:endParaRPr lang="zh-CN" altLang="en-US"/>
          </a:p>
          <a:p>
            <a:r>
              <a:rPr lang="zh-CN" altLang="en-US"/>
              <a:t>    （2）学习重点句：青蛙梦到了绿绿地荷叶。</a:t>
            </a:r>
            <a:endParaRPr lang="zh-CN" altLang="en-US"/>
          </a:p>
          <a:p>
            <a:r>
              <a:rPr lang="zh-CN" altLang="en-US"/>
              <a:t>师：青蛙梦到了绿绿地荷叶。    </a:t>
            </a:r>
            <a:endParaRPr lang="zh-CN" altLang="en-US"/>
          </a:p>
          <a:p>
            <a:r>
              <a:rPr lang="zh-CN" altLang="en-US"/>
              <a:t>幻灯片三：出示图“瓢虫”。</a:t>
            </a:r>
            <a:endParaRPr lang="zh-CN" altLang="en-US"/>
          </a:p>
          <a:p>
            <a:r>
              <a:rPr lang="zh-CN" altLang="en-US"/>
              <a:t>（1）提问：咱们赶紧看看瓢虫梦到了什么？（绿绿的叶子）为什么会梦见绿绿的叶子?    </a:t>
            </a:r>
            <a:endParaRPr lang="zh-CN" altLang="en-US"/>
          </a:p>
          <a:p>
            <a:r>
              <a:rPr lang="zh-CN" altLang="en-US"/>
              <a:t>（2）学重点句：瓢虫梦到了绿绿的叶子。</a:t>
            </a:r>
            <a:endParaRPr lang="zh-CN" altLang="en-US"/>
          </a:p>
          <a:p>
            <a:r>
              <a:rPr lang="zh-CN" altLang="en-US"/>
              <a:t>    幻灯片四：出示图“小溪流”</a:t>
            </a:r>
            <a:endParaRPr lang="zh-CN" altLang="en-US"/>
          </a:p>
          <a:p>
            <a:r>
              <a:rPr lang="zh-CN" altLang="en-US"/>
              <a:t>    （1）提问：小溪流又会梦到什么呢？（大山）什么颜色的大山？（绿绿的大山）它在梦中干什么呢？</a:t>
            </a:r>
            <a:endParaRPr lang="zh-CN" altLang="en-US"/>
          </a:p>
          <a:p>
            <a:r>
              <a:rPr lang="zh-CN" altLang="en-US"/>
              <a:t>      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9217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圆角矩形 9218"/>
          <p:cNvSpPr/>
          <p:nvPr/>
        </p:nvSpPr>
        <p:spPr>
          <a:xfrm>
            <a:off x="762000" y="2286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优秀研修作业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223" name="笑脸 9222"/>
          <p:cNvSpPr/>
          <p:nvPr/>
        </p:nvSpPr>
        <p:spPr>
          <a:xfrm>
            <a:off x="0" y="228600"/>
            <a:ext cx="609600" cy="457200"/>
          </a:xfrm>
          <a:prstGeom prst="smileyFace">
            <a:avLst>
              <a:gd name="adj" fmla="val 4653"/>
            </a:avLst>
          </a:prstGeom>
          <a:solidFill>
            <a:srgbClr val="00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09600" y="1024255"/>
            <a:ext cx="8316595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（2）学重点句：小溪流梦到了绿绿的大山，它给绿树、绿草淙淙的唱着歌。</a:t>
            </a:r>
            <a:endParaRPr lang="zh-CN" altLang="en-US"/>
          </a:p>
          <a:p>
            <a:r>
              <a:rPr lang="zh-CN" altLang="en-US"/>
              <a:t>    幻灯片五：出示图：种子</a:t>
            </a:r>
            <a:endParaRPr lang="zh-CN" altLang="en-US"/>
          </a:p>
          <a:p>
            <a:r>
              <a:rPr lang="zh-CN" altLang="en-US"/>
              <a:t>    （1）提问：种子梦到自己怎么样呢？（发芽）它是怎样发芽的？用动作表现一下，学一下；边学边念。</a:t>
            </a:r>
            <a:endParaRPr lang="zh-CN" altLang="en-US"/>
          </a:p>
          <a:p>
            <a:r>
              <a:rPr lang="zh-CN" altLang="en-US"/>
              <a:t>    （2）学重点句：种子梦到自己钻出了土地，长出嫩嫩的绿芽。</a:t>
            </a:r>
            <a:endParaRPr lang="zh-CN" altLang="en-US"/>
          </a:p>
          <a:p>
            <a:r>
              <a:rPr lang="zh-CN" altLang="en-US"/>
              <a:t>师：因为种子刚发芽，所以非常的嫩，叫嫩嫩的绿芽。</a:t>
            </a:r>
            <a:endParaRPr lang="zh-CN" altLang="en-US"/>
          </a:p>
          <a:p>
            <a:r>
              <a:rPr lang="zh-CN" altLang="en-US"/>
              <a:t>    幻灯片六：出示图：孩子</a:t>
            </a:r>
            <a:endParaRPr lang="zh-CN" altLang="en-US"/>
          </a:p>
          <a:p>
            <a:r>
              <a:rPr lang="zh-CN" altLang="en-US"/>
              <a:t>    （1）提问：你们说孩子梦到了什么？（小岛）</a:t>
            </a:r>
            <a:endParaRPr lang="zh-CN" altLang="en-US"/>
          </a:p>
          <a:p>
            <a:r>
              <a:rPr lang="zh-CN" altLang="en-US"/>
              <a:t>    （2）学重点句：连起来说一下：孩子梦见了小岛，蓝蓝的大海里有一个绿色的小岛。</a:t>
            </a:r>
            <a:endParaRPr lang="zh-CN" altLang="en-US"/>
          </a:p>
          <a:p>
            <a:r>
              <a:rPr lang="zh-CN" altLang="en-US"/>
              <a:t>（3）题目：你们说，他们都做了什么颜色的梦？（绿色）这首做梦的诗就叫作 “绿色的梦”，一起来说说：绿色的梦。</a:t>
            </a:r>
            <a:endParaRPr lang="zh-CN" altLang="en-US"/>
          </a:p>
          <a:p>
            <a:r>
              <a:rPr lang="zh-CN" altLang="en-US"/>
              <a:t>（四）借助图卡引导幼儿尝试用优美的语言朗诵“......梦到了绿绿的......”诗句。</a:t>
            </a:r>
            <a:endParaRPr lang="zh-CN" altLang="en-US"/>
          </a:p>
          <a:p>
            <a:r>
              <a:rPr lang="zh-CN" altLang="en-US"/>
              <a:t>    师：我最喜欢小兔的梦，小兔梦到了绿茵茵的草地。你最喜欢谁的梦了？它梦到了什么？</a:t>
            </a:r>
            <a:endParaRPr lang="zh-CN" altLang="en-US"/>
          </a:p>
          <a:p>
            <a:r>
              <a:rPr lang="zh-CN" altLang="en-US"/>
              <a:t>（五）第三遍：再次欣赏，尝试跟着音乐和PPT朗诵这首诗。</a:t>
            </a:r>
            <a:endParaRPr lang="zh-CN" altLang="en-US"/>
          </a:p>
          <a:p>
            <a:r>
              <a:rPr lang="zh-CN" altLang="en-US"/>
              <a:t>    1.再次欣赏配乐诗，尝试跟念。</a:t>
            </a:r>
            <a:endParaRPr lang="zh-CN" altLang="en-US"/>
          </a:p>
          <a:p>
            <a:r>
              <a:rPr lang="zh-CN" altLang="en-US"/>
              <a:t>    师：我们再来欣赏一遍，这次听到自己喜欢的梦你可以跟着老师一起念一念。    </a:t>
            </a:r>
            <a:endParaRPr lang="zh-CN" altLang="en-US"/>
          </a:p>
          <a:p>
            <a:r>
              <a:rPr lang="zh-CN" altLang="en-US"/>
              <a:t>三、生活经验提升。</a:t>
            </a:r>
            <a:endParaRPr lang="zh-CN" altLang="en-US"/>
          </a:p>
          <a:p>
            <a:r>
              <a:rPr lang="zh-CN" altLang="en-US"/>
              <a:t>1. 教师小结:小兔子、青蛙、小溪流、种子、孩子都喜欢绿色，所以他们的梦都是绿的梦，你会梦见什么呢？</a:t>
            </a:r>
            <a:endParaRPr lang="zh-CN" altLang="en-US"/>
          </a:p>
          <a:p>
            <a:r>
              <a:rPr lang="zh-CN" altLang="en-US"/>
              <a:t>      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numdgm"/>
</p:tagLst>
</file>

<file path=ppt/tags/tag2.xml><?xml version="1.0" encoding="utf-8"?>
<p:tagLst xmlns:p="http://schemas.openxmlformats.org/presentationml/2006/main">
  <p:tag name="KSO_WM_DOC_GUID" val="{39a59152-88cb-4da7-bda1-3920be10a9b3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6764</Words>
  <Application>WPS 演示</Application>
  <PresentationFormat>在屏幕上显示</PresentationFormat>
  <Paragraphs>352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 柠檬味</cp:lastModifiedBy>
  <cp:revision>10</cp:revision>
  <dcterms:created xsi:type="dcterms:W3CDTF">2017-11-21T03:31:00Z</dcterms:created>
  <dcterms:modified xsi:type="dcterms:W3CDTF">2019-04-10T01:24:55Z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2052-11.1.0.8527</vt:lpwstr>
  </property>
</Properties>
</file>