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266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-136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</a:p>
          <a:p>
            <a:pPr lvl="0"/>
            <a:r>
              <a:rPr lang="en-US" altLang="zh-CN" dirty="0"/>
              <a:t>TEMPLATE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pPr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279900" y="2098675"/>
            <a:ext cx="5041900" cy="234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川</a:t>
            </a:r>
            <a:r>
              <a:rPr lang="zh-CN" altLang="en-US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区初语工作坊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lang="en-US" altLang="zh-CN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lang="zh-CN" altLang="en-US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3200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</a:t>
            </a:r>
            <a:r>
              <a:rPr lang="en-US" altLang="zh-CN" sz="3200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3200" b="1" strike="noStrike" kern="120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9318625" y="6038850"/>
            <a:ext cx="228139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主编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2019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年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月</a:t>
            </a:r>
            <a:r>
              <a:rPr lang="en-US" altLang="zh-CN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9</a:t>
            </a:r>
            <a:r>
              <a:rPr lang="zh-CN" altLang="en-US" b="1" dirty="0" smtClean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精彩案例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619500" y="394970"/>
            <a:ext cx="4892040" cy="9944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备注：分享班级学员的优秀作品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4340" name="Rectangle 3"/>
          <p:cNvSpPr>
            <a:spLocks noGrp="1"/>
          </p:cNvSpPr>
          <p:nvPr/>
        </p:nvSpPr>
        <p:spPr>
          <a:xfrm>
            <a:off x="496570" y="1733550"/>
            <a:ext cx="11274425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集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体备课的好处   发布者：刘忠清    所属单位：达川区大风学校    </a:t>
            </a:r>
            <a:endParaRPr lang="en-US" altLang="zh-CN" sz="1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着时代的进步、媒体渠道的增多、信息量的扩大，中学生思想成熟的也越来越早，知识容量越来越大，思考问题越来越深，求知欲越来越难以满足，对教师的传道授业解惑能力的要求越来越高。为了保证教师的思想跟上时代的步伐，拥有足够多的水和足够大的花海，学校倡导教师必须多举行教研学习活动，多进行集体备课。进行集体备课，将个人才智转化为集体优势，共同提高教学质量。体备课是集众人智慧采众家之长，加强集体备课可以提高教学效益，实现资源共享。集体备课对课程改革、学校发展、教师成长所起的作用不可否认，那集体备课的好处到底有哪些呢？    一、能显著提高教学效果。俗话说的好：三个臭皮匠，赛过诸葛亮。以前上课前自己也认真备课，但与集体备课相比，还是觉得通过集体备课后自己对学生传授的知识点更多也更深刻。    二、提高学生的学习兴趣。教学效果提高了，就能让孩子学起来感觉轻松，而且觉得自己在很短的时间里却能学到很多，学生从学习中就能找到一种成就感，从而也就提高了他们的学习兴趣。    三、提高教师的工作积极性。每一次集体备课都有一个主讲人。作为一个人，都希望把自己最优秀的一面展现给大家。那么每一个老师当自己是主讲人时，他在集体备课前都会认真去背，常常是我们集体备课需要四十分钟左右，但他查各种资料准备时间要几小时，甚至更多。再有当你一个人课前备课时总觉得兴趣不高，注意力不够集中时，如果有同事讲到你感兴趣的话题，可能你就会忘记了备课，进行到与同事聊天当中去了。当你的课到了，不管刚才备的怎样，你都要去上课了，这样也影响了你的课堂教学效果。还有在集体备课时，参与对某个知识点进行讨论时，那时你就会随着集体的氛围跟着积极地融入到讨论的氛围中去。所以不论从哪方面讲，集体备课都能提高老师的积极性。  四、能不断提高教师的教学水平。集体备课是对教学工作进行全程优化的教研活动，使教师在教学的认知、行为上向科学合理的方向转化。自我钻研、集体研讨、分工主备、教后反思的过程，就是教师专业发展的过程。这既有利于教师的扬长避短，更有利于教师在高起点上发展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伍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28650" y="1825625"/>
            <a:ext cx="11234420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心语（一）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发布者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：张治锦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著名主持人鲁豫说过：“猫吃鱼，狗吃肉，奥特曼打小怪兽。”在我看来，这句话就是对幸福最好的诠释。说到底，对“幸福”的定义是由每个人对幸福的感受和态度来决定的。作为一名乡镇幼教，在这个领域的我一直在学习，在享受其中的酸甜苦辣，各种滋味。幸福其实很简单，就看你怎么看待它。有一份稳定又有规律的工作就是一种幸福。教师平时除了有双休之外，令人羡慕的要数寒暑假了。我会选择看书、上网、可以旅游等等，在工作之余还可以有更多时间由自己支配，不断为自己充电。生活充实而幸福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61690" y="533400"/>
            <a:ext cx="60921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备注：</a:t>
            </a:r>
            <a:r>
              <a:rPr lang="zh-CN" altLang="zh-CN" sz="1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此版块可依据不同学习阶段进行不同的提示，可包含通知、安排等。右边的案例为</a:t>
            </a:r>
            <a:r>
              <a:rPr lang="zh-CN" altLang="zh-CN" sz="1600" b="1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某辅导教师简报第一期的温馨提示。</a:t>
            </a:r>
            <a:endParaRPr lang="zh-CN" altLang="zh-CN" sz="1600" b="1" kern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6386" name="TextBox 7"/>
          <p:cNvSpPr txBox="1"/>
          <p:nvPr/>
        </p:nvSpPr>
        <p:spPr>
          <a:xfrm>
            <a:off x="1352233" y="2029460"/>
            <a:ext cx="6754812" cy="410881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老师们看这里啦！！！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学习时间达到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以上的，课程学习已得满分，去完成作业！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研修作业至少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学习日志至少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资源分享最少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lang="en-US" altLang="zh-CN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、论坛主题至少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、积极进行论坛回复，可以得分哦。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u="sng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寄语：亲爱的老师学员们，是不是很容易得分呢？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447925" y="1971040"/>
            <a:ext cx="87820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957263" y="2132013"/>
            <a:ext cx="1454150" cy="7366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10"/>
          <p:cNvSpPr/>
          <p:nvPr/>
        </p:nvSpPr>
        <p:spPr>
          <a:xfrm>
            <a:off x="2411730" y="4006215"/>
            <a:ext cx="88182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0" descr="QQ截图20170310150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765" y="3677285"/>
            <a:ext cx="2378710" cy="2729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894418" y="3081777"/>
            <a:ext cx="5957887" cy="1323439"/>
          </a:xfrm>
        </p:spPr>
        <p:txBody>
          <a:bodyPr/>
          <a:lstStyle/>
          <a:p>
            <a:r>
              <a:rPr lang="en-US" altLang="zh-CN" sz="8000">
                <a:solidFill>
                  <a:schemeClr val="tx1"/>
                </a:solidFill>
              </a:rPr>
              <a:t>THANKS</a:t>
            </a:r>
            <a:endParaRPr lang="en-US" altLang="zh-CN" sz="8000" dirty="0">
              <a:solidFill>
                <a:schemeClr val="tx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451985" y="2569845"/>
            <a:ext cx="2746375" cy="768350"/>
          </a:xfrm>
        </p:spPr>
        <p:txBody>
          <a:bodyPr wrap="square"/>
          <a:lstStyle/>
          <a:p>
            <a:r>
              <a:rPr lang="zh-CN" altLang="en-US" sz="4400" dirty="0"/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3330"/>
          </a:xfrm>
        </p:spPr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98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3330"/>
          </a:xfrm>
        </p:spPr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3330"/>
          </a:xfrm>
        </p:spPr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755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</a:p>
        </p:txBody>
      </p:sp>
      <p:sp>
        <p:nvSpPr>
          <p:cNvPr id="5" name="文本占位符 15"/>
          <p:cNvSpPr>
            <a:spLocks noGrp="1"/>
          </p:cNvSpPr>
          <p:nvPr/>
        </p:nvSpPr>
        <p:spPr>
          <a:xfrm>
            <a:off x="8681620" y="212919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肆</a:t>
            </a:r>
            <a:endParaRPr lang="zh-CN" altLang="en-US" dirty="0"/>
          </a:p>
        </p:txBody>
      </p:sp>
      <p:sp>
        <p:nvSpPr>
          <p:cNvPr id="6" name="文本占位符 15"/>
          <p:cNvSpPr>
            <a:spLocks noGrp="1"/>
          </p:cNvSpPr>
          <p:nvPr/>
        </p:nvSpPr>
        <p:spPr>
          <a:xfrm>
            <a:off x="8688605" y="321631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伍</a:t>
            </a:r>
            <a:endParaRPr lang="zh-CN" altLang="en-US" dirty="0"/>
          </a:p>
        </p:txBody>
      </p:sp>
      <p:sp>
        <p:nvSpPr>
          <p:cNvPr id="7" name="文本占位符 15"/>
          <p:cNvSpPr>
            <a:spLocks noGrp="1"/>
          </p:cNvSpPr>
          <p:nvPr/>
        </p:nvSpPr>
        <p:spPr>
          <a:xfrm>
            <a:off x="8728610" y="427676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8" name="文本占位符 16"/>
          <p:cNvSpPr>
            <a:spLocks noGrp="1"/>
          </p:cNvSpPr>
          <p:nvPr/>
        </p:nvSpPr>
        <p:spPr>
          <a:xfrm>
            <a:off x="9783445" y="2360930"/>
            <a:ext cx="161607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精彩案例</a:t>
            </a:r>
          </a:p>
        </p:txBody>
      </p:sp>
      <p:sp>
        <p:nvSpPr>
          <p:cNvPr id="9" name="文本占位符 16"/>
          <p:cNvSpPr>
            <a:spLocks noGrp="1"/>
          </p:cNvSpPr>
          <p:nvPr/>
        </p:nvSpPr>
        <p:spPr>
          <a:xfrm>
            <a:off x="9756775" y="3446780"/>
            <a:ext cx="149669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</a:p>
        </p:txBody>
      </p:sp>
      <p:sp>
        <p:nvSpPr>
          <p:cNvPr id="10" name="文本占位符 16"/>
          <p:cNvSpPr>
            <a:spLocks noGrp="1"/>
          </p:cNvSpPr>
          <p:nvPr/>
        </p:nvSpPr>
        <p:spPr>
          <a:xfrm>
            <a:off x="9777730" y="4520565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622" y="606999"/>
            <a:ext cx="3506203" cy="46037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dirty="0"/>
          </a:p>
        </p:txBody>
      </p:sp>
      <p:sp>
        <p:nvSpPr>
          <p:cNvPr id="7177" name="Rectangle 22"/>
          <p:cNvSpPr/>
          <p:nvPr/>
        </p:nvSpPr>
        <p:spPr>
          <a:xfrm>
            <a:off x="2400300" y="2053908"/>
            <a:ext cx="806069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教育是一条智慧的长河，它承载着知识、文明，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它既是智慧的产物，又是智慧的载体与推进器。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教育从来就是一个智慧的职业，教育需要智慧。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智慧需要教育的传承，教育离不开智慧的滋养。</a:t>
            </a: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260114" y="4006729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505" y="1623695"/>
            <a:ext cx="1165225" cy="1100455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2466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25115" y="2004060"/>
            <a:ext cx="8026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作 业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55" y="1617345"/>
            <a:ext cx="1165225" cy="11004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79135" y="1851025"/>
            <a:ext cx="80264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研修活动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885" y="1630680"/>
            <a:ext cx="1165225" cy="11004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679180" y="1857375"/>
            <a:ext cx="80264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资源分享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96745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3940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69860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79135" y="44022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张英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096184" y="44022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李国伦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8032849" y="3848278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张莉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8765947" y="384827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曾超然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8039303" y="45869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卞家成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8916466" y="458694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孙高森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096184" y="40329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王林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077210" y="403294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李健兰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3180918" y="44022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徐兴忠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2204923" y="47716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张毅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3197502" y="36636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熊娇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3180918" y="47716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郭雪锦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2096184" y="36636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王东明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5669484" y="38482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黄波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453765" y="323850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学员阶段考核成绩合格学员名单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1800" dirty="0"/>
              <a:t>（截止</a:t>
            </a:r>
            <a:r>
              <a:rPr lang="en-US" altLang="zh-CN" sz="1800" dirty="0" smtClean="0"/>
              <a:t>2019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日</a:t>
            </a:r>
            <a:r>
              <a:rPr lang="en-US" altLang="zh-CN" sz="1800" dirty="0" smtClean="0"/>
              <a:t>9</a:t>
            </a:r>
            <a:r>
              <a:rPr lang="zh-CN" altLang="en-US" sz="1800" dirty="0" smtClean="0"/>
              <a:t>时</a:t>
            </a:r>
            <a:r>
              <a:rPr lang="zh-CN" altLang="en-US" sz="1800" dirty="0"/>
              <a:t>）</a:t>
            </a:r>
          </a:p>
        </p:txBody>
      </p:sp>
      <p:graphicFrame>
        <p:nvGraphicFramePr>
          <p:cNvPr id="30434" name="Group 1762"/>
          <p:cNvGraphicFramePr>
            <a:graphicFrameLocks noGrp="1"/>
          </p:cNvGraphicFramePr>
          <p:nvPr/>
        </p:nvGraphicFramePr>
        <p:xfrm>
          <a:off x="1678305" y="1813560"/>
          <a:ext cx="8568630" cy="4185706"/>
        </p:xfrm>
        <a:graphic>
          <a:graphicData uri="http://schemas.openxmlformats.org/drawingml/2006/table">
            <a:tbl>
              <a:tblPr/>
              <a:tblGrid>
                <a:gridCol w="916940"/>
                <a:gridCol w="1286510"/>
                <a:gridCol w="1188720"/>
                <a:gridCol w="991235"/>
                <a:gridCol w="1021080"/>
                <a:gridCol w="1035050"/>
                <a:gridCol w="1099266"/>
                <a:gridCol w="1029829"/>
              </a:tblGrid>
              <a:tr h="4298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 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课程学习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孙高森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16.5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范雅丽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王林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87.5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75" y="395133"/>
            <a:ext cx="2737485" cy="1291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619500" y="394970"/>
            <a:ext cx="1504950" cy="9944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200" b="1" dirty="0"/>
              <a:t>请关注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3314" name="Rectangle 3"/>
          <p:cNvSpPr>
            <a:spLocks noGrp="1"/>
          </p:cNvSpPr>
          <p:nvPr/>
        </p:nvSpPr>
        <p:spPr>
          <a:xfrm>
            <a:off x="233045" y="1511935"/>
            <a:ext cx="11752580" cy="1671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从下表中老师们可以看出，经过大家这段时间的努力，我们班的学习率有所上升，达到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80.2%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祝贺大家！不过还有部分老师的成绩来没有达到合格线，尤其是还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老师还没有开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始学习。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培训时间即将结束，老师们要抓紧最后的时间，加油哦！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178" y="2540318"/>
          <a:ext cx="8424826" cy="3673022"/>
        </p:xfrm>
        <a:graphic>
          <a:graphicData uri="http://schemas.openxmlformats.org/drawingml/2006/table">
            <a:tbl>
              <a:tblPr/>
              <a:tblGrid>
                <a:gridCol w="1296035"/>
                <a:gridCol w="820420"/>
                <a:gridCol w="785495"/>
                <a:gridCol w="770890"/>
                <a:gridCol w="1235074"/>
                <a:gridCol w="730250"/>
                <a:gridCol w="713032"/>
                <a:gridCol w="730336"/>
                <a:gridCol w="664845"/>
                <a:gridCol w="678449"/>
              </a:tblGrid>
              <a:tr h="11653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班级名称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上线人数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有学时人数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未学习人数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研修活动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初中语文班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55196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122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1084</Words>
  <Application>Microsoft Office PowerPoint</Application>
  <PresentationFormat>自定义</PresentationFormat>
  <Paragraphs>186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OfficePLUS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Administrator</cp:lastModifiedBy>
  <cp:revision>46</cp:revision>
  <dcterms:created xsi:type="dcterms:W3CDTF">2015-08-18T02:51:00Z</dcterms:created>
  <dcterms:modified xsi:type="dcterms:W3CDTF">2019-01-11T02:00:41Z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