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sldIdLst>
    <p:sldId id="256" r:id="rId3"/>
    <p:sldId id="257" r:id="rId4"/>
    <p:sldId id="258" r:id="rId5"/>
    <p:sldId id="259" r:id="rId6"/>
    <p:sldId id="262" r:id="rId7"/>
    <p:sldId id="263" r:id="rId8"/>
    <p:sldId id="266" r:id="rId9"/>
    <p:sldId id="267" r:id="rId10"/>
    <p:sldId id="274" r:id="rId11"/>
    <p:sldId id="275" r:id="rId12"/>
    <p:sldId id="276" r:id="rId13"/>
    <p:sldId id="277" r:id="rId14"/>
    <p:sldId id="270" r:id="rId1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微软雅黑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微软雅黑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微软雅黑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微软雅黑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微软雅黑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微软雅黑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微软雅黑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微软雅黑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4"/>
    <p:restoredTop sz="93692"/>
  </p:normalViewPr>
  <p:slideViewPr>
    <p:cSldViewPr snapToGrid="0" snapToObjects="1" showGuides="1">
      <p:cViewPr>
        <p:scale>
          <a:sx n="66" d="100"/>
          <a:sy n="66" d="100"/>
        </p:scale>
        <p:origin x="-1278" y="-390"/>
      </p:cViewPr>
      <p:guideLst>
        <p:guide orient="horz" pos="2160"/>
        <p:guide pos="2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4976385">
            <a:off x="4795838" y="479425"/>
            <a:ext cx="5441950" cy="5835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组合 5"/>
          <p:cNvGrpSpPr/>
          <p:nvPr userDrawn="1"/>
        </p:nvGrpSpPr>
        <p:grpSpPr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3076" name="图片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7" name="图片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8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9" name="图片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1" name="图片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2" name="图片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图片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图片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5" name="图片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6" name="图片 16"/>
            <p:cNvPicPr>
              <a:picLocks noChangeAspect="1"/>
            </p:cNvPicPr>
            <p:nvPr/>
          </p:nvPicPr>
          <p:blipFill>
            <a:blip r:embed="rId3" cstate="print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87" name="图片 1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3468688"/>
            <a:ext cx="3894138" cy="3201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4418" y="3081777"/>
            <a:ext cx="5957887" cy="17543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 fontAlgn="auto"/>
            <a:r>
              <a:rPr lang="en-US" altLang="zh-CN" strike="noStrike" noProof="1"/>
              <a:t>POWERPOINT</a:t>
            </a:r>
          </a:p>
          <a:p>
            <a:pPr lvl="0" fontAlgn="auto"/>
            <a:r>
              <a:rPr lang="en-US" altLang="zh-CN" strike="noStrike" noProof="1"/>
              <a:t>TEMPLATE</a:t>
            </a:r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894417" y="2542907"/>
            <a:ext cx="5957887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 fontAlgn="auto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1325" y="760413"/>
            <a:ext cx="661988" cy="37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itchFamily="34" charset="-122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3338" y="760413"/>
            <a:ext cx="1401763" cy="345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itchFamily="34" charset="-122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itchFamily="34" charset="-122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itchFamily="34" charset="-122"/>
                <a:cs typeface="Segoe UI Light"/>
              </a:rPr>
              <a:t>背景图片出处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itchFamily="34" charset="-122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2900" y="760413"/>
            <a:ext cx="7073900" cy="423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itchFamily="34" charset="-122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Calibri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itchFamily="34" charset="-122"/>
                <a:cs typeface="Segoe UI Light"/>
              </a:rPr>
              <a:t>中文 微软雅黑 宋体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itchFamily="34" charset="-122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itchFamily="34" charset="-122"/>
                <a:cs typeface="Segoe UI Light"/>
              </a:rPr>
              <a:t>1.3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itchFamily="34" charset="-122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1325" y="182563"/>
            <a:ext cx="776288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pitchFamily="34" charset="-122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pitchFamily="34" charset="-122"/>
              <a:cs typeface="Segoe UI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3"/>
          <p:cNvSpPr/>
          <p:nvPr userDrawn="1"/>
        </p:nvSpPr>
        <p:spPr>
          <a:xfrm>
            <a:off x="441325" y="760413"/>
            <a:ext cx="15684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defTabSz="609600"/>
            <a:r>
              <a:rPr lang="zh-CN" altLang="en-US" dirty="0">
                <a:solidFill>
                  <a:srgbClr val="404040"/>
                </a:solidFill>
                <a:latin typeface="Segoe UI Light"/>
                <a:ea typeface="微软雅黑" pitchFamily="34" charset="-122"/>
              </a:rPr>
              <a:t>背景图片素材</a:t>
            </a:r>
          </a:p>
        </p:txBody>
      </p:sp>
      <p:sp>
        <p:nvSpPr>
          <p:cNvPr id="12291" name="矩形 4"/>
          <p:cNvSpPr/>
          <p:nvPr userDrawn="1"/>
        </p:nvSpPr>
        <p:spPr>
          <a:xfrm>
            <a:off x="441325" y="182563"/>
            <a:ext cx="776288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defTabSz="609600"/>
            <a:r>
              <a:rPr lang="en-US" altLang="zh-CN" sz="1000" dirty="0">
                <a:solidFill>
                  <a:srgbClr val="404040"/>
                </a:solidFill>
                <a:latin typeface="Segoe UI Light"/>
                <a:ea typeface="微软雅黑" pitchFamily="34" charset="-122"/>
              </a:rPr>
              <a:t>OfficePLUS</a:t>
            </a:r>
            <a:endParaRPr lang="zh-CN" altLang="en-US" sz="1000" dirty="0">
              <a:solidFill>
                <a:srgbClr val="404040"/>
              </a:solidFill>
              <a:latin typeface="Segoe UI Light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8175" y="4459288"/>
            <a:ext cx="3295650" cy="296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itchFamily="34" charset="-122"/>
                <a:cs typeface="+mn-cs"/>
              </a:rPr>
              <a:t>获取更多优质模板（放映模式）</a:t>
            </a:r>
            <a:endParaRPr kumimoji="1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 pitchFamily="34" charset="-122"/>
            </a:endParaRPr>
          </a:p>
        </p:txBody>
      </p:sp>
      <p:pic>
        <p:nvPicPr>
          <p:cNvPr id="13315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0" y="3227388"/>
            <a:ext cx="3048000" cy="40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 userDrawn="1"/>
        </p:nvGrpSpPr>
        <p:grpSpPr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4099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0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1" name="图片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2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3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4" name="图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5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6" name="图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7" name="图片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8" name="图片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17"/>
            <p:cNvPicPr>
              <a:picLocks noChangeAspect="1"/>
            </p:cNvPicPr>
            <p:nvPr/>
          </p:nvPicPr>
          <p:blipFill>
            <a:blip r:embed="rId2" cstate="print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110" name="图片 1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4976385">
            <a:off x="1601788" y="366713"/>
            <a:ext cx="2000250" cy="214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图片 3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16438" y="2413000"/>
            <a:ext cx="1608137" cy="38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图片 3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16438" y="3487738"/>
            <a:ext cx="1608137" cy="38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图片 4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16438" y="4643438"/>
            <a:ext cx="1608137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目录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CONTENTS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/>
          <p:nvPr userDrawn="1"/>
        </p:nvGrpSpPr>
        <p:grpSpPr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5123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4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图片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8" name="图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9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0" name="图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1" name="图片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2" name="图片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3" name="图片 17"/>
            <p:cNvPicPr>
              <a:picLocks noChangeAspect="1"/>
            </p:cNvPicPr>
            <p:nvPr/>
          </p:nvPicPr>
          <p:blipFill>
            <a:blip r:embed="rId2" cstate="print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134" name="图片 1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4976385">
            <a:off x="1601788" y="366713"/>
            <a:ext cx="2000250" cy="214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图片 3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16438" y="2413000"/>
            <a:ext cx="1608137" cy="38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图片 3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16438" y="3487738"/>
            <a:ext cx="1608137" cy="38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7" name="图片 4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16438" y="4643438"/>
            <a:ext cx="1608137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8" name="图片 2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16438" y="5681663"/>
            <a:ext cx="1608137" cy="382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目录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CONTENTS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30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3804185" y="50704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6012180" y="528815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6012180" y="565615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6"/>
          <p:cNvGrpSpPr/>
          <p:nvPr userDrawn="1"/>
        </p:nvGrpSpPr>
        <p:grpSpPr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6147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8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图片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1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2" name="图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3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4" name="图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5" name="图片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6" name="图片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7" name="图片 17"/>
            <p:cNvPicPr>
              <a:picLocks noChangeAspect="1"/>
            </p:cNvPicPr>
            <p:nvPr/>
          </p:nvPicPr>
          <p:blipFill>
            <a:blip r:embed="rId2" cstate="print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158" name="图片 1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4976385">
            <a:off x="1601788" y="366713"/>
            <a:ext cx="2000250" cy="214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图片 3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83263" y="1628775"/>
            <a:ext cx="1609725" cy="38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图片 3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83263" y="2600325"/>
            <a:ext cx="1609725" cy="38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图片 2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83263" y="3563938"/>
            <a:ext cx="1609725" cy="38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2" name="图片 3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83263" y="4508500"/>
            <a:ext cx="1609725" cy="38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3" name="图片 4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83263" y="5467350"/>
            <a:ext cx="1609725" cy="38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111793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132877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69676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目录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CONTENTS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207926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2275634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2643630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304298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32393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36073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9873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4183740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4551736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9457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5142147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5510143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6"/>
          <p:cNvGrpSpPr/>
          <p:nvPr userDrawn="1"/>
        </p:nvGrpSpPr>
        <p:grpSpPr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7171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2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3" name="图片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5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6" name="图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7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8" name="图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9" name="图片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0" name="图片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1" name="图片 17"/>
            <p:cNvPicPr>
              <a:picLocks noChangeAspect="1"/>
            </p:cNvPicPr>
            <p:nvPr/>
          </p:nvPicPr>
          <p:blipFill>
            <a:blip r:embed="rId2" cstate="print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82" name="图片 1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4976385">
            <a:off x="1601788" y="366713"/>
            <a:ext cx="2000250" cy="214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83263" y="935038"/>
            <a:ext cx="1609725" cy="38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图片 3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83263" y="1906588"/>
            <a:ext cx="1609725" cy="38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图片 2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83263" y="2870200"/>
            <a:ext cx="1609725" cy="38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图片 3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83263" y="3814763"/>
            <a:ext cx="1609725" cy="38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7" name="图片 4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83263" y="4773613"/>
            <a:ext cx="1609725" cy="38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8" name="图片 3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83263" y="5716588"/>
            <a:ext cx="1609725" cy="382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42418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635023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003019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目录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CONTENTS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1385519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158188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194988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2349234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254560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291359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29362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348999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385798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25203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44483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48163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40" name="文本占位符 3"/>
          <p:cNvSpPr>
            <a:spLocks noGrp="1"/>
          </p:cNvSpPr>
          <p:nvPr>
            <p:ph type="body" sz="quarter" idx="29" hasCustomPrompt="1"/>
          </p:nvPr>
        </p:nvSpPr>
        <p:spPr>
          <a:xfrm>
            <a:off x="5071912" y="5194938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41" name="文本占位符 3"/>
          <p:cNvSpPr>
            <a:spLocks noGrp="1"/>
          </p:cNvSpPr>
          <p:nvPr>
            <p:ph type="body" sz="quarter" idx="30" hasCustomPrompt="1"/>
          </p:nvPr>
        </p:nvSpPr>
        <p:spPr>
          <a:xfrm>
            <a:off x="7279907" y="539130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42" name="文本占位符 3"/>
          <p:cNvSpPr>
            <a:spLocks noGrp="1"/>
          </p:cNvSpPr>
          <p:nvPr>
            <p:ph type="body" sz="quarter" idx="31" hasCustomPrompt="1"/>
          </p:nvPr>
        </p:nvSpPr>
        <p:spPr>
          <a:xfrm>
            <a:off x="7279907" y="575930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9"/>
          <p:cNvGrpSpPr/>
          <p:nvPr userDrawn="1"/>
        </p:nvGrpSpPr>
        <p:grpSpPr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8195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6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7" name="图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8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9" name="图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0" name="图片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1" name="图片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2" name="图片 1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3" name="图片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4" name="图片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5" name="图片 20"/>
            <p:cNvPicPr>
              <a:picLocks noChangeAspect="1"/>
            </p:cNvPicPr>
            <p:nvPr/>
          </p:nvPicPr>
          <p:blipFill>
            <a:blip r:embed="rId2" cstate="print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206" name="图片 2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95700" y="828675"/>
            <a:ext cx="4716463" cy="445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图片 2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-2427165">
            <a:off x="5105400" y="3138488"/>
            <a:ext cx="3311525" cy="187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图片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2475" y="4194175"/>
            <a:ext cx="568325" cy="1204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894143" y="1947568"/>
            <a:ext cx="1007845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6"/>
          <p:cNvGrpSpPr/>
          <p:nvPr userDrawn="1"/>
        </p:nvGrpSpPr>
        <p:grpSpPr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9219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0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1" name="图片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2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3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4" name="图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5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6" name="图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7" name="图片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8" name="图片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9" name="图片 17"/>
            <p:cNvPicPr>
              <a:picLocks noChangeAspect="1"/>
            </p:cNvPicPr>
            <p:nvPr/>
          </p:nvPicPr>
          <p:blipFill>
            <a:blip r:embed="rId2" cstate="print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30" name="图片 19"/>
          <p:cNvPicPr>
            <a:picLocks noChangeAspect="1"/>
          </p:cNvPicPr>
          <p:nvPr userDrawn="1"/>
        </p:nvPicPr>
        <p:blipFill>
          <a:blip r:embed="rId3" cstate="print">
            <a:lum bright="19998"/>
          </a:blip>
          <a:stretch>
            <a:fillRect/>
          </a:stretch>
        </p:blipFill>
        <p:spPr>
          <a:xfrm>
            <a:off x="935038" y="706438"/>
            <a:ext cx="2170112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25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09505990-BC52-416E-9197-CC5295CD088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2019/1/24 Thursday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0D64D650-7DD2-4B22-AAA8-AD86E4A3299A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6"/>
          <p:cNvGrpSpPr/>
          <p:nvPr userDrawn="1"/>
        </p:nvGrpSpPr>
        <p:grpSpPr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10243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4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5" name="图片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6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7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8" name="图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9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0" name="图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1" name="图片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2" name="图片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3" name="图片 17"/>
            <p:cNvPicPr>
              <a:picLocks noChangeAspect="1"/>
            </p:cNvPicPr>
            <p:nvPr/>
          </p:nvPicPr>
          <p:blipFill>
            <a:blip r:embed="rId2" cstate="print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54" name="图片 1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468688"/>
            <a:ext cx="3894138" cy="3201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5" name="图片 23"/>
          <p:cNvPicPr>
            <a:picLocks noChangeAspect="1"/>
          </p:cNvPicPr>
          <p:nvPr userDrawn="1"/>
        </p:nvPicPr>
        <p:blipFill>
          <a:blip r:embed="rId4" cstate="print">
            <a:lum bright="19998"/>
          </a:blip>
          <a:stretch>
            <a:fillRect/>
          </a:stretch>
        </p:blipFill>
        <p:spPr>
          <a:xfrm>
            <a:off x="935038" y="706438"/>
            <a:ext cx="2170112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壹</a:t>
            </a:r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 fontAlgn="auto"/>
            <a:r>
              <a:rPr lang="zh-CN" altLang="en-US" strike="noStrike" noProof="1"/>
              <a:t>点击此处添加标题</a:t>
            </a:r>
          </a:p>
        </p:txBody>
      </p:sp>
      <p:sp>
        <p:nvSpPr>
          <p:cNvPr id="27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 fontAlgn="auto"/>
            <a:r>
              <a:rPr lang="en-US" altLang="zh-CN" strike="noStrike" noProof="1"/>
              <a:t>ADD YOUR TITLE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2239644" y="1744980"/>
            <a:ext cx="5974716" cy="25971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>
            <a:normAutofit/>
            <a:scene3d>
              <a:camera prst="orthographicFront"/>
              <a:lightRig rig="threePt" dir="t"/>
            </a:scene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en-US" altLang="zh-CN" sz="3600" b="1" strike="noStrike" kern="1200" noProof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charset="-122"/>
                <a:ea typeface="幼圆" charset="-122"/>
                <a:cs typeface="幼圆" charset="-122"/>
              </a:rPr>
              <a:t>2018</a:t>
            </a:r>
            <a:r>
              <a:rPr lang="zh-CN" altLang="en-US" sz="3600" b="1" strike="noStrike" kern="1200" noProof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charset="-122"/>
                <a:ea typeface="幼圆" charset="-122"/>
                <a:cs typeface="幼圆" charset="-122"/>
              </a:rPr>
              <a:t>国培计划梓潼小数三坊</a:t>
            </a:r>
            <a:r>
              <a:rPr lang="en-US" altLang="zh-CN" sz="3600" b="1" kern="1200" dirty="0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charset="-122"/>
                <a:ea typeface="幼圆" charset="-122"/>
                <a:cs typeface="幼圆" charset="-122"/>
              </a:rPr>
              <a:t/>
            </a:r>
            <a:br>
              <a:rPr lang="en-US" altLang="zh-CN" sz="3600" b="1" kern="1200" dirty="0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charset="-122"/>
                <a:ea typeface="幼圆" charset="-122"/>
                <a:cs typeface="幼圆" charset="-122"/>
              </a:rPr>
            </a:br>
            <a:r>
              <a:rPr lang="en-US" altLang="zh-CN" sz="3600" b="1" strike="noStrike" kern="1200" noProof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charset="-122"/>
                <a:ea typeface="幼圆" charset="-122"/>
                <a:cs typeface="幼圆" charset="-122"/>
              </a:rPr>
              <a:t>班</a:t>
            </a:r>
            <a:r>
              <a:rPr lang="zh-CN" altLang="en-US" sz="3600" b="1" strike="noStrike" kern="1200" noProof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charset="-122"/>
                <a:ea typeface="幼圆" charset="-122"/>
                <a:cs typeface="幼圆" charset="-122"/>
              </a:rPr>
              <a:t>级简报</a:t>
            </a:r>
            <a:r>
              <a:rPr lang="en-US" altLang="zh-CN" sz="3600" b="1" strike="noStrike" kern="1200" noProof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charset="-122"/>
                <a:ea typeface="幼圆" charset="-122"/>
                <a:cs typeface="幼圆" charset="-122"/>
              </a:rPr>
              <a:t>(</a:t>
            </a:r>
            <a:r>
              <a:rPr lang="zh-CN" altLang="en-US" sz="3600" b="1" strike="noStrike" kern="1200" noProof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charset="-122"/>
                <a:ea typeface="幼圆" charset="-122"/>
                <a:cs typeface="幼圆" charset="-122"/>
              </a:rPr>
              <a:t>第二期</a:t>
            </a:r>
            <a:r>
              <a:rPr lang="en-US" altLang="zh-CN" sz="3600" b="1" strike="noStrike" kern="1200" noProof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charset="-122"/>
                <a:ea typeface="幼圆" charset="-122"/>
                <a:cs typeface="幼圆" charset="-122"/>
              </a:rPr>
              <a:t>)</a:t>
            </a:r>
            <a:endParaRPr lang="en-US" altLang="zh-CN" sz="3600" b="1" strike="noStrike" kern="1200" noProof="1" smtClean="0"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幼圆" charset="-122"/>
              <a:ea typeface="幼圆" charset="-122"/>
              <a:cs typeface="幼圆" charset="-122"/>
              <a:sym typeface="+mn-ea"/>
            </a:endParaRPr>
          </a:p>
        </p:txBody>
      </p:sp>
      <p:sp>
        <p:nvSpPr>
          <p:cNvPr id="14338" name="文本框 3"/>
          <p:cNvSpPr txBox="1"/>
          <p:nvPr/>
        </p:nvSpPr>
        <p:spPr>
          <a:xfrm>
            <a:off x="9396730" y="5275580"/>
            <a:ext cx="2113281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charset="-122"/>
                <a:ea typeface="幼圆" charset="-122"/>
                <a:cs typeface="幼圆" charset="-122"/>
                <a:sym typeface="宋体" panose="02010600030101010101" pitchFamily="2" charset="-122"/>
              </a:rPr>
              <a:t>主编：许建林</a:t>
            </a:r>
            <a:r>
              <a:rPr lang="en-US" altLang="zh-CN" sz="2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charset="-122"/>
                <a:ea typeface="幼圆" charset="-122"/>
                <a:cs typeface="幼圆" charset="-122"/>
                <a:sym typeface="宋体" panose="02010600030101010101" pitchFamily="2" charset="-122"/>
              </a:rPr>
              <a:t>2019</a:t>
            </a:r>
            <a:r>
              <a:rPr lang="zh-CN" altLang="en-US" sz="2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charset="-122"/>
                <a:ea typeface="幼圆" charset="-122"/>
                <a:cs typeface="幼圆" charset="-122"/>
                <a:sym typeface="宋体" panose="02010600030101010101" pitchFamily="2" charset="-122"/>
              </a:rPr>
              <a:t>年</a:t>
            </a:r>
            <a:r>
              <a:rPr lang="en-US" altLang="zh-CN" sz="2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charset="-122"/>
                <a:ea typeface="幼圆" charset="-122"/>
                <a:cs typeface="幼圆" charset="-122"/>
                <a:sym typeface="宋体" panose="02010600030101010101" pitchFamily="2" charset="-122"/>
              </a:rPr>
              <a:t>1</a:t>
            </a:r>
            <a:r>
              <a:rPr lang="zh-CN" altLang="en-US" sz="2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charset="-122"/>
                <a:ea typeface="幼圆" charset="-122"/>
                <a:cs typeface="幼圆" charset="-122"/>
                <a:sym typeface="宋体" panose="02010600030101010101" pitchFamily="2" charset="-122"/>
              </a:rPr>
              <a:t>月</a:t>
            </a:r>
            <a:r>
              <a:rPr lang="en-US" altLang="zh-CN" sz="2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charset="-122"/>
                <a:ea typeface="幼圆" charset="-122"/>
                <a:cs typeface="幼圆" charset="-122"/>
                <a:sym typeface="宋体" panose="02010600030101010101" pitchFamily="2" charset="-122"/>
              </a:rPr>
              <a:t>18</a:t>
            </a:r>
            <a:r>
              <a:rPr lang="zh-CN" altLang="en-US" sz="2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charset="-122"/>
                <a:ea typeface="幼圆" charset="-122"/>
                <a:cs typeface="幼圆" charset="-122"/>
                <a:sym typeface="宋体" panose="02010600030101010101" pitchFamily="2" charset="-122"/>
              </a:rPr>
              <a:t>日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3"/>
          <p:cNvGrpSpPr/>
          <p:nvPr/>
        </p:nvGrpSpPr>
        <p:grpSpPr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23554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5" name="图片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6" name="图片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7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8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9" name="图片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0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1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2" name="图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3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4" name="图片 14"/>
            <p:cNvPicPr>
              <a:picLocks noChangeAspect="1"/>
            </p:cNvPicPr>
            <p:nvPr/>
          </p:nvPicPr>
          <p:blipFill>
            <a:blip r:embed="rId2" cstate="print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565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963" y="395288"/>
            <a:ext cx="1006475" cy="922337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solidFill>
                  <a:srgbClr val="129BA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肆</a:t>
            </a:r>
            <a:endParaRPr lang="zh-CN" altLang="en-US" kern="1200" dirty="0">
              <a:solidFill>
                <a:srgbClr val="129BA9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66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6425"/>
            <a:ext cx="1779588" cy="46037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 dirty="0">
                <a:latin typeface="微软雅黑" pitchFamily="34" charset="-122"/>
                <a:ea typeface="+mn-ea"/>
                <a:cs typeface="+mn-cs"/>
                <a:sym typeface="微软雅黑" pitchFamily="34" charset="-122"/>
              </a:rPr>
              <a:t>精彩案例</a:t>
            </a:r>
            <a:endParaRPr lang="zh-CN" altLang="en-US" kern="1200" dirty="0">
              <a:latin typeface="微软雅黑" pitchFamily="34" charset="-122"/>
              <a:ea typeface="+mn-ea"/>
              <a:cs typeface="+mn-cs"/>
            </a:endParaRPr>
          </a:p>
        </p:txBody>
      </p:sp>
      <p:pic>
        <p:nvPicPr>
          <p:cNvPr id="23568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5150" y="192088"/>
            <a:ext cx="2736850" cy="1290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592830" y="739140"/>
            <a:ext cx="5348605" cy="968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学习《觉察和应对教师职业倦怠》有感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                                       </a:t>
            </a:r>
            <a:r>
              <a:rPr lang="en-US" altLang="zh-CN" sz="2000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----------  </a:t>
            </a:r>
            <a:r>
              <a:rPr lang="zh-CN" altLang="en-US" sz="2000" ker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itchFamily="34" charset="-122"/>
                <a:ea typeface="宋体" panose="02010600030101010101" pitchFamily="2" charset="-122"/>
                <a:cs typeface="+mn-ea"/>
                <a:sym typeface="+mn-lt"/>
              </a:rPr>
              <a:t>董</a:t>
            </a:r>
            <a:r>
              <a:rPr lang="zh-CN" altLang="en-US" sz="2000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itchFamily="34" charset="-122"/>
                <a:ea typeface="宋体" panose="02010600030101010101" pitchFamily="2" charset="-122"/>
                <a:cs typeface="+mn-ea"/>
                <a:sym typeface="+mn-lt"/>
              </a:rPr>
              <a:t>春艳</a:t>
            </a:r>
            <a:endParaRPr lang="zh-CN" altLang="en-US" sz="2000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itchFamily="34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0930" y="1818005"/>
            <a:ext cx="9213850" cy="50463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 kern="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   </a:t>
            </a:r>
            <a:r>
              <a:rPr lang="en-US" altLang="zh-CN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  </a:t>
            </a:r>
            <a:r>
              <a:rPr lang="zh-CN" altLang="en-US" sz="2000" kern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昨天晚上，我很高兴认真聆听了刘老师的心理讲座《觉察和应对教师职业倦怠》，受益匪浅。这堂讲座，对我们这些一线老师来说，可以说算得上是一场及时雨，诊治我们的职业倦怠，润泽我们的心灵。 对于长期从事教育教学工作的一线老师来说，产生职业倦怠不可怕，只要大家及时调整维护，仍然能找回工作的激情。要想走出倦怠，就必须要改变我们的认知和调节我们的行为，持续的兴趣和高度的认同感是抑制倦怠的良药。一个成功的老师必须具有三心：包容心、利他心和喜悦心。为了诊治倦怠，教师必须建立自己的喜悦之心，因为建立喜悦之心能获得满满的正能量 ：正见——改变不良的注意力；正思维——改变不良的思考方式；正精进——改变不良的行为模式；正语——改变不良的表达方式；正念——改变不良的信念模式。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        今天是美好的一天！ 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2000" kern="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263" y="1947863"/>
            <a:ext cx="1008062" cy="2214562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伍</a:t>
            </a:r>
            <a:endParaRPr lang="zh-CN" altLang="en-US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3"/>
          <p:cNvGrpSpPr/>
          <p:nvPr/>
        </p:nvGrpSpPr>
        <p:grpSpPr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25602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3" name="图片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4" name="图片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5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6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7" name="图片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8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9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0" name="图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1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2" name="图片 14"/>
            <p:cNvPicPr>
              <a:picLocks noChangeAspect="1"/>
            </p:cNvPicPr>
            <p:nvPr/>
          </p:nvPicPr>
          <p:blipFill>
            <a:blip r:embed="rId2" cstate="print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613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963" y="395288"/>
            <a:ext cx="1006475" cy="922337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solidFill>
                  <a:srgbClr val="129BA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伍</a:t>
            </a:r>
            <a:endParaRPr lang="zh-CN" altLang="en-US" kern="1200" dirty="0">
              <a:solidFill>
                <a:srgbClr val="129BA9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14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6425"/>
            <a:ext cx="1779588" cy="46037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 dirty="0">
                <a:latin typeface="微软雅黑" pitchFamily="34" charset="-122"/>
                <a:ea typeface="+mn-ea"/>
                <a:cs typeface="+mn-cs"/>
                <a:sym typeface="微软雅黑" pitchFamily="34" charset="-122"/>
              </a:rPr>
              <a:t>我的感悟</a:t>
            </a:r>
            <a:endParaRPr lang="zh-CN" altLang="en-US" kern="1200" dirty="0">
              <a:latin typeface="微软雅黑" pitchFamily="34" charset="-122"/>
              <a:ea typeface="+mn-ea"/>
              <a:cs typeface="+mn-cs"/>
            </a:endParaRPr>
          </a:p>
        </p:txBody>
      </p:sp>
      <p:pic>
        <p:nvPicPr>
          <p:cNvPr id="25615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5150" y="192088"/>
            <a:ext cx="2736850" cy="1290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6"/>
          <p:cNvSpPr>
            <a:spLocks noGrp="1"/>
          </p:cNvSpPr>
          <p:nvPr/>
        </p:nvSpPr>
        <p:spPr>
          <a:xfrm>
            <a:off x="628650" y="1317625"/>
            <a:ext cx="11234737" cy="48593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buNone/>
            </a:pPr>
            <a:endParaRPr lang="en-US" altLang="zh-CN" sz="1800" strike="noStrike" noProof="1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50000"/>
              </a:lnSpc>
              <a:buNone/>
            </a:pPr>
            <a:endParaRPr lang="en-US" altLang="zh-CN" sz="1800" strike="noStrike" noProof="1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1800" strike="noStrike" noProof="1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1800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altLang="en-US" sz="2800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280" y="-23939500"/>
            <a:ext cx="1129284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kern="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  </a:t>
            </a:r>
            <a:endParaRPr lang="zh-CN" altLang="en-US" sz="2000" kern="0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9515" y="1656080"/>
            <a:ext cx="8848090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en-US" altLang="zh-CN" sz="1200" kern="0" dirty="0">
                <a:latin typeface="微软雅黑" pitchFamily="34" charset="-122"/>
                <a:cs typeface="+mn-ea"/>
                <a:sym typeface="+mn-lt"/>
              </a:rPr>
              <a:t>    </a:t>
            </a:r>
            <a:r>
              <a:rPr lang="en-US" altLang="zh-CN" sz="2000" kern="0" dirty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 </a:t>
            </a:r>
            <a:r>
              <a:rPr lang="en-US" altLang="zh-CN" sz="2000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 </a:t>
            </a:r>
            <a:r>
              <a:rPr lang="en-US" altLang="zh-CN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 </a:t>
            </a: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透过这次国培，收获颇丰、感想颇深、眼界开阔了、思考问题能站在更高的境界。心中的困惑、教学中的疑难、成功的经验都是我们热心交流的话题。这是一个畅所欲言、平等交流的地方，使我对教育与新课程又有了一个新的认识，不断完善自我，多多吸取别人的经验，使自我在国培中成长。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　　1、在学习中反思。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　　2、在反思中进步、成长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　　3</a:t>
            </a:r>
            <a:r>
              <a:rPr lang="zh-CN" altLang="en-US" sz="2000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、</a:t>
            </a: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做好主角转化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  　  4</a:t>
            </a:r>
            <a:r>
              <a:rPr lang="zh-CN" altLang="en-US" sz="2000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、</a:t>
            </a: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善待每一位学生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　　5</a:t>
            </a:r>
            <a:r>
              <a:rPr lang="zh-CN" altLang="en-US" sz="2000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、</a:t>
            </a: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要关心爱护学生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　　6</a:t>
            </a:r>
            <a:r>
              <a:rPr lang="zh-CN" altLang="en-US" sz="2000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、</a:t>
            </a: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要懂得言传身教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　　7</a:t>
            </a:r>
            <a:r>
              <a:rPr lang="zh-CN" altLang="en-US" sz="2000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、</a:t>
            </a: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要不断提高自我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zh-CN" altLang="en-US" sz="2000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　　教育的与时俱进，也许这就是脚踏实地走出的第一步。教育的改革任重道远，教师是主力军，课堂是主阵地，没有高素质的教师就没有高质量的中国教育，为了中国教育的发展，作为一名教师，我发自内心的说一句：国培，你是一道亮丽的风景线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0" descr="QQ截图201703101508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4400" y="3676650"/>
            <a:ext cx="2378075" cy="273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981258" y="2767648"/>
            <a:ext cx="5957887" cy="1322070"/>
          </a:xfrm>
          <a:noFill/>
          <a:ln>
            <a:noFill/>
          </a:ln>
        </p:spPr>
        <p:txBody>
          <a:bodyPr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80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ea typeface="宋体" panose="02010600030101010101" pitchFamily="2" charset="-122"/>
                <a:cs typeface="+mn-cs"/>
              </a:rPr>
              <a:t>谢     谢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5937250" y="2101850"/>
            <a:ext cx="1008063" cy="92392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壹</a:t>
            </a:r>
            <a:endParaRPr lang="zh-CN" altLang="en-US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2" name="文本占位符 16"/>
          <p:cNvSpPr>
            <a:spLocks noGrp="1"/>
          </p:cNvSpPr>
          <p:nvPr>
            <p:ph type="body" sz="quarter" idx="12"/>
          </p:nvPr>
        </p:nvSpPr>
        <p:spPr>
          <a:xfrm>
            <a:off x="7038975" y="2379663"/>
            <a:ext cx="1762125" cy="46037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b="1" kern="1200" dirty="0">
                <a:latin typeface="微软雅黑" pitchFamily="34" charset="-122"/>
                <a:ea typeface="+mn-ea"/>
                <a:cs typeface="+mn-cs"/>
                <a:sym typeface="微软雅黑" pitchFamily="34" charset="-122"/>
              </a:rPr>
              <a:t>卷首寄语</a:t>
            </a:r>
          </a:p>
        </p:txBody>
      </p:sp>
      <p:sp>
        <p:nvSpPr>
          <p:cNvPr id="15363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-615950" y="760413"/>
            <a:ext cx="3505200" cy="769937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latin typeface="微软雅黑" pitchFamily="34" charset="-122"/>
                <a:ea typeface="+mn-ea"/>
                <a:cs typeface="+mn-cs"/>
              </a:rPr>
              <a:t>目录</a:t>
            </a:r>
            <a:endParaRPr lang="zh-CN" altLang="en-US" kern="1200" dirty="0">
              <a:latin typeface="微软雅黑" pitchFamily="34" charset="-122"/>
              <a:ea typeface="+mn-ea"/>
              <a:cs typeface="+mn-cs"/>
            </a:endParaRPr>
          </a:p>
        </p:txBody>
      </p:sp>
      <p:sp>
        <p:nvSpPr>
          <p:cNvPr id="15364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-615950" y="1347788"/>
            <a:ext cx="3505200" cy="584200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US" altLang="zh-CN" kern="1200">
                <a:latin typeface="微软雅黑" pitchFamily="34" charset="-122"/>
                <a:ea typeface="+mn-ea"/>
                <a:cs typeface="+mn-cs"/>
              </a:rPr>
              <a:t>CONTENTS</a:t>
            </a:r>
            <a:endParaRPr lang="en-US" altLang="zh-CN" kern="1200" dirty="0">
              <a:latin typeface="微软雅黑" pitchFamily="34" charset="-122"/>
              <a:ea typeface="+mn-ea"/>
              <a:cs typeface="+mn-cs"/>
            </a:endParaRPr>
          </a:p>
        </p:txBody>
      </p:sp>
      <p:sp>
        <p:nvSpPr>
          <p:cNvPr id="15365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5937250" y="3206750"/>
            <a:ext cx="1008063" cy="92392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贰</a:t>
            </a:r>
            <a:endParaRPr lang="zh-CN" altLang="en-US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6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5937250" y="4338638"/>
            <a:ext cx="1008063" cy="92392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叁</a:t>
            </a:r>
            <a:endParaRPr lang="zh-CN" altLang="en-US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7" name="文本占位符 22"/>
          <p:cNvSpPr>
            <a:spLocks noGrp="1"/>
          </p:cNvSpPr>
          <p:nvPr>
            <p:ph type="body" sz="quarter" idx="18"/>
          </p:nvPr>
        </p:nvSpPr>
        <p:spPr>
          <a:xfrm>
            <a:off x="7038975" y="3430588"/>
            <a:ext cx="1762125" cy="46037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b="1" kern="1200" dirty="0">
                <a:latin typeface="微软雅黑" pitchFamily="34" charset="-122"/>
                <a:ea typeface="+mn-ea"/>
                <a:cs typeface="+mn-cs"/>
                <a:sym typeface="微软雅黑" pitchFamily="34" charset="-122"/>
              </a:rPr>
              <a:t>班级之星</a:t>
            </a:r>
          </a:p>
        </p:txBody>
      </p:sp>
      <p:sp>
        <p:nvSpPr>
          <p:cNvPr id="15368" name="文本占位符 24"/>
          <p:cNvSpPr>
            <a:spLocks noGrp="1"/>
          </p:cNvSpPr>
          <p:nvPr>
            <p:ph type="body" sz="quarter" idx="20"/>
          </p:nvPr>
        </p:nvSpPr>
        <p:spPr>
          <a:xfrm>
            <a:off x="7038975" y="4516438"/>
            <a:ext cx="1762125" cy="46037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b="1" kern="1200" dirty="0">
                <a:latin typeface="微软雅黑" pitchFamily="34" charset="-122"/>
                <a:ea typeface="+mn-ea"/>
                <a:cs typeface="+mn-cs"/>
                <a:sym typeface="微软雅黑" pitchFamily="34" charset="-122"/>
              </a:rPr>
              <a:t>学情通报</a:t>
            </a:r>
          </a:p>
        </p:txBody>
      </p:sp>
      <p:sp>
        <p:nvSpPr>
          <p:cNvPr id="15369" name="文本占位符 15"/>
          <p:cNvSpPr>
            <a:spLocks noGrp="1"/>
          </p:cNvSpPr>
          <p:nvPr/>
        </p:nvSpPr>
        <p:spPr>
          <a:xfrm>
            <a:off x="8682038" y="2128838"/>
            <a:ext cx="1008062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肆</a:t>
            </a:r>
            <a:endParaRPr lang="zh-CN" altLang="en-US" sz="5400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70" name="文本占位符 15"/>
          <p:cNvSpPr>
            <a:spLocks noGrp="1"/>
          </p:cNvSpPr>
          <p:nvPr/>
        </p:nvSpPr>
        <p:spPr>
          <a:xfrm>
            <a:off x="8688388" y="3216275"/>
            <a:ext cx="1008062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伍</a:t>
            </a:r>
            <a:endParaRPr lang="zh-CN" altLang="en-US" sz="5400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72" name="文本占位符 16"/>
          <p:cNvSpPr>
            <a:spLocks noGrp="1"/>
          </p:cNvSpPr>
          <p:nvPr/>
        </p:nvSpPr>
        <p:spPr>
          <a:xfrm>
            <a:off x="9783763" y="2360613"/>
            <a:ext cx="16160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精彩案例</a:t>
            </a:r>
          </a:p>
        </p:txBody>
      </p:sp>
      <p:sp>
        <p:nvSpPr>
          <p:cNvPr id="15373" name="文本占位符 16"/>
          <p:cNvSpPr>
            <a:spLocks noGrp="1"/>
          </p:cNvSpPr>
          <p:nvPr/>
        </p:nvSpPr>
        <p:spPr>
          <a:xfrm>
            <a:off x="9756775" y="3446463"/>
            <a:ext cx="14970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我的感悟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263" y="1947863"/>
            <a:ext cx="1008062" cy="2216150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壹</a:t>
            </a:r>
            <a:endParaRPr lang="zh-CN" altLang="en-US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3"/>
          <p:cNvGrpSpPr/>
          <p:nvPr/>
        </p:nvGrpSpPr>
        <p:grpSpPr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17410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1" name="图片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2" name="图片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3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4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5" name="图片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6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7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8" name="图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9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0" name="图片 14"/>
            <p:cNvPicPr>
              <a:picLocks noChangeAspect="1"/>
            </p:cNvPicPr>
            <p:nvPr/>
          </p:nvPicPr>
          <p:blipFill>
            <a:blip r:embed="rId2" cstate="print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21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963" y="395288"/>
            <a:ext cx="1006475" cy="92392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solidFill>
                  <a:srgbClr val="129BA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壹</a:t>
            </a:r>
            <a:endParaRPr lang="zh-CN" altLang="en-US" kern="1200" dirty="0">
              <a:solidFill>
                <a:srgbClr val="129BA9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22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6425"/>
            <a:ext cx="3506788" cy="46037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 dirty="0">
                <a:latin typeface="微软雅黑" pitchFamily="34" charset="-122"/>
                <a:ea typeface="+mn-ea"/>
                <a:cs typeface="+mn-cs"/>
                <a:sym typeface="微软雅黑" pitchFamily="34" charset="-122"/>
              </a:rPr>
              <a:t>卷首寄语</a:t>
            </a:r>
            <a:endParaRPr lang="zh-CN" altLang="en-US" kern="1200" dirty="0">
              <a:latin typeface="微软雅黑" pitchFamily="34" charset="-122"/>
              <a:ea typeface="+mn-ea"/>
              <a:cs typeface="+mn-cs"/>
            </a:endParaRPr>
          </a:p>
        </p:txBody>
      </p:sp>
      <p:sp>
        <p:nvSpPr>
          <p:cNvPr id="17423" name="Rectangle 22"/>
          <p:cNvSpPr/>
          <p:nvPr/>
        </p:nvSpPr>
        <p:spPr>
          <a:xfrm>
            <a:off x="1533525" y="2844800"/>
            <a:ext cx="8059738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  <a:p>
            <a:pPr eaLnBrk="0" hangingPunct="0"/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17424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259888" y="4006850"/>
            <a:ext cx="2932112" cy="240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5" name="文本框 15"/>
          <p:cNvSpPr txBox="1"/>
          <p:nvPr/>
        </p:nvSpPr>
        <p:spPr>
          <a:xfrm>
            <a:off x="1777365" y="1319213"/>
            <a:ext cx="7381875" cy="49491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2360"/>
              </a:lnSpc>
              <a:spcBef>
                <a:spcPts val="600"/>
              </a:spcBef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Calibri" panose="020F0502020204030204" charset="0"/>
              </a:rPr>
              <a:t>梦想在路上</a:t>
            </a:r>
          </a:p>
          <a:p>
            <a:pPr>
              <a:lnSpc>
                <a:spcPts val="2360"/>
              </a:lnSpc>
              <a:spcBef>
                <a:spcPts val="600"/>
              </a:spcBef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Calibri" panose="020F0502020204030204" charset="0"/>
              </a:rPr>
              <a:t>梦想，是否距离我们很遥远？</a:t>
            </a:r>
          </a:p>
          <a:p>
            <a:pPr>
              <a:lnSpc>
                <a:spcPts val="2360"/>
              </a:lnSpc>
              <a:spcBef>
                <a:spcPts val="600"/>
              </a:spcBef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Calibri" panose="020F0502020204030204" charset="0"/>
              </a:rPr>
              <a:t>梦想，是否需要历尽苦难？</a:t>
            </a:r>
          </a:p>
          <a:p>
            <a:pPr>
              <a:lnSpc>
                <a:spcPts val="2360"/>
              </a:lnSpc>
              <a:spcBef>
                <a:spcPts val="600"/>
              </a:spcBef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Calibri" panose="020F0502020204030204" charset="0"/>
              </a:rPr>
              <a:t>因为人们在不断思考：不论付出多少辛酸，总是难以到达彼岸。</a:t>
            </a:r>
          </a:p>
          <a:p>
            <a:pPr>
              <a:lnSpc>
                <a:spcPts val="2360"/>
              </a:lnSpc>
              <a:spcBef>
                <a:spcPts val="600"/>
              </a:spcBef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Calibri" panose="020F0502020204030204" charset="0"/>
              </a:rPr>
              <a:t>其实梦想不是神话，也没有遥不可攀。</a:t>
            </a:r>
          </a:p>
          <a:p>
            <a:pPr>
              <a:lnSpc>
                <a:spcPts val="2360"/>
              </a:lnSpc>
              <a:spcBef>
                <a:spcPts val="600"/>
              </a:spcBef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Calibri" panose="020F0502020204030204" charset="0"/>
              </a:rPr>
              <a:t>因为，它会一直跟随我们前行的脚步，随我们在路上，一路向前。</a:t>
            </a:r>
          </a:p>
          <a:p>
            <a:pPr>
              <a:lnSpc>
                <a:spcPts val="2360"/>
              </a:lnSpc>
              <a:spcBef>
                <a:spcPts val="600"/>
              </a:spcBef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Calibri" panose="020F0502020204030204" charset="0"/>
              </a:rPr>
              <a:t>有时，我们的脸上常挂着汗水，有时，我们的眼里曾含满泪水。</a:t>
            </a:r>
          </a:p>
          <a:p>
            <a:pPr>
              <a:lnSpc>
                <a:spcPts val="2360"/>
              </a:lnSpc>
              <a:spcBef>
                <a:spcPts val="600"/>
              </a:spcBef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Calibri" panose="020F0502020204030204" charset="0"/>
              </a:rPr>
              <a:t>因为，我们面对梦想，爱的认真，爱得深沉……</a:t>
            </a:r>
          </a:p>
          <a:p>
            <a:pPr>
              <a:lnSpc>
                <a:spcPts val="2360"/>
              </a:lnSpc>
              <a:spcBef>
                <a:spcPts val="600"/>
              </a:spcBef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Calibri" panose="020F0502020204030204" charset="0"/>
              </a:rPr>
              <a:t>梦想在路上，我们是知识种子的传播者；</a:t>
            </a:r>
          </a:p>
          <a:p>
            <a:pPr>
              <a:lnSpc>
                <a:spcPts val="2360"/>
              </a:lnSpc>
              <a:spcBef>
                <a:spcPts val="600"/>
              </a:spcBef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Calibri" panose="020F0502020204030204" charset="0"/>
              </a:rPr>
              <a:t>梦想在路上，我们是幸福邮件的快递员；</a:t>
            </a:r>
          </a:p>
          <a:p>
            <a:pPr>
              <a:lnSpc>
                <a:spcPts val="2360"/>
              </a:lnSpc>
              <a:spcBef>
                <a:spcPts val="600"/>
              </a:spcBef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Calibri" panose="020F0502020204030204" charset="0"/>
              </a:rPr>
              <a:t>梦想在路上，我们是愿望工程的搭建师；</a:t>
            </a:r>
          </a:p>
          <a:p>
            <a:pPr>
              <a:lnSpc>
                <a:spcPts val="2360"/>
              </a:lnSpc>
              <a:spcBef>
                <a:spcPts val="600"/>
              </a:spcBef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Calibri" panose="020F0502020204030204" charset="0"/>
              </a:rPr>
              <a:t>梦想在路上，我们是未来乐曲的演奏家。</a:t>
            </a:r>
          </a:p>
          <a:p>
            <a:pPr>
              <a:lnSpc>
                <a:spcPts val="2360"/>
              </a:lnSpc>
              <a:spcBef>
                <a:spcPts val="600"/>
              </a:spcBef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Calibri" panose="020F0502020204030204" charset="0"/>
              </a:rPr>
              <a:t>梦想在路上，我们体验收获的喜悦，我们互相搀扶，快乐前行！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263" y="1947863"/>
            <a:ext cx="1008062" cy="2216150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贰</a:t>
            </a:r>
            <a:endParaRPr lang="zh-CN" altLang="en-US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3"/>
          <p:cNvGrpSpPr/>
          <p:nvPr/>
        </p:nvGrpSpPr>
        <p:grpSpPr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19458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59" name="图片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0" name="图片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1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2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3" name="图片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4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5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6" name="图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7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8" name="图片 14"/>
            <p:cNvPicPr>
              <a:picLocks noChangeAspect="1"/>
            </p:cNvPicPr>
            <p:nvPr/>
          </p:nvPicPr>
          <p:blipFill>
            <a:blip r:embed="rId2" cstate="print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9469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88" y="1624013"/>
            <a:ext cx="1165225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空心弧 20"/>
          <p:cNvSpPr/>
          <p:nvPr/>
        </p:nvSpPr>
        <p:spPr>
          <a:xfrm rot="10965428">
            <a:off x="2616200" y="1651000"/>
            <a:ext cx="1158875" cy="1157288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195638" y="2797175"/>
            <a:ext cx="0" cy="757238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空心弧 26"/>
          <p:cNvSpPr/>
          <p:nvPr/>
        </p:nvSpPr>
        <p:spPr>
          <a:xfrm rot="10965428">
            <a:off x="5529263" y="1651000"/>
            <a:ext cx="1157288" cy="1157288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108700" y="2797175"/>
            <a:ext cx="0" cy="757238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空心弧 34"/>
          <p:cNvSpPr/>
          <p:nvPr/>
        </p:nvSpPr>
        <p:spPr>
          <a:xfrm rot="10965428">
            <a:off x="8439150" y="1651000"/>
            <a:ext cx="1158875" cy="1157288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018588" y="2797175"/>
            <a:ext cx="0" cy="757238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6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963" y="395288"/>
            <a:ext cx="1006475" cy="92392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solidFill>
                  <a:srgbClr val="129BA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贰</a:t>
            </a:r>
            <a:endParaRPr lang="zh-CN" altLang="en-US" kern="1200" dirty="0">
              <a:solidFill>
                <a:srgbClr val="129BA9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77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6425"/>
            <a:ext cx="1724025" cy="46037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 dirty="0">
                <a:latin typeface="微软雅黑" pitchFamily="34" charset="-122"/>
                <a:ea typeface="+mn-ea"/>
                <a:cs typeface="+mn-cs"/>
                <a:sym typeface="微软雅黑" pitchFamily="34" charset="-122"/>
              </a:rPr>
              <a:t>班级之星</a:t>
            </a:r>
            <a:endParaRPr lang="zh-CN" altLang="en-US" kern="1200" dirty="0">
              <a:latin typeface="微软雅黑" pitchFamily="34" charset="-122"/>
              <a:ea typeface="+mn-ea"/>
              <a:cs typeface="+mn-cs"/>
            </a:endParaRPr>
          </a:p>
        </p:txBody>
      </p:sp>
      <p:sp>
        <p:nvSpPr>
          <p:cNvPr id="19478" name="文本框 2"/>
          <p:cNvSpPr txBox="1"/>
          <p:nvPr/>
        </p:nvSpPr>
        <p:spPr>
          <a:xfrm>
            <a:off x="2825750" y="2003425"/>
            <a:ext cx="801688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sym typeface="Calibri" panose="020F0502020204030204" charset="0"/>
              </a:rPr>
              <a:t>作 业</a:t>
            </a:r>
          </a:p>
        </p:txBody>
      </p:sp>
      <p:pic>
        <p:nvPicPr>
          <p:cNvPr id="19479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0538" y="1617663"/>
            <a:ext cx="1165225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80" name="文本框 18"/>
          <p:cNvSpPr txBox="1"/>
          <p:nvPr/>
        </p:nvSpPr>
        <p:spPr>
          <a:xfrm>
            <a:off x="5778500" y="1851025"/>
            <a:ext cx="803275" cy="809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Calibri" panose="020F0502020204030204" charset="0"/>
              </a:rPr>
              <a:t>研修活动</a:t>
            </a:r>
          </a:p>
        </p:txBody>
      </p:sp>
      <p:pic>
        <p:nvPicPr>
          <p:cNvPr id="19481" name="图片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7250" y="1630363"/>
            <a:ext cx="1165225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82" name="文本框 24"/>
          <p:cNvSpPr txBox="1"/>
          <p:nvPr/>
        </p:nvSpPr>
        <p:spPr>
          <a:xfrm>
            <a:off x="8678863" y="1857375"/>
            <a:ext cx="803275" cy="809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Calibri" panose="020F0502020204030204" charset="0"/>
              </a:rPr>
              <a:t>资源分享</a:t>
            </a:r>
          </a:p>
        </p:txBody>
      </p:sp>
      <p:sp>
        <p:nvSpPr>
          <p:cNvPr id="19483" name="文本框 29"/>
          <p:cNvSpPr txBox="1"/>
          <p:nvPr/>
        </p:nvSpPr>
        <p:spPr>
          <a:xfrm>
            <a:off x="1698171" y="3554730"/>
            <a:ext cx="9087939" cy="1449628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Calibri" panose="020F0502020204030204" charset="0"/>
              </a:rPr>
              <a:t>　董春艳   </a:t>
            </a:r>
            <a:r>
              <a:rPr lang="zh-CN" altLang="en-US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Calibri" panose="020F0502020204030204" charset="0"/>
              </a:rPr>
              <a:t>马倩倩  彭容华  李蕊   冉升   白莉莎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Calibri" panose="020F0502020204030204" charset="0"/>
              </a:rPr>
              <a:t>　岳</a:t>
            </a:r>
            <a:r>
              <a:rPr lang="zh-CN" altLang="en-US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Calibri" panose="020F0502020204030204" charset="0"/>
              </a:rPr>
              <a:t>容       葡小坤     杨春柳     吴艺     夏雪梅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263" y="1947863"/>
            <a:ext cx="1008062" cy="2216150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叁</a:t>
            </a:r>
            <a:endParaRPr lang="zh-CN" altLang="en-US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3"/>
          <p:cNvGrpSpPr/>
          <p:nvPr/>
        </p:nvGrpSpPr>
        <p:grpSpPr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21506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7" name="图片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8" name="图片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9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0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1" name="图片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2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3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4" name="图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5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6" name="图片 14"/>
            <p:cNvPicPr>
              <a:picLocks noChangeAspect="1"/>
            </p:cNvPicPr>
            <p:nvPr/>
          </p:nvPicPr>
          <p:blipFill>
            <a:blip r:embed="rId2" cstate="print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517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963" y="395288"/>
            <a:ext cx="1006475" cy="92392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solidFill>
                  <a:srgbClr val="129BA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叁</a:t>
            </a:r>
            <a:endParaRPr lang="zh-CN" altLang="en-US" kern="1200" dirty="0">
              <a:solidFill>
                <a:srgbClr val="129BA9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18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6425"/>
            <a:ext cx="1779588" cy="460375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 dirty="0">
                <a:latin typeface="微软雅黑" pitchFamily="34" charset="-122"/>
                <a:ea typeface="+mn-ea"/>
                <a:cs typeface="+mn-cs"/>
                <a:sym typeface="微软雅黑" pitchFamily="34" charset="-122"/>
              </a:rPr>
              <a:t>学情通报</a:t>
            </a:r>
            <a:endParaRPr lang="zh-CN" altLang="en-US" kern="1200" dirty="0">
              <a:latin typeface="微软雅黑" pitchFamily="34" charset="-122"/>
              <a:ea typeface="+mn-ea"/>
              <a:cs typeface="+mn-cs"/>
            </a:endParaRPr>
          </a:p>
        </p:txBody>
      </p:sp>
      <p:sp>
        <p:nvSpPr>
          <p:cNvPr id="21519" name="标题 1"/>
          <p:cNvSpPr>
            <a:spLocks noGrp="1"/>
          </p:cNvSpPr>
          <p:nvPr/>
        </p:nvSpPr>
        <p:spPr>
          <a:xfrm>
            <a:off x="3454400" y="323850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latin typeface="Calibri" panose="020F0502020204030204" charset="0"/>
                <a:ea typeface="宋体" panose="02010600030101010101" pitchFamily="2" charset="-122"/>
              </a:rPr>
              <a:t>学员阶段考核成绩合格学员名单</a:t>
            </a:r>
            <a:r>
              <a:rPr lang="zh-CN" altLang="en-US" sz="2800" dirty="0">
                <a:latin typeface="Calibri" panose="020F0502020204030204" charset="0"/>
                <a:ea typeface="宋体" panose="02010600030101010101" pitchFamily="2" charset="-122"/>
              </a:rPr>
              <a:t/>
            </a:r>
            <a:br>
              <a:rPr lang="zh-CN" altLang="en-US" sz="2800" dirty="0">
                <a:latin typeface="Calibri" panose="020F0502020204030204" charset="0"/>
                <a:ea typeface="宋体" panose="02010600030101010101" pitchFamily="2" charset="-122"/>
              </a:rPr>
            </a:br>
            <a:r>
              <a:rPr lang="zh-CN" altLang="en-US" dirty="0">
                <a:latin typeface="Calibri" panose="020F0502020204030204" charset="0"/>
                <a:ea typeface="宋体" panose="02010600030101010101" pitchFamily="2" charset="-122"/>
              </a:rPr>
              <a:t>（截止</a:t>
            </a:r>
            <a:r>
              <a:rPr lang="en-US" altLang="zh-CN" dirty="0">
                <a:latin typeface="Calibri" panose="020F0502020204030204" charset="0"/>
                <a:ea typeface="宋体" panose="02010600030101010101" pitchFamily="2" charset="-122"/>
              </a:rPr>
              <a:t>2018</a:t>
            </a:r>
            <a:r>
              <a:rPr lang="zh-CN" altLang="en-US" dirty="0">
                <a:latin typeface="Calibri" panose="020F0502020204030204" charset="0"/>
                <a:ea typeface="宋体" panose="02010600030101010101" pitchFamily="2" charset="-122"/>
              </a:rPr>
              <a:t>年</a:t>
            </a:r>
            <a:r>
              <a:rPr lang="en-US" altLang="zh-CN" dirty="0">
                <a:latin typeface="Calibri" panose="020F0502020204030204" charset="0"/>
                <a:ea typeface="宋体" panose="02010600030101010101" pitchFamily="2" charset="-122"/>
              </a:rPr>
              <a:t>12</a:t>
            </a:r>
            <a:r>
              <a:rPr lang="zh-CN" altLang="en-US" dirty="0">
                <a:latin typeface="Calibri" panose="020F0502020204030204" charset="0"/>
                <a:ea typeface="宋体" panose="02010600030101010101" pitchFamily="2" charset="-122"/>
              </a:rPr>
              <a:t>月</a:t>
            </a:r>
            <a:r>
              <a:rPr lang="en-US" altLang="zh-CN" dirty="0">
                <a:latin typeface="Calibri" panose="020F0502020204030204" charset="0"/>
                <a:ea typeface="宋体" panose="02010600030101010101" pitchFamily="2" charset="-122"/>
              </a:rPr>
              <a:t>17</a:t>
            </a:r>
            <a:r>
              <a:rPr lang="zh-CN" altLang="en-US" dirty="0">
                <a:latin typeface="Calibri" panose="020F0502020204030204" charset="0"/>
                <a:ea typeface="宋体" panose="02010600030101010101" pitchFamily="2" charset="-122"/>
              </a:rPr>
              <a:t>日</a:t>
            </a:r>
            <a:r>
              <a:rPr lang="en-US" altLang="zh-CN" dirty="0">
                <a:latin typeface="Calibri" panose="020F0502020204030204" charset="0"/>
                <a:ea typeface="宋体" panose="02010600030101010101" pitchFamily="2" charset="-122"/>
              </a:rPr>
              <a:t>17</a:t>
            </a:r>
            <a:r>
              <a:rPr lang="zh-CN" altLang="en-US" dirty="0">
                <a:latin typeface="Calibri" panose="020F0502020204030204" charset="0"/>
                <a:ea typeface="宋体" panose="02010600030101010101" pitchFamily="2" charset="-122"/>
              </a:rPr>
              <a:t>时）</a:t>
            </a:r>
          </a:p>
        </p:txBody>
      </p:sp>
      <p:pic>
        <p:nvPicPr>
          <p:cNvPr id="21621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8775" y="395288"/>
            <a:ext cx="2736850" cy="129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90U4IE{W@@@RZG8K5E~HM{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030" y="1687195"/>
            <a:ext cx="11351260" cy="42246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263" y="1947863"/>
            <a:ext cx="1008062" cy="2214562"/>
          </a:xfrm>
          <a:noFill/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kern="120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肆</a:t>
            </a:r>
            <a:endParaRPr lang="zh-CN" altLang="en-US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CFE2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1">
      <a:majorFont>
        <a:latin typeface="Calibri"/>
        <a:ea typeface="宋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itchFamily="34" charset="-122"/>
            <a:ea typeface="微软雅黑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itchFamily="34" charset="-122"/>
            <a:ea typeface="微软雅黑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843</Words>
  <Application>Microsoft Office PowerPoint</Application>
  <PresentationFormat>自定义</PresentationFormat>
  <Paragraphs>66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Office 主题</vt:lpstr>
      <vt:lpstr>OfficePLUS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keywords>ppt</cp:keywords>
  <cp:lastModifiedBy>Administrator</cp:lastModifiedBy>
  <cp:revision>49</cp:revision>
  <dcterms:created xsi:type="dcterms:W3CDTF">2015-08-18T02:51:00Z</dcterms:created>
  <dcterms:modified xsi:type="dcterms:W3CDTF">2019-01-24T01:42:46Z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