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6" r:id="rId4"/>
    <p:sldId id="262" r:id="rId5"/>
    <p:sldId id="287" r:id="rId6"/>
    <p:sldId id="291" r:id="rId7"/>
    <p:sldId id="288" r:id="rId8"/>
    <p:sldId id="289" r:id="rId9"/>
    <p:sldId id="29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93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4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610" y="-86"/>
      </p:cViewPr>
      <p:guideLst>
        <p:guide orient="horz" pos="2160"/>
        <p:guide pos="29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C99DF-BFDA-4FB9-B874-AE7DDC1B1607}" type="datetimeFigureOut">
              <a:rPr lang="zh-CN" altLang="en-US" smtClean="0"/>
              <a:pPr/>
              <a:t>2019/1/14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1673E-CF63-441D-96FF-060EAB5070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617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673E-CF63-441D-96FF-060EAB5070B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4356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673E-CF63-441D-96FF-060EAB5070B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0694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673E-CF63-441D-96FF-060EAB5070B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49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D6E3-761A-420C-85B9-A420F0E9EF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24676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96295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85465" y="5769868"/>
            <a:ext cx="566977" cy="1048603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409397" y="6103988"/>
            <a:ext cx="519112" cy="36512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A0CD6E3-761A-420C-85B9-A420F0E9EF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42323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D6E3-761A-420C-85B9-A420F0E9EFF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07899" y="465131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105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CD6E3-761A-420C-85B9-A420F0E9EF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5904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2240373"/>
            <a:ext cx="12191612" cy="0"/>
            <a:chOff x="0" y="2240373"/>
            <a:chExt cx="12191612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0" y="2240373"/>
              <a:ext cx="3352800" cy="0"/>
            </a:xfrm>
            <a:prstGeom prst="line">
              <a:avLst/>
            </a:prstGeom>
            <a:ln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8838812" y="2240373"/>
              <a:ext cx="3352800" cy="0"/>
            </a:xfrm>
            <a:prstGeom prst="line">
              <a:avLst/>
            </a:prstGeom>
            <a:ln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4510326" y="3360694"/>
            <a:ext cx="4503984" cy="639352"/>
            <a:chOff x="4273193" y="3391645"/>
            <a:chExt cx="4568348" cy="639352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60000">
              <a:off x="4273193" y="3391645"/>
              <a:ext cx="4568348" cy="639352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4430364" y="3517211"/>
              <a:ext cx="27773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 ：林菲菲</a:t>
              </a:r>
              <a:endPara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4926" y="4193541"/>
            <a:ext cx="3977726" cy="31296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705" y="194110"/>
            <a:ext cx="3903908" cy="34862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927" y="3710343"/>
            <a:ext cx="2071509" cy="32455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676" y="-107468"/>
            <a:ext cx="3211757" cy="22461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663" y="5532472"/>
            <a:ext cx="741056" cy="11236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297" y="4999025"/>
            <a:ext cx="1461557" cy="12376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86051" y="1451610"/>
            <a:ext cx="52629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班级简报</a:t>
            </a:r>
            <a:endParaRPr lang="zh-CN" altLang="en-US" sz="9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074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6863" y="841946"/>
            <a:ext cx="2722419" cy="1862048"/>
            <a:chOff x="505903" y="1596326"/>
            <a:chExt cx="2722419" cy="1862048"/>
          </a:xfrm>
        </p:grpSpPr>
        <p:sp>
          <p:nvSpPr>
            <p:cNvPr id="2" name="文本框 1"/>
            <p:cNvSpPr txBox="1"/>
            <p:nvPr/>
          </p:nvSpPr>
          <p:spPr>
            <a:xfrm>
              <a:off x="505903" y="1596326"/>
              <a:ext cx="165942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n w="57150">
                    <a:noFill/>
                  </a:ln>
                  <a:gradFill flip="none" rotWithShape="1">
                    <a:gsLst>
                      <a:gs pos="14000">
                        <a:schemeClr val="accent1"/>
                      </a:gs>
                      <a:gs pos="41000">
                        <a:srgbClr val="2A0415"/>
                      </a:gs>
                      <a:gs pos="100000">
                        <a:schemeClr val="tx1"/>
                      </a:gs>
                    </a:gsLst>
                    <a:lin ang="18900000" scaled="1"/>
                    <a:tileRect/>
                  </a:gradFill>
                  <a:latin typeface="迷你简启体" panose="03000509000000000000" pitchFamily="65" charset="-122"/>
                  <a:ea typeface="迷你简启体" panose="03000509000000000000" pitchFamily="65" charset="-122"/>
                </a:defRPr>
              </a:lvl1pPr>
            </a:lstStyle>
            <a:p>
              <a:r>
                <a:rPr lang="zh-CN" altLang="en-US" dirty="0"/>
                <a:t>目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568893" y="1596326"/>
              <a:ext cx="165942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n w="57150">
                    <a:noFill/>
                  </a:ln>
                  <a:gradFill flip="none" rotWithShape="1">
                    <a:gsLst>
                      <a:gs pos="14000">
                        <a:schemeClr val="accent1"/>
                      </a:gs>
                      <a:gs pos="41000">
                        <a:srgbClr val="2A0415"/>
                      </a:gs>
                      <a:gs pos="100000">
                        <a:schemeClr val="tx1"/>
                      </a:gs>
                    </a:gsLst>
                    <a:lin ang="18900000" scaled="1"/>
                    <a:tileRect/>
                  </a:gradFill>
                  <a:latin typeface="迷你简启体" panose="03000509000000000000" pitchFamily="65" charset="-122"/>
                  <a:ea typeface="迷你简启体" panose="03000509000000000000" pitchFamily="65" charset="-122"/>
                </a:defRPr>
              </a:lvl1pPr>
            </a:lstStyle>
            <a:p>
              <a:r>
                <a:rPr lang="zh-CN" altLang="en-US" dirty="0"/>
                <a:t>录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1254" y="0"/>
            <a:ext cx="4174750" cy="3771897"/>
            <a:chOff x="29131" y="0"/>
            <a:chExt cx="4174750" cy="3771897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2933577" y="0"/>
              <a:ext cx="1270304" cy="1270304"/>
            </a:xfrm>
            <a:prstGeom prst="line">
              <a:avLst/>
            </a:prstGeom>
            <a:ln>
              <a:solidFill>
                <a:srgbClr val="2A04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29131" y="2919499"/>
              <a:ext cx="852398" cy="852398"/>
            </a:xfrm>
            <a:prstGeom prst="line">
              <a:avLst/>
            </a:prstGeom>
            <a:ln>
              <a:solidFill>
                <a:srgbClr val="2A04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024275" y="2370559"/>
            <a:ext cx="1795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C</a:t>
            </a:r>
            <a:r>
              <a:rPr lang="en-US" altLang="zh-CN" sz="2000" dirty="0">
                <a:solidFill>
                  <a:srgbClr val="2A0415"/>
                </a:solidFill>
                <a:latin typeface="+mn-ea"/>
                <a:cs typeface="Times New Roman" panose="02020603050405020304" pitchFamily="18" charset="0"/>
              </a:rPr>
              <a:t>ontents</a:t>
            </a:r>
            <a:endParaRPr lang="zh-CN" altLang="en-US" sz="2000" dirty="0">
              <a:solidFill>
                <a:srgbClr val="2A0415"/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017475" y="357461"/>
            <a:ext cx="6239769" cy="830997"/>
            <a:chOff x="5017475" y="357461"/>
            <a:chExt cx="6239769" cy="83099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5918997" y="852823"/>
              <a:ext cx="5338247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6109497" y="37013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班级现状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17475" y="357461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n w="57150">
                    <a:noFill/>
                  </a:ln>
                  <a:gradFill flip="none" rotWithShape="1">
                    <a:gsLst>
                      <a:gs pos="14000">
                        <a:schemeClr val="accent1"/>
                      </a:gs>
                      <a:gs pos="41000">
                        <a:srgbClr val="2A0415"/>
                      </a:gs>
                      <a:gs pos="100000">
                        <a:schemeClr val="tx1"/>
                      </a:gs>
                    </a:gsLst>
                    <a:lin ang="18900000" scaled="1"/>
                    <a:tileRect/>
                  </a:gradFill>
                  <a:latin typeface="迷你简启体" panose="03000509000000000000" pitchFamily="65" charset="-122"/>
                  <a:ea typeface="迷你简启体" panose="03000509000000000000" pitchFamily="65" charset="-122"/>
                </a:defRPr>
              </a:lvl1pPr>
            </a:lstStyle>
            <a:p>
              <a:r>
                <a:rPr lang="zh-CN" altLang="en-US" sz="4800" dirty="0">
                  <a:gradFill flip="none" rotWithShape="1">
                    <a:gsLst>
                      <a:gs pos="14000">
                        <a:schemeClr val="accent2">
                          <a:lumMod val="75000"/>
                        </a:schemeClr>
                      </a:gs>
                      <a:gs pos="59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rPr>
                <a:t>壹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593006" y="1569177"/>
            <a:ext cx="6239769" cy="831468"/>
            <a:chOff x="4593006" y="1569177"/>
            <a:chExt cx="6239769" cy="831468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5494528" y="2065010"/>
              <a:ext cx="5338247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5494528" y="156917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研修方向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593006" y="156964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n w="57150">
                    <a:noFill/>
                  </a:ln>
                  <a:gradFill flip="none" rotWithShape="1">
                    <a:gsLst>
                      <a:gs pos="14000">
                        <a:schemeClr val="accent1"/>
                      </a:gs>
                      <a:gs pos="41000">
                        <a:srgbClr val="2A0415"/>
                      </a:gs>
                      <a:gs pos="100000">
                        <a:schemeClr val="tx1"/>
                      </a:gs>
                    </a:gsLst>
                    <a:lin ang="18900000" scaled="1"/>
                    <a:tileRect/>
                  </a:gradFill>
                  <a:latin typeface="迷你简启体" panose="03000509000000000000" pitchFamily="65" charset="-122"/>
                  <a:ea typeface="迷你简启体" panose="03000509000000000000" pitchFamily="65" charset="-122"/>
                </a:defRPr>
              </a:lvl1pPr>
            </a:lstStyle>
            <a:p>
              <a:r>
                <a:rPr lang="zh-CN" altLang="en-US" sz="4800" dirty="0">
                  <a:gradFill flip="none" rotWithShape="1">
                    <a:gsLst>
                      <a:gs pos="14000">
                        <a:schemeClr val="accent2">
                          <a:lumMod val="75000"/>
                        </a:schemeClr>
                      </a:gs>
                      <a:gs pos="59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rPr>
                <a:t>贰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070060" y="2940429"/>
            <a:ext cx="6239769" cy="831468"/>
            <a:chOff x="5070060" y="2940429"/>
            <a:chExt cx="6239769" cy="831468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971582" y="3436262"/>
              <a:ext cx="5338247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5971582" y="2940429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学员风貌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070060" y="2940900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n w="57150">
                    <a:noFill/>
                  </a:ln>
                  <a:gradFill flip="none" rotWithShape="1">
                    <a:gsLst>
                      <a:gs pos="14000">
                        <a:schemeClr val="accent1"/>
                      </a:gs>
                      <a:gs pos="41000">
                        <a:srgbClr val="2A0415"/>
                      </a:gs>
                      <a:gs pos="100000">
                        <a:schemeClr val="tx1"/>
                      </a:gs>
                    </a:gsLst>
                    <a:lin ang="18900000" scaled="1"/>
                    <a:tileRect/>
                  </a:gradFill>
                  <a:latin typeface="迷你简启体" panose="03000509000000000000" pitchFamily="65" charset="-122"/>
                  <a:ea typeface="迷你简启体" panose="03000509000000000000" pitchFamily="65" charset="-122"/>
                </a:defRPr>
              </a:lvl1pPr>
            </a:lstStyle>
            <a:p>
              <a:r>
                <a:rPr lang="zh-CN" altLang="en-US" sz="4800" dirty="0">
                  <a:gradFill flip="none" rotWithShape="1">
                    <a:gsLst>
                      <a:gs pos="14000">
                        <a:schemeClr val="accent2">
                          <a:lumMod val="75000"/>
                        </a:schemeClr>
                      </a:gs>
                      <a:gs pos="59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rPr>
                <a:t>叁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45591" y="4224739"/>
            <a:ext cx="6239769" cy="915490"/>
            <a:chOff x="4645591" y="4224739"/>
            <a:chExt cx="6239769" cy="91549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547113" y="4804594"/>
              <a:ext cx="5338247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5547113" y="4224739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指引研修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645591" y="4309232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n w="57150">
                    <a:noFill/>
                  </a:ln>
                  <a:gradFill flip="none" rotWithShape="1">
                    <a:gsLst>
                      <a:gs pos="14000">
                        <a:schemeClr val="accent1"/>
                      </a:gs>
                      <a:gs pos="41000">
                        <a:srgbClr val="2A0415"/>
                      </a:gs>
                      <a:gs pos="100000">
                        <a:schemeClr val="tx1"/>
                      </a:gs>
                    </a:gsLst>
                    <a:lin ang="18900000" scaled="1"/>
                    <a:tileRect/>
                  </a:gradFill>
                  <a:latin typeface="迷你简启体" panose="03000509000000000000" pitchFamily="65" charset="-122"/>
                  <a:ea typeface="迷你简启体" panose="03000509000000000000" pitchFamily="65" charset="-122"/>
                </a:defRPr>
              </a:lvl1pPr>
            </a:lstStyle>
            <a:p>
              <a:r>
                <a:rPr lang="zh-CN" altLang="en-US" sz="4800" dirty="0">
                  <a:gradFill flip="none" rotWithShape="1">
                    <a:gsLst>
                      <a:gs pos="14000">
                        <a:schemeClr val="accent2">
                          <a:lumMod val="75000"/>
                        </a:schemeClr>
                      </a:gs>
                      <a:gs pos="59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rPr>
                <a:t>肆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165" y="2944208"/>
            <a:ext cx="3691817" cy="3720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4627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217170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卷首寄语：</a:t>
            </a:r>
            <a:endParaRPr lang="zh-CN" altLang="en-US" sz="4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7390" y="1200150"/>
            <a:ext cx="84467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培训到了末期，学员结识了很多志同道合的同仁，探讨了很多有价值的学术问题，得到了极大的进步。但也有个别学员没有完成作业，争取时间，顺利结业。</a:t>
            </a:r>
            <a:endParaRPr lang="zh-CN" altLang="en-US" sz="4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D6E3-761A-420C-85B9-A420F0E9EFF0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54"/>
          <a:stretch/>
        </p:blipFill>
        <p:spPr>
          <a:xfrm rot="21563809">
            <a:off x="1216788" y="1870412"/>
            <a:ext cx="3649699" cy="3465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1394312">
            <a:off x="759400" y="1175333"/>
            <a:ext cx="4959391" cy="494204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858030" y="1691278"/>
            <a:ext cx="5567680" cy="728691"/>
            <a:chOff x="6065520" y="1821181"/>
            <a:chExt cx="5567680" cy="72869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screen">
              <a:biLevel thresh="25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5520" y="1821181"/>
              <a:ext cx="483732" cy="47207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6805732" y="184198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dirty="0" smtClean="0"/>
                <a:t>研修现状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549252" y="2242095"/>
              <a:ext cx="5083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大部分同学完成作业，个别同学还需努力！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58030" y="3185979"/>
            <a:ext cx="5567680" cy="728691"/>
            <a:chOff x="6065520" y="3160010"/>
            <a:chExt cx="5567680" cy="72869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screen">
              <a:biLevel thresh="25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5520" y="3160010"/>
              <a:ext cx="483732" cy="47207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805732" y="318081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dirty="0" smtClean="0"/>
                <a:t>研修方向</a:t>
              </a:r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549252" y="3580924"/>
              <a:ext cx="5083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在作业中有所收获。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80890" y="4177759"/>
            <a:ext cx="5567680" cy="944134"/>
            <a:chOff x="6065520" y="4810582"/>
            <a:chExt cx="5567680" cy="94413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screen">
              <a:biLevel thresh="25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5520" y="4810582"/>
              <a:ext cx="483732" cy="47207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6805732" y="483138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accent2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dirty="0" smtClean="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</a:rPr>
                <a:t>学员风貌</a:t>
              </a:r>
              <a:endParaRPr lang="zh-CN" altLang="en-US" dirty="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6000">
                      <a:srgbClr val="2A0415"/>
                    </a:gs>
                    <a:gs pos="100000">
                      <a:schemeClr val="accent1">
                        <a:lumMod val="75000"/>
                      </a:schemeClr>
                    </a:gs>
                    <a:gs pos="79000">
                      <a:schemeClr val="tx1"/>
                    </a:gs>
                  </a:gsLst>
                  <a:lin ang="18900000" scaled="1"/>
                </a:gra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549252" y="5231496"/>
              <a:ext cx="5083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     大家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学习热情高，学术知识丰富，有效完成作业，分数居高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。但个别同学作业提交较慢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3874" y="-36497"/>
            <a:ext cx="3250693" cy="981247"/>
            <a:chOff x="223874" y="-36497"/>
            <a:chExt cx="3250693" cy="981247"/>
          </a:xfrm>
        </p:grpSpPr>
        <p:sp>
          <p:nvSpPr>
            <p:cNvPr id="6" name="矩形 5"/>
            <p:cNvSpPr/>
            <p:nvPr/>
          </p:nvSpPr>
          <p:spPr>
            <a:xfrm>
              <a:off x="686624" y="150360"/>
              <a:ext cx="2787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-300" dirty="0">
                  <a:ln w="57150">
                    <a:noFill/>
                  </a:ln>
                  <a:gradFill flip="none" rotWithShape="1">
                    <a:gsLst>
                      <a:gs pos="14000">
                        <a:schemeClr val="accent2">
                          <a:lumMod val="75000"/>
                        </a:schemeClr>
                      </a:gs>
                      <a:gs pos="41000">
                        <a:srgbClr val="2A0415"/>
                      </a:gs>
                      <a:gs pos="100000">
                        <a:schemeClr val="tx1"/>
                      </a:gs>
                    </a:gsLst>
                    <a:lin ang="18900000" scaled="1"/>
                    <a:tileRect/>
                  </a:gradFill>
                  <a:latin typeface="迷你简启体" panose="03000509000000000000" pitchFamily="65" charset="-122"/>
                  <a:ea typeface="迷你简启体" panose="03000509000000000000" pitchFamily="65" charset="-122"/>
                </a:rPr>
                <a:t>在这里输入标题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223874" y="-36497"/>
              <a:ext cx="462752" cy="98124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5873270" y="5352381"/>
            <a:ext cx="5567680" cy="728691"/>
            <a:chOff x="6065520" y="4810582"/>
            <a:chExt cx="5567680" cy="72869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screen">
              <a:biLevel thresh="25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5520" y="4810582"/>
              <a:ext cx="483732" cy="472076"/>
            </a:xfrm>
            <a:prstGeom prst="rect">
              <a:avLst/>
            </a:prstGeom>
          </p:spPr>
        </p:pic>
        <p:sp>
          <p:nvSpPr>
            <p:cNvPr id="25" name="文本框 19"/>
            <p:cNvSpPr txBox="1"/>
            <p:nvPr/>
          </p:nvSpPr>
          <p:spPr>
            <a:xfrm>
              <a:off x="6805732" y="483138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accent2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dirty="0" smtClean="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</a:rPr>
                <a:t>研修指引</a:t>
              </a:r>
              <a:endParaRPr lang="zh-CN" altLang="en-US" dirty="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6000">
                      <a:srgbClr val="2A0415"/>
                    </a:gs>
                    <a:gs pos="100000">
                      <a:schemeClr val="accent1">
                        <a:lumMod val="75000"/>
                      </a:schemeClr>
                    </a:gs>
                    <a:gs pos="79000">
                      <a:schemeClr val="tx1"/>
                    </a:gs>
                  </a:gsLst>
                  <a:lin ang="18900000" scaled="1"/>
                </a:gradFill>
              </a:endParaRPr>
            </a:p>
          </p:txBody>
        </p:sp>
        <p:sp>
          <p:nvSpPr>
            <p:cNvPr id="26" name="文本框 20"/>
            <p:cNvSpPr txBox="1"/>
            <p:nvPr/>
          </p:nvSpPr>
          <p:spPr>
            <a:xfrm>
              <a:off x="6549252" y="5231496"/>
              <a:ext cx="5083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结识同伴，探讨学术问题。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4577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D6E3-761A-420C-85B9-A420F0E9EFF0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1610" y="72009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先进标兵：</a:t>
            </a:r>
            <a:endParaRPr lang="zh-CN" altLang="en-US" sz="4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990" y="1557338"/>
            <a:ext cx="88392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D6E3-761A-420C-85B9-A420F0E9EFF0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1610" y="72009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先进标兵：</a:t>
            </a:r>
            <a:endParaRPr lang="zh-CN" altLang="en-US" sz="4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1531621"/>
            <a:ext cx="8858250" cy="483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D6E3-761A-420C-85B9-A420F0E9EFF0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950" y="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成果展示：</a:t>
            </a:r>
            <a:endParaRPr lang="zh-CN" altLang="en-US" sz="4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742950"/>
            <a:ext cx="9566910" cy="504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D6E3-761A-420C-85B9-A420F0E9EFF0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950" y="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学情</a:t>
            </a:r>
            <a:r>
              <a:rPr lang="zh-CN" altLang="en-US" sz="4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展示</a:t>
            </a:r>
            <a:r>
              <a:rPr lang="zh-CN" altLang="en-US" sz="4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endParaRPr lang="zh-CN" altLang="en-US" sz="4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937260"/>
            <a:ext cx="8591550" cy="486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D6E3-761A-420C-85B9-A420F0E9EFF0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950" y="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学情</a:t>
            </a:r>
            <a:r>
              <a:rPr lang="zh-CN" altLang="en-US" sz="4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展示</a:t>
            </a:r>
            <a:r>
              <a:rPr lang="zh-CN" altLang="en-US" sz="4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endParaRPr lang="zh-CN" altLang="en-US" sz="4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213" y="948690"/>
            <a:ext cx="8791575" cy="505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自定义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C4FF"/>
      </a:accent1>
      <a:accent2>
        <a:srgbClr val="F64462"/>
      </a:accent2>
      <a:accent3>
        <a:srgbClr val="32C4FF"/>
      </a:accent3>
      <a:accent4>
        <a:srgbClr val="ED4D95"/>
      </a:accent4>
      <a:accent5>
        <a:srgbClr val="32C4FF"/>
      </a:accent5>
      <a:accent6>
        <a:srgbClr val="ED4D95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微软雅黑 Light" panose="020B0502040204020203" pitchFamily="34" charset="-122"/>
            <a:ea typeface="微软雅黑 Light" panose="020B0502040204020203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微软雅黑" id="{3E5E0507-0DD5-4F3F-BEAB-EA1E7E1D7A0F}" vid="{617B5E1D-EDAA-47A6-85A5-3E9FA5C64BE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508</TotalTime>
  <Words>158</Words>
  <Application>Microsoft Office PowerPoint</Application>
  <PresentationFormat>自定义</PresentationFormat>
  <Paragraphs>38</Paragraphs>
  <Slides>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cp:lastModifiedBy>user</cp:lastModifiedBy>
  <cp:revision>41</cp:revision>
  <dcterms:created xsi:type="dcterms:W3CDTF">2015-08-17T07:24:02Z</dcterms:created>
  <dcterms:modified xsi:type="dcterms:W3CDTF">2019-01-14T09:26:00Z</dcterms:modified>
</cp:coreProperties>
</file>