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63" r:id="rId5"/>
    <p:sldId id="264" r:id="rId6"/>
    <p:sldId id="266" r:id="rId7"/>
    <p:sldId id="271" r:id="rId8"/>
    <p:sldId id="298" r:id="rId9"/>
    <p:sldId id="297" r:id="rId10"/>
    <p:sldId id="296" r:id="rId11"/>
    <p:sldId id="295" r:id="rId12"/>
    <p:sldId id="273" r:id="rId13"/>
    <p:sldId id="300" r:id="rId14"/>
    <p:sldId id="305" r:id="rId15"/>
    <p:sldId id="304" r:id="rId16"/>
    <p:sldId id="303" r:id="rId17"/>
    <p:sldId id="306" r:id="rId18"/>
    <p:sldId id="318" r:id="rId19"/>
    <p:sldId id="319" r:id="rId20"/>
    <p:sldId id="321" r:id="rId21"/>
    <p:sldId id="313" r:id="rId22"/>
    <p:sldId id="307" r:id="rId23"/>
    <p:sldId id="311" r:id="rId24"/>
    <p:sldId id="310" r:id="rId25"/>
    <p:sldId id="320" r:id="rId26"/>
    <p:sldId id="308" r:id="rId27"/>
    <p:sldId id="312" r:id="rId28"/>
    <p:sldId id="323" r:id="rId29"/>
    <p:sldId id="294" r:id="rId30"/>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48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28D7E8C-F8C2-430E-BC75-4ADF792A43E7}" type="datetimeFigureOut">
              <a:rPr lang="zh-CN" altLang="en-US"/>
              <a:pPr>
                <a:defRPr/>
              </a:pPr>
              <a:t>2018/12/29</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E08892F-A302-462C-95CE-5789B0C88F5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8832F-6190-46A9-ADFB-0A64CF903F53}" type="slidenum">
              <a:rPr lang="zh-CN" altLang="en-US">
                <a:latin typeface="等线"/>
                <a:ea typeface="等线"/>
                <a:cs typeface="等线"/>
              </a:rPr>
              <a:pPr fontAlgn="base">
                <a:spcBef>
                  <a:spcPct val="0"/>
                </a:spcBef>
                <a:spcAft>
                  <a:spcPct val="0"/>
                </a:spcAft>
              </a:pPr>
              <a:t>12</a:t>
            </a:fld>
            <a:endParaRPr lang="en-US" altLang="zh-CN">
              <a:latin typeface="等线"/>
              <a:ea typeface="等线"/>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30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88123C1-725A-4ABE-9A75-A6B6B7165BF2}" type="slidenum">
              <a:rPr lang="zh-CN" altLang="en-US">
                <a:solidFill>
                  <a:srgbClr val="000000"/>
                </a:solidFill>
                <a:ea typeface="微软雅黑" pitchFamily="34" charset="-122"/>
              </a:rPr>
              <a:pPr eaLnBrk="0" fontAlgn="base" hangingPunct="0">
                <a:spcBef>
                  <a:spcPct val="0"/>
                </a:spcBef>
                <a:spcAft>
                  <a:spcPct val="0"/>
                </a:spcAft>
              </a:pPr>
              <a:t>28</a:t>
            </a:fld>
            <a:endParaRPr lang="en-US" altLang="zh-CN">
              <a:solidFill>
                <a:srgbClr val="000000"/>
              </a:solidFill>
              <a:ea typeface="微软雅黑"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p:cNvPicPr>
            <a:picLocks noChangeAspect="1"/>
          </p:cNvPicPr>
          <p:nvPr/>
        </p:nvPicPr>
        <p:blipFill>
          <a:blip r:embed="rId2"/>
          <a:srcRect/>
          <a:stretch>
            <a:fillRect/>
          </a:stretch>
        </p:blipFill>
        <p:spPr bwMode="auto">
          <a:xfrm>
            <a:off x="0" y="0"/>
            <a:ext cx="2012950" cy="2116138"/>
          </a:xfrm>
          <a:prstGeom prst="rect">
            <a:avLst/>
          </a:prstGeom>
          <a:noFill/>
          <a:ln w="9525">
            <a:noFill/>
            <a:miter lim="800000"/>
            <a:headEnd/>
            <a:tailEnd/>
          </a:ln>
        </p:spPr>
      </p:pic>
      <p:pic>
        <p:nvPicPr>
          <p:cNvPr id="5" name="图片 2"/>
          <p:cNvPicPr>
            <a:picLocks noChangeAspect="1"/>
          </p:cNvPicPr>
          <p:nvPr/>
        </p:nvPicPr>
        <p:blipFill>
          <a:blip r:embed="rId3"/>
          <a:srcRect/>
          <a:stretch>
            <a:fillRect/>
          </a:stretch>
        </p:blipFill>
        <p:spPr bwMode="auto">
          <a:xfrm>
            <a:off x="10210800" y="0"/>
            <a:ext cx="1981200" cy="2082800"/>
          </a:xfrm>
          <a:prstGeom prst="rect">
            <a:avLst/>
          </a:prstGeom>
          <a:noFill/>
          <a:ln w="9525">
            <a:noFill/>
            <a:miter lim="800000"/>
            <a:headEnd/>
            <a:tailEnd/>
          </a:ln>
        </p:spPr>
      </p:pic>
      <p:pic>
        <p:nvPicPr>
          <p:cNvPr id="6" name="图片 8"/>
          <p:cNvPicPr>
            <a:picLocks noChangeAspect="1"/>
          </p:cNvPicPr>
          <p:nvPr/>
        </p:nvPicPr>
        <p:blipFill>
          <a:blip r:embed="rId4"/>
          <a:srcRect/>
          <a:stretch>
            <a:fillRect/>
          </a:stretch>
        </p:blipFill>
        <p:spPr bwMode="auto">
          <a:xfrm>
            <a:off x="0" y="4754563"/>
            <a:ext cx="2012950" cy="2103437"/>
          </a:xfrm>
          <a:prstGeom prst="rect">
            <a:avLst/>
          </a:prstGeom>
          <a:noFill/>
          <a:ln w="9525">
            <a:noFill/>
            <a:miter lim="800000"/>
            <a:headEnd/>
            <a:tailEnd/>
          </a:ln>
        </p:spPr>
      </p:pic>
      <p:pic>
        <p:nvPicPr>
          <p:cNvPr id="7" name="图片 15"/>
          <p:cNvPicPr>
            <a:picLocks noChangeAspect="1"/>
          </p:cNvPicPr>
          <p:nvPr/>
        </p:nvPicPr>
        <p:blipFill>
          <a:blip r:embed="rId5"/>
          <a:srcRect/>
          <a:stretch>
            <a:fillRect/>
          </a:stretch>
        </p:blipFill>
        <p:spPr bwMode="auto">
          <a:xfrm>
            <a:off x="10210800" y="4787900"/>
            <a:ext cx="1981200" cy="2070100"/>
          </a:xfrm>
          <a:prstGeom prst="rect">
            <a:avLst/>
          </a:prstGeom>
          <a:noFill/>
          <a:ln w="9525">
            <a:noFill/>
            <a:miter lim="800000"/>
            <a:headEnd/>
            <a:tailEnd/>
          </a:ln>
        </p:spPr>
      </p:pic>
      <p:pic>
        <p:nvPicPr>
          <p:cNvPr id="8" name="图片 7"/>
          <p:cNvPicPr>
            <a:picLocks noChangeAspect="1"/>
          </p:cNvPicPr>
          <p:nvPr/>
        </p:nvPicPr>
        <p:blipFill>
          <a:blip r:embed="rId6" cstate="print">
            <a:duotone>
              <a:schemeClr val="accent3">
                <a:shade val="45000"/>
                <a:satMod val="135000"/>
              </a:schemeClr>
              <a:prstClr val="white"/>
            </a:duotone>
            <a:extLst>
              <a:ext uri="{28A0092B-C50C-407E-A947-70E740481C1C}"/>
            </a:extLst>
          </a:blip>
          <a:stretch>
            <a:fillRect/>
          </a:stretch>
        </p:blipFill>
        <p:spPr>
          <a:xfrm>
            <a:off x="2924175" y="1414123"/>
            <a:ext cx="6343650" cy="4075936"/>
          </a:xfrm>
          <a:prstGeom prst="rect">
            <a:avLst/>
          </a:prstGeom>
        </p:spPr>
      </p:pic>
      <p:pic>
        <p:nvPicPr>
          <p:cNvPr id="9" name="图片 8"/>
          <p:cNvPicPr>
            <a:picLocks noChangeAspect="1"/>
          </p:cNvPicPr>
          <p:nvPr/>
        </p:nvPicPr>
        <p:blipFill>
          <a:blip r:embed="rId7" cstate="print">
            <a:duotone>
              <a:schemeClr val="accent3">
                <a:shade val="45000"/>
                <a:satMod val="135000"/>
              </a:schemeClr>
              <a:prstClr val="white"/>
            </a:duotone>
            <a:extLst>
              <a:ext uri="{28A0092B-C50C-407E-A947-70E740481C1C}"/>
            </a:extLst>
          </a:blip>
          <a:stretch>
            <a:fillRect/>
          </a:stretch>
        </p:blipFill>
        <p:spPr>
          <a:xfrm>
            <a:off x="5111442" y="3909814"/>
            <a:ext cx="1969116" cy="293640"/>
          </a:xfrm>
          <a:prstGeom prst="rect">
            <a:avLst/>
          </a:prstGeom>
        </p:spPr>
      </p:pic>
      <p:sp>
        <p:nvSpPr>
          <p:cNvPr id="2" name="标题 1"/>
          <p:cNvSpPr>
            <a:spLocks noGrp="1"/>
          </p:cNvSpPr>
          <p:nvPr>
            <p:ph type="ctrTitle"/>
          </p:nvPr>
        </p:nvSpPr>
        <p:spPr>
          <a:xfrm>
            <a:off x="2619375" y="2602397"/>
            <a:ext cx="6953250" cy="774215"/>
          </a:xfrm>
        </p:spPr>
        <p:txBody>
          <a:bodyPr anchor="b"/>
          <a:lstStyle>
            <a:lvl1pPr algn="ctr">
              <a:defRPr sz="4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3814763" y="3376612"/>
            <a:ext cx="4562475" cy="53320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C97D0454-0839-40A9-8D5C-8CB2475ECD42}" type="datetimeFigureOut">
              <a:rPr lang="zh-CN" altLang="en-US"/>
              <a:pPr>
                <a:defRPr/>
              </a:pPr>
              <a:t>2018/12/29</a:t>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937485E3-764C-4723-BB5A-0C4A6F84BA1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457200"/>
            <a:ext cx="10515600" cy="5695950"/>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3" name="日期占位符 3"/>
          <p:cNvSpPr>
            <a:spLocks noGrp="1"/>
          </p:cNvSpPr>
          <p:nvPr>
            <p:ph type="dt" sz="half" idx="14"/>
          </p:nvPr>
        </p:nvSpPr>
        <p:spPr/>
        <p:txBody>
          <a:bodyPr/>
          <a:lstStyle>
            <a:lvl1pPr>
              <a:defRPr/>
            </a:lvl1pPr>
          </a:lstStyle>
          <a:p>
            <a:pPr>
              <a:defRPr/>
            </a:pPr>
            <a:fld id="{8CBE5AB0-9BCB-44C8-B9B1-CA8F9E9D561C}" type="datetimeFigureOut">
              <a:rPr lang="zh-CN" altLang="en-US"/>
              <a:pPr>
                <a:defRPr/>
              </a:pPr>
              <a:t>2018/12/29</a:t>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C7B75E8B-70B1-45F4-9148-F4B0802A760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E19F95"/>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30C758B-44C7-4FF3-B9C8-6E1E4BC51FD4}" type="datetimeFigureOut">
              <a:rPr lang="zh-CN" altLang="en-US"/>
              <a:pPr>
                <a:defRPr/>
              </a:pPr>
              <a:t>2018/12/29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2689D2-DDF2-4565-A35B-E49513294FD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4"/>
          <p:cNvPicPr>
            <a:picLocks noChangeAspect="1"/>
          </p:cNvPicPr>
          <p:nvPr/>
        </p:nvPicPr>
        <p:blipFill>
          <a:blip r:embed="rId2"/>
          <a:srcRect/>
          <a:stretch>
            <a:fillRect/>
          </a:stretch>
        </p:blipFill>
        <p:spPr bwMode="auto">
          <a:xfrm>
            <a:off x="0" y="0"/>
            <a:ext cx="3429000" cy="3605213"/>
          </a:xfrm>
          <a:prstGeom prst="rect">
            <a:avLst/>
          </a:prstGeom>
          <a:noFill/>
          <a:ln w="9525">
            <a:noFill/>
            <a:miter lim="800000"/>
            <a:headEnd/>
            <a:tailEnd/>
          </a:ln>
        </p:spPr>
      </p:pic>
      <p:pic>
        <p:nvPicPr>
          <p:cNvPr id="5" name="图片 7"/>
          <p:cNvPicPr>
            <a:picLocks noChangeAspect="1"/>
          </p:cNvPicPr>
          <p:nvPr/>
        </p:nvPicPr>
        <p:blipFill>
          <a:blip r:embed="rId3"/>
          <a:srcRect/>
          <a:stretch>
            <a:fillRect/>
          </a:stretch>
        </p:blipFill>
        <p:spPr bwMode="auto">
          <a:xfrm>
            <a:off x="8763000" y="3324225"/>
            <a:ext cx="3429000" cy="3584575"/>
          </a:xfrm>
          <a:prstGeom prst="rect">
            <a:avLst/>
          </a:prstGeom>
          <a:noFill/>
          <a:ln w="9525">
            <a:noFill/>
            <a:miter lim="800000"/>
            <a:headEnd/>
            <a:tailEnd/>
          </a:ln>
        </p:spPr>
      </p:pic>
      <p:pic>
        <p:nvPicPr>
          <p:cNvPr id="6" name="图片 1"/>
          <p:cNvPicPr>
            <a:picLocks noChangeAspect="1"/>
          </p:cNvPicPr>
          <p:nvPr/>
        </p:nvPicPr>
        <p:blipFill>
          <a:blip r:embed="rId4"/>
          <a:srcRect/>
          <a:stretch>
            <a:fillRect/>
          </a:stretch>
        </p:blipFill>
        <p:spPr bwMode="auto">
          <a:xfrm>
            <a:off x="0" y="3603625"/>
            <a:ext cx="3162300" cy="3305175"/>
          </a:xfrm>
          <a:prstGeom prst="rect">
            <a:avLst/>
          </a:prstGeom>
          <a:noFill/>
          <a:ln w="9525">
            <a:noFill/>
            <a:miter lim="800000"/>
            <a:headEnd/>
            <a:tailEnd/>
          </a:ln>
        </p:spPr>
      </p:pic>
      <p:pic>
        <p:nvPicPr>
          <p:cNvPr id="7" name="图片 2"/>
          <p:cNvPicPr>
            <a:picLocks noChangeAspect="1"/>
          </p:cNvPicPr>
          <p:nvPr/>
        </p:nvPicPr>
        <p:blipFill>
          <a:blip r:embed="rId5"/>
          <a:srcRect/>
          <a:stretch>
            <a:fillRect/>
          </a:stretch>
        </p:blipFill>
        <p:spPr bwMode="auto">
          <a:xfrm>
            <a:off x="9029700" y="0"/>
            <a:ext cx="3190875" cy="3355975"/>
          </a:xfrm>
          <a:prstGeom prst="rect">
            <a:avLst/>
          </a:prstGeom>
          <a:noFill/>
          <a:ln w="9525">
            <a:noFill/>
            <a:miter lim="800000"/>
            <a:headEnd/>
            <a:tailEnd/>
          </a:ln>
        </p:spPr>
      </p:pic>
      <p:sp>
        <p:nvSpPr>
          <p:cNvPr id="2" name="标题 1"/>
          <p:cNvSpPr>
            <a:spLocks noGrp="1"/>
          </p:cNvSpPr>
          <p:nvPr>
            <p:ph type="title"/>
          </p:nvPr>
        </p:nvSpPr>
        <p:spPr>
          <a:xfrm>
            <a:off x="2682875" y="3276599"/>
            <a:ext cx="6826250" cy="714375"/>
          </a:xfrm>
        </p:spPr>
        <p:txBody>
          <a:bodyPr anchor="b"/>
          <a:lstStyle>
            <a:lvl1pPr algn="ct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676525" y="4017963"/>
            <a:ext cx="6838950" cy="809625"/>
          </a:xfrm>
        </p:spPr>
        <p:txBody>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8" name="日期占位符 3"/>
          <p:cNvSpPr>
            <a:spLocks noGrp="1"/>
          </p:cNvSpPr>
          <p:nvPr>
            <p:ph type="dt" sz="half" idx="10"/>
          </p:nvPr>
        </p:nvSpPr>
        <p:spPr/>
        <p:txBody>
          <a:bodyPr/>
          <a:lstStyle>
            <a:lvl1pPr>
              <a:defRPr/>
            </a:lvl1pPr>
          </a:lstStyle>
          <a:p>
            <a:pPr>
              <a:defRPr/>
            </a:pPr>
            <a:fld id="{ED8AF580-B15C-4366-8DEE-FEA7CA9720E2}" type="datetimeFigureOut">
              <a:rPr lang="zh-CN" altLang="en-US"/>
              <a:pPr>
                <a:defRPr/>
              </a:pPr>
              <a:t>2018/12/29</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6B7CFF65-44CC-49A3-8AA7-97F75FCB923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E19F95"/>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4CCFC45-BD6C-4941-9CD2-0CBBBBEC0B24}" type="datetimeFigureOut">
              <a:rPr lang="zh-CN" altLang="en-US"/>
              <a:pPr>
                <a:defRPr/>
              </a:pPr>
              <a:t>2018/12/29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EC28CEA-6205-4A65-8D0E-07BCD5C97B1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14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759825"/>
            <a:ext cx="5157787" cy="3429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814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759825"/>
            <a:ext cx="5183188" cy="3429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3D6C086-40F6-4521-9700-BAD528B975E5}" type="datetimeFigureOut">
              <a:rPr lang="zh-CN" altLang="en-US"/>
              <a:pPr>
                <a:defRPr/>
              </a:pPr>
              <a:t>2018/12/29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57D3232-93DF-4814-8AB8-6A6908DF0B0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1"/>
          <p:cNvPicPr>
            <a:picLocks noChangeAspect="1"/>
          </p:cNvPicPr>
          <p:nvPr/>
        </p:nvPicPr>
        <p:blipFill>
          <a:blip r:embed="rId2"/>
          <a:srcRect/>
          <a:stretch>
            <a:fillRect/>
          </a:stretch>
        </p:blipFill>
        <p:spPr bwMode="auto">
          <a:xfrm>
            <a:off x="0" y="0"/>
            <a:ext cx="2012950" cy="2116138"/>
          </a:xfrm>
          <a:prstGeom prst="rect">
            <a:avLst/>
          </a:prstGeom>
          <a:noFill/>
          <a:ln w="9525">
            <a:noFill/>
            <a:miter lim="800000"/>
            <a:headEnd/>
            <a:tailEnd/>
          </a:ln>
        </p:spPr>
      </p:pic>
      <p:pic>
        <p:nvPicPr>
          <p:cNvPr id="5" name="图片 2"/>
          <p:cNvPicPr>
            <a:picLocks noChangeAspect="1"/>
          </p:cNvPicPr>
          <p:nvPr/>
        </p:nvPicPr>
        <p:blipFill>
          <a:blip r:embed="rId3"/>
          <a:srcRect/>
          <a:stretch>
            <a:fillRect/>
          </a:stretch>
        </p:blipFill>
        <p:spPr bwMode="auto">
          <a:xfrm>
            <a:off x="10210800" y="0"/>
            <a:ext cx="1981200" cy="2082800"/>
          </a:xfrm>
          <a:prstGeom prst="rect">
            <a:avLst/>
          </a:prstGeom>
          <a:noFill/>
          <a:ln w="9525">
            <a:noFill/>
            <a:miter lim="800000"/>
            <a:headEnd/>
            <a:tailEnd/>
          </a:ln>
        </p:spPr>
      </p:pic>
      <p:pic>
        <p:nvPicPr>
          <p:cNvPr id="6" name="图片 8"/>
          <p:cNvPicPr>
            <a:picLocks noChangeAspect="1"/>
          </p:cNvPicPr>
          <p:nvPr/>
        </p:nvPicPr>
        <p:blipFill>
          <a:blip r:embed="rId4"/>
          <a:srcRect/>
          <a:stretch>
            <a:fillRect/>
          </a:stretch>
        </p:blipFill>
        <p:spPr bwMode="auto">
          <a:xfrm>
            <a:off x="0" y="4754563"/>
            <a:ext cx="2012950" cy="2103437"/>
          </a:xfrm>
          <a:prstGeom prst="rect">
            <a:avLst/>
          </a:prstGeom>
          <a:noFill/>
          <a:ln w="9525">
            <a:noFill/>
            <a:miter lim="800000"/>
            <a:headEnd/>
            <a:tailEnd/>
          </a:ln>
        </p:spPr>
      </p:pic>
      <p:pic>
        <p:nvPicPr>
          <p:cNvPr id="7" name="图片 15"/>
          <p:cNvPicPr>
            <a:picLocks noChangeAspect="1"/>
          </p:cNvPicPr>
          <p:nvPr/>
        </p:nvPicPr>
        <p:blipFill>
          <a:blip r:embed="rId5"/>
          <a:srcRect/>
          <a:stretch>
            <a:fillRect/>
          </a:stretch>
        </p:blipFill>
        <p:spPr bwMode="auto">
          <a:xfrm>
            <a:off x="10210800" y="4787900"/>
            <a:ext cx="1981200" cy="2070100"/>
          </a:xfrm>
          <a:prstGeom prst="rect">
            <a:avLst/>
          </a:prstGeom>
          <a:noFill/>
          <a:ln w="9525">
            <a:noFill/>
            <a:miter lim="800000"/>
            <a:headEnd/>
            <a:tailEnd/>
          </a:ln>
        </p:spPr>
      </p:pic>
      <p:pic>
        <p:nvPicPr>
          <p:cNvPr id="8" name="图片 7"/>
          <p:cNvPicPr>
            <a:picLocks noChangeAspect="1"/>
          </p:cNvPicPr>
          <p:nvPr/>
        </p:nvPicPr>
        <p:blipFill>
          <a:blip r:embed="rId6" cstate="print">
            <a:duotone>
              <a:schemeClr val="accent3">
                <a:shade val="45000"/>
                <a:satMod val="135000"/>
              </a:schemeClr>
              <a:prstClr val="white"/>
            </a:duotone>
            <a:extLst>
              <a:ext uri="{28A0092B-C50C-407E-A947-70E740481C1C}"/>
            </a:extLst>
          </a:blip>
          <a:stretch>
            <a:fillRect/>
          </a:stretch>
        </p:blipFill>
        <p:spPr>
          <a:xfrm>
            <a:off x="2924175" y="1414123"/>
            <a:ext cx="6343650" cy="4075936"/>
          </a:xfrm>
          <a:prstGeom prst="rect">
            <a:avLst/>
          </a:prstGeom>
        </p:spPr>
      </p:pic>
      <p:pic>
        <p:nvPicPr>
          <p:cNvPr id="9" name="图片 8"/>
          <p:cNvPicPr>
            <a:picLocks noChangeAspect="1"/>
          </p:cNvPicPr>
          <p:nvPr/>
        </p:nvPicPr>
        <p:blipFill>
          <a:blip r:embed="rId7" cstate="print">
            <a:duotone>
              <a:schemeClr val="accent3">
                <a:shade val="45000"/>
                <a:satMod val="135000"/>
              </a:schemeClr>
              <a:prstClr val="white"/>
            </a:duotone>
            <a:extLst>
              <a:ext uri="{28A0092B-C50C-407E-A947-70E740481C1C}"/>
            </a:extLst>
          </a:blip>
          <a:stretch>
            <a:fillRect/>
          </a:stretch>
        </p:blipFill>
        <p:spPr>
          <a:xfrm>
            <a:off x="5111442" y="3909814"/>
            <a:ext cx="1969116" cy="293640"/>
          </a:xfrm>
          <a:prstGeom prst="rect">
            <a:avLst/>
          </a:prstGeom>
        </p:spPr>
      </p:pic>
      <p:sp>
        <p:nvSpPr>
          <p:cNvPr id="23" name="标题 1"/>
          <p:cNvSpPr>
            <a:spLocks noGrp="1"/>
          </p:cNvSpPr>
          <p:nvPr>
            <p:ph type="ctrTitle"/>
          </p:nvPr>
        </p:nvSpPr>
        <p:spPr>
          <a:xfrm>
            <a:off x="2619375" y="2510321"/>
            <a:ext cx="6953250" cy="866291"/>
          </a:xfrm>
        </p:spPr>
        <p:txBody>
          <a:bodyPr anchor="b"/>
          <a:lstStyle>
            <a:lvl1pPr algn="ctr">
              <a:defRPr sz="4400"/>
            </a:lvl1pPr>
          </a:lstStyle>
          <a:p>
            <a:r>
              <a:rPr lang="zh-CN" altLang="en-US" dirty="0" smtClean="0"/>
              <a:t>单击此处编辑母版标题样式</a:t>
            </a:r>
            <a:endParaRPr lang="zh-CN" altLang="en-US" dirty="0"/>
          </a:p>
        </p:txBody>
      </p:sp>
      <p:sp>
        <p:nvSpPr>
          <p:cNvPr id="27" name="副标题 2"/>
          <p:cNvSpPr>
            <a:spLocks noGrp="1"/>
          </p:cNvSpPr>
          <p:nvPr>
            <p:ph type="subTitle" idx="1"/>
          </p:nvPr>
        </p:nvSpPr>
        <p:spPr>
          <a:xfrm>
            <a:off x="3643313" y="3376612"/>
            <a:ext cx="4905375" cy="53320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1FCF91D5-8313-4BFB-803D-1003BBA442F3}" type="datetimeFigureOut">
              <a:rPr lang="zh-CN" altLang="en-US"/>
              <a:pPr>
                <a:defRPr/>
              </a:pPr>
              <a:t>2018/12/29</a:t>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DA560B9C-C913-480B-BDC0-873252E895C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9779E78-F7EF-40AA-A356-801C0616E23D}" type="datetimeFigureOut">
              <a:rPr lang="zh-CN" altLang="en-US"/>
              <a:pPr>
                <a:defRPr/>
              </a:pPr>
              <a:t>2018/12/29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3CBE83A-003D-415D-8652-98C142B1CC3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647700"/>
            <a:ext cx="3932237" cy="1409699"/>
          </a:xfrm>
        </p:spPr>
        <p:txBody>
          <a:bodyPr anchor="t"/>
          <a:lstStyle>
            <a:lvl1pPr>
              <a:defRPr sz="4000">
                <a:solidFill>
                  <a:srgbClr val="E19F95"/>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647701"/>
            <a:ext cx="6172200" cy="52133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nchor="ctr"/>
          <a:lstStyle>
            <a:lvl1pPr marL="0" indent="0">
              <a:lnSpc>
                <a:spcPct val="120000"/>
              </a:lnSpc>
              <a:buNone/>
              <a:defRPr sz="20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AD5D5FF-4F1F-440B-A30A-0F67BF2E01BF}" type="datetimeFigureOut">
              <a:rPr lang="zh-CN" altLang="en-US"/>
              <a:pPr>
                <a:defRPr/>
              </a:pPr>
              <a:t>2018/12/29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8E2F89-B7F7-43BE-B825-33C93686D60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BFFA2A6-912A-428B-B778-4A734B7C81A6}" type="datetimeFigureOut">
              <a:rPr lang="zh-CN" altLang="en-US"/>
              <a:pPr>
                <a:defRPr/>
              </a:pPr>
              <a:t>2018/12/29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F8B318-F160-4B7C-BF66-B99F58A2F84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custDataLst>
              <p:tags r:id="rId13"/>
            </p:custDataLst>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F35D8A2-73D4-4EC1-B41D-CCB16940E8CB}" type="datetimeFigureOut">
              <a:rPr lang="zh-CN" altLang="en-US"/>
              <a:pPr>
                <a:defRPr/>
              </a:pPr>
              <a:t>2018/12/29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5BD69094-F53B-4C10-9604-6D125640A35D}" type="slidenum">
              <a:rPr lang="zh-CN" altLang="en-US"/>
              <a:pPr>
                <a:defRPr/>
              </a:pPr>
              <a:t>‹#›</a:t>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57" r:id="rId4"/>
    <p:sldLayoutId id="2147483656" r:id="rId5"/>
    <p:sldLayoutId id="2147483661" r:id="rId6"/>
    <p:sldLayoutId id="2147483655" r:id="rId7"/>
    <p:sldLayoutId id="2147483654" r:id="rId8"/>
    <p:sldLayoutId id="2147483653" r:id="rId9"/>
    <p:sldLayoutId id="2147483652" r:id="rId10"/>
  </p:sldLayoutIdLst>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19375" y="2279650"/>
            <a:ext cx="6953250" cy="1814513"/>
          </a:xfrm>
        </p:spPr>
        <p:txBody>
          <a:bodyPr/>
          <a:lstStyle/>
          <a:p>
            <a:pPr>
              <a:defRPr/>
            </a:pP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dirty="0" smtClean="0">
                <a:latin typeface="+mn-ea"/>
                <a:cs typeface="+mn-ea"/>
                <a:sym typeface="+mn-ea"/>
              </a:rPr>
              <a:t/>
            </a:r>
            <a:br>
              <a:rPr lang="en-US" altLang="zh-CN" dirty="0" smtClean="0">
                <a:latin typeface="+mn-ea"/>
                <a:cs typeface="+mn-ea"/>
                <a:sym typeface="+mn-ea"/>
              </a:rPr>
            </a:br>
            <a:r>
              <a:rPr lang="en-US" altLang="zh-CN" sz="3200" dirty="0" smtClean="0">
                <a:latin typeface="+mn-ea"/>
                <a:cs typeface="+mn-ea"/>
                <a:sym typeface="+mn-ea"/>
              </a:rPr>
              <a:t>2018</a:t>
            </a:r>
            <a:r>
              <a:rPr lang="zh-CN" altLang="en-US" sz="3200" dirty="0" smtClean="0">
                <a:latin typeface="+mn-ea"/>
                <a:cs typeface="+mn-ea"/>
                <a:sym typeface="+mn-ea"/>
              </a:rPr>
              <a:t>年五指山市中小学幼儿园</a:t>
            </a:r>
            <a:r>
              <a:rPr lang="en-US" altLang="zh-CN" sz="3200" dirty="0" smtClean="0">
                <a:latin typeface="+mn-ea"/>
                <a:cs typeface="+mn-ea"/>
                <a:sym typeface="+mn-ea"/>
              </a:rPr>
              <a:t/>
            </a:r>
            <a:br>
              <a:rPr lang="en-US" altLang="zh-CN" sz="3200" dirty="0" smtClean="0">
                <a:latin typeface="+mn-ea"/>
                <a:cs typeface="+mn-ea"/>
                <a:sym typeface="+mn-ea"/>
              </a:rPr>
            </a:br>
            <a:r>
              <a:rPr lang="zh-CN" altLang="en-US" sz="3200" dirty="0" smtClean="0">
                <a:latin typeface="+mn-ea"/>
                <a:cs typeface="+mn-ea"/>
                <a:sym typeface="+mn-ea"/>
              </a:rPr>
              <a:t>教师全员远程培训</a:t>
            </a:r>
            <a:r>
              <a:rPr lang="zh-CN" altLang="en-US" sz="3200" dirty="0" smtClean="0">
                <a:latin typeface="+mn-ea"/>
                <a:cs typeface="+mn-ea"/>
              </a:rPr>
              <a:t/>
            </a:r>
            <a:br>
              <a:rPr lang="zh-CN" altLang="en-US" sz="3200" dirty="0" smtClean="0">
                <a:latin typeface="+mn-ea"/>
                <a:cs typeface="+mn-ea"/>
              </a:rPr>
            </a:br>
            <a:r>
              <a:rPr lang="zh-CN" altLang="en-US" sz="3200" dirty="0" smtClean="0">
                <a:latin typeface="+mn-ea"/>
                <a:sym typeface="+mn-ea"/>
              </a:rPr>
              <a:t>小学语文</a:t>
            </a:r>
            <a:r>
              <a:rPr lang="en-US" altLang="zh-CN" sz="3200" dirty="0" smtClean="0">
                <a:latin typeface="+mn-ea"/>
                <a:sym typeface="+mn-ea"/>
              </a:rPr>
              <a:t>1</a:t>
            </a:r>
            <a:r>
              <a:rPr lang="zh-CN" altLang="en-US" sz="3200" dirty="0" smtClean="0">
                <a:latin typeface="+mn-ea"/>
                <a:sym typeface="+mn-ea"/>
              </a:rPr>
              <a:t>班</a:t>
            </a:r>
            <a:r>
              <a:rPr lang="zh-CN" altLang="en-US" dirty="0" smtClean="0">
                <a:latin typeface="+mn-ea"/>
                <a:sym typeface="+mn-ea"/>
              </a:rPr>
              <a:t/>
            </a:r>
            <a:br>
              <a:rPr lang="zh-CN" altLang="en-US" dirty="0" smtClean="0">
                <a:latin typeface="+mn-ea"/>
                <a:sym typeface="+mn-ea"/>
              </a:rPr>
            </a:br>
            <a:endParaRPr lang="zh-CN" altLang="en-US" dirty="0"/>
          </a:p>
        </p:txBody>
      </p:sp>
      <p:sp>
        <p:nvSpPr>
          <p:cNvPr id="3" name="副标题 2"/>
          <p:cNvSpPr>
            <a:spLocks noGrp="1"/>
          </p:cNvSpPr>
          <p:nvPr>
            <p:ph type="subTitle" idx="1"/>
          </p:nvPr>
        </p:nvSpPr>
        <p:spPr>
          <a:xfrm>
            <a:off x="3814763" y="4162425"/>
            <a:ext cx="4562475" cy="546100"/>
          </a:xfrm>
        </p:spPr>
        <p:txBody>
          <a:bodyPr/>
          <a:lstStyle/>
          <a:p>
            <a:pPr>
              <a:buFont typeface="Arial" panose="020B0604020202020204" pitchFamily="34" charset="0"/>
              <a:buNone/>
              <a:defRPr/>
            </a:pPr>
            <a:r>
              <a:rPr lang="zh-CN" altLang="zh-CN" sz="3200" dirty="0" smtClean="0">
                <a:latin typeface="+mn-ea"/>
                <a:sym typeface="+mn-ea"/>
              </a:rPr>
              <a:t>辅导老师：吴雪霞</a:t>
            </a:r>
            <a:endParaRPr lang="zh-CN" altLang="en-US" sz="3200" dirty="0" smtClean="0">
              <a:ln w="6350">
                <a:noFill/>
              </a:ln>
              <a:solidFill>
                <a:schemeClr val="bg1">
                  <a:lumMod val="50000"/>
                </a:schemeClr>
              </a:solidFill>
              <a:latin typeface="+mn-ea"/>
              <a:cs typeface="+mn-ea"/>
            </a:endParaRPr>
          </a:p>
          <a:p>
            <a:pPr>
              <a:buFont typeface="Arial" panose="020B0604020202020204" pitchFamily="34" charset="0"/>
              <a:buNone/>
              <a:defRPr/>
            </a:pP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lowchart: Manual Input 29"/>
          <p:cNvSpPr>
            <a:spLocks noChangeArrowheads="1"/>
          </p:cNvSpPr>
          <p:nvPr/>
        </p:nvSpPr>
        <p:spPr bwMode="auto">
          <a:xfrm flipH="1">
            <a:off x="0" y="0"/>
            <a:ext cx="2452688" cy="1525588"/>
          </a:xfrm>
          <a:prstGeom prst="flowChartManualInput">
            <a:avLst/>
          </a:prstGeom>
          <a:solidFill>
            <a:srgbClr val="A5A675"/>
          </a:solidFill>
          <a:ln w="38100" algn="ctr">
            <a:noFill/>
            <a:miter lim="800000"/>
            <a:headEnd/>
            <a:tailEnd/>
          </a:ln>
        </p:spPr>
        <p:txBody>
          <a:bodyPr anchor="ctr"/>
          <a:lstStyle/>
          <a:p>
            <a:r>
              <a:rPr lang="zh-CN" altLang="en-US" b="1">
                <a:ea typeface="黑体" pitchFamily="49" charset="-122"/>
              </a:rPr>
              <a:t>四、小小交流会</a:t>
            </a:r>
            <a:endParaRPr lang="zh-CN" altLang="en-US">
              <a:ea typeface="黑体" pitchFamily="49" charset="-122"/>
            </a:endParaRPr>
          </a:p>
        </p:txBody>
      </p:sp>
      <p:sp>
        <p:nvSpPr>
          <p:cNvPr id="22530" name="矩形 2"/>
          <p:cNvSpPr>
            <a:spLocks noChangeArrowheads="1"/>
          </p:cNvSpPr>
          <p:nvPr/>
        </p:nvSpPr>
        <p:spPr bwMode="auto">
          <a:xfrm>
            <a:off x="3048000" y="890588"/>
            <a:ext cx="6096000" cy="5630862"/>
          </a:xfrm>
          <a:prstGeom prst="rect">
            <a:avLst/>
          </a:prstGeom>
          <a:noFill/>
          <a:ln w="9525">
            <a:noFill/>
            <a:miter lim="800000"/>
            <a:headEnd/>
            <a:tailEnd/>
          </a:ln>
        </p:spPr>
        <p:txBody>
          <a:bodyPr>
            <a:spAutoFit/>
          </a:bodyPr>
          <a:lstStyle/>
          <a:p>
            <a:r>
              <a:rPr lang="zh-CN" altLang="en-US" sz="2000">
                <a:ea typeface="黑体" pitchFamily="49" charset="-122"/>
              </a:rPr>
              <a:t>在我们的生活中，同学们用不同的方式处理压岁钱，那么怎样用才合理，有意义呢？</a:t>
            </a:r>
          </a:p>
          <a:p>
            <a:r>
              <a:rPr lang="en-US" altLang="zh-CN" sz="2000">
                <a:ea typeface="黑体" pitchFamily="49" charset="-122"/>
              </a:rPr>
              <a:t>1</a:t>
            </a:r>
            <a:r>
              <a:rPr lang="zh-CN" altLang="en-US" sz="2000">
                <a:ea typeface="黑体" pitchFamily="49" charset="-122"/>
              </a:rPr>
              <a:t>、请小组评议一下同学的处理方式</a:t>
            </a:r>
          </a:p>
          <a:p>
            <a:r>
              <a:rPr lang="en-US" altLang="zh-CN" sz="2000">
                <a:ea typeface="黑体" pitchFamily="49" charset="-122"/>
              </a:rPr>
              <a:t>A</a:t>
            </a:r>
            <a:r>
              <a:rPr lang="zh-CN" altLang="en-US" sz="2000">
                <a:ea typeface="黑体" pitchFamily="49" charset="-122"/>
              </a:rPr>
              <a:t>、小红用所有的压岁钱买平时想要的东西。</a:t>
            </a:r>
          </a:p>
          <a:p>
            <a:r>
              <a:rPr lang="en-US" altLang="zh-CN" sz="2000">
                <a:ea typeface="黑体" pitchFamily="49" charset="-122"/>
              </a:rPr>
              <a:t>B</a:t>
            </a:r>
            <a:r>
              <a:rPr lang="zh-CN" altLang="en-US" sz="2000">
                <a:ea typeface="黑体" pitchFamily="49" charset="-122"/>
              </a:rPr>
              <a:t>、小明把一部分钱存起来，一部分捐给希望工程。</a:t>
            </a:r>
          </a:p>
          <a:p>
            <a:r>
              <a:rPr lang="en-US" altLang="zh-CN" sz="2000">
                <a:ea typeface="黑体" pitchFamily="49" charset="-122"/>
              </a:rPr>
              <a:t>C</a:t>
            </a:r>
            <a:r>
              <a:rPr lang="zh-CN" altLang="en-US" sz="2000">
                <a:ea typeface="黑体" pitchFamily="49" charset="-122"/>
              </a:rPr>
              <a:t>、小李用压岁钱做全年的学费和零花钱。</a:t>
            </a:r>
          </a:p>
          <a:p>
            <a:r>
              <a:rPr lang="en-US" altLang="zh-CN" sz="2000">
                <a:ea typeface="黑体" pitchFamily="49" charset="-122"/>
              </a:rPr>
              <a:t>D</a:t>
            </a:r>
            <a:r>
              <a:rPr lang="zh-CN" altLang="en-US" sz="2000">
                <a:ea typeface="黑体" pitchFamily="49" charset="-122"/>
              </a:rPr>
              <a:t>、小丁买礼物给长辈，感谢长辈的养育之恩。</a:t>
            </a:r>
          </a:p>
          <a:p>
            <a:r>
              <a:rPr lang="en-US" altLang="zh-CN" sz="2000">
                <a:ea typeface="黑体" pitchFamily="49" charset="-122"/>
              </a:rPr>
              <a:t>E</a:t>
            </a:r>
            <a:r>
              <a:rPr lang="zh-CN" altLang="en-US" sz="2000">
                <a:ea typeface="黑体" pitchFamily="49" charset="-122"/>
              </a:rPr>
              <a:t>、小王一部分买玩具，一部分请朋友大吃一顿。</a:t>
            </a:r>
          </a:p>
          <a:p>
            <a:r>
              <a:rPr lang="zh-CN" altLang="en-US" sz="2000">
                <a:ea typeface="黑体" pitchFamily="49" charset="-122"/>
              </a:rPr>
              <a:t>（四人小组讨论、回报交流、评价）</a:t>
            </a:r>
          </a:p>
          <a:p>
            <a:r>
              <a:rPr lang="zh-CN" altLang="en-US" sz="2000">
                <a:ea typeface="黑体" pitchFamily="49" charset="-122"/>
              </a:rPr>
              <a:t>谁愿意当一次小评委，评一评谁的压岁钱用的最有意义？为什么你认为他的压岁钱用的最有意义？</a:t>
            </a:r>
          </a:p>
          <a:p>
            <a:r>
              <a:rPr lang="en-US" altLang="zh-CN" sz="2000">
                <a:ea typeface="黑体" pitchFamily="49" charset="-122"/>
              </a:rPr>
              <a:t>2</a:t>
            </a:r>
            <a:r>
              <a:rPr lang="zh-CN" altLang="en-US" sz="2000">
                <a:ea typeface="黑体" pitchFamily="49" charset="-122"/>
              </a:rPr>
              <a:t>、现在，如果你拥有一笔压岁钱，你打算怎样用好它？</a:t>
            </a:r>
          </a:p>
          <a:p>
            <a:r>
              <a:rPr lang="zh-CN" altLang="en-US" sz="2000">
                <a:ea typeface="黑体" pitchFamily="49" charset="-122"/>
              </a:rPr>
              <a:t>（自由讨论交流，注意引导学生说清楚理由）</a:t>
            </a:r>
          </a:p>
          <a:p>
            <a:r>
              <a:rPr lang="zh-CN" altLang="en-US" sz="2000">
                <a:ea typeface="黑体" pitchFamily="49" charset="-122"/>
              </a:rPr>
              <a:t>     我打算用我的压岁</a:t>
            </a:r>
            <a:r>
              <a:rPr lang="en-US" altLang="zh-CN" sz="2000">
                <a:ea typeface="黑体" pitchFamily="49" charset="-122"/>
              </a:rPr>
              <a:t>______________________</a:t>
            </a:r>
            <a:r>
              <a:rPr lang="zh-CN" altLang="en-US" sz="2000">
                <a:ea typeface="黑体" pitchFamily="49" charset="-122"/>
              </a:rPr>
              <a:t>（做什么），</a:t>
            </a:r>
          </a:p>
          <a:p>
            <a:r>
              <a:rPr lang="zh-CN" altLang="en-US" sz="2000">
                <a:ea typeface="黑体" pitchFamily="49" charset="-122"/>
              </a:rPr>
              <a:t>因为</a:t>
            </a:r>
            <a:r>
              <a:rPr lang="en-US" altLang="zh-CN" sz="2000">
                <a:ea typeface="黑体" pitchFamily="49" charset="-122"/>
              </a:rPr>
              <a:t>______________________________________</a:t>
            </a:r>
            <a:r>
              <a:rPr lang="zh-CN" altLang="en-US" sz="2000">
                <a:ea typeface="黑体" pitchFamily="49" charset="-122"/>
              </a:rPr>
              <a:t>（原因）。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lowchart: Manual Input 21"/>
          <p:cNvSpPr>
            <a:spLocks noChangeArrowheads="1"/>
          </p:cNvSpPr>
          <p:nvPr/>
        </p:nvSpPr>
        <p:spPr bwMode="auto">
          <a:xfrm>
            <a:off x="0" y="0"/>
            <a:ext cx="2452688" cy="1527175"/>
          </a:xfrm>
          <a:prstGeom prst="flowChartManualInput">
            <a:avLst/>
          </a:prstGeom>
          <a:solidFill>
            <a:srgbClr val="E19F95"/>
          </a:solidFill>
          <a:ln w="38100" algn="ctr">
            <a:noFill/>
            <a:miter lim="800000"/>
            <a:headEnd/>
            <a:tailEnd/>
          </a:ln>
        </p:spPr>
        <p:txBody>
          <a:bodyPr anchor="ctr"/>
          <a:lstStyle/>
          <a:p>
            <a:r>
              <a:rPr lang="zh-CN" altLang="en-US" b="1">
                <a:ea typeface="黑体" pitchFamily="49" charset="-122"/>
              </a:rPr>
              <a:t>五、归类评议</a:t>
            </a:r>
            <a:endParaRPr lang="zh-CN" altLang="en-US">
              <a:ea typeface="黑体" pitchFamily="49" charset="-122"/>
            </a:endParaRPr>
          </a:p>
        </p:txBody>
      </p:sp>
      <p:sp>
        <p:nvSpPr>
          <p:cNvPr id="23554" name="矩形 3"/>
          <p:cNvSpPr>
            <a:spLocks noChangeArrowheads="1"/>
          </p:cNvSpPr>
          <p:nvPr/>
        </p:nvSpPr>
        <p:spPr bwMode="auto">
          <a:xfrm>
            <a:off x="3048000" y="336550"/>
            <a:ext cx="6096000" cy="5908675"/>
          </a:xfrm>
          <a:prstGeom prst="rect">
            <a:avLst/>
          </a:prstGeom>
          <a:noFill/>
          <a:ln w="9525">
            <a:noFill/>
            <a:miter lim="800000"/>
            <a:headEnd/>
            <a:tailEnd/>
          </a:ln>
        </p:spPr>
        <p:txBody>
          <a:bodyPr>
            <a:spAutoFit/>
          </a:bodyPr>
          <a:lstStyle/>
          <a:p>
            <a:r>
              <a:rPr lang="en-US" altLang="zh-CN">
                <a:ea typeface="黑体" pitchFamily="49" charset="-122"/>
              </a:rPr>
              <a:t>A</a:t>
            </a:r>
            <a:r>
              <a:rPr lang="zh-CN" altLang="en-US">
                <a:ea typeface="黑体" pitchFamily="49" charset="-122"/>
              </a:rPr>
              <a:t>、心里只有我。</a:t>
            </a:r>
          </a:p>
          <a:p>
            <a:r>
              <a:rPr lang="zh-CN" altLang="en-US">
                <a:ea typeface="黑体" pitchFamily="49" charset="-122"/>
              </a:rPr>
              <a:t>    有的同学打算将压岁钱用来买自己喜欢的东西，甚至是玩具，当然可以，但意义并不大。能让它更有意义一点吗？</a:t>
            </a:r>
          </a:p>
          <a:p>
            <a:r>
              <a:rPr lang="zh-CN" altLang="en-US">
                <a:ea typeface="黑体" pitchFamily="49" charset="-122"/>
              </a:rPr>
              <a:t>引导：自己的压岁钱不仅仅是花在自己的身上。当你用压岁钱给爸爸买来一条新皮带时，我想你的爸爸一定会非常感动，一定会为拥有你这样的儿子感到开心！</a:t>
            </a:r>
          </a:p>
          <a:p>
            <a:r>
              <a:rPr lang="en-US" altLang="zh-CN">
                <a:ea typeface="黑体" pitchFamily="49" charset="-122"/>
              </a:rPr>
              <a:t>B</a:t>
            </a:r>
            <a:r>
              <a:rPr lang="zh-CN" altLang="en-US">
                <a:ea typeface="黑体" pitchFamily="49" charset="-122"/>
              </a:rPr>
              <a:t>、心中有家人（朋友）用压岁钱敬孝心</a:t>
            </a:r>
            <a:r>
              <a:rPr lang="en-US" altLang="zh-CN">
                <a:ea typeface="黑体" pitchFamily="49" charset="-122"/>
              </a:rPr>
              <a:t>.</a:t>
            </a:r>
            <a:endParaRPr lang="zh-CN" altLang="en-US">
              <a:ea typeface="黑体" pitchFamily="49" charset="-122"/>
            </a:endParaRPr>
          </a:p>
          <a:p>
            <a:r>
              <a:rPr lang="zh-CN" altLang="en-US">
                <a:ea typeface="黑体" pitchFamily="49" charset="-122"/>
              </a:rPr>
              <a:t>   从你们的谈话中老师感受到你们的心里不仅仅是装着自己了，还想到了自己的家人！如果你的家人听到你有这样的打算一定会非常开心！</a:t>
            </a:r>
          </a:p>
          <a:p>
            <a:r>
              <a:rPr lang="zh-CN" altLang="en-US">
                <a:ea typeface="黑体" pitchFamily="49" charset="-122"/>
              </a:rPr>
              <a:t>过渡：爱自己的亲人是爱，如果能爱与自己非亲非故，但确实需要帮助的人，那就是一种伟大的，高尚的爱。</a:t>
            </a:r>
          </a:p>
          <a:p>
            <a:r>
              <a:rPr lang="zh-CN" altLang="en-US">
                <a:ea typeface="黑体" pitchFamily="49" charset="-122"/>
              </a:rPr>
              <a:t>在我们中国，贫困地区，那些孩子连学也没得上，多可怜呀，他们多么想得到压岁钱，多想回到梦寐以求的学校上学呀！请大家在小组内讨论讨论，我们的压岁钱还可以怎样用得更有意义？</a:t>
            </a:r>
          </a:p>
          <a:p>
            <a:r>
              <a:rPr lang="en-US" altLang="zh-CN">
                <a:ea typeface="黑体" pitchFamily="49" charset="-122"/>
              </a:rPr>
              <a:t>C</a:t>
            </a:r>
            <a:r>
              <a:rPr lang="zh-CN" altLang="en-US">
                <a:ea typeface="黑体" pitchFamily="49" charset="-122"/>
              </a:rPr>
              <a:t>、用压岁钱献爱心</a:t>
            </a:r>
          </a:p>
          <a:p>
            <a:r>
              <a:rPr lang="zh-CN" altLang="en-US">
                <a:ea typeface="黑体" pitchFamily="49" charset="-122"/>
              </a:rPr>
              <a:t>压岁钱还可以捐给敬老院，让敬老院的爷爷奶奶生活得更好！</a:t>
            </a:r>
          </a:p>
          <a:p>
            <a:r>
              <a:rPr lang="zh-CN" altLang="en-US">
                <a:ea typeface="黑体" pitchFamily="49" charset="-122"/>
              </a:rPr>
              <a:t>还可以用来捐给希望工程，让那些上不起学的孩子能和我们一样坐在教室里读书。</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5"/>
          <p:cNvSpPr>
            <a:spLocks/>
          </p:cNvSpPr>
          <p:nvPr/>
        </p:nvSpPr>
        <p:spPr bwMode="auto">
          <a:xfrm>
            <a:off x="6807200" y="2328863"/>
            <a:ext cx="1836738" cy="868362"/>
          </a:xfrm>
          <a:custGeom>
            <a:avLst/>
            <a:gdLst>
              <a:gd name="T0" fmla="*/ 2147483647 w 662"/>
              <a:gd name="T1" fmla="*/ 2147483647 h 312"/>
              <a:gd name="T2" fmla="*/ 2147483647 w 662"/>
              <a:gd name="T3" fmla="*/ 2147483647 h 312"/>
              <a:gd name="T4" fmla="*/ 2147483647 w 662"/>
              <a:gd name="T5" fmla="*/ 2147483647 h 312"/>
              <a:gd name="T6" fmla="*/ 2147483647 w 662"/>
              <a:gd name="T7" fmla="*/ 2147483647 h 312"/>
              <a:gd name="T8" fmla="*/ 2147483647 w 662"/>
              <a:gd name="T9" fmla="*/ 2147483647 h 312"/>
              <a:gd name="T10" fmla="*/ 2147483647 w 662"/>
              <a:gd name="T11" fmla="*/ 2147483647 h 312"/>
              <a:gd name="T12" fmla="*/ 2147483647 w 662"/>
              <a:gd name="T13" fmla="*/ 2147483647 h 312"/>
              <a:gd name="T14" fmla="*/ 2147483647 w 662"/>
              <a:gd name="T15" fmla="*/ 2147483647 h 312"/>
              <a:gd name="T16" fmla="*/ 2147483647 w 662"/>
              <a:gd name="T17" fmla="*/ 0 h 312"/>
              <a:gd name="T18" fmla="*/ 2147483647 w 662"/>
              <a:gd name="T19" fmla="*/ 2147483647 h 312"/>
              <a:gd name="T20" fmla="*/ 2147483647 w 662"/>
              <a:gd name="T21" fmla="*/ 2147483647 h 312"/>
              <a:gd name="T22" fmla="*/ 2147483647 w 662"/>
              <a:gd name="T23" fmla="*/ 2147483647 h 312"/>
              <a:gd name="T24" fmla="*/ 0 w 662"/>
              <a:gd name="T25" fmla="*/ 2147483647 h 312"/>
              <a:gd name="T26" fmla="*/ 2147483647 w 662"/>
              <a:gd name="T27" fmla="*/ 2147483647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2"/>
              <a:gd name="T43" fmla="*/ 0 h 312"/>
              <a:gd name="T44" fmla="*/ 662 w 662"/>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2" h="312">
                <a:moveTo>
                  <a:pt x="180" y="303"/>
                </a:moveTo>
                <a:cubicBezTo>
                  <a:pt x="194" y="292"/>
                  <a:pt x="211" y="281"/>
                  <a:pt x="229" y="273"/>
                </a:cubicBezTo>
                <a:cubicBezTo>
                  <a:pt x="302" y="238"/>
                  <a:pt x="375" y="244"/>
                  <a:pt x="444" y="286"/>
                </a:cubicBezTo>
                <a:cubicBezTo>
                  <a:pt x="456" y="294"/>
                  <a:pt x="467" y="303"/>
                  <a:pt x="478" y="312"/>
                </a:cubicBezTo>
                <a:cubicBezTo>
                  <a:pt x="662" y="128"/>
                  <a:pt x="662" y="128"/>
                  <a:pt x="662" y="128"/>
                </a:cubicBezTo>
                <a:cubicBezTo>
                  <a:pt x="595" y="67"/>
                  <a:pt x="515" y="28"/>
                  <a:pt x="423" y="9"/>
                </a:cubicBezTo>
                <a:cubicBezTo>
                  <a:pt x="404" y="6"/>
                  <a:pt x="384" y="4"/>
                  <a:pt x="364" y="2"/>
                </a:cubicBezTo>
                <a:cubicBezTo>
                  <a:pt x="363" y="2"/>
                  <a:pt x="361" y="1"/>
                  <a:pt x="360" y="1"/>
                </a:cubicBezTo>
                <a:cubicBezTo>
                  <a:pt x="358" y="1"/>
                  <a:pt x="343" y="0"/>
                  <a:pt x="329" y="0"/>
                </a:cubicBezTo>
                <a:cubicBezTo>
                  <a:pt x="313" y="1"/>
                  <a:pt x="292" y="1"/>
                  <a:pt x="281" y="3"/>
                </a:cubicBezTo>
                <a:cubicBezTo>
                  <a:pt x="274" y="3"/>
                  <a:pt x="267" y="4"/>
                  <a:pt x="261" y="5"/>
                </a:cubicBezTo>
                <a:cubicBezTo>
                  <a:pt x="169" y="17"/>
                  <a:pt x="88" y="52"/>
                  <a:pt x="16" y="110"/>
                </a:cubicBezTo>
                <a:cubicBezTo>
                  <a:pt x="11" y="114"/>
                  <a:pt x="5" y="119"/>
                  <a:pt x="0" y="124"/>
                </a:cubicBezTo>
                <a:lnTo>
                  <a:pt x="180" y="303"/>
                </a:lnTo>
                <a:close/>
              </a:path>
            </a:pathLst>
          </a:custGeom>
          <a:solidFill>
            <a:srgbClr val="A5A675"/>
          </a:solidFill>
          <a:ln w="9525">
            <a:noFill/>
            <a:round/>
            <a:headEnd/>
            <a:tailEnd/>
          </a:ln>
        </p:spPr>
        <p:txBody>
          <a:bodyPr/>
          <a:lstStyle/>
          <a:p>
            <a:endParaRPr lang="zh-CN" altLang="en-US"/>
          </a:p>
        </p:txBody>
      </p:sp>
      <p:sp>
        <p:nvSpPr>
          <p:cNvPr id="24578" name="Freeform 6"/>
          <p:cNvSpPr>
            <a:spLocks/>
          </p:cNvSpPr>
          <p:nvPr/>
        </p:nvSpPr>
        <p:spPr bwMode="auto">
          <a:xfrm>
            <a:off x="1103313" y="2687638"/>
            <a:ext cx="6215062" cy="2019300"/>
          </a:xfrm>
          <a:custGeom>
            <a:avLst/>
            <a:gdLst>
              <a:gd name="T0" fmla="*/ 2147483647 w 2239"/>
              <a:gd name="T1" fmla="*/ 2147483647 h 726"/>
              <a:gd name="T2" fmla="*/ 2147483647 w 2239"/>
              <a:gd name="T3" fmla="*/ 2147483647 h 726"/>
              <a:gd name="T4" fmla="*/ 2147483647 w 2239"/>
              <a:gd name="T5" fmla="*/ 2147483647 h 726"/>
              <a:gd name="T6" fmla="*/ 2147483647 w 2239"/>
              <a:gd name="T7" fmla="*/ 2147483647 h 726"/>
              <a:gd name="T8" fmla="*/ 2147483647 w 2239"/>
              <a:gd name="T9" fmla="*/ 2147483647 h 726"/>
              <a:gd name="T10" fmla="*/ 2147483647 w 2239"/>
              <a:gd name="T11" fmla="*/ 2147483647 h 726"/>
              <a:gd name="T12" fmla="*/ 2147483647 w 2239"/>
              <a:gd name="T13" fmla="*/ 2147483647 h 726"/>
              <a:gd name="T14" fmla="*/ 2147483647 w 2239"/>
              <a:gd name="T15" fmla="*/ 0 h 726"/>
              <a:gd name="T16" fmla="*/ 2147483647 w 2239"/>
              <a:gd name="T17" fmla="*/ 2147483647 h 726"/>
              <a:gd name="T18" fmla="*/ 2147483647 w 2239"/>
              <a:gd name="T19" fmla="*/ 2147483647 h 726"/>
              <a:gd name="T20" fmla="*/ 2147483647 w 2239"/>
              <a:gd name="T21" fmla="*/ 2147483647 h 726"/>
              <a:gd name="T22" fmla="*/ 2147483647 w 2239"/>
              <a:gd name="T23" fmla="*/ 2147483647 h 726"/>
              <a:gd name="T24" fmla="*/ 0 w 2239"/>
              <a:gd name="T25" fmla="*/ 2147483647 h 726"/>
              <a:gd name="T26" fmla="*/ 0 w 2239"/>
              <a:gd name="T27" fmla="*/ 2147483647 h 726"/>
              <a:gd name="T28" fmla="*/ 2147483647 w 2239"/>
              <a:gd name="T29" fmla="*/ 2147483647 h 726"/>
              <a:gd name="T30" fmla="*/ 2147483647 w 2239"/>
              <a:gd name="T31" fmla="*/ 2147483647 h 726"/>
              <a:gd name="T32" fmla="*/ 2147483647 w 2239"/>
              <a:gd name="T33" fmla="*/ 2147483647 h 726"/>
              <a:gd name="T34" fmla="*/ 2147483647 w 2239"/>
              <a:gd name="T35" fmla="*/ 2147483647 h 726"/>
              <a:gd name="T36" fmla="*/ 2147483647 w 2239"/>
              <a:gd name="T37" fmla="*/ 2147483647 h 726"/>
              <a:gd name="T38" fmla="*/ 2147483647 w 2239"/>
              <a:gd name="T39" fmla="*/ 2147483647 h 726"/>
              <a:gd name="T40" fmla="*/ 2147483647 w 2239"/>
              <a:gd name="T41" fmla="*/ 2147483647 h 726"/>
              <a:gd name="T42" fmla="*/ 2147483647 w 2239"/>
              <a:gd name="T43" fmla="*/ 2147483647 h 726"/>
              <a:gd name="T44" fmla="*/ 2147483647 w 2239"/>
              <a:gd name="T45" fmla="*/ 2147483647 h 726"/>
              <a:gd name="T46" fmla="*/ 2147483647 w 2239"/>
              <a:gd name="T47" fmla="*/ 2147483647 h 726"/>
              <a:gd name="T48" fmla="*/ 2147483647 w 2239"/>
              <a:gd name="T49" fmla="*/ 2147483647 h 726"/>
              <a:gd name="T50" fmla="*/ 2147483647 w 2239"/>
              <a:gd name="T51" fmla="*/ 2147483647 h 726"/>
              <a:gd name="T52" fmla="*/ 2147483647 w 2239"/>
              <a:gd name="T53" fmla="*/ 2147483647 h 726"/>
              <a:gd name="T54" fmla="*/ 2147483647 w 2239"/>
              <a:gd name="T55" fmla="*/ 2147483647 h 726"/>
              <a:gd name="T56" fmla="*/ 2147483647 w 2239"/>
              <a:gd name="T57" fmla="*/ 2147483647 h 726"/>
              <a:gd name="T58" fmla="*/ 2147483647 w 2239"/>
              <a:gd name="T59" fmla="*/ 2147483647 h 726"/>
              <a:gd name="T60" fmla="*/ 2147483647 w 2239"/>
              <a:gd name="T61" fmla="*/ 2147483647 h 726"/>
              <a:gd name="T62" fmla="*/ 2147483647 w 2239"/>
              <a:gd name="T63" fmla="*/ 2147483647 h 726"/>
              <a:gd name="T64" fmla="*/ 2147483647 w 2239"/>
              <a:gd name="T65" fmla="*/ 2147483647 h 726"/>
              <a:gd name="T66" fmla="*/ 2147483647 w 2239"/>
              <a:gd name="T67" fmla="*/ 2147483647 h 726"/>
              <a:gd name="T68" fmla="*/ 2147483647 w 2239"/>
              <a:gd name="T69" fmla="*/ 2147483647 h 726"/>
              <a:gd name="T70" fmla="*/ 2147483647 w 2239"/>
              <a:gd name="T71" fmla="*/ 2147483647 h 726"/>
              <a:gd name="T72" fmla="*/ 2147483647 w 2239"/>
              <a:gd name="T73" fmla="*/ 2147483647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9"/>
              <a:gd name="T112" fmla="*/ 0 h 726"/>
              <a:gd name="T113" fmla="*/ 2239 w 2239"/>
              <a:gd name="T114" fmla="*/ 726 h 7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9" h="726">
                <a:moveTo>
                  <a:pt x="1927" y="472"/>
                </a:moveTo>
                <a:cubicBezTo>
                  <a:pt x="1931" y="483"/>
                  <a:pt x="1935" y="493"/>
                  <a:pt x="1939" y="503"/>
                </a:cubicBezTo>
                <a:cubicBezTo>
                  <a:pt x="1966" y="568"/>
                  <a:pt x="2005" y="622"/>
                  <a:pt x="2054" y="667"/>
                </a:cubicBezTo>
                <a:cubicBezTo>
                  <a:pt x="2239" y="482"/>
                  <a:pt x="2239" y="482"/>
                  <a:pt x="2239" y="482"/>
                </a:cubicBezTo>
                <a:cubicBezTo>
                  <a:pt x="2227" y="471"/>
                  <a:pt x="2216" y="459"/>
                  <a:pt x="2206" y="445"/>
                </a:cubicBezTo>
                <a:cubicBezTo>
                  <a:pt x="2177" y="407"/>
                  <a:pt x="2165" y="363"/>
                  <a:pt x="2169" y="316"/>
                </a:cubicBezTo>
                <a:cubicBezTo>
                  <a:pt x="2173" y="259"/>
                  <a:pt x="2196" y="213"/>
                  <a:pt x="2234" y="180"/>
                </a:cubicBezTo>
                <a:cubicBezTo>
                  <a:pt x="2054" y="0"/>
                  <a:pt x="2054" y="0"/>
                  <a:pt x="2054" y="0"/>
                </a:cubicBezTo>
                <a:cubicBezTo>
                  <a:pt x="1991" y="59"/>
                  <a:pt x="1941" y="140"/>
                  <a:pt x="1933" y="177"/>
                </a:cubicBezTo>
                <a:cubicBezTo>
                  <a:pt x="1933" y="178"/>
                  <a:pt x="1932" y="207"/>
                  <a:pt x="1874" y="208"/>
                </a:cubicBezTo>
                <a:cubicBezTo>
                  <a:pt x="1491" y="211"/>
                  <a:pt x="544" y="208"/>
                  <a:pt x="87" y="208"/>
                </a:cubicBezTo>
                <a:cubicBezTo>
                  <a:pt x="64" y="208"/>
                  <a:pt x="42" y="217"/>
                  <a:pt x="26" y="234"/>
                </a:cubicBezTo>
                <a:cubicBezTo>
                  <a:pt x="9" y="250"/>
                  <a:pt x="0" y="272"/>
                  <a:pt x="0" y="295"/>
                </a:cubicBezTo>
                <a:cubicBezTo>
                  <a:pt x="0" y="355"/>
                  <a:pt x="0" y="355"/>
                  <a:pt x="0" y="355"/>
                </a:cubicBezTo>
                <a:cubicBezTo>
                  <a:pt x="0" y="378"/>
                  <a:pt x="9" y="400"/>
                  <a:pt x="26" y="417"/>
                </a:cubicBezTo>
                <a:cubicBezTo>
                  <a:pt x="42" y="433"/>
                  <a:pt x="64" y="442"/>
                  <a:pt x="87" y="442"/>
                </a:cubicBezTo>
                <a:cubicBezTo>
                  <a:pt x="100" y="442"/>
                  <a:pt x="113" y="442"/>
                  <a:pt x="127" y="442"/>
                </a:cubicBezTo>
                <a:cubicBezTo>
                  <a:pt x="140" y="442"/>
                  <a:pt x="152" y="447"/>
                  <a:pt x="161" y="456"/>
                </a:cubicBezTo>
                <a:cubicBezTo>
                  <a:pt x="171" y="465"/>
                  <a:pt x="176" y="478"/>
                  <a:pt x="176" y="491"/>
                </a:cubicBezTo>
                <a:cubicBezTo>
                  <a:pt x="176" y="569"/>
                  <a:pt x="176" y="569"/>
                  <a:pt x="176" y="569"/>
                </a:cubicBezTo>
                <a:cubicBezTo>
                  <a:pt x="176" y="596"/>
                  <a:pt x="198" y="618"/>
                  <a:pt x="224" y="618"/>
                </a:cubicBezTo>
                <a:cubicBezTo>
                  <a:pt x="242" y="618"/>
                  <a:pt x="242" y="618"/>
                  <a:pt x="242" y="618"/>
                </a:cubicBezTo>
                <a:cubicBezTo>
                  <a:pt x="269" y="618"/>
                  <a:pt x="291" y="640"/>
                  <a:pt x="291" y="667"/>
                </a:cubicBezTo>
                <a:cubicBezTo>
                  <a:pt x="291" y="678"/>
                  <a:pt x="291" y="678"/>
                  <a:pt x="291" y="678"/>
                </a:cubicBezTo>
                <a:cubicBezTo>
                  <a:pt x="291" y="691"/>
                  <a:pt x="296" y="703"/>
                  <a:pt x="305" y="712"/>
                </a:cubicBezTo>
                <a:cubicBezTo>
                  <a:pt x="314" y="721"/>
                  <a:pt x="327" y="726"/>
                  <a:pt x="340" y="726"/>
                </a:cubicBezTo>
                <a:cubicBezTo>
                  <a:pt x="455" y="726"/>
                  <a:pt x="455" y="726"/>
                  <a:pt x="455" y="726"/>
                </a:cubicBezTo>
                <a:cubicBezTo>
                  <a:pt x="482" y="726"/>
                  <a:pt x="504" y="704"/>
                  <a:pt x="504" y="677"/>
                </a:cubicBezTo>
                <a:cubicBezTo>
                  <a:pt x="504" y="667"/>
                  <a:pt x="504" y="667"/>
                  <a:pt x="504" y="667"/>
                </a:cubicBezTo>
                <a:cubicBezTo>
                  <a:pt x="504" y="640"/>
                  <a:pt x="526" y="618"/>
                  <a:pt x="553" y="618"/>
                </a:cubicBezTo>
                <a:cubicBezTo>
                  <a:pt x="570" y="618"/>
                  <a:pt x="570" y="618"/>
                  <a:pt x="570" y="618"/>
                </a:cubicBezTo>
                <a:cubicBezTo>
                  <a:pt x="583" y="618"/>
                  <a:pt x="596" y="613"/>
                  <a:pt x="605" y="603"/>
                </a:cubicBezTo>
                <a:cubicBezTo>
                  <a:pt x="614" y="594"/>
                  <a:pt x="619" y="582"/>
                  <a:pt x="619" y="569"/>
                </a:cubicBezTo>
                <a:cubicBezTo>
                  <a:pt x="619" y="491"/>
                  <a:pt x="619" y="491"/>
                  <a:pt x="619" y="491"/>
                </a:cubicBezTo>
                <a:cubicBezTo>
                  <a:pt x="619" y="464"/>
                  <a:pt x="641" y="442"/>
                  <a:pt x="668" y="442"/>
                </a:cubicBezTo>
                <a:cubicBezTo>
                  <a:pt x="1092" y="442"/>
                  <a:pt x="1570" y="441"/>
                  <a:pt x="1797" y="441"/>
                </a:cubicBezTo>
                <a:cubicBezTo>
                  <a:pt x="1863" y="441"/>
                  <a:pt x="1922" y="455"/>
                  <a:pt x="1927" y="472"/>
                </a:cubicBezTo>
                <a:close/>
              </a:path>
            </a:pathLst>
          </a:custGeom>
          <a:solidFill>
            <a:srgbClr val="E19F95"/>
          </a:solidFill>
          <a:ln w="9525">
            <a:noFill/>
            <a:round/>
            <a:headEnd/>
            <a:tailEnd/>
          </a:ln>
        </p:spPr>
        <p:txBody>
          <a:bodyPr/>
          <a:lstStyle/>
          <a:p>
            <a:endParaRPr lang="zh-CN" altLang="en-US"/>
          </a:p>
        </p:txBody>
      </p:sp>
      <p:sp>
        <p:nvSpPr>
          <p:cNvPr id="24579" name="Freeform 7"/>
          <p:cNvSpPr>
            <a:spLocks/>
          </p:cNvSpPr>
          <p:nvPr/>
        </p:nvSpPr>
        <p:spPr bwMode="auto">
          <a:xfrm>
            <a:off x="6821488" y="4017963"/>
            <a:ext cx="1836737" cy="884237"/>
          </a:xfrm>
          <a:custGeom>
            <a:avLst/>
            <a:gdLst>
              <a:gd name="T0" fmla="*/ 2147483647 w 662"/>
              <a:gd name="T1" fmla="*/ 0 h 318"/>
              <a:gd name="T2" fmla="*/ 2147483647 w 662"/>
              <a:gd name="T3" fmla="*/ 2147483647 h 318"/>
              <a:gd name="T4" fmla="*/ 2147483647 w 662"/>
              <a:gd name="T5" fmla="*/ 2147483647 h 318"/>
              <a:gd name="T6" fmla="*/ 2147483647 w 662"/>
              <a:gd name="T7" fmla="*/ 2147483647 h 318"/>
              <a:gd name="T8" fmla="*/ 0 w 662"/>
              <a:gd name="T9" fmla="*/ 2147483647 h 318"/>
              <a:gd name="T10" fmla="*/ 2147483647 w 662"/>
              <a:gd name="T11" fmla="*/ 2147483647 h 318"/>
              <a:gd name="T12" fmla="*/ 2147483647 w 662"/>
              <a:gd name="T13" fmla="*/ 2147483647 h 318"/>
              <a:gd name="T14" fmla="*/ 2147483647 w 662"/>
              <a:gd name="T15" fmla="*/ 2147483647 h 318"/>
              <a:gd name="T16" fmla="*/ 2147483647 w 662"/>
              <a:gd name="T17" fmla="*/ 2147483647 h 318"/>
              <a:gd name="T18" fmla="*/ 2147483647 w 662"/>
              <a:gd name="T19" fmla="*/ 2147483647 h 318"/>
              <a:gd name="T20" fmla="*/ 2147483647 w 662"/>
              <a:gd name="T21" fmla="*/ 2147483647 h 318"/>
              <a:gd name="T22" fmla="*/ 2147483647 w 662"/>
              <a:gd name="T23" fmla="*/ 2147483647 h 318"/>
              <a:gd name="T24" fmla="*/ 2147483647 w 662"/>
              <a:gd name="T25" fmla="*/ 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2"/>
              <a:gd name="T40" fmla="*/ 0 h 318"/>
              <a:gd name="T41" fmla="*/ 662 w 662"/>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2" h="318">
                <a:moveTo>
                  <a:pt x="472" y="0"/>
                </a:moveTo>
                <a:cubicBezTo>
                  <a:pt x="467" y="6"/>
                  <a:pt x="461" y="11"/>
                  <a:pt x="454" y="15"/>
                </a:cubicBezTo>
                <a:cubicBezTo>
                  <a:pt x="416" y="44"/>
                  <a:pt x="372" y="57"/>
                  <a:pt x="318" y="58"/>
                </a:cubicBezTo>
                <a:cubicBezTo>
                  <a:pt x="269" y="56"/>
                  <a:pt x="223" y="41"/>
                  <a:pt x="185" y="9"/>
                </a:cubicBezTo>
                <a:cubicBezTo>
                  <a:pt x="0" y="194"/>
                  <a:pt x="0" y="194"/>
                  <a:pt x="0" y="194"/>
                </a:cubicBezTo>
                <a:cubicBezTo>
                  <a:pt x="30" y="221"/>
                  <a:pt x="65" y="244"/>
                  <a:pt x="103" y="264"/>
                </a:cubicBezTo>
                <a:cubicBezTo>
                  <a:pt x="163" y="295"/>
                  <a:pt x="226" y="312"/>
                  <a:pt x="294" y="316"/>
                </a:cubicBezTo>
                <a:cubicBezTo>
                  <a:pt x="295" y="316"/>
                  <a:pt x="296" y="316"/>
                  <a:pt x="297" y="317"/>
                </a:cubicBezTo>
                <a:cubicBezTo>
                  <a:pt x="299" y="317"/>
                  <a:pt x="313" y="317"/>
                  <a:pt x="329" y="317"/>
                </a:cubicBezTo>
                <a:cubicBezTo>
                  <a:pt x="344" y="318"/>
                  <a:pt x="365" y="316"/>
                  <a:pt x="376" y="315"/>
                </a:cubicBezTo>
                <a:cubicBezTo>
                  <a:pt x="383" y="314"/>
                  <a:pt x="390" y="314"/>
                  <a:pt x="396" y="313"/>
                </a:cubicBezTo>
                <a:cubicBezTo>
                  <a:pt x="498" y="299"/>
                  <a:pt x="587" y="258"/>
                  <a:pt x="662" y="190"/>
                </a:cubicBezTo>
                <a:lnTo>
                  <a:pt x="472" y="0"/>
                </a:lnTo>
                <a:close/>
              </a:path>
            </a:pathLst>
          </a:custGeom>
          <a:solidFill>
            <a:srgbClr val="A5A675"/>
          </a:solidFill>
          <a:ln w="9525">
            <a:noFill/>
            <a:round/>
            <a:headEnd/>
            <a:tailEnd/>
          </a:ln>
        </p:spPr>
        <p:txBody>
          <a:bodyPr/>
          <a:lstStyle/>
          <a:p>
            <a:endParaRPr lang="zh-CN" altLang="en-US"/>
          </a:p>
        </p:txBody>
      </p:sp>
      <p:sp>
        <p:nvSpPr>
          <p:cNvPr id="24580" name="Freeform 8"/>
          <p:cNvSpPr>
            <a:spLocks/>
          </p:cNvSpPr>
          <p:nvPr/>
        </p:nvSpPr>
        <p:spPr bwMode="auto">
          <a:xfrm>
            <a:off x="8148638" y="2698750"/>
            <a:ext cx="927100" cy="1830388"/>
          </a:xfrm>
          <a:custGeom>
            <a:avLst/>
            <a:gdLst>
              <a:gd name="T0" fmla="*/ 2147483647 w 334"/>
              <a:gd name="T1" fmla="*/ 2147483647 h 658"/>
              <a:gd name="T2" fmla="*/ 2147483647 w 334"/>
              <a:gd name="T3" fmla="*/ 2147483647 h 658"/>
              <a:gd name="T4" fmla="*/ 2147483647 w 334"/>
              <a:gd name="T5" fmla="*/ 2147483647 h 658"/>
              <a:gd name="T6" fmla="*/ 2147483647 w 334"/>
              <a:gd name="T7" fmla="*/ 0 h 658"/>
              <a:gd name="T8" fmla="*/ 2147483647 w 334"/>
              <a:gd name="T9" fmla="*/ 2147483647 h 658"/>
              <a:gd name="T10" fmla="*/ 2147483647 w 334"/>
              <a:gd name="T11" fmla="*/ 2147483647 h 658"/>
              <a:gd name="T12" fmla="*/ 0 w 334"/>
              <a:gd name="T13" fmla="*/ 2147483647 h 658"/>
              <a:gd name="T14" fmla="*/ 2147483647 w 334"/>
              <a:gd name="T15" fmla="*/ 2147483647 h 658"/>
              <a:gd name="T16" fmla="*/ 2147483647 w 334"/>
              <a:gd name="T17" fmla="*/ 2147483647 h 658"/>
              <a:gd name="T18" fmla="*/ 2147483647 w 334"/>
              <a:gd name="T19" fmla="*/ 2147483647 h 658"/>
              <a:gd name="T20" fmla="*/ 2147483647 w 334"/>
              <a:gd name="T21" fmla="*/ 2147483647 h 658"/>
              <a:gd name="T22" fmla="*/ 2147483647 w 334"/>
              <a:gd name="T23" fmla="*/ 2147483647 h 658"/>
              <a:gd name="T24" fmla="*/ 2147483647 w 334"/>
              <a:gd name="T25" fmla="*/ 2147483647 h 658"/>
              <a:gd name="T26" fmla="*/ 2147483647 w 334"/>
              <a:gd name="T27" fmla="*/ 2147483647 h 6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658"/>
              <a:gd name="T44" fmla="*/ 334 w 334"/>
              <a:gd name="T45" fmla="*/ 658 h 6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658">
                <a:moveTo>
                  <a:pt x="332" y="286"/>
                </a:moveTo>
                <a:cubicBezTo>
                  <a:pt x="331" y="279"/>
                  <a:pt x="330" y="274"/>
                  <a:pt x="329" y="267"/>
                </a:cubicBezTo>
                <a:cubicBezTo>
                  <a:pt x="318" y="185"/>
                  <a:pt x="285" y="111"/>
                  <a:pt x="232" y="46"/>
                </a:cubicBezTo>
                <a:cubicBezTo>
                  <a:pt x="218" y="30"/>
                  <a:pt x="204" y="15"/>
                  <a:pt x="190" y="0"/>
                </a:cubicBezTo>
                <a:cubicBezTo>
                  <a:pt x="5" y="185"/>
                  <a:pt x="5" y="185"/>
                  <a:pt x="5" y="185"/>
                </a:cubicBezTo>
                <a:cubicBezTo>
                  <a:pt x="33" y="212"/>
                  <a:pt x="51" y="246"/>
                  <a:pt x="58" y="287"/>
                </a:cubicBezTo>
                <a:cubicBezTo>
                  <a:pt x="71" y="360"/>
                  <a:pt x="50" y="421"/>
                  <a:pt x="0" y="469"/>
                </a:cubicBezTo>
                <a:cubicBezTo>
                  <a:pt x="190" y="658"/>
                  <a:pt x="190" y="658"/>
                  <a:pt x="190" y="658"/>
                </a:cubicBezTo>
                <a:cubicBezTo>
                  <a:pt x="191" y="657"/>
                  <a:pt x="192" y="656"/>
                  <a:pt x="193" y="655"/>
                </a:cubicBezTo>
                <a:cubicBezTo>
                  <a:pt x="261" y="590"/>
                  <a:pt x="306" y="512"/>
                  <a:pt x="325" y="419"/>
                </a:cubicBezTo>
                <a:cubicBezTo>
                  <a:pt x="329" y="401"/>
                  <a:pt x="330" y="382"/>
                  <a:pt x="333" y="364"/>
                </a:cubicBezTo>
                <a:cubicBezTo>
                  <a:pt x="333" y="363"/>
                  <a:pt x="333" y="362"/>
                  <a:pt x="333" y="360"/>
                </a:cubicBezTo>
                <a:cubicBezTo>
                  <a:pt x="334" y="359"/>
                  <a:pt x="334" y="345"/>
                  <a:pt x="334" y="330"/>
                </a:cubicBezTo>
                <a:cubicBezTo>
                  <a:pt x="334" y="316"/>
                  <a:pt x="333" y="296"/>
                  <a:pt x="332" y="286"/>
                </a:cubicBezTo>
                <a:close/>
              </a:path>
            </a:pathLst>
          </a:custGeom>
          <a:solidFill>
            <a:srgbClr val="E19F95"/>
          </a:solidFill>
          <a:ln w="9525">
            <a:noFill/>
            <a:round/>
            <a:headEnd/>
            <a:tailEnd/>
          </a:ln>
        </p:spPr>
        <p:txBody>
          <a:bodyPr/>
          <a:lstStyle/>
          <a:p>
            <a:endParaRPr lang="zh-CN" altLang="en-US"/>
          </a:p>
        </p:txBody>
      </p:sp>
      <p:sp>
        <p:nvSpPr>
          <p:cNvPr id="62" name="TextBox 11"/>
          <p:cNvSpPr txBox="1"/>
          <p:nvPr/>
        </p:nvSpPr>
        <p:spPr>
          <a:xfrm>
            <a:off x="1208088" y="1968500"/>
            <a:ext cx="5092700" cy="1322388"/>
          </a:xfrm>
          <a:prstGeom prst="rect">
            <a:avLst/>
          </a:prstGeom>
          <a:noFill/>
        </p:spPr>
        <p:txBody>
          <a:bodyPr wrap="none">
            <a:spAutoFit/>
          </a:bodyPr>
          <a:lstStyle/>
          <a:p>
            <a:pPr fontAlgn="auto">
              <a:spcBef>
                <a:spcPts val="0"/>
              </a:spcBef>
              <a:spcAft>
                <a:spcPts val="0"/>
              </a:spcAft>
              <a:defRPr/>
            </a:pPr>
            <a:r>
              <a:rPr lang="id-ID" sz="8000" b="1" dirty="0">
                <a:solidFill>
                  <a:srgbClr val="E19F95"/>
                </a:solidFill>
                <a:latin typeface="+mj-lt"/>
                <a:ea typeface="+mn-ea"/>
              </a:rPr>
              <a:t>SUCCESS</a:t>
            </a:r>
          </a:p>
        </p:txBody>
      </p:sp>
      <p:grpSp>
        <p:nvGrpSpPr>
          <p:cNvPr id="67" name="Group 16"/>
          <p:cNvGrpSpPr/>
          <p:nvPr/>
        </p:nvGrpSpPr>
        <p:grpSpPr>
          <a:xfrm>
            <a:off x="7541650" y="2452968"/>
            <a:ext cx="436617" cy="436617"/>
            <a:chOff x="5978526" y="4030663"/>
            <a:chExt cx="239713" cy="239713"/>
          </a:xfrm>
          <a:solidFill>
            <a:schemeClr val="bg1"/>
          </a:solidFill>
        </p:grpSpPr>
        <p:sp>
          <p:nvSpPr>
            <p:cNvPr id="75" name="Freeform 424"/>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6" name="Freeform 425"/>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7" name="Freeform 426"/>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8" name="Freeform 427"/>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9" name="Freeform 428"/>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80"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81" name="Freeform 430"/>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grpSp>
      <p:grpSp>
        <p:nvGrpSpPr>
          <p:cNvPr id="68" name="Group 24"/>
          <p:cNvGrpSpPr/>
          <p:nvPr/>
        </p:nvGrpSpPr>
        <p:grpSpPr>
          <a:xfrm rot="2700000">
            <a:off x="7616002" y="4313175"/>
            <a:ext cx="287901" cy="501715"/>
            <a:chOff x="4732338" y="4783138"/>
            <a:chExt cx="703263" cy="1225550"/>
          </a:xfrm>
          <a:solidFill>
            <a:schemeClr val="bg1"/>
          </a:solidFill>
        </p:grpSpPr>
        <p:sp>
          <p:nvSpPr>
            <p:cNvPr id="72"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3"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4"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grpSp>
      <p:grpSp>
        <p:nvGrpSpPr>
          <p:cNvPr id="69" name="Group 28"/>
          <p:cNvGrpSpPr/>
          <p:nvPr/>
        </p:nvGrpSpPr>
        <p:grpSpPr>
          <a:xfrm>
            <a:off x="8480863" y="3330123"/>
            <a:ext cx="417024" cy="475193"/>
            <a:chOff x="4616451" y="1741488"/>
            <a:chExt cx="2959100" cy="3371850"/>
          </a:xfrm>
          <a:solidFill>
            <a:schemeClr val="bg1"/>
          </a:solidFill>
        </p:grpSpPr>
        <p:sp>
          <p:nvSpPr>
            <p:cNvPr id="70"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sp>
          <p:nvSpPr>
            <p:cNvPr id="71"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extLst>
          </p:spPr>
          <p:txBody>
            <a:bodyPr/>
            <a:lstStyle/>
            <a:p>
              <a:pPr fontAlgn="auto">
                <a:spcBef>
                  <a:spcPts val="0"/>
                </a:spcBef>
                <a:spcAft>
                  <a:spcPts val="0"/>
                </a:spcAft>
                <a:defRPr/>
              </a:pPr>
              <a:endParaRPr lang="id-ID">
                <a:latin typeface="+mn-lt"/>
                <a:ea typeface="+mn-ea"/>
              </a:endParaRPr>
            </a:p>
          </p:txBody>
        </p:sp>
      </p:grpSp>
      <p:sp>
        <p:nvSpPr>
          <p:cNvPr id="83" name="文本框 82"/>
          <p:cNvSpPr txBox="1"/>
          <p:nvPr/>
        </p:nvSpPr>
        <p:spPr>
          <a:xfrm>
            <a:off x="6840538" y="463550"/>
            <a:ext cx="3517900" cy="1816100"/>
          </a:xfrm>
          <a:prstGeom prst="rect">
            <a:avLst/>
          </a:prstGeom>
          <a:noFill/>
        </p:spPr>
        <p:txBody>
          <a:bodyPr>
            <a:spAutoFit/>
          </a:bodyPr>
          <a:lstStyle/>
          <a:p>
            <a:pPr fontAlgn="auto">
              <a:spcBef>
                <a:spcPts val="0"/>
              </a:spcBef>
              <a:spcAft>
                <a:spcPts val="0"/>
              </a:spcAft>
              <a:defRPr/>
            </a:pPr>
            <a:r>
              <a:rPr lang="zh-CN" altLang="en-US" sz="1600" b="1" dirty="0">
                <a:latin typeface="+mn-lt"/>
                <a:ea typeface="+mn-ea"/>
              </a:rPr>
              <a:t>六、课堂小结</a:t>
            </a:r>
            <a:endParaRPr lang="zh-CN" altLang="en-US" sz="1600" dirty="0">
              <a:latin typeface="+mn-lt"/>
              <a:ea typeface="+mn-ea"/>
            </a:endParaRPr>
          </a:p>
          <a:p>
            <a:pPr fontAlgn="auto">
              <a:spcBef>
                <a:spcPts val="0"/>
              </a:spcBef>
              <a:spcAft>
                <a:spcPts val="0"/>
              </a:spcAft>
              <a:defRPr/>
            </a:pPr>
            <a:r>
              <a:rPr lang="zh-CN" altLang="en-US" sz="1600" dirty="0">
                <a:latin typeface="+mn-lt"/>
                <a:ea typeface="+mn-ea"/>
              </a:rPr>
              <a:t>同学们说得都很有道理，所以我们的压岁钱应该用在孝敬长辈、学习、帮助他人等该用的地方。我们的压岁钱就能用得更有意义，更有价值！这样就叫做</a:t>
            </a:r>
            <a:r>
              <a:rPr lang="en-US" altLang="zh-CN" sz="1600" dirty="0">
                <a:latin typeface="+mn-lt"/>
                <a:ea typeface="+mn-ea"/>
              </a:rPr>
              <a:t>——</a:t>
            </a:r>
            <a:r>
              <a:rPr lang="zh-CN" altLang="en-US" sz="1600" dirty="0">
                <a:latin typeface="+mn-lt"/>
                <a:ea typeface="+mn-ea"/>
              </a:rPr>
              <a:t>用好压岁钱。</a:t>
            </a:r>
          </a:p>
          <a:p>
            <a:pPr fontAlgn="auto">
              <a:spcBef>
                <a:spcPts val="0"/>
              </a:spcBef>
              <a:spcAft>
                <a:spcPts val="0"/>
              </a:spcAft>
              <a:defRPr/>
            </a:pP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24586" name="矩形 28"/>
          <p:cNvSpPr>
            <a:spLocks noChangeArrowheads="1"/>
          </p:cNvSpPr>
          <p:nvPr/>
        </p:nvSpPr>
        <p:spPr bwMode="auto">
          <a:xfrm>
            <a:off x="9253538" y="2647950"/>
            <a:ext cx="2938462" cy="1754188"/>
          </a:xfrm>
          <a:prstGeom prst="rect">
            <a:avLst/>
          </a:prstGeom>
          <a:noFill/>
          <a:ln w="9525">
            <a:noFill/>
            <a:miter lim="800000"/>
            <a:headEnd/>
            <a:tailEnd/>
          </a:ln>
        </p:spPr>
        <p:txBody>
          <a:bodyPr>
            <a:spAutoFit/>
          </a:bodyPr>
          <a:lstStyle/>
          <a:p>
            <a:r>
              <a:rPr lang="zh-CN" altLang="en-US" b="1">
                <a:ea typeface="黑体" pitchFamily="49" charset="-122"/>
              </a:rPr>
              <a:t>七、拓展延伸</a:t>
            </a:r>
            <a:endParaRPr lang="zh-CN" altLang="en-US">
              <a:ea typeface="黑体" pitchFamily="49" charset="-122"/>
            </a:endParaRPr>
          </a:p>
          <a:p>
            <a:r>
              <a:rPr lang="zh-CN" altLang="en-US">
                <a:ea typeface="黑体" pitchFamily="49" charset="-122"/>
              </a:rPr>
              <a:t>请同学们回家以后问问父母，他们小时候的压岁钱是怎么花的，再把自己的看法和认识告诉父母，看看他们怎么评价你的观点。</a:t>
            </a:r>
          </a:p>
        </p:txBody>
      </p:sp>
      <p:sp>
        <p:nvSpPr>
          <p:cNvPr id="24587" name="矩形 29"/>
          <p:cNvSpPr>
            <a:spLocks noChangeArrowheads="1"/>
          </p:cNvSpPr>
          <p:nvPr/>
        </p:nvSpPr>
        <p:spPr bwMode="auto">
          <a:xfrm>
            <a:off x="6291263" y="4954588"/>
            <a:ext cx="4094162" cy="1754187"/>
          </a:xfrm>
          <a:prstGeom prst="rect">
            <a:avLst/>
          </a:prstGeom>
          <a:noFill/>
          <a:ln w="9525">
            <a:noFill/>
            <a:miter lim="800000"/>
            <a:headEnd/>
            <a:tailEnd/>
          </a:ln>
        </p:spPr>
        <p:txBody>
          <a:bodyPr>
            <a:spAutoFit/>
          </a:bodyPr>
          <a:lstStyle/>
          <a:p>
            <a:r>
              <a:rPr lang="zh-CN" altLang="en-US">
                <a:ea typeface="黑体" pitchFamily="49" charset="-122"/>
              </a:rPr>
              <a:t>教学板书：             </a:t>
            </a:r>
            <a:endParaRPr lang="en-US" altLang="zh-CN">
              <a:ea typeface="黑体" pitchFamily="49" charset="-122"/>
            </a:endParaRPr>
          </a:p>
          <a:p>
            <a:r>
              <a:rPr lang="zh-CN" altLang="en-US">
                <a:ea typeface="黑体" pitchFamily="49" charset="-122"/>
              </a:rPr>
              <a:t>               用好压岁钱</a:t>
            </a:r>
          </a:p>
          <a:p>
            <a:r>
              <a:rPr lang="zh-CN" altLang="en-US">
                <a:ea typeface="黑体" pitchFamily="49" charset="-122"/>
              </a:rPr>
              <a:t>               合理、有意义</a:t>
            </a:r>
          </a:p>
          <a:p>
            <a:r>
              <a:rPr lang="zh-CN" altLang="en-US">
                <a:ea typeface="黑体" pitchFamily="49" charset="-122"/>
              </a:rPr>
              <a:t>               节约用钱   </a:t>
            </a:r>
          </a:p>
          <a:p>
            <a:r>
              <a:rPr lang="zh-CN" altLang="en-US">
                <a:ea typeface="黑体" pitchFamily="49" charset="-122"/>
              </a:rPr>
              <a:t>               学会理财 </a:t>
            </a:r>
          </a:p>
          <a:p>
            <a:r>
              <a:rPr lang="zh-CN" altLang="en-US">
                <a:ea typeface="黑体" pitchFamily="49" charset="-122"/>
              </a:rPr>
              <a:t>                合理消费</a:t>
            </a:r>
          </a:p>
        </p:txBody>
      </p:sp>
    </p:spTree>
    <p:custDataLst>
      <p:tags r:id="rId1"/>
    </p:custDataLst>
  </p:cSld>
  <p:clrMapOvr>
    <a:masterClrMapping/>
  </p:clrMapOvr>
  <p:transition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71600" y="750888"/>
            <a:ext cx="8701088" cy="4394200"/>
          </a:xfrm>
          <a:prstGeom prst="ellipse">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t>教学目标</a:t>
            </a:r>
          </a:p>
          <a:p>
            <a:pPr fontAlgn="auto">
              <a:spcBef>
                <a:spcPts val="0"/>
              </a:spcBef>
              <a:spcAft>
                <a:spcPts val="0"/>
              </a:spcAft>
              <a:defRPr/>
            </a:pPr>
            <a:r>
              <a:rPr lang="zh-CN" altLang="en-US" b="1" dirty="0"/>
              <a:t>    </a:t>
            </a:r>
            <a:r>
              <a:rPr lang="en-US" altLang="zh-CN" dirty="0"/>
              <a:t>1.</a:t>
            </a:r>
            <a:r>
              <a:rPr lang="zh-CN" altLang="en-US" dirty="0"/>
              <a:t>培养学生的言语表达能力，特别是听、说、评的能力。</a:t>
            </a:r>
          </a:p>
          <a:p>
            <a:pPr fontAlgn="auto">
              <a:spcBef>
                <a:spcPts val="0"/>
              </a:spcBef>
              <a:spcAft>
                <a:spcPts val="0"/>
              </a:spcAft>
              <a:defRPr/>
            </a:pPr>
            <a:r>
              <a:rPr lang="en-US" altLang="zh-CN" dirty="0"/>
              <a:t>2.</a:t>
            </a:r>
            <a:r>
              <a:rPr lang="zh-CN" altLang="en-US" dirty="0"/>
              <a:t>教给学生正确使用压岁钱的方法。</a:t>
            </a:r>
          </a:p>
          <a:p>
            <a:pPr fontAlgn="auto">
              <a:spcBef>
                <a:spcPts val="0"/>
              </a:spcBef>
              <a:spcAft>
                <a:spcPts val="0"/>
              </a:spcAft>
              <a:defRPr/>
            </a:pPr>
            <a:r>
              <a:rPr lang="en-US" altLang="zh-CN" dirty="0"/>
              <a:t>3.</a:t>
            </a:r>
            <a:r>
              <a:rPr lang="zh-CN" altLang="en-US" dirty="0"/>
              <a:t>鼓励学生正确、有价值地使用压岁钱。</a:t>
            </a:r>
            <a:endParaRPr lang="en-US" altLang="zh-CN" dirty="0"/>
          </a:p>
          <a:p>
            <a:pPr fontAlgn="auto">
              <a:spcBef>
                <a:spcPts val="0"/>
              </a:spcBef>
              <a:spcAft>
                <a:spcPts val="0"/>
              </a:spcAft>
              <a:defRPr/>
            </a:pPr>
            <a:r>
              <a:rPr lang="zh-CN" altLang="en-US" dirty="0"/>
              <a:t>教学重点：</a:t>
            </a:r>
          </a:p>
          <a:p>
            <a:pPr fontAlgn="auto">
              <a:spcBef>
                <a:spcPts val="0"/>
              </a:spcBef>
              <a:spcAft>
                <a:spcPts val="0"/>
              </a:spcAft>
              <a:defRPr/>
            </a:pPr>
            <a:r>
              <a:rPr lang="zh-CN" altLang="en-US" dirty="0"/>
              <a:t>培养学生的言语表达能力，特别是听、说、评的能力。</a:t>
            </a:r>
          </a:p>
          <a:p>
            <a:pPr fontAlgn="auto">
              <a:spcBef>
                <a:spcPts val="0"/>
              </a:spcBef>
              <a:spcAft>
                <a:spcPts val="0"/>
              </a:spcAft>
              <a:defRPr/>
            </a:pPr>
            <a:r>
              <a:rPr lang="zh-CN" altLang="en-US" dirty="0"/>
              <a:t>教学难点：</a:t>
            </a:r>
          </a:p>
          <a:p>
            <a:pPr fontAlgn="auto">
              <a:spcBef>
                <a:spcPts val="0"/>
              </a:spcBef>
              <a:spcAft>
                <a:spcPts val="0"/>
              </a:spcAft>
              <a:defRPr/>
            </a:pPr>
            <a:r>
              <a:rPr lang="zh-CN" altLang="en-US" dirty="0"/>
              <a:t>怎样正确合理使用压岁钱。</a:t>
            </a:r>
          </a:p>
          <a:p>
            <a:pPr fontAlgn="auto">
              <a:spcBef>
                <a:spcPts val="0"/>
              </a:spcBef>
              <a:spcAft>
                <a:spcPts val="0"/>
              </a:spcAft>
              <a:defRPr/>
            </a:pPr>
            <a:endParaRPr lang="zh-CN" altLang="en-US" dirty="0"/>
          </a:p>
        </p:txBody>
      </p:sp>
      <p:sp>
        <p:nvSpPr>
          <p:cNvPr id="26626" name="Freeform 175"/>
          <p:cNvSpPr>
            <a:spLocks/>
          </p:cNvSpPr>
          <p:nvPr/>
        </p:nvSpPr>
        <p:spPr bwMode="auto">
          <a:xfrm>
            <a:off x="366713" y="274638"/>
            <a:ext cx="430212" cy="692150"/>
          </a:xfrm>
          <a:custGeom>
            <a:avLst/>
            <a:gdLst>
              <a:gd name="T0" fmla="*/ 2147483647 w 180"/>
              <a:gd name="T1" fmla="*/ 2147483647 h 289"/>
              <a:gd name="T2" fmla="*/ 0 w 180"/>
              <a:gd name="T3" fmla="*/ 2147483647 h 289"/>
              <a:gd name="T4" fmla="*/ 0 w 180"/>
              <a:gd name="T5" fmla="*/ 2147483647 h 289"/>
              <a:gd name="T6" fmla="*/ 2147483647 w 180"/>
              <a:gd name="T7" fmla="*/ 2147483647 h 289"/>
              <a:gd name="T8" fmla="*/ 2147483647 w 180"/>
              <a:gd name="T9" fmla="*/ 2147483647 h 289"/>
              <a:gd name="T10" fmla="*/ 2147483647 w 180"/>
              <a:gd name="T11" fmla="*/ 2147483647 h 289"/>
              <a:gd name="T12" fmla="*/ 2147483647 w 180"/>
              <a:gd name="T13" fmla="*/ 2147483647 h 289"/>
              <a:gd name="T14" fmla="*/ 2147483647 w 180"/>
              <a:gd name="T15" fmla="*/ 2147483647 h 289"/>
              <a:gd name="T16" fmla="*/ 2147483647 w 180"/>
              <a:gd name="T17" fmla="*/ 2147483647 h 289"/>
              <a:gd name="T18" fmla="*/ 2147483647 w 180"/>
              <a:gd name="T19" fmla="*/ 2147483647 h 289"/>
              <a:gd name="T20" fmla="*/ 2147483647 w 180"/>
              <a:gd name="T21" fmla="*/ 2147483647 h 289"/>
              <a:gd name="T22" fmla="*/ 2147483647 w 180"/>
              <a:gd name="T23" fmla="*/ 2147483647 h 289"/>
              <a:gd name="T24" fmla="*/ 2147483647 w 180"/>
              <a:gd name="T25" fmla="*/ 2147483647 h 289"/>
              <a:gd name="T26" fmla="*/ 2147483647 w 180"/>
              <a:gd name="T27" fmla="*/ 2147483647 h 289"/>
              <a:gd name="T28" fmla="*/ 2147483647 w 180"/>
              <a:gd name="T29" fmla="*/ 2147483647 h 289"/>
              <a:gd name="T30" fmla="*/ 2147483647 w 180"/>
              <a:gd name="T31" fmla="*/ 2147483647 h 289"/>
              <a:gd name="T32" fmla="*/ 2147483647 w 180"/>
              <a:gd name="T33" fmla="*/ 2147483647 h 289"/>
              <a:gd name="T34" fmla="*/ 2147483647 w 180"/>
              <a:gd name="T35" fmla="*/ 2147483647 h 289"/>
              <a:gd name="T36" fmla="*/ 2147483647 w 180"/>
              <a:gd name="T37" fmla="*/ 2147483647 h 289"/>
              <a:gd name="T38" fmla="*/ 2147483647 w 180"/>
              <a:gd name="T39" fmla="*/ 2147483647 h 289"/>
              <a:gd name="T40" fmla="*/ 2147483647 w 180"/>
              <a:gd name="T41" fmla="*/ 2147483647 h 289"/>
              <a:gd name="T42" fmla="*/ 2147483647 w 180"/>
              <a:gd name="T43" fmla="*/ 2147483647 h 289"/>
              <a:gd name="T44" fmla="*/ 2147483647 w 180"/>
              <a:gd name="T45" fmla="*/ 2147483647 h 289"/>
              <a:gd name="T46" fmla="*/ 2147483647 w 180"/>
              <a:gd name="T47" fmla="*/ 2147483647 h 289"/>
              <a:gd name="T48" fmla="*/ 2147483647 w 180"/>
              <a:gd name="T49" fmla="*/ 2147483647 h 289"/>
              <a:gd name="T50" fmla="*/ 2147483647 w 180"/>
              <a:gd name="T51" fmla="*/ 2147483647 h 289"/>
              <a:gd name="T52" fmla="*/ 2147483647 w 180"/>
              <a:gd name="T53" fmla="*/ 2147483647 h 289"/>
              <a:gd name="T54" fmla="*/ 2147483647 w 180"/>
              <a:gd name="T55" fmla="*/ 2147483647 h 289"/>
              <a:gd name="T56" fmla="*/ 2147483647 w 180"/>
              <a:gd name="T57" fmla="*/ 2147483647 h 289"/>
              <a:gd name="T58" fmla="*/ 2147483647 w 180"/>
              <a:gd name="T59" fmla="*/ 2147483647 h 2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
              <a:gd name="T91" fmla="*/ 0 h 289"/>
              <a:gd name="T92" fmla="*/ 180 w 180"/>
              <a:gd name="T93" fmla="*/ 289 h 2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w="9525">
            <a:noFill/>
            <a:round/>
            <a:headEnd/>
            <a:tailEnd/>
          </a:ln>
        </p:spPr>
        <p:txBody>
          <a:bodyPr/>
          <a:lstStyle/>
          <a:p>
            <a:endParaRPr lang="zh-CN" altLang="en-US"/>
          </a:p>
        </p:txBody>
      </p:sp>
      <p:pic>
        <p:nvPicPr>
          <p:cNvPr id="26627" name="图片 3"/>
          <p:cNvPicPr>
            <a:picLocks noChangeAspect="1"/>
          </p:cNvPicPr>
          <p:nvPr/>
        </p:nvPicPr>
        <p:blipFill>
          <a:blip r:embed="rId2"/>
          <a:srcRect/>
          <a:stretch>
            <a:fillRect/>
          </a:stretch>
        </p:blipFill>
        <p:spPr bwMode="auto">
          <a:xfrm>
            <a:off x="0" y="5322888"/>
            <a:ext cx="2728913" cy="1535112"/>
          </a:xfrm>
          <a:prstGeom prst="rect">
            <a:avLst/>
          </a:prstGeom>
          <a:noFill/>
          <a:ln w="9525">
            <a:noFill/>
            <a:miter lim="800000"/>
            <a:headEnd/>
            <a:tailEnd/>
          </a:ln>
        </p:spPr>
      </p:pic>
      <p:sp>
        <p:nvSpPr>
          <p:cNvPr id="26628" name="Freeform 10"/>
          <p:cNvSpPr>
            <a:spLocks noChangeArrowheads="1"/>
          </p:cNvSpPr>
          <p:nvPr/>
        </p:nvSpPr>
        <p:spPr bwMode="auto">
          <a:xfrm>
            <a:off x="9964738" y="187325"/>
            <a:ext cx="1376362" cy="2433638"/>
          </a:xfrm>
          <a:custGeom>
            <a:avLst/>
            <a:gdLst>
              <a:gd name="T0" fmla="*/ 2147483647 w 737"/>
              <a:gd name="T1" fmla="*/ 2147483647 h 950"/>
              <a:gd name="T2" fmla="*/ 2147483647 w 737"/>
              <a:gd name="T3" fmla="*/ 2147483647 h 950"/>
              <a:gd name="T4" fmla="*/ 2147483647 w 737"/>
              <a:gd name="T5" fmla="*/ 2147483647 h 950"/>
              <a:gd name="T6" fmla="*/ 2147483647 w 737"/>
              <a:gd name="T7" fmla="*/ 2147483647 h 950"/>
              <a:gd name="T8" fmla="*/ 2147483647 w 737"/>
              <a:gd name="T9" fmla="*/ 2147483647 h 950"/>
              <a:gd name="T10" fmla="*/ 2147483647 w 737"/>
              <a:gd name="T11" fmla="*/ 2147483647 h 950"/>
              <a:gd name="T12" fmla="*/ 2147483647 w 737"/>
              <a:gd name="T13" fmla="*/ 2147483647 h 950"/>
              <a:gd name="T14" fmla="*/ 2147483647 w 737"/>
              <a:gd name="T15" fmla="*/ 2147483647 h 950"/>
              <a:gd name="T16" fmla="*/ 2147483647 w 737"/>
              <a:gd name="T17" fmla="*/ 0 h 950"/>
              <a:gd name="T18" fmla="*/ 2147483647 w 737"/>
              <a:gd name="T19" fmla="*/ 0 h 950"/>
              <a:gd name="T20" fmla="*/ 0 w 737"/>
              <a:gd name="T21" fmla="*/ 2147483647 h 950"/>
              <a:gd name="T22" fmla="*/ 2147483647 w 737"/>
              <a:gd name="T23" fmla="*/ 2147483647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7"/>
              <a:gd name="T37" fmla="*/ 0 h 950"/>
              <a:gd name="T38" fmla="*/ 737 w 737"/>
              <a:gd name="T39" fmla="*/ 950 h 9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7" h="950">
                <a:moveTo>
                  <a:pt x="198" y="673"/>
                </a:moveTo>
                <a:cubicBezTo>
                  <a:pt x="199" y="684"/>
                  <a:pt x="198" y="696"/>
                  <a:pt x="193" y="706"/>
                </a:cubicBezTo>
                <a:cubicBezTo>
                  <a:pt x="175" y="704"/>
                  <a:pt x="156" y="709"/>
                  <a:pt x="143" y="723"/>
                </a:cubicBezTo>
                <a:cubicBezTo>
                  <a:pt x="120" y="746"/>
                  <a:pt x="120" y="784"/>
                  <a:pt x="143" y="807"/>
                </a:cubicBezTo>
                <a:cubicBezTo>
                  <a:pt x="166" y="830"/>
                  <a:pt x="204" y="830"/>
                  <a:pt x="227" y="807"/>
                </a:cubicBezTo>
                <a:cubicBezTo>
                  <a:pt x="240" y="793"/>
                  <a:pt x="246" y="775"/>
                  <a:pt x="244" y="757"/>
                </a:cubicBezTo>
                <a:cubicBezTo>
                  <a:pt x="254" y="752"/>
                  <a:pt x="266" y="751"/>
                  <a:pt x="277" y="752"/>
                </a:cubicBezTo>
                <a:cubicBezTo>
                  <a:pt x="475" y="950"/>
                  <a:pt x="475" y="950"/>
                  <a:pt x="475" y="950"/>
                </a:cubicBezTo>
                <a:cubicBezTo>
                  <a:pt x="737" y="687"/>
                  <a:pt x="737" y="262"/>
                  <a:pt x="475" y="0"/>
                </a:cubicBezTo>
                <a:cubicBezTo>
                  <a:pt x="475" y="0"/>
                  <a:pt x="475" y="0"/>
                  <a:pt x="475" y="0"/>
                </a:cubicBezTo>
                <a:cubicBezTo>
                  <a:pt x="0" y="475"/>
                  <a:pt x="0" y="475"/>
                  <a:pt x="0" y="475"/>
                </a:cubicBezTo>
                <a:cubicBezTo>
                  <a:pt x="198" y="673"/>
                  <a:pt x="198" y="673"/>
                  <a:pt x="198" y="673"/>
                </a:cubicBezTo>
              </a:path>
            </a:pathLst>
          </a:custGeom>
          <a:solidFill>
            <a:srgbClr val="A5A675"/>
          </a:solidFill>
          <a:ln w="9525">
            <a:noFill/>
            <a:miter lim="800000"/>
            <a:headEnd/>
            <a:tailEnd/>
          </a:ln>
        </p:spPr>
        <p:txBody>
          <a:bodyPr/>
          <a:lstStyle/>
          <a:p>
            <a:endParaRPr lang="en-US" altLang="zh-CN">
              <a:ea typeface="黑体" pitchFamily="49" charset="-122"/>
            </a:endParaRPr>
          </a:p>
          <a:p>
            <a:endParaRPr lang="en-US" altLang="zh-CN">
              <a:ea typeface="黑体" pitchFamily="49" charset="-122"/>
            </a:endParaRPr>
          </a:p>
          <a:p>
            <a:endParaRPr lang="en-US" altLang="zh-CN" sz="2800">
              <a:ea typeface="黑体" pitchFamily="49" charset="-122"/>
            </a:endParaRPr>
          </a:p>
          <a:p>
            <a:r>
              <a:rPr lang="zh-CN" altLang="en-US" sz="2800">
                <a:ea typeface="黑体" pitchFamily="49" charset="-122"/>
              </a:rPr>
              <a:t>黄金荣</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0" y="0"/>
            <a:ext cx="12192000" cy="6858000"/>
          </a:xfrm>
          <a:prstGeom prst="ellipse">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t>一．营造新年气氛，引出压岁钱</a:t>
            </a:r>
            <a:br>
              <a:rPr lang="zh-CN" altLang="en-US" dirty="0"/>
            </a:br>
            <a:r>
              <a:rPr lang="zh-CN" altLang="en-US" dirty="0"/>
              <a:t>      同学们，今天是</a:t>
            </a:r>
            <a:r>
              <a:rPr lang="en-US" altLang="zh-CN" dirty="0"/>
              <a:t>11</a:t>
            </a:r>
            <a:r>
              <a:rPr lang="zh-CN" altLang="en-US" dirty="0"/>
              <a:t>月</a:t>
            </a:r>
            <a:r>
              <a:rPr lang="en-US" altLang="zh-CN" dirty="0"/>
              <a:t>30</a:t>
            </a:r>
            <a:r>
              <a:rPr lang="zh-CN" altLang="en-US" dirty="0"/>
              <a:t>日，距离</a:t>
            </a:r>
            <a:r>
              <a:rPr lang="en-US" altLang="zh-CN" dirty="0"/>
              <a:t>2019</a:t>
            </a:r>
            <a:r>
              <a:rPr lang="zh-CN" altLang="en-US" dirty="0"/>
              <a:t>年的春节还有二个多月的时间，不远了。你们想过春节吗？说到春节，同学们大都很喜欢，老师想了解一下，过春节时，你们会因为什么而快乐？</a:t>
            </a:r>
          </a:p>
          <a:p>
            <a:pPr fontAlgn="auto">
              <a:spcBef>
                <a:spcPts val="0"/>
              </a:spcBef>
              <a:spcAft>
                <a:spcPts val="0"/>
              </a:spcAft>
              <a:defRPr/>
            </a:pPr>
            <a:r>
              <a:rPr lang="en-US" altLang="zh-CN" dirty="0"/>
              <a:t>2</a:t>
            </a:r>
            <a:r>
              <a:rPr lang="zh-CN" altLang="en-US" dirty="0"/>
              <a:t>．为什么？指名交流。每次过年的时候</a:t>
            </a:r>
            <a:r>
              <a:rPr lang="en-US" altLang="zh-CN" dirty="0"/>
              <a:t>,</a:t>
            </a:r>
            <a:r>
              <a:rPr lang="zh-CN" altLang="en-US" dirty="0"/>
              <a:t>我们都会得到压岁钱，还记得长辈们给你压岁钱时说的话吗？（板书：压岁钱）（学生讨论）</a:t>
            </a:r>
          </a:p>
          <a:p>
            <a:pPr fontAlgn="auto">
              <a:spcBef>
                <a:spcPts val="0"/>
              </a:spcBef>
              <a:spcAft>
                <a:spcPts val="0"/>
              </a:spcAft>
              <a:defRPr/>
            </a:pPr>
            <a:r>
              <a:rPr lang="en-US" altLang="zh-CN" dirty="0"/>
              <a:t>3</a:t>
            </a:r>
            <a:r>
              <a:rPr lang="zh-CN" altLang="en-US" dirty="0"/>
              <a:t>．给压岁钱是过年时的一个风俗习惯，每个同学或多或少得到过。那你知道压岁钱的来历吗？（师述故事）</a:t>
            </a:r>
          </a:p>
          <a:p>
            <a:pPr fontAlgn="auto">
              <a:spcBef>
                <a:spcPts val="0"/>
              </a:spcBef>
              <a:spcAft>
                <a:spcPts val="0"/>
              </a:spcAft>
              <a:defRPr/>
            </a:pPr>
            <a:r>
              <a:rPr lang="en-US" altLang="zh-CN" dirty="0"/>
              <a:t>4</a:t>
            </a:r>
            <a:r>
              <a:rPr lang="zh-CN" altLang="en-US" dirty="0"/>
              <a:t>．原来压岁钱包含着长辈对晚辈的祝愿，钱多少并没有关系，重要的是有这一份心意，对吗？那么在我们的生活中，以前你的压岁钱都是怎样处理的呢？（不作评价）</a:t>
            </a:r>
          </a:p>
          <a:p>
            <a:pPr fontAlgn="auto">
              <a:spcBef>
                <a:spcPts val="0"/>
              </a:spcBef>
              <a:spcAft>
                <a:spcPts val="0"/>
              </a:spcAft>
              <a:defRPr/>
            </a:pPr>
            <a:r>
              <a:rPr lang="en-US" altLang="zh-CN" dirty="0"/>
              <a:t>5</a:t>
            </a:r>
            <a:r>
              <a:rPr lang="zh-CN" altLang="en-US" dirty="0"/>
              <a:t>．大家对压岁钱各有各的用法，钱是来之不易的，是长辈们用他们的辛勤劳动换来的。我们怎样用好这压岁钱，使它更具有意义呢？今天我们就来开个小小讨论会</a:t>
            </a:r>
            <a:r>
              <a:rPr lang="en-US" altLang="zh-CN" dirty="0"/>
              <a:t>——</a:t>
            </a:r>
            <a:r>
              <a:rPr lang="zh-CN" altLang="en-US" dirty="0"/>
              <a:t>用好压岁钱。（强调“用好”并板书）</a:t>
            </a:r>
          </a:p>
          <a:p>
            <a:pPr fontAlgn="auto">
              <a:spcBef>
                <a:spcPts val="0"/>
              </a:spcBef>
              <a:spcAft>
                <a:spcPts val="0"/>
              </a:spcAft>
              <a:defRPr/>
            </a:pPr>
            <a:r>
              <a:rPr lang="zh-CN" altLang="en-US" dirty="0"/>
              <a:t>二、看图</a:t>
            </a:r>
          </a:p>
          <a:p>
            <a:pPr fontAlgn="auto">
              <a:spcBef>
                <a:spcPts val="0"/>
              </a:spcBef>
              <a:spcAft>
                <a:spcPts val="0"/>
              </a:spcAft>
              <a:defRPr/>
            </a:pPr>
            <a:r>
              <a:rPr lang="zh-CN" altLang="en-US" dirty="0"/>
              <a:t>    </a:t>
            </a:r>
            <a:r>
              <a:rPr lang="en-US" altLang="zh-CN" dirty="0"/>
              <a:t>1</a:t>
            </a:r>
            <a:r>
              <a:rPr lang="zh-CN" altLang="en-US" dirty="0"/>
              <a:t>．观察书上插图，小丽和她的同学也得到了长辈给的压岁钱，仔细观察图画，他们在干什么？从画面中人物的神态想象他们是怎么说的，怎么想的，他在想这些钱怎么用呢？</a:t>
            </a:r>
          </a:p>
          <a:p>
            <a:pPr fontAlgn="auto">
              <a:spcBef>
                <a:spcPts val="0"/>
              </a:spcBef>
              <a:spcAft>
                <a:spcPts val="0"/>
              </a:spcAft>
              <a:defRPr/>
            </a:pPr>
            <a:r>
              <a:rPr lang="zh-CN" altLang="en-US" dirty="0"/>
              <a:t> </a:t>
            </a:r>
            <a:r>
              <a:rPr lang="en-US" altLang="zh-CN" dirty="0"/>
              <a:t>2</a:t>
            </a:r>
            <a:r>
              <a:rPr lang="zh-CN" altLang="en-US" dirty="0"/>
              <a:t>．他的主意怎么样？这样使用压岁钱是否合理？</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0" y="395288"/>
            <a:ext cx="12192000" cy="6169025"/>
          </a:xfrm>
          <a:prstGeom prst="ellipse">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t>三、明理</a:t>
            </a:r>
          </a:p>
          <a:p>
            <a:pPr fontAlgn="auto">
              <a:spcBef>
                <a:spcPts val="0"/>
              </a:spcBef>
              <a:spcAft>
                <a:spcPts val="0"/>
              </a:spcAft>
              <a:defRPr/>
            </a:pPr>
            <a:r>
              <a:rPr lang="zh-CN" altLang="en-US" dirty="0"/>
              <a:t>  </a:t>
            </a:r>
            <a:r>
              <a:rPr lang="en-US" altLang="zh-CN" dirty="0"/>
              <a:t>1</a:t>
            </a:r>
            <a:r>
              <a:rPr lang="zh-CN" altLang="en-US" dirty="0"/>
              <a:t>．交流讨论：</a:t>
            </a:r>
            <a:r>
              <a:rPr lang="en-US" altLang="zh-CN" dirty="0"/>
              <a:t>2019</a:t>
            </a:r>
            <a:r>
              <a:rPr lang="zh-CN" altLang="en-US" dirty="0"/>
              <a:t>年的春节，我们又将得到一笔压岁钱，你打算怎样用好它？（小组自由讨论交流，注意引导学生说清楚理由）</a:t>
            </a:r>
          </a:p>
          <a:p>
            <a:pPr fontAlgn="auto">
              <a:spcBef>
                <a:spcPts val="0"/>
              </a:spcBef>
              <a:spcAft>
                <a:spcPts val="0"/>
              </a:spcAft>
              <a:defRPr/>
            </a:pPr>
            <a:r>
              <a:rPr lang="zh-CN" altLang="en-US" dirty="0"/>
              <a:t>出示：我打算用我的压岁钱</a:t>
            </a:r>
            <a:r>
              <a:rPr lang="en-US" altLang="zh-CN" dirty="0"/>
              <a:t>______________________</a:t>
            </a:r>
            <a:r>
              <a:rPr lang="zh-CN" altLang="en-US" dirty="0"/>
              <a:t>（做什么），</a:t>
            </a:r>
          </a:p>
          <a:p>
            <a:pPr fontAlgn="auto">
              <a:spcBef>
                <a:spcPts val="0"/>
              </a:spcBef>
              <a:spcAft>
                <a:spcPts val="0"/>
              </a:spcAft>
              <a:defRPr/>
            </a:pPr>
            <a:r>
              <a:rPr lang="zh-CN" altLang="en-US" dirty="0"/>
              <a:t>因为</a:t>
            </a:r>
            <a:r>
              <a:rPr lang="en-US" altLang="zh-CN" dirty="0"/>
              <a:t>______________________________________</a:t>
            </a:r>
            <a:r>
              <a:rPr lang="zh-CN" altLang="en-US" dirty="0"/>
              <a:t>（原因）。</a:t>
            </a:r>
          </a:p>
          <a:p>
            <a:pPr fontAlgn="auto">
              <a:spcBef>
                <a:spcPts val="0"/>
              </a:spcBef>
              <a:spcAft>
                <a:spcPts val="0"/>
              </a:spcAft>
              <a:defRPr/>
            </a:pPr>
            <a:r>
              <a:rPr lang="zh-CN" altLang="en-US" dirty="0"/>
              <a:t>  </a:t>
            </a:r>
            <a:r>
              <a:rPr lang="en-US" altLang="zh-CN" dirty="0"/>
              <a:t>2</a:t>
            </a:r>
            <a:r>
              <a:rPr lang="zh-CN" altLang="en-US" dirty="0"/>
              <a:t>．指名交流，分享。</a:t>
            </a:r>
          </a:p>
          <a:p>
            <a:pPr fontAlgn="auto">
              <a:spcBef>
                <a:spcPts val="0"/>
              </a:spcBef>
              <a:spcAft>
                <a:spcPts val="0"/>
              </a:spcAft>
              <a:defRPr/>
            </a:pPr>
            <a:r>
              <a:rPr lang="zh-CN" altLang="en-US" dirty="0"/>
              <a:t>  </a:t>
            </a:r>
            <a:r>
              <a:rPr lang="en-US" altLang="zh-CN" dirty="0"/>
              <a:t>3</a:t>
            </a:r>
            <a:r>
              <a:rPr lang="zh-CN" altLang="en-US" dirty="0"/>
              <a:t>．学生评价：你认为谁把自己的意思说清楚、明白了？</a:t>
            </a:r>
          </a:p>
          <a:p>
            <a:pPr fontAlgn="auto">
              <a:spcBef>
                <a:spcPts val="0"/>
              </a:spcBef>
              <a:spcAft>
                <a:spcPts val="0"/>
              </a:spcAft>
              <a:defRPr/>
            </a:pPr>
            <a:r>
              <a:rPr lang="zh-CN" altLang="en-US" dirty="0"/>
              <a:t>根据学生回答相机出示：</a:t>
            </a:r>
          </a:p>
          <a:p>
            <a:pPr fontAlgn="auto">
              <a:spcBef>
                <a:spcPts val="0"/>
              </a:spcBef>
              <a:spcAft>
                <a:spcPts val="0"/>
              </a:spcAft>
              <a:defRPr/>
            </a:pPr>
            <a:r>
              <a:rPr lang="zh-CN" altLang="en-US" dirty="0"/>
              <a:t>为敬老院的老人献一份爱</a:t>
            </a:r>
          </a:p>
          <a:p>
            <a:pPr fontAlgn="auto">
              <a:spcBef>
                <a:spcPts val="0"/>
              </a:spcBef>
              <a:spcAft>
                <a:spcPts val="0"/>
              </a:spcAft>
              <a:defRPr/>
            </a:pPr>
            <a:r>
              <a:rPr lang="zh-CN" altLang="en-US" dirty="0"/>
              <a:t>为父母送一份礼</a:t>
            </a:r>
          </a:p>
          <a:p>
            <a:pPr fontAlgn="auto">
              <a:spcBef>
                <a:spcPts val="0"/>
              </a:spcBef>
              <a:spcAft>
                <a:spcPts val="0"/>
              </a:spcAft>
              <a:defRPr/>
            </a:pPr>
            <a:r>
              <a:rPr lang="zh-CN" altLang="en-US" dirty="0"/>
              <a:t>为班里买一些笤帚</a:t>
            </a:r>
          </a:p>
          <a:p>
            <a:pPr fontAlgn="auto">
              <a:spcBef>
                <a:spcPts val="0"/>
              </a:spcBef>
              <a:spcAft>
                <a:spcPts val="0"/>
              </a:spcAft>
              <a:defRPr/>
            </a:pPr>
            <a:r>
              <a:rPr lang="zh-CN" altLang="en-US" dirty="0"/>
              <a:t>为同学捐一份款</a:t>
            </a:r>
          </a:p>
          <a:p>
            <a:pPr fontAlgn="auto">
              <a:spcBef>
                <a:spcPts val="0"/>
              </a:spcBef>
              <a:spcAft>
                <a:spcPts val="0"/>
              </a:spcAft>
              <a:defRPr/>
            </a:pPr>
            <a:r>
              <a:rPr lang="zh-CN" altLang="en-US" dirty="0"/>
              <a:t> </a:t>
            </a:r>
            <a:r>
              <a:rPr lang="en-US" altLang="zh-CN" dirty="0"/>
              <a:t>4.</a:t>
            </a:r>
            <a:r>
              <a:rPr lang="zh-CN" altLang="en-US" dirty="0"/>
              <a:t>谁愿意再当一次小评委，评一评谁的压岁钱用得最有意义？为什么你认为他的压岁钱用得最有意义？</a:t>
            </a:r>
          </a:p>
          <a:p>
            <a:pPr fontAlgn="auto">
              <a:spcBef>
                <a:spcPts val="0"/>
              </a:spcBef>
              <a:spcAft>
                <a:spcPts val="0"/>
              </a:spcAft>
              <a:defRPr/>
            </a:pPr>
            <a:r>
              <a:rPr lang="zh-CN" altLang="en-US" dirty="0"/>
              <a:t>（教师对学生在听、说、评中发现的问题进行指导，使学生明白在讨论中如何说，如何倾听，如何发表自己的见解。</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787525" y="355600"/>
            <a:ext cx="9051925" cy="5608638"/>
          </a:xfrm>
          <a:prstGeom prst="ellipse">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t>四、总结</a:t>
            </a:r>
          </a:p>
          <a:p>
            <a:pPr fontAlgn="auto">
              <a:spcBef>
                <a:spcPts val="0"/>
              </a:spcBef>
              <a:spcAft>
                <a:spcPts val="0"/>
              </a:spcAft>
              <a:defRPr/>
            </a:pPr>
            <a:r>
              <a:rPr lang="zh-CN" altLang="en-US" dirty="0"/>
              <a:t>通过这次讨论会，老师相信同学们长大了，懂事了，会体谅父母、关爱他人了。的确，尽管我们生活条件好了，但是我们身上的一钱一物依然来之不易。当同学们学会合理管理使用零用钱时，老师为你们的成长而自豪，让我们一起学会“用好压岁钱”。</a:t>
            </a:r>
          </a:p>
          <a:p>
            <a:pPr fontAlgn="auto">
              <a:spcBef>
                <a:spcPts val="0"/>
              </a:spcBef>
              <a:spcAft>
                <a:spcPts val="0"/>
              </a:spcAft>
              <a:defRPr/>
            </a:pPr>
            <a:r>
              <a:rPr lang="zh-CN" altLang="en-US" b="1" dirty="0"/>
              <a:t> </a:t>
            </a:r>
            <a:endParaRPr lang="zh-CN" altLang="en-US" dirty="0"/>
          </a:p>
          <a:p>
            <a:pPr fontAlgn="auto">
              <a:spcBef>
                <a:spcPts val="0"/>
              </a:spcBef>
              <a:spcAft>
                <a:spcPts val="0"/>
              </a:spcAft>
              <a:defRPr/>
            </a:pPr>
            <a:r>
              <a:rPr lang="zh-CN" altLang="en-US" dirty="0"/>
              <a:t>板书设计：</a:t>
            </a:r>
          </a:p>
          <a:p>
            <a:pPr fontAlgn="auto">
              <a:spcBef>
                <a:spcPts val="0"/>
              </a:spcBef>
              <a:spcAft>
                <a:spcPts val="0"/>
              </a:spcAft>
              <a:defRPr/>
            </a:pPr>
            <a:r>
              <a:rPr lang="zh-CN" altLang="en-US" dirty="0"/>
              <a:t> </a:t>
            </a:r>
          </a:p>
          <a:p>
            <a:pPr fontAlgn="auto">
              <a:spcBef>
                <a:spcPts val="0"/>
              </a:spcBef>
              <a:spcAft>
                <a:spcPts val="0"/>
              </a:spcAft>
              <a:defRPr/>
            </a:pPr>
            <a:r>
              <a:rPr lang="zh-CN" altLang="en-US" dirty="0"/>
              <a:t>用好压岁钱</a:t>
            </a:r>
          </a:p>
          <a:p>
            <a:pPr fontAlgn="auto">
              <a:spcBef>
                <a:spcPts val="0"/>
              </a:spcBef>
              <a:spcAft>
                <a:spcPts val="0"/>
              </a:spcAft>
              <a:defRPr/>
            </a:pPr>
            <a:r>
              <a:rPr lang="zh-CN" altLang="en-US" dirty="0"/>
              <a:t>  合理  有意义</a:t>
            </a:r>
          </a:p>
          <a:p>
            <a:pPr fontAlgn="auto">
              <a:spcBef>
                <a:spcPts val="0"/>
              </a:spcBef>
              <a:spcAft>
                <a:spcPts val="0"/>
              </a:spcAft>
              <a:defRPr/>
            </a:pPr>
            <a:r>
              <a:rPr lang="zh-CN" altLang="en-US" dirty="0"/>
              <a:t> </a:t>
            </a:r>
            <a:endParaRPr lang="zh-CN" altLang="en-US" dirty="0"/>
          </a:p>
        </p:txBody>
      </p:sp>
      <p:pic>
        <p:nvPicPr>
          <p:cNvPr id="29698" name="图片 2"/>
          <p:cNvPicPr>
            <a:picLocks noChangeAspect="1"/>
          </p:cNvPicPr>
          <p:nvPr/>
        </p:nvPicPr>
        <p:blipFill>
          <a:blip r:embed="rId2"/>
          <a:srcRect/>
          <a:stretch>
            <a:fillRect/>
          </a:stretch>
        </p:blipFill>
        <p:spPr bwMode="auto">
          <a:xfrm>
            <a:off x="9518650" y="5186363"/>
            <a:ext cx="2673350" cy="16716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6"/>
          <p:cNvSpPr txBox="1">
            <a:spLocks noChangeArrowheads="1"/>
          </p:cNvSpPr>
          <p:nvPr/>
        </p:nvSpPr>
        <p:spPr bwMode="auto">
          <a:xfrm>
            <a:off x="5684838" y="2408238"/>
            <a:ext cx="904875" cy="923925"/>
          </a:xfrm>
          <a:prstGeom prst="rect">
            <a:avLst/>
          </a:prstGeom>
          <a:noFill/>
          <a:ln w="9525">
            <a:noFill/>
            <a:miter lim="800000"/>
            <a:headEnd/>
            <a:tailEnd/>
          </a:ln>
        </p:spPr>
        <p:txBody>
          <a:bodyPr wrap="none">
            <a:spAutoFit/>
          </a:bodyPr>
          <a:lstStyle/>
          <a:p>
            <a:r>
              <a:rPr lang="en-US" altLang="zh-CN" sz="5400">
                <a:solidFill>
                  <a:srgbClr val="E19F95"/>
                </a:solidFill>
                <a:latin typeface="Impact" pitchFamily="34" charset="0"/>
              </a:rPr>
              <a:t>02</a:t>
            </a:r>
            <a:endParaRPr lang="zh-CN" altLang="en-US" sz="5400">
              <a:solidFill>
                <a:srgbClr val="E19F95"/>
              </a:solidFill>
              <a:latin typeface="Impact" pitchFamily="34" charset="0"/>
            </a:endParaRPr>
          </a:p>
        </p:txBody>
      </p:sp>
      <p:sp>
        <p:nvSpPr>
          <p:cNvPr id="3" name="标题 2"/>
          <p:cNvSpPr>
            <a:spLocks noGrp="1"/>
          </p:cNvSpPr>
          <p:nvPr>
            <p:ph type="title"/>
          </p:nvPr>
        </p:nvSpPr>
        <p:spPr>
          <a:xfrm>
            <a:off x="2682875" y="3276600"/>
            <a:ext cx="6826250" cy="1773238"/>
          </a:xfrm>
        </p:spPr>
        <p:txBody>
          <a:bodyPr/>
          <a:lstStyle/>
          <a:p>
            <a:pPr eaLnBrk="1" hangingPunct="1">
              <a:lnSpc>
                <a:spcPct val="100000"/>
              </a:lnSpc>
              <a:defRPr/>
            </a:pPr>
            <a:r>
              <a:rPr lang="en-US" altLang="zh-CN" dirty="0" smtClean="0">
                <a:sym typeface="+mn-ea"/>
              </a:rPr>
              <a:t/>
            </a:r>
            <a:br>
              <a:rPr lang="en-US" altLang="zh-CN" dirty="0" smtClean="0">
                <a:sym typeface="+mn-ea"/>
              </a:rPr>
            </a:br>
            <a:r>
              <a:rPr lang="en-US" altLang="zh-CN" dirty="0" smtClean="0">
                <a:sym typeface="+mn-ea"/>
              </a:rPr>
              <a:t/>
            </a:r>
            <a:br>
              <a:rPr lang="en-US" altLang="zh-CN" dirty="0" smtClean="0">
                <a:sym typeface="+mn-ea"/>
              </a:rPr>
            </a:br>
            <a:r>
              <a:rPr lang="en-US" altLang="zh-CN" dirty="0" smtClean="0">
                <a:sym typeface="+mn-ea"/>
              </a:rPr>
              <a:t/>
            </a:r>
            <a:br>
              <a:rPr lang="en-US" altLang="zh-CN" dirty="0" smtClean="0">
                <a:sym typeface="+mn-ea"/>
              </a:rPr>
            </a:br>
            <a:r>
              <a:rPr lang="zh-CN" altLang="en-US" dirty="0" smtClean="0">
                <a:sym typeface="+mn-ea"/>
              </a:rPr>
              <a:t>优秀研修日记</a:t>
            </a:r>
            <a:r>
              <a:rPr lang="zh-CN" altLang="en-US" dirty="0" smtClean="0">
                <a:solidFill>
                  <a:schemeClr val="bg2">
                    <a:lumMod val="50000"/>
                  </a:schemeClr>
                </a:solidFill>
                <a:latin typeface="幼圆" panose="02010509060101010101" pitchFamily="49" charset="-122"/>
                <a:ea typeface="幼圆" panose="02010509060101010101" pitchFamily="49" charset="-122"/>
              </a:rPr>
              <a:t/>
            </a:r>
            <a:br>
              <a:rPr lang="zh-CN" altLang="en-US" dirty="0" smtClean="0">
                <a:solidFill>
                  <a:schemeClr val="bg2">
                    <a:lumMod val="50000"/>
                  </a:schemeClr>
                </a:solidFill>
                <a:latin typeface="幼圆" panose="02010509060101010101" pitchFamily="49" charset="-122"/>
                <a:ea typeface="幼圆" panose="02010509060101010101" pitchFamily="49" charset="-122"/>
              </a:rPr>
            </a:br>
            <a:endParaRPr lang="zh-CN" altLang="en-US" dirty="0">
              <a:solidFill>
                <a:schemeClr val="bg2">
                  <a:lumMod val="5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1"/>
          <p:cNvGrpSpPr>
            <a:grpSpLocks/>
          </p:cNvGrpSpPr>
          <p:nvPr/>
        </p:nvGrpSpPr>
        <p:grpSpPr bwMode="auto">
          <a:xfrm>
            <a:off x="327025" y="314325"/>
            <a:ext cx="11682413" cy="6345238"/>
            <a:chOff x="5884905" y="2300330"/>
            <a:chExt cx="2238500" cy="817418"/>
          </a:xfrm>
        </p:grpSpPr>
        <p:sp>
          <p:nvSpPr>
            <p:cNvPr id="3" name="矩形 2"/>
            <p:cNvSpPr/>
            <p:nvPr/>
          </p:nvSpPr>
          <p:spPr>
            <a:xfrm>
              <a:off x="5884905" y="2300330"/>
              <a:ext cx="2238500" cy="817418"/>
            </a:xfrm>
            <a:prstGeom prst="rec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6975714" y="2451052"/>
              <a:ext cx="0" cy="515973"/>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750" name="文本框 11"/>
            <p:cNvSpPr txBox="1">
              <a:spLocks noChangeArrowheads="1"/>
            </p:cNvSpPr>
            <p:nvPr/>
          </p:nvSpPr>
          <p:spPr bwMode="auto">
            <a:xfrm>
              <a:off x="7064302" y="2388224"/>
              <a:ext cx="926386" cy="618429"/>
            </a:xfrm>
            <a:prstGeom prst="rect">
              <a:avLst/>
            </a:prstGeom>
            <a:noFill/>
            <a:ln w="9525">
              <a:noFill/>
              <a:miter lim="800000"/>
              <a:headEnd/>
              <a:tailEnd/>
            </a:ln>
          </p:spPr>
          <p:txBody>
            <a:bodyPr>
              <a:spAutoFit/>
            </a:bodyPr>
            <a:lstStyle/>
            <a:p>
              <a:pPr>
                <a:buFont typeface="Arial" charset="0"/>
                <a:buNone/>
              </a:pPr>
              <a:r>
                <a:rPr lang="zh-CN" altLang="en-US">
                  <a:ea typeface="黑体" pitchFamily="49" charset="-122"/>
                </a:rPr>
                <a:t>又到了间周一次的语文大组教研活动时间。这次活动是评青年教师杨柳的校级公开课</a:t>
              </a:r>
              <a:r>
                <a:rPr lang="en-US" altLang="zh-CN">
                  <a:ea typeface="黑体" pitchFamily="49" charset="-122"/>
                </a:rPr>
                <a:t>《</a:t>
              </a:r>
              <a:r>
                <a:rPr lang="zh-CN" altLang="en-US">
                  <a:ea typeface="黑体" pitchFamily="49" charset="-122"/>
                </a:rPr>
                <a:t>捞铁牛</a:t>
              </a:r>
              <a:r>
                <a:rPr lang="en-US" altLang="zh-CN">
                  <a:ea typeface="黑体" pitchFamily="49" charset="-122"/>
                </a:rPr>
                <a:t>》</a:t>
              </a:r>
              <a:r>
                <a:rPr lang="zh-CN" altLang="en-US">
                  <a:ea typeface="黑体" pitchFamily="49" charset="-122"/>
                </a:rPr>
                <a:t>。先由杨老师简单陈述自己的教学设想。杨老师在发言中谈到了她上这次公开课的感受。她说她为上这节课做了很多准备，结果还是没上成功，主要感觉自己经验不足，所学理论跟实际联系不上，希望老师们对这节课多提宝贵意见。接下来听课老师开始评课。</a:t>
              </a:r>
              <a:br>
                <a:rPr lang="zh-CN" altLang="en-US">
                  <a:ea typeface="黑体" pitchFamily="49" charset="-122"/>
                </a:rPr>
              </a:br>
              <a:r>
                <a:rPr lang="zh-CN" altLang="en-US">
                  <a:ea typeface="黑体" pitchFamily="49" charset="-122"/>
                </a:rPr>
                <a:t>　　刘老师：杨老师工作非常认真，她在准备这节课的过程中有不懂的问题总是提出来向有经验的老师请教，这种虚心好学的精神值得我学习。但希望杨老师以后课堂上注意节约时间，增强课堂效率。</a:t>
              </a:r>
              <a:br>
                <a:rPr lang="zh-CN" altLang="en-US">
                  <a:ea typeface="黑体" pitchFamily="49" charset="-122"/>
                </a:rPr>
              </a:br>
              <a:r>
                <a:rPr lang="zh-CN" altLang="en-US">
                  <a:ea typeface="黑体" pitchFamily="49" charset="-122"/>
                </a:rPr>
                <a:t>　　王老师：杨老师个人素质不错，对待这次公开课态度端正，准备充分，板书很漂亮，但学生的合作学习不到位，应该在平时就要教给他们合作学习的方法。</a:t>
              </a:r>
              <a:endParaRPr lang="zh-CN" altLang="en-US">
                <a:solidFill>
                  <a:schemeClr val="bg1"/>
                </a:solidFill>
                <a:latin typeface="微软雅黑" pitchFamily="34" charset="-122"/>
                <a:ea typeface="微软雅黑" pitchFamily="34" charset="-122"/>
                <a:cs typeface="Arial" charset="0"/>
              </a:endParaRPr>
            </a:p>
          </p:txBody>
        </p:sp>
        <p:pic>
          <p:nvPicPr>
            <p:cNvPr id="31751" name="图片 13"/>
            <p:cNvPicPr>
              <a:picLocks noChangeAspect="1"/>
            </p:cNvPicPr>
            <p:nvPr/>
          </p:nvPicPr>
          <p:blipFill>
            <a:blip r:embed="rId2"/>
            <a:srcRect/>
            <a:stretch>
              <a:fillRect/>
            </a:stretch>
          </p:blipFill>
          <p:spPr bwMode="auto">
            <a:xfrm>
              <a:off x="6154875" y="2498292"/>
              <a:ext cx="461250" cy="461250"/>
            </a:xfrm>
            <a:prstGeom prst="rect">
              <a:avLst/>
            </a:prstGeom>
            <a:noFill/>
            <a:ln w="9525">
              <a:noFill/>
              <a:miter lim="800000"/>
              <a:headEnd/>
              <a:tailEnd/>
            </a:ln>
          </p:spPr>
        </p:pic>
      </p:grpSp>
      <p:sp>
        <p:nvSpPr>
          <p:cNvPr id="31746" name="矩形 6"/>
          <p:cNvSpPr>
            <a:spLocks noChangeArrowheads="1"/>
          </p:cNvSpPr>
          <p:nvPr/>
        </p:nvSpPr>
        <p:spPr bwMode="auto">
          <a:xfrm>
            <a:off x="1870075" y="2047875"/>
            <a:ext cx="2128838" cy="400050"/>
          </a:xfrm>
          <a:prstGeom prst="rect">
            <a:avLst/>
          </a:prstGeom>
          <a:noFill/>
          <a:ln w="9525">
            <a:noFill/>
            <a:miter lim="800000"/>
            <a:headEnd/>
            <a:tailEnd/>
          </a:ln>
        </p:spPr>
        <p:txBody>
          <a:bodyPr>
            <a:spAutoFit/>
          </a:bodyPr>
          <a:lstStyle/>
          <a:p>
            <a:r>
              <a:rPr lang="zh-CN" altLang="en-US" sz="2000">
                <a:ea typeface="黑体" pitchFamily="49" charset="-122"/>
              </a:rPr>
              <a:t>发布者：何仕彬</a:t>
            </a:r>
            <a:endParaRPr lang="zh-CN" altLang="en-US" sz="2000">
              <a:latin typeface="宋体" charset="-122"/>
            </a:endParaRPr>
          </a:p>
        </p:txBody>
      </p:sp>
      <p:sp>
        <p:nvSpPr>
          <p:cNvPr id="31747" name="矩形 7"/>
          <p:cNvSpPr>
            <a:spLocks noChangeArrowheads="1"/>
          </p:cNvSpPr>
          <p:nvPr/>
        </p:nvSpPr>
        <p:spPr bwMode="auto">
          <a:xfrm>
            <a:off x="1692275" y="2633663"/>
            <a:ext cx="2265363" cy="646112"/>
          </a:xfrm>
          <a:prstGeom prst="rect">
            <a:avLst/>
          </a:prstGeom>
          <a:noFill/>
          <a:ln w="9525">
            <a:noFill/>
            <a:miter lim="800000"/>
            <a:headEnd/>
            <a:tailEnd/>
          </a:ln>
        </p:spPr>
        <p:txBody>
          <a:bodyPr>
            <a:spAutoFit/>
          </a:bodyPr>
          <a:lstStyle/>
          <a:p>
            <a:pPr algn="ctr"/>
            <a:r>
              <a:rPr lang="zh-CN" altLang="en-US" b="1">
                <a:ea typeface="黑体" pitchFamily="49" charset="-122"/>
              </a:rPr>
              <a:t>记一次</a:t>
            </a:r>
            <a:endParaRPr lang="en-US" altLang="zh-CN" b="1">
              <a:ea typeface="黑体" pitchFamily="49" charset="-122"/>
            </a:endParaRPr>
          </a:p>
          <a:p>
            <a:pPr algn="ctr"/>
            <a:r>
              <a:rPr lang="zh-CN" altLang="en-US" b="1">
                <a:ea typeface="黑体" pitchFamily="49" charset="-122"/>
              </a:rPr>
              <a:t>评课教研活动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组合 1"/>
          <p:cNvGrpSpPr>
            <a:grpSpLocks/>
          </p:cNvGrpSpPr>
          <p:nvPr/>
        </p:nvGrpSpPr>
        <p:grpSpPr bwMode="auto">
          <a:xfrm>
            <a:off x="327025" y="314325"/>
            <a:ext cx="11682413" cy="6345238"/>
            <a:chOff x="5884905" y="2300330"/>
            <a:chExt cx="2238500" cy="817418"/>
          </a:xfrm>
        </p:grpSpPr>
        <p:sp>
          <p:nvSpPr>
            <p:cNvPr id="3" name="矩形 2"/>
            <p:cNvSpPr/>
            <p:nvPr/>
          </p:nvSpPr>
          <p:spPr>
            <a:xfrm>
              <a:off x="5884905" y="2300330"/>
              <a:ext cx="2238500" cy="817418"/>
            </a:xfrm>
            <a:prstGeom prst="rec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6975714" y="2451052"/>
              <a:ext cx="0" cy="515973"/>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2773" name="文本框 11"/>
            <p:cNvSpPr txBox="1">
              <a:spLocks noChangeArrowheads="1"/>
            </p:cNvSpPr>
            <p:nvPr/>
          </p:nvSpPr>
          <p:spPr bwMode="auto">
            <a:xfrm>
              <a:off x="7045996" y="2521824"/>
              <a:ext cx="944692" cy="408322"/>
            </a:xfrm>
            <a:prstGeom prst="rect">
              <a:avLst/>
            </a:prstGeom>
            <a:noFill/>
            <a:ln w="9525">
              <a:noFill/>
              <a:miter lim="800000"/>
              <a:headEnd/>
              <a:tailEnd/>
            </a:ln>
          </p:spPr>
          <p:txBody>
            <a:bodyPr>
              <a:spAutoFit/>
            </a:bodyPr>
            <a:lstStyle/>
            <a:p>
              <a:pPr>
                <a:buFont typeface="Arial" charset="0"/>
                <a:buNone/>
              </a:pPr>
              <a:r>
                <a:rPr lang="zh-CN" altLang="en-US" sz="2000">
                  <a:latin typeface="宋体" charset="-122"/>
                </a:rPr>
                <a:t>接下来又有几个教师发言，内容基本雷同。</a:t>
              </a:r>
              <a:br>
                <a:rPr lang="zh-CN" altLang="en-US" sz="2000">
                  <a:latin typeface="宋体" charset="-122"/>
                </a:rPr>
              </a:br>
              <a:r>
                <a:rPr lang="zh-CN" altLang="en-US" sz="2000">
                  <a:latin typeface="宋体" charset="-122"/>
                </a:rPr>
                <a:t>　　评课活动结束后，杨老师告诉我，大家评课对她的人评得较多，而对她的教学并没有谈多少实质性的东西，她还是不知道这堂课的根本问题在哪儿，该怎么改进。她叹了口气说“这样的隔靴搔痒评课真没意思”。</a:t>
              </a:r>
              <a:br>
                <a:rPr lang="zh-CN" altLang="en-US" sz="2000">
                  <a:latin typeface="宋体" charset="-122"/>
                </a:rPr>
              </a:br>
              <a:r>
                <a:rPr lang="zh-CN" altLang="en-US" sz="2000">
                  <a:latin typeface="宋体" charset="-122"/>
                </a:rPr>
                <a:t>　　我们日常的评课活动是否也存在这种情况，分析一下这样的评课的作用。 、假冒伪劣产品，其卫生、质量无不让人担忧</a:t>
              </a:r>
              <a:r>
                <a:rPr lang="zh-CN" altLang="en-US">
                  <a:ea typeface="黑体" pitchFamily="49" charset="-122"/>
                </a:rPr>
                <a:t>。</a:t>
              </a:r>
              <a:endParaRPr lang="zh-CN" altLang="en-US">
                <a:solidFill>
                  <a:schemeClr val="bg1"/>
                </a:solidFill>
                <a:latin typeface="微软雅黑" pitchFamily="34" charset="-122"/>
                <a:ea typeface="微软雅黑" pitchFamily="34" charset="-122"/>
                <a:cs typeface="Arial" charset="0"/>
              </a:endParaRPr>
            </a:p>
          </p:txBody>
        </p:sp>
      </p:grpSp>
      <p:sp>
        <p:nvSpPr>
          <p:cNvPr id="32770" name="矩形 6"/>
          <p:cNvSpPr>
            <a:spLocks noChangeArrowheads="1"/>
          </p:cNvSpPr>
          <p:nvPr/>
        </p:nvSpPr>
        <p:spPr bwMode="auto">
          <a:xfrm>
            <a:off x="709613" y="763588"/>
            <a:ext cx="4872037" cy="4710112"/>
          </a:xfrm>
          <a:prstGeom prst="rect">
            <a:avLst/>
          </a:prstGeom>
          <a:noFill/>
          <a:ln w="9525">
            <a:noFill/>
            <a:miter lim="800000"/>
            <a:headEnd/>
            <a:tailEnd/>
          </a:ln>
        </p:spPr>
        <p:txBody>
          <a:bodyPr>
            <a:spAutoFit/>
          </a:bodyPr>
          <a:lstStyle/>
          <a:p>
            <a:endParaRPr lang="en-US" altLang="zh-CN" sz="2000">
              <a:ea typeface="黑体" pitchFamily="49" charset="-122"/>
            </a:endParaRPr>
          </a:p>
          <a:p>
            <a:endParaRPr lang="en-US" altLang="zh-CN" sz="2000">
              <a:ea typeface="黑体" pitchFamily="49" charset="-122"/>
            </a:endParaRPr>
          </a:p>
          <a:p>
            <a:endParaRPr lang="en-US" altLang="zh-CN" sz="2000">
              <a:ea typeface="黑体" pitchFamily="49" charset="-122"/>
            </a:endParaRPr>
          </a:p>
          <a:p>
            <a:endParaRPr lang="en-US" altLang="zh-CN" sz="2000">
              <a:ea typeface="黑体" pitchFamily="49" charset="-122"/>
            </a:endParaRPr>
          </a:p>
          <a:p>
            <a:r>
              <a:rPr lang="zh-CN" altLang="en-US" sz="2000">
                <a:latin typeface="宋体" charset="-122"/>
              </a:rPr>
              <a:t>徐老师：杨老师这节课，乍一看，课堂有点乱哄哄的，但看得出老师是努力想实现学生是课堂学习的主人这一理念，只是没有调控好课堂，相信以后能做好这一点。</a:t>
            </a:r>
            <a:br>
              <a:rPr lang="zh-CN" altLang="en-US" sz="2000">
                <a:latin typeface="宋体" charset="-122"/>
              </a:rPr>
            </a:br>
            <a:r>
              <a:rPr lang="zh-CN" altLang="en-US" sz="2000">
                <a:latin typeface="宋体" charset="-122"/>
              </a:rPr>
              <a:t>　　伍老师：从这节课我感受到了年青教师跳动的思维，新颖的风格，简洁干净的语言，杨老师的课打破了传统课堂教学的框架，这一点值得肯定，但教学中每个环节目标不是很清楚，因此效果就不明显，希望以后注意。</a:t>
            </a:r>
            <a:br>
              <a:rPr lang="zh-CN" altLang="en-US" sz="2000">
                <a:latin typeface="宋体" charset="-122"/>
              </a:rPr>
            </a:br>
            <a:r>
              <a:rPr lang="zh-CN" altLang="en-US" sz="2000">
                <a:latin typeface="宋体" charset="-122"/>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2619375" y="2601913"/>
            <a:ext cx="6953250" cy="774700"/>
          </a:xfrm>
        </p:spPr>
        <p:txBody>
          <a:bodyPr/>
          <a:lstStyle/>
          <a:p>
            <a:r>
              <a:rPr lang="zh-CN" altLang="en-US" b="1" smtClean="0">
                <a:solidFill>
                  <a:srgbClr val="E19F95"/>
                </a:solidFill>
                <a:latin typeface="幼圆"/>
                <a:ea typeface="幼圆"/>
                <a:cs typeface="幼圆"/>
              </a:rPr>
              <a:t>第二期</a:t>
            </a:r>
            <a:r>
              <a:rPr lang="zh-CN" altLang="en-US" b="1" smtClean="0">
                <a:solidFill>
                  <a:srgbClr val="79855A"/>
                </a:solidFill>
                <a:latin typeface="幼圆"/>
                <a:ea typeface="幼圆"/>
                <a:cs typeface="幼圆"/>
              </a:rPr>
              <a:t>工作简报</a:t>
            </a:r>
          </a:p>
        </p:txBody>
      </p:sp>
      <p:sp>
        <p:nvSpPr>
          <p:cNvPr id="14338" name="副标题 2"/>
          <p:cNvSpPr>
            <a:spLocks noGrp="1"/>
          </p:cNvSpPr>
          <p:nvPr>
            <p:ph type="subTitle" idx="1"/>
          </p:nvPr>
        </p:nvSpPr>
        <p:spPr>
          <a:xfrm>
            <a:off x="3814763" y="3376613"/>
            <a:ext cx="4562475" cy="533400"/>
          </a:xfrm>
        </p:spPr>
        <p:txBody>
          <a:bodyPr/>
          <a:lstStyle/>
          <a:p>
            <a:pPr algn="dist"/>
            <a:r>
              <a:rPr lang="en-US" altLang="zh-CN" smtClean="0">
                <a:latin typeface="幼圆"/>
                <a:ea typeface="幼圆"/>
                <a:cs typeface="幼圆"/>
              </a:rPr>
              <a:t>Fresh flowers work report template</a:t>
            </a:r>
            <a:endParaRPr lang="zh-CN" altLang="en-US" smtClean="0">
              <a:latin typeface="幼圆"/>
              <a:ea typeface="幼圆"/>
              <a:cs typeface="幼圆"/>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组合 2"/>
          <p:cNvGrpSpPr>
            <a:grpSpLocks/>
          </p:cNvGrpSpPr>
          <p:nvPr/>
        </p:nvGrpSpPr>
        <p:grpSpPr bwMode="auto">
          <a:xfrm>
            <a:off x="231775" y="0"/>
            <a:ext cx="11696700" cy="6858000"/>
            <a:chOff x="8787131" y="2300330"/>
            <a:chExt cx="2238500" cy="817418"/>
          </a:xfrm>
        </p:grpSpPr>
        <p:sp>
          <p:nvSpPr>
            <p:cNvPr id="4" name="矩形 3"/>
            <p:cNvSpPr/>
            <p:nvPr/>
          </p:nvSpPr>
          <p:spPr>
            <a:xfrm>
              <a:off x="8787131" y="2300330"/>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 name="直接连接符 4"/>
            <p:cNvCxnSpPr/>
            <p:nvPr/>
          </p:nvCxnSpPr>
          <p:spPr>
            <a:xfrm>
              <a:off x="9877823" y="2451136"/>
              <a:ext cx="0" cy="515806"/>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33798" name="图片 18"/>
            <p:cNvPicPr>
              <a:picLocks noChangeAspect="1"/>
            </p:cNvPicPr>
            <p:nvPr/>
          </p:nvPicPr>
          <p:blipFill>
            <a:blip r:embed="rId2"/>
            <a:srcRect/>
            <a:stretch>
              <a:fillRect/>
            </a:stretch>
          </p:blipFill>
          <p:spPr bwMode="auto">
            <a:xfrm>
              <a:off x="9093244" y="2472300"/>
              <a:ext cx="461250" cy="461250"/>
            </a:xfrm>
            <a:prstGeom prst="rect">
              <a:avLst/>
            </a:prstGeom>
            <a:noFill/>
            <a:ln w="9525">
              <a:noFill/>
              <a:miter lim="800000"/>
              <a:headEnd/>
              <a:tailEnd/>
            </a:ln>
          </p:spPr>
        </p:pic>
      </p:grpSp>
      <p:sp>
        <p:nvSpPr>
          <p:cNvPr id="33794" name="矩形 8"/>
          <p:cNvSpPr>
            <a:spLocks noChangeArrowheads="1"/>
          </p:cNvSpPr>
          <p:nvPr/>
        </p:nvSpPr>
        <p:spPr bwMode="auto">
          <a:xfrm>
            <a:off x="2006600" y="2374900"/>
            <a:ext cx="1938338" cy="2030413"/>
          </a:xfrm>
          <a:prstGeom prst="rect">
            <a:avLst/>
          </a:prstGeom>
          <a:noFill/>
          <a:ln w="9525">
            <a:noFill/>
            <a:miter lim="800000"/>
            <a:headEnd/>
            <a:tailEnd/>
          </a:ln>
        </p:spPr>
        <p:txBody>
          <a:bodyPr>
            <a:spAutoFit/>
          </a:bodyPr>
          <a:lstStyle/>
          <a:p>
            <a:pPr algn="ctr"/>
            <a:r>
              <a:rPr lang="zh-CN" altLang="en-US" b="1">
                <a:ea typeface="黑体" pitchFamily="49" charset="-122"/>
              </a:rPr>
              <a:t>传统文化</a:t>
            </a:r>
          </a:p>
          <a:p>
            <a:pPr algn="ctr"/>
            <a:r>
              <a:rPr lang="zh-CN" altLang="en-US">
                <a:ea typeface="黑体" pitchFamily="49" charset="-122"/>
              </a:rPr>
              <a:t>  </a:t>
            </a:r>
            <a:endParaRPr lang="en-US" altLang="zh-CN">
              <a:ea typeface="黑体" pitchFamily="49" charset="-122"/>
            </a:endParaRPr>
          </a:p>
          <a:p>
            <a:endParaRPr lang="en-US" altLang="zh-CN">
              <a:ea typeface="黑体" pitchFamily="49" charset="-122"/>
            </a:endParaRPr>
          </a:p>
          <a:p>
            <a:endParaRPr lang="en-US" altLang="zh-CN">
              <a:ea typeface="黑体" pitchFamily="49" charset="-122"/>
            </a:endParaRPr>
          </a:p>
          <a:p>
            <a:endParaRPr lang="en-US" altLang="zh-CN">
              <a:ea typeface="黑体" pitchFamily="49" charset="-122"/>
            </a:endParaRPr>
          </a:p>
          <a:p>
            <a:endParaRPr lang="en-US" altLang="zh-CN">
              <a:ea typeface="黑体" pitchFamily="49" charset="-122"/>
            </a:endParaRPr>
          </a:p>
          <a:p>
            <a:r>
              <a:rPr lang="zh-CN" altLang="en-US">
                <a:ea typeface="黑体" pitchFamily="49" charset="-122"/>
              </a:rPr>
              <a:t>发布者：何仕彬  </a:t>
            </a:r>
          </a:p>
        </p:txBody>
      </p:sp>
      <p:sp>
        <p:nvSpPr>
          <p:cNvPr id="33795" name="矩形 11"/>
          <p:cNvSpPr>
            <a:spLocks noChangeArrowheads="1"/>
          </p:cNvSpPr>
          <p:nvPr/>
        </p:nvSpPr>
        <p:spPr bwMode="auto">
          <a:xfrm>
            <a:off x="5991225" y="641350"/>
            <a:ext cx="5527675" cy="5140325"/>
          </a:xfrm>
          <a:prstGeom prst="rect">
            <a:avLst/>
          </a:prstGeom>
          <a:noFill/>
          <a:ln w="9525">
            <a:noFill/>
            <a:miter lim="800000"/>
            <a:headEnd/>
            <a:tailEnd/>
          </a:ln>
        </p:spPr>
        <p:txBody>
          <a:bodyPr>
            <a:spAutoFit/>
          </a:bodyPr>
          <a:lstStyle/>
          <a:p>
            <a:endParaRPr lang="en-US" altLang="zh-CN">
              <a:ea typeface="黑体" pitchFamily="49" charset="-122"/>
            </a:endParaRPr>
          </a:p>
          <a:p>
            <a:endParaRPr lang="en-US" altLang="zh-CN">
              <a:ea typeface="黑体" pitchFamily="49" charset="-122"/>
            </a:endParaRPr>
          </a:p>
          <a:p>
            <a:endParaRPr lang="en-US" altLang="zh-CN">
              <a:ea typeface="黑体" pitchFamily="49" charset="-122"/>
            </a:endParaRPr>
          </a:p>
          <a:p>
            <a:endParaRPr lang="en-US" altLang="zh-CN">
              <a:ea typeface="黑体" pitchFamily="49" charset="-122"/>
            </a:endParaRPr>
          </a:p>
          <a:p>
            <a:r>
              <a:rPr lang="zh-CN" altLang="en-US" sz="2000">
                <a:latin typeface="宋体" charset="-122"/>
              </a:rPr>
              <a:t>数千年前，远古先民扎根于河洛之畔，留下了“河出图，洛出书”的美丽传说。神秘的</a:t>
            </a:r>
            <a:r>
              <a:rPr lang="en-US" altLang="zh-CN" sz="2000">
                <a:latin typeface="宋体" charset="-122"/>
              </a:rPr>
              <a:t>《</a:t>
            </a:r>
            <a:r>
              <a:rPr lang="zh-CN" altLang="en-US" sz="2000">
                <a:latin typeface="宋体" charset="-122"/>
              </a:rPr>
              <a:t>河图洛书</a:t>
            </a:r>
            <a:r>
              <a:rPr lang="en-US" altLang="zh-CN" sz="2000">
                <a:latin typeface="宋体" charset="-122"/>
              </a:rPr>
              <a:t>》</a:t>
            </a:r>
            <a:r>
              <a:rPr lang="zh-CN" altLang="en-US" sz="2000">
                <a:latin typeface="宋体" charset="-122"/>
              </a:rPr>
              <a:t>蕴含着中华民族最古老的文明密码，千年之后早已融入了炎黄子孙的血脉当中，成为了我们民族独有的文化基因。</a:t>
            </a:r>
            <a:r>
              <a:rPr lang="en-US" altLang="zh-CN" sz="2000">
                <a:latin typeface="宋体" charset="-122"/>
              </a:rPr>
              <a:t>《</a:t>
            </a:r>
            <a:r>
              <a:rPr lang="zh-CN" altLang="en-US" sz="2000">
                <a:latin typeface="宋体" charset="-122"/>
              </a:rPr>
              <a:t>河图洛书</a:t>
            </a:r>
            <a:r>
              <a:rPr lang="en-US" altLang="zh-CN" sz="2000">
                <a:latin typeface="宋体" charset="-122"/>
              </a:rPr>
              <a:t>》</a:t>
            </a:r>
            <a:r>
              <a:rPr lang="zh-CN" altLang="en-US" sz="2000">
                <a:latin typeface="宋体" charset="-122"/>
              </a:rPr>
              <a:t>是</a:t>
            </a:r>
            <a:r>
              <a:rPr lang="en-US" altLang="zh-CN" sz="2000">
                <a:latin typeface="宋体" charset="-122"/>
              </a:rPr>
              <a:t>《</a:t>
            </a:r>
            <a:r>
              <a:rPr lang="zh-CN" altLang="en-US" sz="2000">
                <a:latin typeface="宋体" charset="-122"/>
              </a:rPr>
              <a:t>易经</a:t>
            </a:r>
            <a:r>
              <a:rPr lang="en-US" altLang="zh-CN" sz="2000">
                <a:latin typeface="宋体" charset="-122"/>
              </a:rPr>
              <a:t>》</a:t>
            </a:r>
            <a:r>
              <a:rPr lang="zh-CN" altLang="en-US" sz="2000">
                <a:latin typeface="宋体" charset="-122"/>
              </a:rPr>
              <a:t>最为原始抽象的诠释，象、数、理、气无处不在。阴阳交替，五行轮转，展示天道变化；八卦相重，六画成卦，解读人道规则。而这些知识常常被人们用于占卜吉凶，但占卜只是</a:t>
            </a:r>
            <a:r>
              <a:rPr lang="en-US" altLang="zh-CN" sz="2000">
                <a:latin typeface="宋体" charset="-122"/>
              </a:rPr>
              <a:t>《</a:t>
            </a:r>
            <a:r>
              <a:rPr lang="zh-CN" altLang="en-US" sz="2000">
                <a:latin typeface="宋体" charset="-122"/>
              </a:rPr>
              <a:t>易经</a:t>
            </a:r>
            <a:r>
              <a:rPr lang="en-US" altLang="zh-CN" sz="2000">
                <a:latin typeface="宋体" charset="-122"/>
              </a:rPr>
              <a:t>》</a:t>
            </a:r>
            <a:r>
              <a:rPr lang="zh-CN" altLang="en-US" sz="2000">
                <a:latin typeface="宋体" charset="-122"/>
              </a:rPr>
              <a:t>小用，“知易者不占，善易者不卜”，想要体会真正的天人之学，还是需要学习</a:t>
            </a:r>
            <a:r>
              <a:rPr lang="en-US" altLang="zh-CN" sz="2000">
                <a:latin typeface="宋体" charset="-122"/>
              </a:rPr>
              <a:t>《</a:t>
            </a:r>
            <a:r>
              <a:rPr lang="zh-CN" altLang="en-US" sz="2000">
                <a:latin typeface="宋体" charset="-122"/>
              </a:rPr>
              <a:t>易经</a:t>
            </a:r>
            <a:r>
              <a:rPr lang="en-US" altLang="zh-CN" sz="2000">
                <a:latin typeface="宋体" charset="-122"/>
              </a:rPr>
              <a:t>》</a:t>
            </a:r>
            <a:r>
              <a:rPr lang="zh-CN" altLang="en-US" sz="2000">
                <a:latin typeface="宋体" charset="-122"/>
              </a:rPr>
              <a:t>本身的内容。</a:t>
            </a:r>
          </a:p>
          <a:p>
            <a:r>
              <a:rPr lang="zh-CN" altLang="en-US">
                <a:ea typeface="黑体" pitchFamily="49" charset="-122"/>
              </a:rPr>
              <a:t/>
            </a:r>
            <a:br>
              <a:rPr lang="zh-CN" altLang="en-US">
                <a:ea typeface="黑体" pitchFamily="49" charset="-122"/>
              </a:rPr>
            </a:br>
            <a:endParaRPr lang="zh-CN" altLang="en-US">
              <a:ea typeface="黑体"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6"/>
          <p:cNvSpPr txBox="1">
            <a:spLocks noChangeArrowheads="1"/>
          </p:cNvSpPr>
          <p:nvPr/>
        </p:nvSpPr>
        <p:spPr bwMode="auto">
          <a:xfrm>
            <a:off x="5684838" y="2408238"/>
            <a:ext cx="923925" cy="923925"/>
          </a:xfrm>
          <a:prstGeom prst="rect">
            <a:avLst/>
          </a:prstGeom>
          <a:noFill/>
          <a:ln w="9525">
            <a:noFill/>
            <a:miter lim="800000"/>
            <a:headEnd/>
            <a:tailEnd/>
          </a:ln>
        </p:spPr>
        <p:txBody>
          <a:bodyPr wrap="none">
            <a:spAutoFit/>
          </a:bodyPr>
          <a:lstStyle/>
          <a:p>
            <a:r>
              <a:rPr lang="en-US" altLang="zh-CN" sz="5400">
                <a:solidFill>
                  <a:srgbClr val="E19F95"/>
                </a:solidFill>
                <a:latin typeface="Impact" pitchFamily="34" charset="0"/>
              </a:rPr>
              <a:t>03</a:t>
            </a:r>
            <a:endParaRPr lang="zh-CN" altLang="en-US" sz="5400">
              <a:solidFill>
                <a:srgbClr val="E19F95"/>
              </a:solidFill>
              <a:latin typeface="Impact" pitchFamily="34" charset="0"/>
            </a:endParaRPr>
          </a:p>
        </p:txBody>
      </p:sp>
      <p:sp>
        <p:nvSpPr>
          <p:cNvPr id="3" name="标题 2"/>
          <p:cNvSpPr>
            <a:spLocks noGrp="1"/>
          </p:cNvSpPr>
          <p:nvPr>
            <p:ph type="title"/>
          </p:nvPr>
        </p:nvSpPr>
        <p:spPr>
          <a:xfrm>
            <a:off x="2682875" y="3698875"/>
            <a:ext cx="6826250" cy="1268413"/>
          </a:xfrm>
        </p:spPr>
        <p:txBody>
          <a:bodyPr/>
          <a:lstStyle/>
          <a:p>
            <a:pPr eaLnBrk="1" hangingPunct="1">
              <a:lnSpc>
                <a:spcPct val="100000"/>
              </a:lnSpc>
              <a:defRPr/>
            </a:pPr>
            <a:r>
              <a:rPr lang="en-US" altLang="zh-CN" dirty="0" smtClean="0">
                <a:sym typeface="+mn-ea"/>
              </a:rPr>
              <a:t/>
            </a:r>
            <a:br>
              <a:rPr lang="en-US" altLang="zh-CN" dirty="0" smtClean="0">
                <a:sym typeface="+mn-ea"/>
              </a:rPr>
            </a:br>
            <a:r>
              <a:rPr lang="en-US" altLang="zh-CN" dirty="0" smtClean="0">
                <a:sym typeface="+mn-ea"/>
              </a:rPr>
              <a:t/>
            </a:r>
            <a:br>
              <a:rPr lang="en-US" altLang="zh-CN" dirty="0" smtClean="0">
                <a:sym typeface="+mn-ea"/>
              </a:rPr>
            </a:br>
            <a:r>
              <a:rPr lang="zh-CN" altLang="en-US" dirty="0" smtClean="0">
                <a:sym typeface="+mn-ea"/>
              </a:rPr>
              <a:t>优秀优秀实践研修成果</a:t>
            </a:r>
            <a:r>
              <a:rPr lang="zh-CN" altLang="en-US" dirty="0" smtClean="0">
                <a:solidFill>
                  <a:schemeClr val="bg2">
                    <a:lumMod val="50000"/>
                  </a:schemeClr>
                </a:solidFill>
                <a:latin typeface="幼圆" panose="02010509060101010101" pitchFamily="49" charset="-122"/>
                <a:ea typeface="幼圆" panose="02010509060101010101" pitchFamily="49" charset="-122"/>
              </a:rPr>
              <a:t/>
            </a:r>
            <a:br>
              <a:rPr lang="zh-CN" altLang="en-US" dirty="0" smtClean="0">
                <a:solidFill>
                  <a:schemeClr val="bg2">
                    <a:lumMod val="50000"/>
                  </a:schemeClr>
                </a:solidFill>
                <a:latin typeface="幼圆" panose="02010509060101010101" pitchFamily="49" charset="-122"/>
                <a:ea typeface="幼圆" panose="02010509060101010101" pitchFamily="49" charset="-122"/>
              </a:rPr>
            </a:br>
            <a:endParaRPr lang="zh-CN" altLang="en-US" dirty="0">
              <a:solidFill>
                <a:schemeClr val="bg2">
                  <a:lumMod val="5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
          <p:cNvGrpSpPr>
            <a:grpSpLocks/>
          </p:cNvGrpSpPr>
          <p:nvPr/>
        </p:nvGrpSpPr>
        <p:grpSpPr bwMode="auto">
          <a:xfrm>
            <a:off x="327025" y="314325"/>
            <a:ext cx="11682413" cy="6345238"/>
            <a:chOff x="5884905" y="2300330"/>
            <a:chExt cx="2238500" cy="817418"/>
          </a:xfrm>
        </p:grpSpPr>
        <p:sp>
          <p:nvSpPr>
            <p:cNvPr id="3" name="矩形 2"/>
            <p:cNvSpPr/>
            <p:nvPr/>
          </p:nvSpPr>
          <p:spPr>
            <a:xfrm>
              <a:off x="5884905" y="2300330"/>
              <a:ext cx="2238500" cy="817418"/>
            </a:xfrm>
            <a:prstGeom prst="rec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6975714" y="2451052"/>
              <a:ext cx="0" cy="515973"/>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5845" name="文本框 11"/>
            <p:cNvSpPr txBox="1">
              <a:spLocks noChangeArrowheads="1"/>
            </p:cNvSpPr>
            <p:nvPr/>
          </p:nvSpPr>
          <p:spPr bwMode="auto">
            <a:xfrm>
              <a:off x="7064302" y="2388224"/>
              <a:ext cx="926386" cy="689786"/>
            </a:xfrm>
            <a:prstGeom prst="rect">
              <a:avLst/>
            </a:prstGeom>
            <a:noFill/>
            <a:ln w="9525">
              <a:noFill/>
              <a:miter lim="800000"/>
              <a:headEnd/>
              <a:tailEnd/>
            </a:ln>
          </p:spPr>
          <p:txBody>
            <a:bodyPr>
              <a:spAutoFit/>
            </a:bodyPr>
            <a:lstStyle/>
            <a:p>
              <a:pPr>
                <a:buFont typeface="Arial" charset="0"/>
                <a:buNone/>
              </a:pPr>
              <a:r>
                <a:rPr lang="zh-CN" altLang="en-US">
                  <a:ea typeface="黑体" pitchFamily="49" charset="-122"/>
                </a:rPr>
                <a:t>我们是农村的山区小学，由于学生离家远，学生年龄小，学校将离校较远的孩子统一安排在学校住读，由学校进行统一管理，这无疑是解决布局调整后导致学生上学难问题的较好途径，但同时也给学校的校园安全带来了许多新问题。如何解决这些问题，成了农村寄宿学校管理的新的课题。 　一、常见的安全隐患</a:t>
              </a:r>
              <a:br>
                <a:rPr lang="zh-CN" altLang="en-US">
                  <a:ea typeface="黑体" pitchFamily="49" charset="-122"/>
                </a:rPr>
              </a:br>
              <a:r>
                <a:rPr lang="zh-CN" altLang="en-US">
                  <a:ea typeface="黑体" pitchFamily="49" charset="-122"/>
                </a:rPr>
                <a:t>  　　</a:t>
              </a:r>
              <a:r>
                <a:rPr lang="en-US" altLang="zh-CN">
                  <a:ea typeface="黑体" pitchFamily="49" charset="-122"/>
                </a:rPr>
                <a:t>1</a:t>
              </a:r>
              <a:r>
                <a:rPr lang="zh-CN" altLang="en-US">
                  <a:ea typeface="黑体" pitchFamily="49" charset="-122"/>
                </a:rPr>
                <a:t>、危房大量存在。硬件设施滞后，很多学校是两个学生挤在一个铺位，一张高低床睡四个学生，一间宿舍住几十个学生。</a:t>
              </a:r>
              <a:br>
                <a:rPr lang="zh-CN" altLang="en-US">
                  <a:ea typeface="黑体" pitchFamily="49" charset="-122"/>
                </a:rPr>
              </a:br>
              <a:r>
                <a:rPr lang="zh-CN" altLang="en-US">
                  <a:ea typeface="黑体" pitchFamily="49" charset="-122"/>
                </a:rPr>
                <a:t>  　　</a:t>
              </a:r>
              <a:r>
                <a:rPr lang="en-US" altLang="zh-CN">
                  <a:ea typeface="黑体" pitchFamily="49" charset="-122"/>
                </a:rPr>
                <a:t>2</a:t>
              </a:r>
              <a:r>
                <a:rPr lang="zh-CN" altLang="en-US">
                  <a:ea typeface="黑体" pitchFamily="49" charset="-122"/>
                </a:rPr>
                <a:t>、交通安全缺乏保障。很多家长接送学生的车本身就是“三无”车辆、农用车、报废车等，不少学生乘坐两轮“摩的”、三轮车等，存在极大的安全隐患。</a:t>
              </a:r>
              <a:br>
                <a:rPr lang="zh-CN" altLang="en-US">
                  <a:ea typeface="黑体" pitchFamily="49" charset="-122"/>
                </a:rPr>
              </a:br>
              <a:r>
                <a:rPr lang="zh-CN" altLang="en-US">
                  <a:ea typeface="黑体" pitchFamily="49" charset="-122"/>
                </a:rPr>
                <a:t>  　　</a:t>
              </a:r>
              <a:r>
                <a:rPr lang="en-US" altLang="zh-CN">
                  <a:ea typeface="黑体" pitchFamily="49" charset="-122"/>
                </a:rPr>
                <a:t>3</a:t>
              </a:r>
              <a:r>
                <a:rPr lang="zh-CN" altLang="en-US">
                  <a:ea typeface="黑体" pitchFamily="49" charset="-122"/>
                </a:rPr>
                <a:t>、伪劣食品泛滥。某些学校商店及周边小摊上所卖的饮料、糕点、麻辣食品、糖果等，看起来色彩鲜艳，实际上制作粗糙，包装也极不规范，相当一部分是典型的“三无”产品、假冒伪劣产品，其卫生、质量无不让人担忧。</a:t>
              </a:r>
              <a:endParaRPr lang="zh-CN" altLang="en-US">
                <a:solidFill>
                  <a:schemeClr val="bg1"/>
                </a:solidFill>
                <a:latin typeface="微软雅黑" pitchFamily="34" charset="-122"/>
                <a:ea typeface="微软雅黑" pitchFamily="34" charset="-122"/>
                <a:cs typeface="Arial" charset="0"/>
              </a:endParaRPr>
            </a:p>
          </p:txBody>
        </p:sp>
        <p:pic>
          <p:nvPicPr>
            <p:cNvPr id="35846" name="图片 13"/>
            <p:cNvPicPr>
              <a:picLocks noChangeAspect="1"/>
            </p:cNvPicPr>
            <p:nvPr/>
          </p:nvPicPr>
          <p:blipFill>
            <a:blip r:embed="rId2"/>
            <a:srcRect/>
            <a:stretch>
              <a:fillRect/>
            </a:stretch>
          </p:blipFill>
          <p:spPr bwMode="auto">
            <a:xfrm>
              <a:off x="6154875" y="2498292"/>
              <a:ext cx="461250" cy="461250"/>
            </a:xfrm>
            <a:prstGeom prst="rect">
              <a:avLst/>
            </a:prstGeom>
            <a:noFill/>
            <a:ln w="9525">
              <a:noFill/>
              <a:miter lim="800000"/>
              <a:headEnd/>
              <a:tailEnd/>
            </a:ln>
          </p:spPr>
        </p:pic>
      </p:grpSp>
      <p:sp>
        <p:nvSpPr>
          <p:cNvPr id="35842" name="矩形 6"/>
          <p:cNvSpPr>
            <a:spLocks noChangeArrowheads="1"/>
          </p:cNvSpPr>
          <p:nvPr/>
        </p:nvSpPr>
        <p:spPr bwMode="auto">
          <a:xfrm>
            <a:off x="1870075" y="2047875"/>
            <a:ext cx="2128838" cy="1938338"/>
          </a:xfrm>
          <a:prstGeom prst="rect">
            <a:avLst/>
          </a:prstGeom>
          <a:noFill/>
          <a:ln w="9525">
            <a:noFill/>
            <a:miter lim="800000"/>
            <a:headEnd/>
            <a:tailEnd/>
          </a:ln>
        </p:spPr>
        <p:txBody>
          <a:bodyPr>
            <a:spAutoFit/>
          </a:bodyPr>
          <a:lstStyle/>
          <a:p>
            <a:r>
              <a:rPr lang="zh-CN" altLang="en-US" sz="2000" b="1">
                <a:latin typeface="宋体" charset="-122"/>
              </a:rPr>
              <a:t>浅谈农村寄宿制学校的校园安全问题及对策</a:t>
            </a:r>
            <a:br>
              <a:rPr lang="zh-CN" altLang="en-US" sz="2000" b="1">
                <a:latin typeface="宋体" charset="-122"/>
              </a:rPr>
            </a:br>
            <a:r>
              <a:rPr lang="zh-CN" altLang="en-US" sz="2000" b="1">
                <a:latin typeface="宋体" charset="-122"/>
              </a:rPr>
              <a:t>  </a:t>
            </a:r>
            <a:r>
              <a:rPr lang="zh-CN" altLang="en-US" sz="2000">
                <a:latin typeface="宋体" charset="-122"/>
              </a:rPr>
              <a:t>　</a:t>
            </a:r>
            <a:r>
              <a:rPr lang="zh-CN" altLang="en-US" sz="2000" b="1">
                <a:latin typeface="宋体" charset="-122"/>
              </a:rPr>
              <a:t>五指山市南圣中心学校       黄丽星</a:t>
            </a:r>
            <a:endParaRPr lang="zh-CN" altLang="en-US" sz="2000">
              <a:latin typeface="宋体"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组合 2"/>
          <p:cNvGrpSpPr>
            <a:grpSpLocks/>
          </p:cNvGrpSpPr>
          <p:nvPr/>
        </p:nvGrpSpPr>
        <p:grpSpPr bwMode="auto">
          <a:xfrm>
            <a:off x="8786813" y="2300288"/>
            <a:ext cx="2238375" cy="817562"/>
            <a:chOff x="8787131" y="2300330"/>
            <a:chExt cx="2238500" cy="817418"/>
          </a:xfrm>
        </p:grpSpPr>
        <p:sp>
          <p:nvSpPr>
            <p:cNvPr id="3" name="矩形 2"/>
            <p:cNvSpPr/>
            <p:nvPr/>
          </p:nvSpPr>
          <p:spPr>
            <a:xfrm>
              <a:off x="8787131" y="2300330"/>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9877804" y="2451115"/>
              <a:ext cx="0" cy="51584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874" name="文本框 21"/>
            <p:cNvSpPr txBox="1">
              <a:spLocks noChangeArrowheads="1"/>
            </p:cNvSpPr>
            <p:nvPr/>
          </p:nvSpPr>
          <p:spPr bwMode="auto">
            <a:xfrm>
              <a:off x="10121981" y="2416652"/>
              <a:ext cx="770933" cy="583462"/>
            </a:xfrm>
            <a:prstGeom prst="rect">
              <a:avLst/>
            </a:prstGeom>
            <a:noFill/>
            <a:ln w="9525">
              <a:noFill/>
              <a:miter lim="800000"/>
              <a:headEnd/>
              <a:tailEnd/>
            </a:ln>
          </p:spPr>
          <p:txBody>
            <a:bodyPr wrap="none">
              <a:spAutoFit/>
            </a:bodyPr>
            <a:lstStyle/>
            <a:p>
              <a:r>
                <a:rPr lang="en-US" altLang="zh-CN" sz="3200">
                  <a:solidFill>
                    <a:schemeClr val="bg1"/>
                  </a:solidFill>
                  <a:ea typeface="Adobe 繁黑體 Std B"/>
                  <a:cs typeface="Arial" charset="0"/>
                </a:rPr>
                <a:t>56</a:t>
              </a:r>
              <a:r>
                <a:rPr lang="en-US" altLang="zh-CN" sz="1200">
                  <a:solidFill>
                    <a:schemeClr val="bg1"/>
                  </a:solidFill>
                  <a:latin typeface="微软雅黑" pitchFamily="34" charset="-122"/>
                  <a:ea typeface="微软雅黑" pitchFamily="34" charset="-122"/>
                  <a:cs typeface="Arial" charset="0"/>
                </a:rPr>
                <a:t>%</a:t>
              </a:r>
              <a:endParaRPr lang="zh-CN" altLang="en-US" sz="1200">
                <a:solidFill>
                  <a:schemeClr val="bg1"/>
                </a:solidFill>
                <a:latin typeface="微软雅黑" pitchFamily="34" charset="-122"/>
                <a:ea typeface="微软雅黑" pitchFamily="34" charset="-122"/>
                <a:cs typeface="Arial" charset="0"/>
              </a:endParaRPr>
            </a:p>
          </p:txBody>
        </p:sp>
        <p:pic>
          <p:nvPicPr>
            <p:cNvPr id="36875" name="图片 18"/>
            <p:cNvPicPr>
              <a:picLocks noChangeAspect="1"/>
            </p:cNvPicPr>
            <p:nvPr/>
          </p:nvPicPr>
          <p:blipFill>
            <a:blip r:embed="rId2"/>
            <a:srcRect/>
            <a:stretch>
              <a:fillRect/>
            </a:stretch>
          </p:blipFill>
          <p:spPr bwMode="auto">
            <a:xfrm>
              <a:off x="9093244" y="2479558"/>
              <a:ext cx="461250" cy="461250"/>
            </a:xfrm>
            <a:prstGeom prst="rect">
              <a:avLst/>
            </a:prstGeom>
            <a:noFill/>
            <a:ln w="9525">
              <a:noFill/>
              <a:miter lim="800000"/>
              <a:headEnd/>
              <a:tailEnd/>
            </a:ln>
          </p:spPr>
        </p:pic>
      </p:grpSp>
      <p:grpSp>
        <p:nvGrpSpPr>
          <p:cNvPr id="36866" name="组合 6"/>
          <p:cNvGrpSpPr>
            <a:grpSpLocks/>
          </p:cNvGrpSpPr>
          <p:nvPr/>
        </p:nvGrpSpPr>
        <p:grpSpPr bwMode="auto">
          <a:xfrm>
            <a:off x="327025" y="314325"/>
            <a:ext cx="11682413" cy="6345238"/>
            <a:chOff x="5884905" y="2300330"/>
            <a:chExt cx="2238500" cy="817418"/>
          </a:xfrm>
        </p:grpSpPr>
        <p:sp>
          <p:nvSpPr>
            <p:cNvPr id="8" name="矩形 7"/>
            <p:cNvSpPr/>
            <p:nvPr/>
          </p:nvSpPr>
          <p:spPr>
            <a:xfrm>
              <a:off x="5884905" y="2300330"/>
              <a:ext cx="2238500" cy="817418"/>
            </a:xfrm>
            <a:prstGeom prst="rec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 name="直接连接符 8"/>
            <p:cNvCxnSpPr/>
            <p:nvPr/>
          </p:nvCxnSpPr>
          <p:spPr>
            <a:xfrm>
              <a:off x="6975714" y="2451052"/>
              <a:ext cx="0" cy="515973"/>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871" name="文本框 11"/>
            <p:cNvSpPr txBox="1">
              <a:spLocks noChangeArrowheads="1"/>
            </p:cNvSpPr>
            <p:nvPr/>
          </p:nvSpPr>
          <p:spPr bwMode="auto">
            <a:xfrm>
              <a:off x="7061687" y="2370645"/>
              <a:ext cx="939462" cy="511393"/>
            </a:xfrm>
            <a:prstGeom prst="rect">
              <a:avLst/>
            </a:prstGeom>
            <a:noFill/>
            <a:ln w="9525">
              <a:noFill/>
              <a:miter lim="800000"/>
              <a:headEnd/>
              <a:tailEnd/>
            </a:ln>
          </p:spPr>
          <p:txBody>
            <a:bodyPr>
              <a:spAutoFit/>
            </a:bodyPr>
            <a:lstStyle/>
            <a:p>
              <a:pPr>
                <a:buFont typeface="Arial" charset="0"/>
                <a:buNone/>
              </a:pPr>
              <a:r>
                <a:rPr lang="zh-CN" altLang="en-US">
                  <a:ea typeface="黑体" pitchFamily="49" charset="-122"/>
                </a:rPr>
                <a:t>　</a:t>
              </a:r>
              <a:r>
                <a:rPr lang="en-US" altLang="zh-CN">
                  <a:ea typeface="黑体" pitchFamily="49" charset="-122"/>
                </a:rPr>
                <a:t>2</a:t>
              </a:r>
              <a:r>
                <a:rPr lang="zh-CN" altLang="en-US">
                  <a:ea typeface="黑体" pitchFamily="49" charset="-122"/>
                </a:rPr>
                <a:t>、管理队伍简单。很多学校没有专职的安全保卫人员，有的学校根本没有门卫，甚至没有专职的生活教师，住宿生的管理基本上是由班主任和任课老师负责。</a:t>
              </a:r>
              <a:br>
                <a:rPr lang="zh-CN" altLang="en-US">
                  <a:ea typeface="黑体" pitchFamily="49" charset="-122"/>
                </a:rPr>
              </a:br>
              <a:r>
                <a:rPr lang="zh-CN" altLang="en-US">
                  <a:ea typeface="黑体" pitchFamily="49" charset="-122"/>
                </a:rPr>
                <a:t>  　　</a:t>
              </a:r>
              <a:r>
                <a:rPr lang="en-US" altLang="zh-CN">
                  <a:ea typeface="黑体" pitchFamily="49" charset="-122"/>
                </a:rPr>
                <a:t>3</a:t>
              </a:r>
              <a:r>
                <a:rPr lang="zh-CN" altLang="en-US">
                  <a:ea typeface="黑体" pitchFamily="49" charset="-122"/>
                </a:rPr>
                <a:t>、校园安全管理制度简单，缺乏可操作性。且有的仅停留在书面上，根本就没有落实。</a:t>
              </a:r>
              <a:br>
                <a:rPr lang="zh-CN" altLang="en-US">
                  <a:ea typeface="黑体" pitchFamily="49" charset="-122"/>
                </a:rPr>
              </a:br>
              <a:r>
                <a:rPr lang="zh-CN" altLang="en-US">
                  <a:ea typeface="黑体" pitchFamily="49" charset="-122"/>
                </a:rPr>
                <a:t>  　　</a:t>
              </a:r>
              <a:r>
                <a:rPr lang="en-US" altLang="zh-CN">
                  <a:ea typeface="黑体" pitchFamily="49" charset="-122"/>
                </a:rPr>
                <a:t>4</a:t>
              </a:r>
              <a:r>
                <a:rPr lang="zh-CN" altLang="en-US">
                  <a:ea typeface="黑体" pitchFamily="49" charset="-122"/>
                </a:rPr>
                <a:t>、没有应急处理预案，或虽有但没有进行必要的演练，一旦出现事故，很容易出现混乱，从而酿成事故。</a:t>
              </a:r>
              <a:br>
                <a:rPr lang="zh-CN" altLang="en-US">
                  <a:ea typeface="黑体" pitchFamily="49" charset="-122"/>
                </a:rPr>
              </a:br>
              <a:r>
                <a:rPr lang="zh-CN" altLang="en-US">
                  <a:ea typeface="黑体" pitchFamily="49" charset="-122"/>
                </a:rPr>
                <a:t>  　　</a:t>
              </a:r>
              <a:r>
                <a:rPr lang="en-US" altLang="zh-CN">
                  <a:ea typeface="黑体" pitchFamily="49" charset="-122"/>
                </a:rPr>
                <a:t>5</a:t>
              </a:r>
              <a:r>
                <a:rPr lang="zh-CN" altLang="en-US">
                  <a:ea typeface="黑体" pitchFamily="49" charset="-122"/>
                </a:rPr>
                <a:t>、周边环境对校园安全的影响。假冒伪劣及“三无”商品、食品纷纷涌进校园</a:t>
              </a:r>
              <a:br>
                <a:rPr lang="zh-CN" altLang="en-US">
                  <a:ea typeface="黑体" pitchFamily="49" charset="-122"/>
                </a:rPr>
              </a:br>
              <a:r>
                <a:rPr lang="zh-CN" altLang="en-US">
                  <a:ea typeface="黑体" pitchFamily="49" charset="-122"/>
                </a:rPr>
                <a:t>  　　</a:t>
              </a:r>
              <a:r>
                <a:rPr lang="en-US" altLang="zh-CN">
                  <a:ea typeface="黑体" pitchFamily="49" charset="-122"/>
                </a:rPr>
                <a:t>6</a:t>
              </a:r>
              <a:r>
                <a:rPr lang="zh-CN" altLang="en-US">
                  <a:ea typeface="黑体" pitchFamily="49" charset="-122"/>
                </a:rPr>
                <a:t>、不少学生父母在外打工，留守在家的学生缺乏来自家庭的管教，学校的单一教育显得乏力。</a:t>
              </a:r>
              <a:endParaRPr lang="zh-CN" altLang="en-US">
                <a:solidFill>
                  <a:schemeClr val="bg1"/>
                </a:solidFill>
                <a:latin typeface="微软雅黑" pitchFamily="34" charset="-122"/>
                <a:ea typeface="微软雅黑" pitchFamily="34" charset="-122"/>
                <a:cs typeface="Arial" charset="0"/>
              </a:endParaRPr>
            </a:p>
          </p:txBody>
        </p:sp>
      </p:grpSp>
      <p:sp>
        <p:nvSpPr>
          <p:cNvPr id="36867" name="矩形 11"/>
          <p:cNvSpPr>
            <a:spLocks noChangeArrowheads="1"/>
          </p:cNvSpPr>
          <p:nvPr/>
        </p:nvSpPr>
        <p:spPr bwMode="auto">
          <a:xfrm>
            <a:off x="600075" y="819150"/>
            <a:ext cx="5200650" cy="2584450"/>
          </a:xfrm>
          <a:prstGeom prst="rect">
            <a:avLst/>
          </a:prstGeom>
          <a:noFill/>
          <a:ln w="9525">
            <a:noFill/>
            <a:miter lim="800000"/>
            <a:headEnd/>
            <a:tailEnd/>
          </a:ln>
        </p:spPr>
        <p:txBody>
          <a:bodyPr>
            <a:spAutoFit/>
          </a:bodyPr>
          <a:lstStyle/>
          <a:p>
            <a:r>
              <a:rPr lang="en-US" altLang="zh-CN">
                <a:ea typeface="黑体" pitchFamily="49" charset="-122"/>
              </a:rPr>
              <a:t>4</a:t>
            </a:r>
            <a:r>
              <a:rPr lang="zh-CN" altLang="en-US">
                <a:ea typeface="黑体" pitchFamily="49" charset="-122"/>
              </a:rPr>
              <a:t>、消防设施欠缺。消防设施的缺失让人有些出乎意料，不少学校几乎没有消防设施，尤其在学生寝室里，没有灭火器，没有消防栓，没有防雷装置。</a:t>
            </a:r>
            <a:br>
              <a:rPr lang="zh-CN" altLang="en-US">
                <a:ea typeface="黑体" pitchFamily="49" charset="-122"/>
              </a:rPr>
            </a:br>
            <a:r>
              <a:rPr lang="zh-CN" altLang="en-US">
                <a:ea typeface="黑体" pitchFamily="49" charset="-122"/>
              </a:rPr>
              <a:t> </a:t>
            </a:r>
            <a:r>
              <a:rPr lang="en-US" altLang="zh-CN">
                <a:ea typeface="黑体" pitchFamily="49" charset="-122"/>
              </a:rPr>
              <a:t>5</a:t>
            </a:r>
            <a:r>
              <a:rPr lang="zh-CN" altLang="en-US">
                <a:ea typeface="黑体" pitchFamily="49" charset="-122"/>
              </a:rPr>
              <a:t>、学生间的矛盾冲突存在安全隐患。学校里经常有打架斗殴、偷盗、敲竹杠、人格羞侮、要挟请客等不良现象。爬树爬围墙摔伤、夜晚从床上摔伤等时有发生。老师们始料未及的是，敲竹杠、打架斗殴等事件往往发生在周末放学的路途中。</a:t>
            </a:r>
          </a:p>
        </p:txBody>
      </p:sp>
      <p:sp>
        <p:nvSpPr>
          <p:cNvPr id="36868" name="矩形 12"/>
          <p:cNvSpPr>
            <a:spLocks noChangeArrowheads="1"/>
          </p:cNvSpPr>
          <p:nvPr/>
        </p:nvSpPr>
        <p:spPr bwMode="auto">
          <a:xfrm>
            <a:off x="587375" y="3535363"/>
            <a:ext cx="5322888" cy="2308225"/>
          </a:xfrm>
          <a:prstGeom prst="rect">
            <a:avLst/>
          </a:prstGeom>
          <a:noFill/>
          <a:ln w="9525">
            <a:noFill/>
            <a:miter lim="800000"/>
            <a:headEnd/>
            <a:tailEnd/>
          </a:ln>
        </p:spPr>
        <p:txBody>
          <a:bodyPr>
            <a:spAutoFit/>
          </a:bodyPr>
          <a:lstStyle/>
          <a:p>
            <a:r>
              <a:rPr lang="zh-CN" altLang="en-US">
                <a:ea typeface="黑体" pitchFamily="49" charset="-122"/>
              </a:rPr>
              <a:t>　二、安全隐患的成因</a:t>
            </a:r>
            <a:br>
              <a:rPr lang="zh-CN" altLang="en-US">
                <a:ea typeface="黑体" pitchFamily="49" charset="-122"/>
              </a:rPr>
            </a:br>
            <a:r>
              <a:rPr lang="zh-CN" altLang="en-US">
                <a:ea typeface="黑体" pitchFamily="49" charset="-122"/>
              </a:rPr>
              <a:t>  　　</a:t>
            </a:r>
            <a:r>
              <a:rPr lang="en-US" altLang="zh-CN">
                <a:ea typeface="黑体" pitchFamily="49" charset="-122"/>
              </a:rPr>
              <a:t>1</a:t>
            </a:r>
            <a:r>
              <a:rPr lang="zh-CN" altLang="en-US">
                <a:ea typeface="黑体" pitchFamily="49" charset="-122"/>
              </a:rPr>
              <a:t>、学校校园安全意识薄弱。一些学校只注重教学质量、升学率、竞赛成绩、比赛名次等显性指标，对校园安全仅仅会上讲讲而已，工作中麻痹大意，很多规定只是规定，没有狠抓落实，很多设置 </a:t>
            </a:r>
            <a:r>
              <a:rPr lang="en-US" altLang="zh-CN">
                <a:ea typeface="黑体" pitchFamily="49" charset="-122"/>
              </a:rPr>
              <a:t>( </a:t>
            </a:r>
            <a:r>
              <a:rPr lang="zh-CN" altLang="en-US">
                <a:ea typeface="黑体" pitchFamily="49" charset="-122"/>
              </a:rPr>
              <a:t>警示牌、标语 </a:t>
            </a:r>
            <a:r>
              <a:rPr lang="en-US" altLang="zh-CN">
                <a:ea typeface="黑体" pitchFamily="49" charset="-122"/>
              </a:rPr>
              <a:t>) </a:t>
            </a:r>
            <a:r>
              <a:rPr lang="zh-CN" altLang="en-US">
                <a:ea typeface="黑体" pitchFamily="49" charset="-122"/>
              </a:rPr>
              <a:t>只是摆设，投入注意力不多。宣传教育不及时不到位，想到了甚至出问题了才来处理。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55"/>
          <p:cNvGrpSpPr>
            <a:grpSpLocks/>
          </p:cNvGrpSpPr>
          <p:nvPr/>
        </p:nvGrpSpPr>
        <p:grpSpPr bwMode="auto">
          <a:xfrm>
            <a:off x="5884863" y="4392613"/>
            <a:ext cx="2238375" cy="817562"/>
            <a:chOff x="5884905" y="4392274"/>
            <a:chExt cx="2238500" cy="817418"/>
          </a:xfrm>
        </p:grpSpPr>
        <p:sp>
          <p:nvSpPr>
            <p:cNvPr id="3" name="矩形 2"/>
            <p:cNvSpPr/>
            <p:nvPr/>
          </p:nvSpPr>
          <p:spPr>
            <a:xfrm>
              <a:off x="5884905" y="4392274"/>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6975578" y="4543059"/>
              <a:ext cx="0" cy="51584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7899" name="文本框 30"/>
            <p:cNvSpPr txBox="1">
              <a:spLocks noChangeArrowheads="1"/>
            </p:cNvSpPr>
            <p:nvPr/>
          </p:nvSpPr>
          <p:spPr bwMode="auto">
            <a:xfrm>
              <a:off x="7219755" y="4508596"/>
              <a:ext cx="770933" cy="583462"/>
            </a:xfrm>
            <a:prstGeom prst="rect">
              <a:avLst/>
            </a:prstGeom>
            <a:noFill/>
            <a:ln w="9525">
              <a:noFill/>
              <a:miter lim="800000"/>
              <a:headEnd/>
              <a:tailEnd/>
            </a:ln>
          </p:spPr>
          <p:txBody>
            <a:bodyPr wrap="none">
              <a:spAutoFit/>
            </a:bodyPr>
            <a:lstStyle/>
            <a:p>
              <a:r>
                <a:rPr lang="en-US" altLang="zh-CN" sz="3200">
                  <a:solidFill>
                    <a:schemeClr val="bg1"/>
                  </a:solidFill>
                  <a:ea typeface="Adobe 繁黑體 Std B"/>
                  <a:cs typeface="Arial" charset="0"/>
                </a:rPr>
                <a:t>21</a:t>
              </a:r>
              <a:r>
                <a:rPr lang="en-US" altLang="zh-CN" sz="1200">
                  <a:solidFill>
                    <a:schemeClr val="bg1"/>
                  </a:solidFill>
                  <a:latin typeface="微软雅黑" pitchFamily="34" charset="-122"/>
                  <a:ea typeface="微软雅黑" pitchFamily="34" charset="-122"/>
                  <a:cs typeface="Arial" charset="0"/>
                </a:rPr>
                <a:t>%</a:t>
              </a:r>
              <a:endParaRPr lang="zh-CN" altLang="en-US" sz="1200">
                <a:solidFill>
                  <a:schemeClr val="bg1"/>
                </a:solidFill>
                <a:latin typeface="微软雅黑" pitchFamily="34" charset="-122"/>
                <a:ea typeface="微软雅黑" pitchFamily="34" charset="-122"/>
                <a:cs typeface="Arial" charset="0"/>
              </a:endParaRPr>
            </a:p>
          </p:txBody>
        </p:sp>
        <p:pic>
          <p:nvPicPr>
            <p:cNvPr id="37900" name="图片 27"/>
            <p:cNvPicPr>
              <a:picLocks noChangeAspect="1"/>
            </p:cNvPicPr>
            <p:nvPr/>
          </p:nvPicPr>
          <p:blipFill>
            <a:blip r:embed="rId2"/>
            <a:srcRect/>
            <a:stretch>
              <a:fillRect/>
            </a:stretch>
          </p:blipFill>
          <p:spPr bwMode="auto">
            <a:xfrm>
              <a:off x="6173318" y="4639146"/>
              <a:ext cx="461250" cy="371250"/>
            </a:xfrm>
            <a:prstGeom prst="rect">
              <a:avLst/>
            </a:prstGeom>
            <a:noFill/>
            <a:ln w="9525">
              <a:noFill/>
              <a:miter lim="800000"/>
              <a:headEnd/>
              <a:tailEnd/>
            </a:ln>
          </p:spPr>
        </p:pic>
      </p:grpSp>
      <p:grpSp>
        <p:nvGrpSpPr>
          <p:cNvPr id="37890" name="组合 6"/>
          <p:cNvGrpSpPr>
            <a:grpSpLocks/>
          </p:cNvGrpSpPr>
          <p:nvPr/>
        </p:nvGrpSpPr>
        <p:grpSpPr bwMode="auto">
          <a:xfrm>
            <a:off x="327025" y="300038"/>
            <a:ext cx="11682413" cy="6346825"/>
            <a:chOff x="5884905" y="2300330"/>
            <a:chExt cx="2238500" cy="817418"/>
          </a:xfrm>
        </p:grpSpPr>
        <p:sp>
          <p:nvSpPr>
            <p:cNvPr id="8" name="矩形 7"/>
            <p:cNvSpPr/>
            <p:nvPr/>
          </p:nvSpPr>
          <p:spPr>
            <a:xfrm>
              <a:off x="5884905" y="2300330"/>
              <a:ext cx="2238500" cy="817418"/>
            </a:xfrm>
            <a:prstGeom prst="rec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 name="直接连接符 8"/>
            <p:cNvCxnSpPr/>
            <p:nvPr/>
          </p:nvCxnSpPr>
          <p:spPr>
            <a:xfrm>
              <a:off x="6975714" y="2451015"/>
              <a:ext cx="0" cy="516049"/>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7896" name="文本框 11"/>
            <p:cNvSpPr txBox="1">
              <a:spLocks noChangeArrowheads="1"/>
            </p:cNvSpPr>
            <p:nvPr/>
          </p:nvSpPr>
          <p:spPr bwMode="auto">
            <a:xfrm>
              <a:off x="7048611" y="2302088"/>
              <a:ext cx="952538" cy="801844"/>
            </a:xfrm>
            <a:prstGeom prst="rect">
              <a:avLst/>
            </a:prstGeom>
            <a:noFill/>
            <a:ln w="9525">
              <a:noFill/>
              <a:miter lim="800000"/>
              <a:headEnd/>
              <a:tailEnd/>
            </a:ln>
          </p:spPr>
          <p:txBody>
            <a:bodyPr>
              <a:spAutoFit/>
            </a:bodyPr>
            <a:lstStyle/>
            <a:p>
              <a:pPr>
                <a:lnSpc>
                  <a:spcPct val="90000"/>
                </a:lnSpc>
                <a:spcBef>
                  <a:spcPts val="1000"/>
                </a:spcBef>
                <a:buFont typeface="Arial" charset="0"/>
                <a:buNone/>
              </a:pPr>
              <a:r>
                <a:rPr lang="zh-CN" altLang="en-US">
                  <a:ea typeface="黑体" pitchFamily="49" charset="-122"/>
                </a:rPr>
                <a:t>　</a:t>
              </a: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endParaRPr lang="en-US" altLang="zh-CN">
                <a:ea typeface="黑体" pitchFamily="49" charset="-122"/>
              </a:endParaRPr>
            </a:p>
            <a:p>
              <a:pPr>
                <a:lnSpc>
                  <a:spcPct val="90000"/>
                </a:lnSpc>
                <a:spcBef>
                  <a:spcPts val="1000"/>
                </a:spcBef>
                <a:buFont typeface="Arial" charset="0"/>
                <a:buNone/>
              </a:pPr>
              <a:r>
                <a:rPr lang="en-US" altLang="zh-CN">
                  <a:ea typeface="黑体" pitchFamily="49" charset="-122"/>
                </a:rPr>
                <a:t>7</a:t>
              </a:r>
              <a:r>
                <a:rPr lang="zh-CN" altLang="en-US">
                  <a:ea typeface="黑体" pitchFamily="49" charset="-122"/>
                </a:rPr>
                <a:t>、积极配合相关部门，加大对周边环境的治理。学校对当前校园安全存在的问题，要积极向当地政府和主管部门汇报，以便争取支持。要协助配合各部门加强安全生产监管的力度，如配合交通部门对非法载客的摩的、三轮车、农用车、拖拉机进行监督查处，配合工商、公安、文化等部门积极清理、销毁假冒伪劣食品及“三无”产品，以及对营业性网吧、游戏厅吸纳未成年人上网的治理。 </a:t>
              </a:r>
              <a:br>
                <a:rPr lang="zh-CN" altLang="en-US">
                  <a:ea typeface="黑体" pitchFamily="49" charset="-122"/>
                </a:rPr>
              </a:br>
              <a:r>
                <a:rPr lang="zh-CN" altLang="en-US">
                  <a:ea typeface="黑体" pitchFamily="49" charset="-122"/>
                </a:rPr>
                <a:t>     </a:t>
              </a:r>
              <a:r>
                <a:rPr lang="en-US" altLang="zh-CN">
                  <a:ea typeface="黑体" pitchFamily="49" charset="-122"/>
                </a:rPr>
                <a:t>8</a:t>
              </a:r>
              <a:r>
                <a:rPr lang="zh-CN" altLang="en-US">
                  <a:ea typeface="黑体" pitchFamily="49" charset="-122"/>
                </a:rPr>
                <a:t>、开展丰富多彩的住校生文娱活动。充分利用早锻炼时间，课外活动时间，开展定向的住校生体育活动。</a:t>
              </a:r>
              <a:br>
                <a:rPr lang="zh-CN" altLang="en-US">
                  <a:ea typeface="黑体" pitchFamily="49" charset="-122"/>
                </a:rPr>
              </a:br>
              <a:r>
                <a:rPr lang="zh-CN" altLang="en-US">
                  <a:ea typeface="黑体" pitchFamily="49" charset="-122"/>
                </a:rPr>
                <a:t>  　</a:t>
              </a:r>
              <a:br>
                <a:rPr lang="zh-CN" altLang="en-US">
                  <a:ea typeface="黑体" pitchFamily="49" charset="-122"/>
                </a:rPr>
              </a:br>
              <a:r>
                <a:rPr lang="zh-CN" altLang="en-US">
                  <a:ea typeface="黑体" pitchFamily="49" charset="-122"/>
                </a:rPr>
                <a:t> </a:t>
              </a:r>
            </a:p>
          </p:txBody>
        </p:sp>
      </p:grpSp>
      <p:sp>
        <p:nvSpPr>
          <p:cNvPr id="37891" name="矩形 10"/>
          <p:cNvSpPr>
            <a:spLocks noChangeArrowheads="1"/>
          </p:cNvSpPr>
          <p:nvPr/>
        </p:nvSpPr>
        <p:spPr bwMode="auto">
          <a:xfrm>
            <a:off x="558800" y="300038"/>
            <a:ext cx="5351463" cy="2862262"/>
          </a:xfrm>
          <a:prstGeom prst="rect">
            <a:avLst/>
          </a:prstGeom>
          <a:noFill/>
          <a:ln w="9525">
            <a:noFill/>
            <a:miter lim="800000"/>
            <a:headEnd/>
            <a:tailEnd/>
          </a:ln>
        </p:spPr>
        <p:txBody>
          <a:bodyPr>
            <a:spAutoFit/>
          </a:bodyPr>
          <a:lstStyle/>
          <a:p>
            <a:r>
              <a:rPr lang="zh-CN" altLang="en-US">
                <a:ea typeface="黑体" pitchFamily="49" charset="-122"/>
              </a:rPr>
              <a:t>三、解除隐患的对策</a:t>
            </a:r>
            <a:br>
              <a:rPr lang="zh-CN" altLang="en-US">
                <a:ea typeface="黑体" pitchFamily="49" charset="-122"/>
              </a:rPr>
            </a:br>
            <a:r>
              <a:rPr lang="zh-CN" altLang="en-US">
                <a:ea typeface="黑体" pitchFamily="49" charset="-122"/>
              </a:rPr>
              <a:t>  　</a:t>
            </a:r>
            <a:r>
              <a:rPr lang="en-US" altLang="zh-CN">
                <a:ea typeface="黑体" pitchFamily="49" charset="-122"/>
              </a:rPr>
              <a:t>1</a:t>
            </a:r>
            <a:r>
              <a:rPr lang="zh-CN" altLang="en-US">
                <a:ea typeface="黑体" pitchFamily="49" charset="-122"/>
              </a:rPr>
              <a:t>、建立校园安全管理机制。强化学校安全管理人员的责任意识，同时建立管理人员公示制，便于师生监督、通报。</a:t>
            </a:r>
            <a:br>
              <a:rPr lang="zh-CN" altLang="en-US">
                <a:ea typeface="黑体" pitchFamily="49" charset="-122"/>
              </a:rPr>
            </a:br>
            <a:r>
              <a:rPr lang="zh-CN" altLang="en-US">
                <a:ea typeface="黑体" pitchFamily="49" charset="-122"/>
              </a:rPr>
              <a:t>  　</a:t>
            </a:r>
            <a:r>
              <a:rPr lang="en-US" altLang="zh-CN">
                <a:ea typeface="黑体" pitchFamily="49" charset="-122"/>
              </a:rPr>
              <a:t>2</a:t>
            </a:r>
            <a:r>
              <a:rPr lang="zh-CN" altLang="en-US">
                <a:ea typeface="黑体" pitchFamily="49" charset="-122"/>
              </a:rPr>
              <a:t>、建立完善的安全管理档案。对学校安全工作的布置、检查、整改进行登记，做到事事有据可查。</a:t>
            </a:r>
            <a:br>
              <a:rPr lang="zh-CN" altLang="en-US">
                <a:ea typeface="黑体" pitchFamily="49" charset="-122"/>
              </a:rPr>
            </a:br>
            <a:r>
              <a:rPr lang="zh-CN" altLang="en-US">
                <a:ea typeface="黑体" pitchFamily="49" charset="-122"/>
              </a:rPr>
              <a:t>  　</a:t>
            </a:r>
            <a:r>
              <a:rPr lang="en-US" altLang="zh-CN">
                <a:ea typeface="黑体" pitchFamily="49" charset="-122"/>
              </a:rPr>
              <a:t>3</a:t>
            </a:r>
            <a:r>
              <a:rPr lang="zh-CN" altLang="en-US">
                <a:ea typeface="黑体" pitchFamily="49" charset="-122"/>
              </a:rPr>
              <a:t>、建立校园安全管理巡查制。由校长牵头组成巡查组，加强对危房、施工场地、学生寝室的巡查，尤其是节假日的安全巡查。</a:t>
            </a:r>
            <a:endParaRPr lang="en-US" altLang="zh-CN">
              <a:ea typeface="黑体" pitchFamily="49" charset="-122"/>
            </a:endParaRPr>
          </a:p>
          <a:p>
            <a:endParaRPr lang="zh-CN" altLang="en-US">
              <a:ea typeface="黑体" pitchFamily="49" charset="-122"/>
            </a:endParaRPr>
          </a:p>
        </p:txBody>
      </p:sp>
      <p:sp>
        <p:nvSpPr>
          <p:cNvPr id="37892" name="矩形 11"/>
          <p:cNvSpPr>
            <a:spLocks noChangeArrowheads="1"/>
          </p:cNvSpPr>
          <p:nvPr/>
        </p:nvSpPr>
        <p:spPr bwMode="auto">
          <a:xfrm>
            <a:off x="368300" y="2784475"/>
            <a:ext cx="5500688" cy="3970338"/>
          </a:xfrm>
          <a:prstGeom prst="rect">
            <a:avLst/>
          </a:prstGeom>
          <a:noFill/>
          <a:ln w="9525">
            <a:noFill/>
            <a:miter lim="800000"/>
            <a:headEnd/>
            <a:tailEnd/>
          </a:ln>
        </p:spPr>
        <p:txBody>
          <a:bodyPr>
            <a:spAutoFit/>
          </a:bodyPr>
          <a:lstStyle/>
          <a:p>
            <a:r>
              <a:rPr lang="en-US" altLang="zh-CN">
                <a:ea typeface="黑体" pitchFamily="49" charset="-122"/>
              </a:rPr>
              <a:t>        4</a:t>
            </a:r>
            <a:r>
              <a:rPr lang="zh-CN" altLang="en-US">
                <a:ea typeface="黑体" pitchFamily="49" charset="-122"/>
              </a:rPr>
              <a:t>、制订切实可行的安全事故应急预案。订出可操作性强的事故处理流程，以及事故报告流程，并进行实战演练，让广大师生熟悉突发事故处理方法，明了事故发出时应当采取的正确应对措施。这样，既做到“防范于未然”，又便于出现了责任事故时有序应对，并第一时间准确上报。</a:t>
            </a:r>
            <a:br>
              <a:rPr lang="zh-CN" altLang="en-US">
                <a:ea typeface="黑体" pitchFamily="49" charset="-122"/>
              </a:rPr>
            </a:br>
            <a:r>
              <a:rPr lang="zh-CN" altLang="en-US">
                <a:ea typeface="黑体" pitchFamily="49" charset="-122"/>
              </a:rPr>
              <a:t>  　　</a:t>
            </a:r>
            <a:r>
              <a:rPr lang="en-US" altLang="zh-CN">
                <a:ea typeface="黑体" pitchFamily="49" charset="-122"/>
              </a:rPr>
              <a:t>5</a:t>
            </a:r>
            <a:r>
              <a:rPr lang="zh-CN" altLang="en-US">
                <a:ea typeface="黑体" pitchFamily="49" charset="-122"/>
              </a:rPr>
              <a:t>、加强宣传，增强师生安全意识，强化安全意识和生命意识。可以通过举办讲座、举办宣传栏、开设法制课、安全教育课等途径对师生进行安全知识教育。还可组织安全知识竞赛，开展安全自救训练活动，增进师生安全防范意识和自我保护能力</a:t>
            </a:r>
            <a:r>
              <a:rPr lang="en-US" altLang="zh-CN">
                <a:ea typeface="黑体" pitchFamily="49" charset="-122"/>
              </a:rPr>
              <a:t>;</a:t>
            </a:r>
            <a:r>
              <a:rPr lang="zh-CN" altLang="en-US">
                <a:ea typeface="黑体" pitchFamily="49" charset="-122"/>
              </a:rPr>
              <a:t>通过观看安全警示影像，举行安全大讨论，进一步体会安全的重要意义。</a:t>
            </a:r>
            <a:br>
              <a:rPr lang="zh-CN" altLang="en-US">
                <a:ea typeface="黑体" pitchFamily="49" charset="-122"/>
              </a:rPr>
            </a:br>
            <a:r>
              <a:rPr lang="zh-CN" altLang="en-US">
                <a:ea typeface="黑体" pitchFamily="49" charset="-122"/>
              </a:rPr>
              <a:t>  　　</a:t>
            </a:r>
          </a:p>
        </p:txBody>
      </p:sp>
      <p:sp>
        <p:nvSpPr>
          <p:cNvPr id="37893" name="矩形 12"/>
          <p:cNvSpPr>
            <a:spLocks noChangeArrowheads="1"/>
          </p:cNvSpPr>
          <p:nvPr/>
        </p:nvSpPr>
        <p:spPr bwMode="auto">
          <a:xfrm>
            <a:off x="6400800" y="450850"/>
            <a:ext cx="4927600" cy="2308225"/>
          </a:xfrm>
          <a:prstGeom prst="rect">
            <a:avLst/>
          </a:prstGeom>
          <a:noFill/>
          <a:ln w="9525">
            <a:noFill/>
            <a:miter lim="800000"/>
            <a:headEnd/>
            <a:tailEnd/>
          </a:ln>
        </p:spPr>
        <p:txBody>
          <a:bodyPr>
            <a:spAutoFit/>
          </a:bodyPr>
          <a:lstStyle/>
          <a:p>
            <a:r>
              <a:rPr lang="zh-CN" altLang="en-US">
                <a:ea typeface="黑体" pitchFamily="49" charset="-122"/>
              </a:rPr>
              <a:t> </a:t>
            </a:r>
            <a:r>
              <a:rPr lang="en-US" altLang="zh-CN">
                <a:ea typeface="黑体" pitchFamily="49" charset="-122"/>
              </a:rPr>
              <a:t>6</a:t>
            </a:r>
            <a:r>
              <a:rPr lang="zh-CN" altLang="en-US">
                <a:ea typeface="黑体" pitchFamily="49" charset="-122"/>
              </a:rPr>
              <a:t>、通过定期巡查，记录并排除安全隐患，对危房和施工场地进行有效监督，划定危险区，实行隔离措施，对校内体育设施、化学仪器等存在安全隐患的地方划定责任区，确立责任人，实行分类管理，并纳入考核范围，强化安全生产责任。各级政府和学校要想方设法加大资金投入，及时排查、整改并拆除校内危房，不留任何死角。</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2"/>
          <p:cNvGrpSpPr>
            <a:grpSpLocks/>
          </p:cNvGrpSpPr>
          <p:nvPr/>
        </p:nvGrpSpPr>
        <p:grpSpPr bwMode="auto">
          <a:xfrm>
            <a:off x="231775" y="0"/>
            <a:ext cx="11696700" cy="6858000"/>
            <a:chOff x="8787131" y="2300330"/>
            <a:chExt cx="2238500" cy="817418"/>
          </a:xfrm>
        </p:grpSpPr>
        <p:sp>
          <p:nvSpPr>
            <p:cNvPr id="4" name="矩形 3"/>
            <p:cNvSpPr/>
            <p:nvPr/>
          </p:nvSpPr>
          <p:spPr>
            <a:xfrm>
              <a:off x="8787131" y="2300330"/>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 name="直接连接符 4"/>
            <p:cNvCxnSpPr/>
            <p:nvPr/>
          </p:nvCxnSpPr>
          <p:spPr>
            <a:xfrm>
              <a:off x="9877823" y="2451136"/>
              <a:ext cx="0" cy="515806"/>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38919" name="图片 18"/>
            <p:cNvPicPr>
              <a:picLocks noChangeAspect="1"/>
            </p:cNvPicPr>
            <p:nvPr/>
          </p:nvPicPr>
          <p:blipFill>
            <a:blip r:embed="rId2"/>
            <a:srcRect/>
            <a:stretch>
              <a:fillRect/>
            </a:stretch>
          </p:blipFill>
          <p:spPr bwMode="auto">
            <a:xfrm>
              <a:off x="9093244" y="2472300"/>
              <a:ext cx="461250" cy="461250"/>
            </a:xfrm>
            <a:prstGeom prst="rect">
              <a:avLst/>
            </a:prstGeom>
            <a:noFill/>
            <a:ln w="9525">
              <a:noFill/>
              <a:miter lim="800000"/>
              <a:headEnd/>
              <a:tailEnd/>
            </a:ln>
          </p:spPr>
        </p:pic>
      </p:grpSp>
      <p:sp>
        <p:nvSpPr>
          <p:cNvPr id="38914" name="矩形 7"/>
          <p:cNvSpPr>
            <a:spLocks noChangeArrowheads="1"/>
          </p:cNvSpPr>
          <p:nvPr/>
        </p:nvSpPr>
        <p:spPr bwMode="auto">
          <a:xfrm>
            <a:off x="2060575" y="4162425"/>
            <a:ext cx="1760538" cy="984250"/>
          </a:xfrm>
          <a:prstGeom prst="rect">
            <a:avLst/>
          </a:prstGeom>
          <a:noFill/>
          <a:ln w="9525">
            <a:noFill/>
            <a:miter lim="800000"/>
            <a:headEnd/>
            <a:tailEnd/>
          </a:ln>
        </p:spPr>
        <p:txBody>
          <a:bodyPr>
            <a:spAutoFit/>
          </a:bodyPr>
          <a:lstStyle/>
          <a:p>
            <a:endParaRPr lang="en-US" altLang="zh-CN">
              <a:ea typeface="黑体" pitchFamily="49" charset="-122"/>
            </a:endParaRPr>
          </a:p>
          <a:p>
            <a:pPr algn="ctr"/>
            <a:r>
              <a:rPr lang="zh-CN" altLang="en-US" sz="2000">
                <a:ea typeface="黑体" pitchFamily="49" charset="-122"/>
              </a:rPr>
              <a:t>提交者：</a:t>
            </a:r>
            <a:endParaRPr lang="en-US" altLang="zh-CN" sz="2000">
              <a:ea typeface="黑体" pitchFamily="49" charset="-122"/>
            </a:endParaRPr>
          </a:p>
          <a:p>
            <a:pPr algn="ctr"/>
            <a:r>
              <a:rPr lang="zh-CN" altLang="en-US" sz="2000">
                <a:ea typeface="黑体" pitchFamily="49" charset="-122"/>
              </a:rPr>
              <a:t>王秀妹</a:t>
            </a:r>
          </a:p>
        </p:txBody>
      </p:sp>
      <p:sp>
        <p:nvSpPr>
          <p:cNvPr id="38915" name="矩形 8"/>
          <p:cNvSpPr>
            <a:spLocks noChangeArrowheads="1"/>
          </p:cNvSpPr>
          <p:nvPr/>
        </p:nvSpPr>
        <p:spPr bwMode="auto">
          <a:xfrm>
            <a:off x="2006600" y="2374900"/>
            <a:ext cx="1938338" cy="646113"/>
          </a:xfrm>
          <a:prstGeom prst="rect">
            <a:avLst/>
          </a:prstGeom>
          <a:noFill/>
          <a:ln w="9525">
            <a:noFill/>
            <a:miter lim="800000"/>
            <a:headEnd/>
            <a:tailEnd/>
          </a:ln>
        </p:spPr>
        <p:txBody>
          <a:bodyPr>
            <a:spAutoFit/>
          </a:bodyPr>
          <a:lstStyle/>
          <a:p>
            <a:r>
              <a:rPr lang="zh-CN" altLang="en-US" b="1">
                <a:ea typeface="黑体" pitchFamily="49" charset="-122"/>
              </a:rPr>
              <a:t>如何提高小学生汉字书写能力</a:t>
            </a:r>
            <a:endParaRPr lang="zh-CN" altLang="en-US">
              <a:ea typeface="黑体" pitchFamily="49" charset="-122"/>
            </a:endParaRPr>
          </a:p>
        </p:txBody>
      </p:sp>
      <p:sp>
        <p:nvSpPr>
          <p:cNvPr id="38916" name="矩形 11"/>
          <p:cNvSpPr>
            <a:spLocks noChangeArrowheads="1"/>
          </p:cNvSpPr>
          <p:nvPr/>
        </p:nvSpPr>
        <p:spPr bwMode="auto">
          <a:xfrm>
            <a:off x="5991225" y="641350"/>
            <a:ext cx="5527675" cy="5540375"/>
          </a:xfrm>
          <a:prstGeom prst="rect">
            <a:avLst/>
          </a:prstGeom>
          <a:noFill/>
          <a:ln w="9525">
            <a:noFill/>
            <a:miter lim="800000"/>
            <a:headEnd/>
            <a:tailEnd/>
          </a:ln>
        </p:spPr>
        <p:txBody>
          <a:bodyPr>
            <a:spAutoFit/>
          </a:bodyPr>
          <a:lstStyle/>
          <a:p>
            <a:r>
              <a:rPr lang="zh-CN" altLang="en-US">
                <a:ea typeface="黑体" pitchFamily="49" charset="-122"/>
              </a:rPr>
              <a:t>目前，不管是小学生，还是中学生，甚至是大学生，汉字书写水平和能力越来越差，这应该引起我们教育工作者重视的不争事实。</a:t>
            </a:r>
          </a:p>
          <a:p>
            <a:r>
              <a:rPr lang="zh-CN" altLang="en-US" b="1">
                <a:ea typeface="黑体" pitchFamily="49" charset="-122"/>
              </a:rPr>
              <a:t>一．小学生汉字书写能力存在的问题主要表现在如下几个方面：</a:t>
            </a:r>
            <a:endParaRPr lang="zh-CN" altLang="en-US">
              <a:ea typeface="黑体" pitchFamily="49" charset="-122"/>
            </a:endParaRPr>
          </a:p>
          <a:p>
            <a:r>
              <a:rPr lang="zh-CN" altLang="en-US">
                <a:ea typeface="黑体" pitchFamily="49" charset="-122"/>
              </a:rPr>
              <a:t>（一）书写不规范。具体表现为：字迹不工整；基本笔画的写法、偏旁部首的写法以及结构安排欠妥当，有些甚至处于“想当然”的状态；看不出笔画起笔和收笔的动作，基本上没有“提按”，形状如“木棒”；有的学生笔画书写顺序颠倒；当然还有自创的写法等等。</a:t>
            </a:r>
          </a:p>
          <a:p>
            <a:r>
              <a:rPr lang="zh-CN" altLang="en-US">
                <a:ea typeface="黑体" pitchFamily="49" charset="-122"/>
              </a:rPr>
              <a:t>（二）姿势不正确。长期在农村中小学任教的老师，对学生的执笔姿势和坐姿会了如指掌，发现做得完全正确的学生几乎是凤毛麟角。单就执笔方法（这里说的是硬笔，毛笔已基本绝迹）来说半数以上不正确，其表现为“抱”“搂”“压”着笔写字。身体坐姿大部分学生也不端正，有趴在桌子上写的，有侧着身体斜放本子写的，有翘着腿写的，仰着上身写的，还有歪着脑袋枕着手写的，各种奇形怪状的“姿态”都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组合 1"/>
          <p:cNvGrpSpPr>
            <a:grpSpLocks/>
          </p:cNvGrpSpPr>
          <p:nvPr/>
        </p:nvGrpSpPr>
        <p:grpSpPr bwMode="auto">
          <a:xfrm>
            <a:off x="231775" y="0"/>
            <a:ext cx="11696700" cy="6858000"/>
            <a:chOff x="8787131" y="2300330"/>
            <a:chExt cx="2238500" cy="817418"/>
          </a:xfrm>
        </p:grpSpPr>
        <p:sp>
          <p:nvSpPr>
            <p:cNvPr id="3" name="矩形 2"/>
            <p:cNvSpPr/>
            <p:nvPr/>
          </p:nvSpPr>
          <p:spPr>
            <a:xfrm>
              <a:off x="8787131" y="2300330"/>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9877823" y="2451136"/>
              <a:ext cx="0" cy="515806"/>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938" name="矩形 5"/>
          <p:cNvSpPr>
            <a:spLocks noChangeArrowheads="1"/>
          </p:cNvSpPr>
          <p:nvPr/>
        </p:nvSpPr>
        <p:spPr bwMode="auto">
          <a:xfrm>
            <a:off x="409575" y="246063"/>
            <a:ext cx="5418138" cy="5078412"/>
          </a:xfrm>
          <a:prstGeom prst="rect">
            <a:avLst/>
          </a:prstGeom>
          <a:noFill/>
          <a:ln w="9525">
            <a:noFill/>
            <a:miter lim="800000"/>
            <a:headEnd/>
            <a:tailEnd/>
          </a:ln>
        </p:spPr>
        <p:txBody>
          <a:bodyPr>
            <a:spAutoFit/>
          </a:bodyPr>
          <a:lstStyle/>
          <a:p>
            <a:endParaRPr lang="en-US" altLang="zh-CN">
              <a:ea typeface="黑体" pitchFamily="49" charset="-122"/>
            </a:endParaRPr>
          </a:p>
          <a:p>
            <a:endParaRPr lang="en-US" altLang="zh-CN">
              <a:ea typeface="黑体" pitchFamily="49" charset="-122"/>
            </a:endParaRPr>
          </a:p>
          <a:p>
            <a:r>
              <a:rPr lang="zh-CN" altLang="en-US">
                <a:ea typeface="黑体" pitchFamily="49" charset="-122"/>
              </a:rPr>
              <a:t>（三）书写能力差。书写错误由于基本不懂笔画名称、笔顺结构，因而写出来的字极不规范，笔画不清晰、部首和结构不合理、潦草难认，加上涂改不整洁，有些字连他们自己也难以辨认。</a:t>
            </a:r>
          </a:p>
          <a:p>
            <a:r>
              <a:rPr lang="zh-CN" altLang="en-US">
                <a:ea typeface="黑体" pitchFamily="49" charset="-122"/>
              </a:rPr>
              <a:t>（四）思想不重视。实施素质教育已经多年了，但教育的现状仍然处在只看分数的应试教育阶段。为了分数，学生的写字课被挤占了，教师也没有必要去指导学生写字练字了，即使课标规定也没用。学生写作业追求的是速度和效率，对字的规范和工整度根本不顾，考虑的是如何最快地完成作业，而不是字的好坏。即使是试卷上第一题的田字格汉字的书写，而为了分数，再难看教师也全给分。</a:t>
            </a:r>
          </a:p>
          <a:p>
            <a:r>
              <a:rPr lang="zh-CN" altLang="en-US">
                <a:ea typeface="黑体" pitchFamily="49" charset="-122"/>
              </a:rPr>
              <a:t>小学生汉字书写能力如此之差，是有其深刻原因的。最根本的原因是教育的体制问题，其次是学生思想上不重视，再者是教师的影响，当然还有电脑的普及冲击了手写。</a:t>
            </a:r>
          </a:p>
        </p:txBody>
      </p:sp>
      <p:sp>
        <p:nvSpPr>
          <p:cNvPr id="39939" name="矩形 6"/>
          <p:cNvSpPr>
            <a:spLocks noChangeArrowheads="1"/>
          </p:cNvSpPr>
          <p:nvPr/>
        </p:nvSpPr>
        <p:spPr bwMode="auto">
          <a:xfrm>
            <a:off x="5949950" y="0"/>
            <a:ext cx="6019800" cy="6186488"/>
          </a:xfrm>
          <a:prstGeom prst="rect">
            <a:avLst/>
          </a:prstGeom>
          <a:noFill/>
          <a:ln w="9525">
            <a:noFill/>
            <a:miter lim="800000"/>
            <a:headEnd/>
            <a:tailEnd/>
          </a:ln>
        </p:spPr>
        <p:txBody>
          <a:bodyPr>
            <a:spAutoFit/>
          </a:bodyPr>
          <a:lstStyle/>
          <a:p>
            <a:endParaRPr lang="en-US" altLang="zh-CN" b="1">
              <a:ea typeface="黑体" pitchFamily="49" charset="-122"/>
            </a:endParaRPr>
          </a:p>
          <a:p>
            <a:endParaRPr lang="en-US" altLang="zh-CN" b="1">
              <a:ea typeface="黑体" pitchFamily="49" charset="-122"/>
            </a:endParaRPr>
          </a:p>
          <a:p>
            <a:endParaRPr lang="en-US" altLang="zh-CN" b="1">
              <a:ea typeface="黑体" pitchFamily="49" charset="-122"/>
            </a:endParaRPr>
          </a:p>
          <a:p>
            <a:r>
              <a:rPr lang="zh-CN" altLang="en-US" b="1">
                <a:ea typeface="黑体" pitchFamily="49" charset="-122"/>
              </a:rPr>
              <a:t>二．改变小学生书写汉字存在问题的几点措施：</a:t>
            </a:r>
            <a:endParaRPr lang="zh-CN" altLang="en-US">
              <a:ea typeface="黑体" pitchFamily="49" charset="-122"/>
            </a:endParaRPr>
          </a:p>
          <a:p>
            <a:r>
              <a:rPr lang="zh-CN" altLang="en-US">
                <a:ea typeface="黑体" pitchFamily="49" charset="-122"/>
              </a:rPr>
              <a:t>（一）调动学生写字兴趣</a:t>
            </a:r>
          </a:p>
          <a:p>
            <a:r>
              <a:rPr lang="zh-CN" altLang="en-US">
                <a:ea typeface="黑体" pitchFamily="49" charset="-122"/>
              </a:rPr>
              <a:t> 写字并非一朝一夕所能练出来的，关键在于持之以恒的练习。而兴趣是最好的老师，只有激发学生的书写兴趣才能更好地提高学生的书写水平。每周一节写字课要利用好。练字前，教师可先给学生介绍汉字的由来，著名书法家练字的故事；还可以观赏名帖，唤醒学生潜在的审美意识，让学生发现汉字的美感，使他们乐学、好学。</a:t>
            </a:r>
          </a:p>
          <a:p>
            <a:r>
              <a:rPr lang="zh-CN" altLang="en-US">
                <a:ea typeface="黑体" pitchFamily="49" charset="-122"/>
              </a:rPr>
              <a:t>（二）教师要加强自身的书写基本功</a:t>
            </a:r>
          </a:p>
          <a:p>
            <a:r>
              <a:rPr lang="zh-CN" altLang="en-US">
                <a:ea typeface="黑体" pitchFamily="49" charset="-122"/>
              </a:rPr>
              <a:t> 学生有着极强的模仿性，他们天天看着教师在黑板上写字，天天接触作业本上教师批改的字，教师的字在学生头脑中留下深刻的印象，学生在无形中模仿教师的字。为此，要教学生写出一手好字，教师首先要有书写方面的基本功，教师的板书要工整规范、美观大方，不能随心所欲、龙飞凤舞，充分发挥自己的示范表率作用。</a:t>
            </a:r>
          </a:p>
          <a:p>
            <a:r>
              <a:rPr lang="zh-CN" altLang="en-US">
                <a:ea typeface="黑体" pitchFamily="49" charset="-122"/>
              </a:rPr>
              <a:t>（三）加强指导，严格训练</a:t>
            </a:r>
          </a:p>
          <a:p>
            <a:r>
              <a:rPr lang="zh-CN" altLang="en-US">
                <a:ea typeface="黑体" pitchFamily="49" charset="-122"/>
              </a:rPr>
              <a:t> 在指导学生写字的过程中，我要求学生做到“三到”，这“三到”即要做到：眼到、心到、手到，具体内容如下：</a:t>
            </a:r>
          </a:p>
          <a:p>
            <a:r>
              <a:rPr lang="zh-CN" altLang="en-US">
                <a:ea typeface="黑体" pitchFamily="49" charset="-122"/>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1"/>
          <p:cNvGrpSpPr>
            <a:grpSpLocks/>
          </p:cNvGrpSpPr>
          <p:nvPr/>
        </p:nvGrpSpPr>
        <p:grpSpPr bwMode="auto">
          <a:xfrm>
            <a:off x="273050" y="0"/>
            <a:ext cx="11696700" cy="6858000"/>
            <a:chOff x="8787131" y="2300330"/>
            <a:chExt cx="2238500" cy="817418"/>
          </a:xfrm>
        </p:grpSpPr>
        <p:sp>
          <p:nvSpPr>
            <p:cNvPr id="3" name="矩形 2"/>
            <p:cNvSpPr/>
            <p:nvPr/>
          </p:nvSpPr>
          <p:spPr>
            <a:xfrm>
              <a:off x="8787131" y="2300330"/>
              <a:ext cx="2238500" cy="817418"/>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9877823" y="2451136"/>
              <a:ext cx="0" cy="515806"/>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962" name="矩形 5"/>
          <p:cNvSpPr>
            <a:spLocks noChangeArrowheads="1"/>
          </p:cNvSpPr>
          <p:nvPr/>
        </p:nvSpPr>
        <p:spPr bwMode="auto">
          <a:xfrm>
            <a:off x="409575" y="246063"/>
            <a:ext cx="5418138" cy="6186487"/>
          </a:xfrm>
          <a:prstGeom prst="rect">
            <a:avLst/>
          </a:prstGeom>
          <a:noFill/>
          <a:ln w="9525">
            <a:noFill/>
            <a:miter lim="800000"/>
            <a:headEnd/>
            <a:tailEnd/>
          </a:ln>
        </p:spPr>
        <p:txBody>
          <a:bodyPr>
            <a:spAutoFit/>
          </a:bodyPr>
          <a:lstStyle/>
          <a:p>
            <a:endParaRPr lang="en-US" altLang="zh-CN">
              <a:ea typeface="黑体" pitchFamily="49" charset="-122"/>
            </a:endParaRPr>
          </a:p>
          <a:p>
            <a:endParaRPr lang="en-US" altLang="zh-CN">
              <a:ea typeface="黑体" pitchFamily="49" charset="-122"/>
            </a:endParaRPr>
          </a:p>
          <a:p>
            <a:r>
              <a:rPr lang="zh-CN" altLang="en-US">
                <a:ea typeface="黑体" pitchFamily="49" charset="-122"/>
              </a:rPr>
              <a:t> </a:t>
            </a:r>
            <a:r>
              <a:rPr lang="en-US" altLang="zh-CN">
                <a:ea typeface="黑体" pitchFamily="49" charset="-122"/>
              </a:rPr>
              <a:t>1.</a:t>
            </a:r>
            <a:r>
              <a:rPr lang="zh-CN" altLang="en-US">
                <a:ea typeface="黑体" pitchFamily="49" charset="-122"/>
              </a:rPr>
              <a:t>眼到。即训练学生的观察力，可以让学生观察课本中的生字，也可以让学生观察教师的范写的动作要领。写一个字之前，先让学生观察每个字的偏旁结构、笔顺、笔画和长短、粗细以及每个字在田字格中的占位比例，力求让学生记住字形。其次要让学生观察老师的范写，给学生讲清注意书写的要领，久而久之，经过持之以恒的训练，学生会牢牢记住掌握字的结构。</a:t>
            </a:r>
          </a:p>
          <a:p>
            <a:r>
              <a:rPr lang="zh-CN" altLang="en-US">
                <a:ea typeface="黑体" pitchFamily="49" charset="-122"/>
              </a:rPr>
              <a:t> </a:t>
            </a:r>
            <a:r>
              <a:rPr lang="en-US" altLang="zh-CN">
                <a:ea typeface="黑体" pitchFamily="49" charset="-122"/>
              </a:rPr>
              <a:t>2.</a:t>
            </a:r>
            <a:r>
              <a:rPr lang="zh-CN" altLang="en-US">
                <a:ea typeface="黑体" pitchFamily="49" charset="-122"/>
              </a:rPr>
              <a:t>心到。“心到”就是要把字形的优美，正确书写的规范动作等要领牢牢记在心里，举一反三，达到事半功倍的效果。</a:t>
            </a:r>
          </a:p>
          <a:p>
            <a:r>
              <a:rPr lang="zh-CN" altLang="en-US">
                <a:ea typeface="黑体" pitchFamily="49" charset="-122"/>
              </a:rPr>
              <a:t> </a:t>
            </a:r>
            <a:r>
              <a:rPr lang="en-US" altLang="zh-CN">
                <a:ea typeface="黑体" pitchFamily="49" charset="-122"/>
              </a:rPr>
              <a:t>3.</a:t>
            </a:r>
            <a:r>
              <a:rPr lang="zh-CN" altLang="en-US">
                <a:ea typeface="黑体" pitchFamily="49" charset="-122"/>
              </a:rPr>
              <a:t>手到。“手到”即在牢牢记住字形和书写规范的要领后进行自行书写的过程。首先让学生在书上的田字格里描红，即描写的过程，力求跟原字相像，不出字形；其次让学生“临写”，让学生对照字书写的过程中注意每个字的笔画要到位，每个字要求写</a:t>
            </a:r>
            <a:r>
              <a:rPr lang="en-US" altLang="zh-CN">
                <a:ea typeface="黑体" pitchFamily="49" charset="-122"/>
              </a:rPr>
              <a:t>4-5</a:t>
            </a:r>
            <a:r>
              <a:rPr lang="zh-CN" altLang="en-US">
                <a:ea typeface="黑体" pitchFamily="49" charset="-122"/>
              </a:rPr>
              <a:t>遍，大小要匀称，不能有大有小，笔顺要正确；最后是让学生不看字，自己在田字格里书写，每个字要求写</a:t>
            </a:r>
            <a:r>
              <a:rPr lang="en-US" altLang="zh-CN">
                <a:ea typeface="黑体" pitchFamily="49" charset="-122"/>
              </a:rPr>
              <a:t>3-4</a:t>
            </a:r>
            <a:r>
              <a:rPr lang="zh-CN" altLang="en-US">
                <a:ea typeface="黑体" pitchFamily="49" charset="-122"/>
              </a:rPr>
              <a:t>遍，这样循环练习，就可以达到不断提高写字基本功的目的</a:t>
            </a:r>
          </a:p>
        </p:txBody>
      </p:sp>
      <p:sp>
        <p:nvSpPr>
          <p:cNvPr id="40963" name="矩形 6"/>
          <p:cNvSpPr>
            <a:spLocks noChangeArrowheads="1"/>
          </p:cNvSpPr>
          <p:nvPr/>
        </p:nvSpPr>
        <p:spPr bwMode="auto">
          <a:xfrm>
            <a:off x="5949950" y="463550"/>
            <a:ext cx="6019800" cy="3140075"/>
          </a:xfrm>
          <a:prstGeom prst="rect">
            <a:avLst/>
          </a:prstGeom>
          <a:noFill/>
          <a:ln w="9525">
            <a:noFill/>
            <a:miter lim="800000"/>
            <a:headEnd/>
            <a:tailEnd/>
          </a:ln>
        </p:spPr>
        <p:txBody>
          <a:bodyPr>
            <a:spAutoFit/>
          </a:bodyPr>
          <a:lstStyle/>
          <a:p>
            <a:endParaRPr lang="en-US" altLang="zh-CN" b="1">
              <a:ea typeface="黑体" pitchFamily="49" charset="-122"/>
            </a:endParaRPr>
          </a:p>
          <a:p>
            <a:r>
              <a:rPr lang="zh-CN" altLang="en-US">
                <a:ea typeface="黑体" pitchFamily="49" charset="-122"/>
              </a:rPr>
              <a:t>三</a:t>
            </a:r>
            <a:r>
              <a:rPr lang="en-US" altLang="zh-CN">
                <a:ea typeface="黑体" pitchFamily="49" charset="-122"/>
              </a:rPr>
              <a:t>.</a:t>
            </a:r>
            <a:r>
              <a:rPr lang="zh-CN" altLang="en-US">
                <a:ea typeface="黑体" pitchFamily="49" charset="-122"/>
              </a:rPr>
              <a:t>加强学生书写的评比检查</a:t>
            </a:r>
          </a:p>
          <a:p>
            <a:r>
              <a:rPr lang="zh-CN" altLang="en-US">
                <a:ea typeface="黑体" pitchFamily="49" charset="-122"/>
              </a:rPr>
              <a:t> 我首先在学生中间挑选几名作业书写规范的学生成立班级监督小组，负责在全班学生中间开展作业大评比，定期组织检查，每周都要举行一次书写比赛，优秀者的作品将被贴在“书写角”的栏目中进行展览，每月举行一次“十佳书法家”评比，获奖的学生将受到表彰、鼓励，好的作品可以在全校班级中进行展览，通过这种评比激励监督的体制，使全体学生把作业书写规范作为一项快乐的运动。</a:t>
            </a:r>
          </a:p>
          <a:p>
            <a:r>
              <a:rPr lang="zh-CN" altLang="en-US">
                <a:ea typeface="黑体" pitchFamily="49" charset="-122"/>
              </a:rPr>
              <a:t/>
            </a:r>
            <a:br>
              <a:rPr lang="zh-CN" altLang="en-US">
                <a:ea typeface="黑体" pitchFamily="49" charset="-122"/>
              </a:rPr>
            </a:br>
            <a:endParaRPr lang="zh-CN" altLang="en-US">
              <a:ea typeface="黑体"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占位符 13"/>
          <p:cNvPicPr>
            <a:picLocks noGrp="1" noChangeAspect="1"/>
          </p:cNvPicPr>
          <p:nvPr>
            <p:ph type="pic" idx="1"/>
          </p:nvPr>
        </p:nvPicPr>
        <p:blipFill>
          <a:blip r:embed="rId4"/>
          <a:srcRect/>
          <a:stretch>
            <a:fillRect/>
          </a:stretch>
        </p:blipFill>
        <p:spPr>
          <a:xfrm>
            <a:off x="5183188" y="647700"/>
            <a:ext cx="6172200" cy="5213350"/>
          </a:xfrm>
        </p:spPr>
      </p:pic>
      <p:sp>
        <p:nvSpPr>
          <p:cNvPr id="3" name="文本占位符 2"/>
          <p:cNvSpPr>
            <a:spLocks noGrp="1"/>
          </p:cNvSpPr>
          <p:nvPr>
            <p:ph type="body" sz="half" idx="2"/>
          </p:nvPr>
        </p:nvSpPr>
        <p:spPr/>
        <p:txBody>
          <a:bodyPr/>
          <a:lstStyle/>
          <a:p>
            <a:pPr>
              <a:buFont typeface="Arial" panose="020B0604020202020204" pitchFamily="34" charset="0"/>
              <a:buNone/>
              <a:defRPr/>
            </a:pPr>
            <a:r>
              <a:rPr lang="zh-CN" altLang="en-US" sz="2400" dirty="0" smtClean="0">
                <a:solidFill>
                  <a:schemeClr val="accent2">
                    <a:lumMod val="75000"/>
                  </a:schemeClr>
                </a:solidFill>
              </a:rPr>
              <a:t>愿我们一起为教育事业奋斗，终究会有芬芳的花香。</a:t>
            </a:r>
            <a:endParaRPr lang="zh-CN" altLang="en-US" sz="2400" dirty="0">
              <a:solidFill>
                <a:schemeClr val="accent2">
                  <a:lumMod val="75000"/>
                </a:schemeClr>
              </a:solidFil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3"/>
          <p:cNvSpPr>
            <a:spLocks noGrp="1"/>
          </p:cNvSpPr>
          <p:nvPr>
            <p:ph type="ctrTitle"/>
          </p:nvPr>
        </p:nvSpPr>
        <p:spPr>
          <a:xfrm>
            <a:off x="2619375" y="2509838"/>
            <a:ext cx="6953250" cy="866775"/>
          </a:xfrm>
        </p:spPr>
        <p:txBody>
          <a:bodyPr/>
          <a:lstStyle/>
          <a:p>
            <a:r>
              <a:rPr lang="zh-CN" altLang="en-US" b="1" smtClean="0">
                <a:solidFill>
                  <a:srgbClr val="E19F95"/>
                </a:solidFill>
                <a:latin typeface="幼圆"/>
                <a:ea typeface="幼圆"/>
                <a:cs typeface="幼圆"/>
              </a:rPr>
              <a:t>谢谢您的观看</a:t>
            </a:r>
            <a:endParaRPr lang="zh-CN" altLang="en-US" b="1" smtClean="0">
              <a:solidFill>
                <a:srgbClr val="79855A"/>
              </a:solidFill>
              <a:latin typeface="幼圆"/>
              <a:ea typeface="幼圆"/>
              <a:cs typeface="幼圆"/>
            </a:endParaRPr>
          </a:p>
        </p:txBody>
      </p:sp>
      <p:sp>
        <p:nvSpPr>
          <p:cNvPr id="44034" name="副标题 4"/>
          <p:cNvSpPr>
            <a:spLocks noGrp="1"/>
          </p:cNvSpPr>
          <p:nvPr>
            <p:ph type="subTitle" idx="1"/>
          </p:nvPr>
        </p:nvSpPr>
        <p:spPr>
          <a:xfrm>
            <a:off x="3643313" y="3376613"/>
            <a:ext cx="4905375" cy="533400"/>
          </a:xfrm>
        </p:spPr>
        <p:txBody>
          <a:bodyPr/>
          <a:lstStyle/>
          <a:p>
            <a:pPr algn="dist"/>
            <a:r>
              <a:rPr lang="en-US" altLang="zh-CN" smtClean="0">
                <a:latin typeface="幼圆"/>
                <a:ea typeface="幼圆"/>
                <a:cs typeface="幼圆"/>
              </a:rPr>
              <a:t>THANK YOU FOR YOUR WATCH</a:t>
            </a:r>
            <a:endParaRPr lang="zh-CN" altLang="en-US" smtClean="0">
              <a:latin typeface="幼圆"/>
              <a:ea typeface="幼圆"/>
              <a:cs typeface="幼圆"/>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4"/>
          <p:cNvPicPr>
            <a:picLocks noChangeAspect="1"/>
          </p:cNvPicPr>
          <p:nvPr/>
        </p:nvPicPr>
        <p:blipFill>
          <a:blip r:embed="rId3"/>
          <a:srcRect/>
          <a:stretch>
            <a:fillRect/>
          </a:stretch>
        </p:blipFill>
        <p:spPr bwMode="auto">
          <a:xfrm>
            <a:off x="0" y="0"/>
            <a:ext cx="3429000" cy="3605213"/>
          </a:xfrm>
          <a:prstGeom prst="rect">
            <a:avLst/>
          </a:prstGeom>
          <a:noFill/>
          <a:ln w="9525">
            <a:noFill/>
            <a:miter lim="800000"/>
            <a:headEnd/>
            <a:tailEnd/>
          </a:ln>
        </p:spPr>
      </p:pic>
      <p:pic>
        <p:nvPicPr>
          <p:cNvPr id="15362" name="图片 7"/>
          <p:cNvPicPr>
            <a:picLocks noChangeAspect="1"/>
          </p:cNvPicPr>
          <p:nvPr/>
        </p:nvPicPr>
        <p:blipFill>
          <a:blip r:embed="rId4"/>
          <a:srcRect/>
          <a:stretch>
            <a:fillRect/>
          </a:stretch>
        </p:blipFill>
        <p:spPr bwMode="auto">
          <a:xfrm>
            <a:off x="8763000" y="3324225"/>
            <a:ext cx="3429000" cy="3584575"/>
          </a:xfrm>
          <a:prstGeom prst="rect">
            <a:avLst/>
          </a:prstGeom>
          <a:noFill/>
          <a:ln w="9525">
            <a:noFill/>
            <a:miter lim="800000"/>
            <a:headEnd/>
            <a:tailEnd/>
          </a:ln>
        </p:spPr>
      </p:pic>
      <p:grpSp>
        <p:nvGrpSpPr>
          <p:cNvPr id="15363" name="组合 4"/>
          <p:cNvGrpSpPr>
            <a:grpSpLocks/>
          </p:cNvGrpSpPr>
          <p:nvPr/>
        </p:nvGrpSpPr>
        <p:grpSpPr bwMode="auto">
          <a:xfrm>
            <a:off x="3802063" y="1822450"/>
            <a:ext cx="4587875" cy="3198813"/>
            <a:chOff x="6521450" y="1644650"/>
            <a:chExt cx="4588668" cy="3198507"/>
          </a:xfrm>
        </p:grpSpPr>
        <p:grpSp>
          <p:nvGrpSpPr>
            <p:cNvPr id="15365" name="组合 23"/>
            <p:cNvGrpSpPr>
              <a:grpSpLocks/>
            </p:cNvGrpSpPr>
            <p:nvPr/>
          </p:nvGrpSpPr>
          <p:grpSpPr bwMode="auto">
            <a:xfrm>
              <a:off x="6521450" y="1644650"/>
              <a:ext cx="4588668" cy="689552"/>
              <a:chOff x="6173616" y="1645364"/>
              <a:chExt cx="4588667" cy="688094"/>
            </a:xfrm>
          </p:grpSpPr>
          <p:sp>
            <p:nvSpPr>
              <p:cNvPr id="33" name="文本框 2"/>
              <p:cNvSpPr txBox="1">
                <a:spLocks noChangeArrowheads="1"/>
              </p:cNvSpPr>
              <p:nvPr/>
            </p:nvSpPr>
            <p:spPr bwMode="auto">
              <a:xfrm flipH="1">
                <a:off x="6903992" y="1749907"/>
                <a:ext cx="3858291" cy="582909"/>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3200" dirty="0" smtClean="0">
                    <a:sym typeface="+mn-ea"/>
                  </a:rPr>
                  <a:t>优秀作品展</a:t>
                </a:r>
                <a:endParaRPr lang="zh-CN" altLang="en-US" sz="3200" dirty="0">
                  <a:solidFill>
                    <a:schemeClr val="bg2">
                      <a:lumMod val="50000"/>
                    </a:schemeClr>
                  </a:solidFill>
                  <a:latin typeface="幼圆" panose="02010509060101010101" pitchFamily="49" charset="-122"/>
                  <a:ea typeface="幼圆" panose="02010509060101010101" pitchFamily="49" charset="-122"/>
                </a:endParaRPr>
              </a:p>
            </p:txBody>
          </p:sp>
          <p:sp>
            <p:nvSpPr>
              <p:cNvPr id="15374" name="文本框 1"/>
              <p:cNvSpPr txBox="1">
                <a:spLocks noChangeArrowheads="1"/>
              </p:cNvSpPr>
              <p:nvPr/>
            </p:nvSpPr>
            <p:spPr bwMode="auto">
              <a:xfrm>
                <a:off x="6173616" y="1645364"/>
                <a:ext cx="641350" cy="643798"/>
              </a:xfrm>
              <a:prstGeom prst="rect">
                <a:avLst/>
              </a:prstGeom>
              <a:noFill/>
              <a:ln w="9525">
                <a:noFill/>
                <a:miter lim="800000"/>
                <a:headEnd/>
                <a:tailEnd/>
              </a:ln>
            </p:spPr>
            <p:txBody>
              <a:bodyPr>
                <a:spAutoFit/>
              </a:bodyPr>
              <a:lstStyle/>
              <a:p>
                <a:r>
                  <a:rPr lang="en-US" altLang="zh-CN" sz="3600">
                    <a:solidFill>
                      <a:srgbClr val="79855A"/>
                    </a:solidFill>
                    <a:latin typeface="Impact" pitchFamily="34" charset="0"/>
                  </a:rPr>
                  <a:t>01</a:t>
                </a:r>
                <a:endParaRPr lang="zh-CN" altLang="en-US" sz="3600">
                  <a:solidFill>
                    <a:srgbClr val="79855A"/>
                  </a:solidFill>
                  <a:latin typeface="Impact" pitchFamily="34" charset="0"/>
                </a:endParaRPr>
              </a:p>
            </p:txBody>
          </p:sp>
        </p:grpSp>
        <p:grpSp>
          <p:nvGrpSpPr>
            <p:cNvPr id="15366" name="组合 22"/>
            <p:cNvGrpSpPr>
              <a:grpSpLocks/>
            </p:cNvGrpSpPr>
            <p:nvPr/>
          </p:nvGrpSpPr>
          <p:grpSpPr bwMode="auto">
            <a:xfrm>
              <a:off x="6521450" y="2500310"/>
              <a:ext cx="4588668" cy="646690"/>
              <a:chOff x="6173616" y="2413575"/>
              <a:chExt cx="4588667" cy="646910"/>
            </a:xfrm>
          </p:grpSpPr>
          <p:sp>
            <p:nvSpPr>
              <p:cNvPr id="31" name="文本框 2"/>
              <p:cNvSpPr txBox="1">
                <a:spLocks noChangeArrowheads="1"/>
              </p:cNvSpPr>
              <p:nvPr/>
            </p:nvSpPr>
            <p:spPr bwMode="auto">
              <a:xfrm flipH="1">
                <a:off x="6903992" y="2475423"/>
                <a:ext cx="3858291" cy="584343"/>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3200" dirty="0" smtClean="0">
                    <a:sym typeface="+mn-ea"/>
                  </a:rPr>
                  <a:t>优秀研修日志</a:t>
                </a:r>
                <a:endParaRPr lang="zh-CN" altLang="en-US" sz="3200" dirty="0">
                  <a:solidFill>
                    <a:schemeClr val="bg2">
                      <a:lumMod val="50000"/>
                    </a:schemeClr>
                  </a:solidFill>
                  <a:latin typeface="幼圆" panose="02010509060101010101" pitchFamily="49" charset="-122"/>
                  <a:ea typeface="幼圆" panose="02010509060101010101" pitchFamily="49" charset="-122"/>
                </a:endParaRPr>
              </a:p>
            </p:txBody>
          </p:sp>
          <p:sp>
            <p:nvSpPr>
              <p:cNvPr id="15372" name="文本框 1"/>
              <p:cNvSpPr txBox="1">
                <a:spLocks noChangeArrowheads="1"/>
              </p:cNvSpPr>
              <p:nvPr/>
            </p:nvSpPr>
            <p:spPr bwMode="auto">
              <a:xfrm>
                <a:off x="6173616" y="2413575"/>
                <a:ext cx="730250" cy="645380"/>
              </a:xfrm>
              <a:prstGeom prst="rect">
                <a:avLst/>
              </a:prstGeom>
              <a:noFill/>
              <a:ln w="9525">
                <a:noFill/>
                <a:miter lim="800000"/>
                <a:headEnd/>
                <a:tailEnd/>
              </a:ln>
            </p:spPr>
            <p:txBody>
              <a:bodyPr>
                <a:spAutoFit/>
              </a:bodyPr>
              <a:lstStyle/>
              <a:p>
                <a:r>
                  <a:rPr lang="en-US" altLang="zh-CN" sz="3600">
                    <a:solidFill>
                      <a:srgbClr val="E19F95"/>
                    </a:solidFill>
                    <a:latin typeface="Impact" pitchFamily="34" charset="0"/>
                  </a:rPr>
                  <a:t>02</a:t>
                </a:r>
                <a:endParaRPr lang="zh-CN" altLang="en-US" sz="3600">
                  <a:solidFill>
                    <a:srgbClr val="E19F95"/>
                  </a:solidFill>
                  <a:latin typeface="Impact" pitchFamily="34" charset="0"/>
                </a:endParaRPr>
              </a:p>
            </p:txBody>
          </p:sp>
        </p:grpSp>
        <p:grpSp>
          <p:nvGrpSpPr>
            <p:cNvPr id="15367" name="组合 21"/>
            <p:cNvGrpSpPr>
              <a:grpSpLocks/>
            </p:cNvGrpSpPr>
            <p:nvPr/>
          </p:nvGrpSpPr>
          <p:grpSpPr bwMode="auto">
            <a:xfrm>
              <a:off x="6521450" y="3355973"/>
              <a:ext cx="4588668" cy="1087108"/>
              <a:chOff x="6173616" y="3226950"/>
              <a:chExt cx="4588667" cy="1087476"/>
            </a:xfrm>
          </p:grpSpPr>
          <p:sp>
            <p:nvSpPr>
              <p:cNvPr id="29" name="文本框 2"/>
              <p:cNvSpPr txBox="1">
                <a:spLocks noChangeArrowheads="1"/>
              </p:cNvSpPr>
              <p:nvPr/>
            </p:nvSpPr>
            <p:spPr bwMode="auto">
              <a:xfrm flipH="1">
                <a:off x="6903992" y="3298243"/>
                <a:ext cx="3858291" cy="1016247"/>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3200" dirty="0" smtClean="0">
                    <a:sym typeface="+mn-ea"/>
                  </a:rPr>
                  <a:t>优秀实践研修成果</a:t>
                </a:r>
                <a:endParaRPr lang="zh-CN" altLang="en-US" sz="3200" dirty="0" smtClean="0">
                  <a:solidFill>
                    <a:schemeClr val="bg2">
                      <a:lumMod val="50000"/>
                    </a:schemeClr>
                  </a:solidFill>
                  <a:latin typeface="幼圆" panose="02010509060101010101" pitchFamily="49" charset="-122"/>
                  <a:ea typeface="幼圆" panose="02010509060101010101" pitchFamily="49" charset="-122"/>
                </a:endParaRPr>
              </a:p>
              <a:p>
                <a:pPr fontAlgn="auto">
                  <a:lnSpc>
                    <a:spcPct val="100000"/>
                  </a:lnSpc>
                  <a:spcBef>
                    <a:spcPct val="0"/>
                  </a:spcBef>
                  <a:spcAft>
                    <a:spcPts val="0"/>
                  </a:spcAft>
                  <a:buFontTx/>
                  <a:buNone/>
                  <a:defRPr/>
                </a:pPr>
                <a:endParaRPr lang="zh-CN" altLang="en-US" dirty="0">
                  <a:solidFill>
                    <a:schemeClr val="bg2">
                      <a:lumMod val="50000"/>
                    </a:schemeClr>
                  </a:solidFill>
                  <a:latin typeface="+mn-ea"/>
                  <a:ea typeface="+mn-ea"/>
                </a:endParaRPr>
              </a:p>
            </p:txBody>
          </p:sp>
          <p:sp>
            <p:nvSpPr>
              <p:cNvPr id="15370" name="文本框 1"/>
              <p:cNvSpPr txBox="1">
                <a:spLocks noChangeArrowheads="1"/>
              </p:cNvSpPr>
              <p:nvPr/>
            </p:nvSpPr>
            <p:spPr bwMode="auto">
              <a:xfrm>
                <a:off x="6173616" y="3226950"/>
                <a:ext cx="730250" cy="645379"/>
              </a:xfrm>
              <a:prstGeom prst="rect">
                <a:avLst/>
              </a:prstGeom>
              <a:noFill/>
              <a:ln w="9525">
                <a:noFill/>
                <a:miter lim="800000"/>
                <a:headEnd/>
                <a:tailEnd/>
              </a:ln>
            </p:spPr>
            <p:txBody>
              <a:bodyPr>
                <a:spAutoFit/>
              </a:bodyPr>
              <a:lstStyle/>
              <a:p>
                <a:r>
                  <a:rPr lang="en-US" altLang="zh-CN" sz="3600">
                    <a:solidFill>
                      <a:srgbClr val="79855A"/>
                    </a:solidFill>
                    <a:latin typeface="Impact" pitchFamily="34" charset="0"/>
                  </a:rPr>
                  <a:t>03</a:t>
                </a:r>
                <a:endParaRPr lang="zh-CN" altLang="en-US" sz="3600">
                  <a:solidFill>
                    <a:srgbClr val="79855A"/>
                  </a:solidFill>
                  <a:latin typeface="Impact" pitchFamily="34" charset="0"/>
                </a:endParaRPr>
              </a:p>
            </p:txBody>
          </p:sp>
        </p:grpSp>
        <p:sp>
          <p:nvSpPr>
            <p:cNvPr id="15368" name="文本框 1"/>
            <p:cNvSpPr txBox="1">
              <a:spLocks noChangeArrowheads="1"/>
            </p:cNvSpPr>
            <p:nvPr/>
          </p:nvSpPr>
          <p:spPr bwMode="auto">
            <a:xfrm>
              <a:off x="9333375" y="4197996"/>
              <a:ext cx="730250" cy="645161"/>
            </a:xfrm>
            <a:prstGeom prst="rect">
              <a:avLst/>
            </a:prstGeom>
            <a:noFill/>
            <a:ln w="9525">
              <a:noFill/>
              <a:miter lim="800000"/>
              <a:headEnd/>
              <a:tailEnd/>
            </a:ln>
          </p:spPr>
          <p:txBody>
            <a:bodyPr>
              <a:spAutoFit/>
            </a:bodyPr>
            <a:lstStyle/>
            <a:p>
              <a:endParaRPr lang="zh-CN" altLang="en-US" sz="3600">
                <a:solidFill>
                  <a:srgbClr val="E19F95"/>
                </a:solidFill>
                <a:latin typeface="Impact" pitchFamily="34" charset="0"/>
              </a:endParaRPr>
            </a:p>
          </p:txBody>
        </p:sp>
      </p:grpSp>
      <p:sp>
        <p:nvSpPr>
          <p:cNvPr id="35" name="文本框 34"/>
          <p:cNvSpPr txBox="1"/>
          <p:nvPr/>
        </p:nvSpPr>
        <p:spPr>
          <a:xfrm>
            <a:off x="10134600" y="277813"/>
            <a:ext cx="2781300" cy="922337"/>
          </a:xfrm>
          <a:prstGeom prst="rect">
            <a:avLst/>
          </a:prstGeom>
          <a:noFill/>
        </p:spPr>
        <p:txBody>
          <a:bodyPr>
            <a:spAutoFit/>
          </a:bodyPr>
          <a:lstStyle/>
          <a:p>
            <a:pPr fontAlgn="auto">
              <a:spcBef>
                <a:spcPts val="0"/>
              </a:spcBef>
              <a:spcAft>
                <a:spcPts val="0"/>
              </a:spcAft>
              <a:defRPr/>
            </a:pPr>
            <a:r>
              <a:rPr lang="zh-CN" altLang="en-US" sz="5400" b="1" dirty="0">
                <a:solidFill>
                  <a:schemeClr val="bg2">
                    <a:lumMod val="50000"/>
                  </a:schemeClr>
                </a:solidFill>
                <a:latin typeface="幼圆" panose="02010509060101010101" pitchFamily="49" charset="-122"/>
                <a:ea typeface="幼圆" panose="02010509060101010101" pitchFamily="49" charset="-122"/>
              </a:rPr>
              <a:t>目录</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6"/>
          <p:cNvSpPr txBox="1">
            <a:spLocks noChangeArrowheads="1"/>
          </p:cNvSpPr>
          <p:nvPr/>
        </p:nvSpPr>
        <p:spPr bwMode="auto">
          <a:xfrm>
            <a:off x="5684838" y="2408238"/>
            <a:ext cx="811212" cy="922337"/>
          </a:xfrm>
          <a:prstGeom prst="rect">
            <a:avLst/>
          </a:prstGeom>
          <a:noFill/>
          <a:ln w="9525">
            <a:noFill/>
            <a:miter lim="800000"/>
            <a:headEnd/>
            <a:tailEnd/>
          </a:ln>
        </p:spPr>
        <p:txBody>
          <a:bodyPr wrap="none">
            <a:spAutoFit/>
          </a:bodyPr>
          <a:lstStyle/>
          <a:p>
            <a:r>
              <a:rPr lang="en-US" altLang="zh-CN" sz="5400">
                <a:solidFill>
                  <a:srgbClr val="E19F95"/>
                </a:solidFill>
                <a:latin typeface="Impact" pitchFamily="34" charset="0"/>
              </a:rPr>
              <a:t>01</a:t>
            </a:r>
            <a:endParaRPr lang="zh-CN" altLang="en-US" sz="5400">
              <a:solidFill>
                <a:srgbClr val="E19F95"/>
              </a:solidFill>
              <a:latin typeface="Impact" pitchFamily="34" charset="0"/>
            </a:endParaRPr>
          </a:p>
        </p:txBody>
      </p:sp>
      <p:sp>
        <p:nvSpPr>
          <p:cNvPr id="3" name="标题 2"/>
          <p:cNvSpPr>
            <a:spLocks noGrp="1"/>
          </p:cNvSpPr>
          <p:nvPr>
            <p:ph type="title"/>
          </p:nvPr>
        </p:nvSpPr>
        <p:spPr>
          <a:xfrm>
            <a:off x="2682875" y="3276600"/>
            <a:ext cx="6826250" cy="714375"/>
          </a:xfrm>
        </p:spPr>
        <p:txBody>
          <a:bodyPr/>
          <a:lstStyle/>
          <a:p>
            <a:pPr eaLnBrk="1" hangingPunct="1">
              <a:lnSpc>
                <a:spcPct val="100000"/>
              </a:lnSpc>
              <a:defRPr/>
            </a:pPr>
            <a:r>
              <a:rPr lang="zh-CN" altLang="en-US" dirty="0" smtClean="0">
                <a:sym typeface="+mn-ea"/>
              </a:rPr>
              <a:t>优秀作品展</a:t>
            </a:r>
            <a:endParaRPr lang="zh-CN" altLang="en-US" dirty="0">
              <a:solidFill>
                <a:schemeClr val="bg2">
                  <a:lumMod val="5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5"/>
          <p:cNvGrpSpPr/>
          <p:nvPr/>
        </p:nvGrpSpPr>
        <p:grpSpPr bwMode="auto">
          <a:xfrm rot="1800000">
            <a:off x="5346505" y="2276873"/>
            <a:ext cx="6029600" cy="3301847"/>
            <a:chOff x="3697363" y="1910825"/>
            <a:chExt cx="1897492" cy="1039813"/>
          </a:xfrm>
          <a:solidFill>
            <a:srgbClr val="CBB158"/>
          </a:solidFill>
        </p:grpSpPr>
        <p:sp>
          <p:nvSpPr>
            <p:cNvPr id="5" name="AutoShape 1"/>
            <p:cNvSpPr/>
            <p:nvPr/>
          </p:nvSpPr>
          <p:spPr bwMode="auto">
            <a:xfrm>
              <a:off x="5351641" y="2614845"/>
              <a:ext cx="243214" cy="201914"/>
            </a:xfrm>
            <a:custGeom>
              <a:avLst/>
              <a:gdLst>
                <a:gd name="T0" fmla="*/ 2147483647 w 21175"/>
                <a:gd name="T1" fmla="*/ 0 h 21477"/>
                <a:gd name="T2" fmla="*/ 2147483647 w 21175"/>
                <a:gd name="T3" fmla="*/ 2147483647 h 21477"/>
                <a:gd name="T4" fmla="*/ 2147483647 w 21175"/>
                <a:gd name="T5" fmla="*/ 2147483647 h 21477"/>
                <a:gd name="T6" fmla="*/ 0 w 21175"/>
                <a:gd name="T7" fmla="*/ 2147483647 h 21477"/>
                <a:gd name="T8" fmla="*/ 2147483647 w 21175"/>
                <a:gd name="T9" fmla="*/ 0 h 21477"/>
                <a:gd name="T10" fmla="*/ 2147483647 w 21175"/>
                <a:gd name="T11" fmla="*/ 0 h 21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75" h="21477">
                  <a:moveTo>
                    <a:pt x="2894" y="0"/>
                  </a:moveTo>
                  <a:lnTo>
                    <a:pt x="21157" y="16957"/>
                  </a:lnTo>
                  <a:cubicBezTo>
                    <a:pt x="21157" y="16957"/>
                    <a:pt x="21600" y="21600"/>
                    <a:pt x="18108" y="21474"/>
                  </a:cubicBezTo>
                  <a:lnTo>
                    <a:pt x="0" y="2609"/>
                  </a:lnTo>
                  <a:lnTo>
                    <a:pt x="2894" y="0"/>
                  </a:lnTo>
                  <a:close/>
                  <a:moveTo>
                    <a:pt x="2894" y="0"/>
                  </a:moveTo>
                </a:path>
              </a:pathLst>
            </a:custGeom>
            <a:solidFill>
              <a:srgbClr val="A5A67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AutoShape 2"/>
            <p:cNvSpPr/>
            <p:nvPr/>
          </p:nvSpPr>
          <p:spPr bwMode="auto">
            <a:xfrm>
              <a:off x="3697363" y="1973753"/>
              <a:ext cx="398264" cy="486945"/>
            </a:xfrm>
            <a:custGeom>
              <a:avLst/>
              <a:gdLst/>
              <a:ahLst/>
              <a:cxnLst/>
              <a:rect l="0" t="0" r="r" b="b"/>
              <a:pathLst>
                <a:path w="21241" h="21251">
                  <a:moveTo>
                    <a:pt x="48" y="713"/>
                  </a:moveTo>
                  <a:cubicBezTo>
                    <a:pt x="-221" y="142"/>
                    <a:pt x="710" y="-279"/>
                    <a:pt x="1126" y="227"/>
                  </a:cubicBezTo>
                  <a:cubicBezTo>
                    <a:pt x="3513" y="3129"/>
                    <a:pt x="7121" y="6980"/>
                    <a:pt x="11609" y="10149"/>
                  </a:cubicBezTo>
                  <a:cubicBezTo>
                    <a:pt x="11990" y="9799"/>
                    <a:pt x="12489" y="9340"/>
                    <a:pt x="12632" y="9208"/>
                  </a:cubicBezTo>
                  <a:cubicBezTo>
                    <a:pt x="13061" y="8814"/>
                    <a:pt x="12899" y="8530"/>
                    <a:pt x="12899" y="8530"/>
                  </a:cubicBezTo>
                  <a:cubicBezTo>
                    <a:pt x="12766" y="8139"/>
                    <a:pt x="12865" y="7702"/>
                    <a:pt x="13215" y="7380"/>
                  </a:cubicBezTo>
                  <a:cubicBezTo>
                    <a:pt x="13749" y="6889"/>
                    <a:pt x="14656" y="6855"/>
                    <a:pt x="15240" y="7305"/>
                  </a:cubicBezTo>
                  <a:lnTo>
                    <a:pt x="15575" y="7564"/>
                  </a:lnTo>
                  <a:cubicBezTo>
                    <a:pt x="16159" y="8014"/>
                    <a:pt x="16199" y="8777"/>
                    <a:pt x="15664" y="9269"/>
                  </a:cubicBezTo>
                  <a:cubicBezTo>
                    <a:pt x="15664" y="9269"/>
                    <a:pt x="15220" y="9824"/>
                    <a:pt x="14341" y="9644"/>
                  </a:cubicBezTo>
                  <a:cubicBezTo>
                    <a:pt x="14341" y="9644"/>
                    <a:pt x="13916" y="9595"/>
                    <a:pt x="13559" y="9924"/>
                  </a:cubicBezTo>
                  <a:cubicBezTo>
                    <a:pt x="13422" y="10050"/>
                    <a:pt x="12962" y="10473"/>
                    <a:pt x="12589" y="10816"/>
                  </a:cubicBezTo>
                  <a:cubicBezTo>
                    <a:pt x="15102" y="12485"/>
                    <a:pt x="17864" y="13922"/>
                    <a:pt x="20831" y="14853"/>
                  </a:cubicBezTo>
                  <a:cubicBezTo>
                    <a:pt x="21241" y="14982"/>
                    <a:pt x="21379" y="15414"/>
                    <a:pt x="21083" y="15684"/>
                  </a:cubicBezTo>
                  <a:cubicBezTo>
                    <a:pt x="20198" y="16494"/>
                    <a:pt x="19308" y="17237"/>
                    <a:pt x="18451" y="17907"/>
                  </a:cubicBezTo>
                  <a:lnTo>
                    <a:pt x="18432" y="17891"/>
                  </a:lnTo>
                  <a:cubicBezTo>
                    <a:pt x="18423" y="17883"/>
                    <a:pt x="18395" y="17897"/>
                    <a:pt x="18387" y="17896"/>
                  </a:cubicBezTo>
                  <a:cubicBezTo>
                    <a:pt x="18679" y="17004"/>
                    <a:pt x="18155" y="16335"/>
                    <a:pt x="17752" y="16044"/>
                  </a:cubicBezTo>
                  <a:cubicBezTo>
                    <a:pt x="16857" y="15296"/>
                    <a:pt x="15407" y="15281"/>
                    <a:pt x="14491" y="16020"/>
                  </a:cubicBezTo>
                  <a:lnTo>
                    <a:pt x="14163" y="16285"/>
                  </a:lnTo>
                  <a:cubicBezTo>
                    <a:pt x="13234" y="17035"/>
                    <a:pt x="13202" y="18283"/>
                    <a:pt x="14093" y="19065"/>
                  </a:cubicBezTo>
                  <a:cubicBezTo>
                    <a:pt x="14612" y="19522"/>
                    <a:pt x="15345" y="19731"/>
                    <a:pt x="16084" y="19648"/>
                  </a:cubicBezTo>
                  <a:cubicBezTo>
                    <a:pt x="15190" y="20265"/>
                    <a:pt x="14397" y="20771"/>
                    <a:pt x="13770" y="21154"/>
                  </a:cubicBezTo>
                  <a:cubicBezTo>
                    <a:pt x="13496" y="21321"/>
                    <a:pt x="13114" y="21268"/>
                    <a:pt x="12916" y="21037"/>
                  </a:cubicBezTo>
                  <a:cubicBezTo>
                    <a:pt x="7572" y="14828"/>
                    <a:pt x="3434" y="7884"/>
                    <a:pt x="48" y="713"/>
                  </a:cubicBezTo>
                  <a:close/>
                  <a:moveTo>
                    <a:pt x="48" y="713"/>
                  </a:moveTo>
                </a:path>
              </a:pathLst>
            </a:custGeom>
            <a:solidFill>
              <a:srgbClr val="E19F9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AutoShape 3"/>
            <p:cNvSpPr/>
            <p:nvPr/>
          </p:nvSpPr>
          <p:spPr bwMode="auto">
            <a:xfrm>
              <a:off x="3748269" y="1961767"/>
              <a:ext cx="556970" cy="337116"/>
            </a:xfrm>
            <a:custGeom>
              <a:avLst/>
              <a:gdLst/>
              <a:ahLst/>
              <a:cxnLst/>
              <a:rect l="0" t="0" r="r" b="b"/>
              <a:pathLst>
                <a:path w="21294" h="21205">
                  <a:moveTo>
                    <a:pt x="94" y="1201"/>
                  </a:moveTo>
                  <a:cubicBezTo>
                    <a:pt x="-205" y="542"/>
                    <a:pt x="265" y="-323"/>
                    <a:pt x="680" y="123"/>
                  </a:cubicBezTo>
                  <a:cubicBezTo>
                    <a:pt x="4038" y="3733"/>
                    <a:pt x="8570" y="4780"/>
                    <a:pt x="12636" y="3933"/>
                  </a:cubicBezTo>
                  <a:cubicBezTo>
                    <a:pt x="14594" y="3525"/>
                    <a:pt x="16516" y="2790"/>
                    <a:pt x="18425" y="1946"/>
                  </a:cubicBezTo>
                  <a:cubicBezTo>
                    <a:pt x="18713" y="1818"/>
                    <a:pt x="18987" y="2198"/>
                    <a:pt x="18978" y="2702"/>
                  </a:cubicBezTo>
                  <a:cubicBezTo>
                    <a:pt x="18935" y="5191"/>
                    <a:pt x="18646" y="7580"/>
                    <a:pt x="18190" y="9849"/>
                  </a:cubicBezTo>
                  <a:cubicBezTo>
                    <a:pt x="18508" y="9974"/>
                    <a:pt x="18826" y="10100"/>
                    <a:pt x="18937" y="10144"/>
                  </a:cubicBezTo>
                  <a:cubicBezTo>
                    <a:pt x="19380" y="10319"/>
                    <a:pt x="19535" y="9949"/>
                    <a:pt x="19535" y="9949"/>
                  </a:cubicBezTo>
                  <a:cubicBezTo>
                    <a:pt x="19778" y="9531"/>
                    <a:pt x="20137" y="9328"/>
                    <a:pt x="20499" y="9471"/>
                  </a:cubicBezTo>
                  <a:cubicBezTo>
                    <a:pt x="21052" y="9689"/>
                    <a:pt x="21395" y="10624"/>
                    <a:pt x="21266" y="11559"/>
                  </a:cubicBezTo>
                  <a:lnTo>
                    <a:pt x="21192" y="12096"/>
                  </a:lnTo>
                  <a:cubicBezTo>
                    <a:pt x="21063" y="13031"/>
                    <a:pt x="20510" y="13612"/>
                    <a:pt x="19958" y="13393"/>
                  </a:cubicBezTo>
                  <a:cubicBezTo>
                    <a:pt x="19958" y="13393"/>
                    <a:pt x="19389" y="13315"/>
                    <a:pt x="19215" y="12259"/>
                  </a:cubicBezTo>
                  <a:cubicBezTo>
                    <a:pt x="19215" y="12259"/>
                    <a:pt x="19102" y="11776"/>
                    <a:pt x="18732" y="11629"/>
                  </a:cubicBezTo>
                  <a:cubicBezTo>
                    <a:pt x="18608" y="11581"/>
                    <a:pt x="18228" y="11430"/>
                    <a:pt x="17876" y="11291"/>
                  </a:cubicBezTo>
                  <a:cubicBezTo>
                    <a:pt x="17025" y="14871"/>
                    <a:pt x="15769" y="18120"/>
                    <a:pt x="14406" y="20931"/>
                  </a:cubicBezTo>
                  <a:cubicBezTo>
                    <a:pt x="14281" y="21191"/>
                    <a:pt x="14066" y="21277"/>
                    <a:pt x="13884" y="21141"/>
                  </a:cubicBezTo>
                  <a:cubicBezTo>
                    <a:pt x="11916" y="19668"/>
                    <a:pt x="10071" y="17702"/>
                    <a:pt x="8372" y="15502"/>
                  </a:cubicBezTo>
                  <a:cubicBezTo>
                    <a:pt x="9137" y="15761"/>
                    <a:pt x="9679" y="15070"/>
                    <a:pt x="9906" y="14557"/>
                  </a:cubicBezTo>
                  <a:cubicBezTo>
                    <a:pt x="10499" y="13404"/>
                    <a:pt x="10444" y="11648"/>
                    <a:pt x="9774" y="10609"/>
                  </a:cubicBezTo>
                  <a:lnTo>
                    <a:pt x="9533" y="10237"/>
                  </a:lnTo>
                  <a:cubicBezTo>
                    <a:pt x="8852" y="9182"/>
                    <a:pt x="7791" y="9261"/>
                    <a:pt x="7167" y="10413"/>
                  </a:cubicBezTo>
                  <a:cubicBezTo>
                    <a:pt x="6788" y="11113"/>
                    <a:pt x="6645" y="12069"/>
                    <a:pt x="6777" y="12991"/>
                  </a:cubicBezTo>
                  <a:cubicBezTo>
                    <a:pt x="6770" y="13007"/>
                    <a:pt x="6761" y="13025"/>
                    <a:pt x="6749" y="13047"/>
                  </a:cubicBezTo>
                  <a:lnTo>
                    <a:pt x="6680" y="13175"/>
                  </a:lnTo>
                  <a:cubicBezTo>
                    <a:pt x="3986" y="9226"/>
                    <a:pt x="1744" y="4837"/>
                    <a:pt x="94" y="1201"/>
                  </a:cubicBezTo>
                  <a:close/>
                  <a:moveTo>
                    <a:pt x="94" y="1201"/>
                  </a:moveTo>
                </a:path>
              </a:pathLst>
            </a:custGeom>
            <a:solidFill>
              <a:srgbClr val="E19F9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AutoShape 4"/>
            <p:cNvSpPr/>
            <p:nvPr/>
          </p:nvSpPr>
          <p:spPr bwMode="auto">
            <a:xfrm>
              <a:off x="4141863" y="1910825"/>
              <a:ext cx="641350" cy="430213"/>
            </a:xfrm>
            <a:custGeom>
              <a:avLst/>
              <a:gdLst>
                <a:gd name="T0" fmla="*/ 2147483647 w 21432"/>
                <a:gd name="T1" fmla="*/ 2147483647 h 21367"/>
                <a:gd name="T2" fmla="*/ 2147483647 w 21432"/>
                <a:gd name="T3" fmla="*/ 2147483647 h 21367"/>
                <a:gd name="T4" fmla="*/ 2147483647 w 21432"/>
                <a:gd name="T5" fmla="*/ 2147483647 h 21367"/>
                <a:gd name="T6" fmla="*/ 2147483647 w 21432"/>
                <a:gd name="T7" fmla="*/ 2147483647 h 21367"/>
                <a:gd name="T8" fmla="*/ 2147483647 w 21432"/>
                <a:gd name="T9" fmla="*/ 2147483647 h 21367"/>
                <a:gd name="T10" fmla="*/ 2147483647 w 21432"/>
                <a:gd name="T11" fmla="*/ 2147483647 h 21367"/>
                <a:gd name="T12" fmla="*/ 2147483647 w 21432"/>
                <a:gd name="T13" fmla="*/ 2147483647 h 21367"/>
                <a:gd name="T14" fmla="*/ 2147483647 w 21432"/>
                <a:gd name="T15" fmla="*/ 2147483647 h 21367"/>
                <a:gd name="T16" fmla="*/ 2147483647 w 21432"/>
                <a:gd name="T17" fmla="*/ 2147483647 h 21367"/>
                <a:gd name="T18" fmla="*/ 2147483647 w 21432"/>
                <a:gd name="T19" fmla="*/ 2147483647 h 21367"/>
                <a:gd name="T20" fmla="*/ 2147483647 w 21432"/>
                <a:gd name="T21" fmla="*/ 2147483647 h 21367"/>
                <a:gd name="T22" fmla="*/ 2147483647 w 21432"/>
                <a:gd name="T23" fmla="*/ 2147483647 h 21367"/>
                <a:gd name="T24" fmla="*/ 2147483647 w 21432"/>
                <a:gd name="T25" fmla="*/ 2147483647 h 21367"/>
                <a:gd name="T26" fmla="*/ 2147483647 w 21432"/>
                <a:gd name="T27" fmla="*/ 2147483647 h 21367"/>
                <a:gd name="T28" fmla="*/ 2147483647 w 21432"/>
                <a:gd name="T29" fmla="*/ 2147483647 h 21367"/>
                <a:gd name="T30" fmla="*/ 2147483647 w 21432"/>
                <a:gd name="T31" fmla="*/ 2147483647 h 21367"/>
                <a:gd name="T32" fmla="*/ 2147483647 w 21432"/>
                <a:gd name="T33" fmla="*/ 2147483647 h 21367"/>
                <a:gd name="T34" fmla="*/ 2147483647 w 21432"/>
                <a:gd name="T35" fmla="*/ 2147483647 h 21367"/>
                <a:gd name="T36" fmla="*/ 2147483647 w 21432"/>
                <a:gd name="T37" fmla="*/ 2147483647 h 21367"/>
                <a:gd name="T38" fmla="*/ 2147483647 w 21432"/>
                <a:gd name="T39" fmla="*/ 2147483647 h 21367"/>
                <a:gd name="T40" fmla="*/ 2147483647 w 21432"/>
                <a:gd name="T41" fmla="*/ 2147483647 h 21367"/>
                <a:gd name="T42" fmla="*/ 2147483647 w 21432"/>
                <a:gd name="T43" fmla="*/ 2147483647 h 21367"/>
                <a:gd name="T44" fmla="*/ 2147483647 w 21432"/>
                <a:gd name="T45" fmla="*/ 2147483647 h 21367"/>
                <a:gd name="T46" fmla="*/ 2147483647 w 21432"/>
                <a:gd name="T47" fmla="*/ 2147483647 h 21367"/>
                <a:gd name="T48" fmla="*/ 2147483647 w 21432"/>
                <a:gd name="T49" fmla="*/ 2147483647 h 21367"/>
                <a:gd name="T50" fmla="*/ 2147483647 w 21432"/>
                <a:gd name="T51" fmla="*/ 2147483647 h 21367"/>
                <a:gd name="T52" fmla="*/ 2147483647 w 21432"/>
                <a:gd name="T53" fmla="*/ 2147483647 h 21367"/>
                <a:gd name="T54" fmla="*/ 2147483647 w 21432"/>
                <a:gd name="T55" fmla="*/ 2147483647 h 21367"/>
                <a:gd name="T56" fmla="*/ 2147483647 w 21432"/>
                <a:gd name="T57" fmla="*/ 2147483647 h 21367"/>
                <a:gd name="T58" fmla="*/ 2147483647 w 21432"/>
                <a:gd name="T59" fmla="*/ 2147483647 h 2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2" h="21367">
                  <a:moveTo>
                    <a:pt x="85" y="19170"/>
                  </a:moveTo>
                  <a:cubicBezTo>
                    <a:pt x="1218" y="16971"/>
                    <a:pt x="2106" y="14731"/>
                    <a:pt x="2745" y="12479"/>
                  </a:cubicBezTo>
                  <a:lnTo>
                    <a:pt x="2824" y="12507"/>
                  </a:lnTo>
                  <a:cubicBezTo>
                    <a:pt x="2832" y="12510"/>
                    <a:pt x="2841" y="12481"/>
                    <a:pt x="2846" y="12479"/>
                  </a:cubicBezTo>
                  <a:cubicBezTo>
                    <a:pt x="3055" y="13480"/>
                    <a:pt x="3603" y="13845"/>
                    <a:pt x="3933" y="13911"/>
                  </a:cubicBezTo>
                  <a:cubicBezTo>
                    <a:pt x="4708" y="14157"/>
                    <a:pt x="5478" y="13413"/>
                    <a:pt x="5659" y="12231"/>
                  </a:cubicBezTo>
                  <a:lnTo>
                    <a:pt x="5724" y="11807"/>
                  </a:lnTo>
                  <a:cubicBezTo>
                    <a:pt x="5908" y="10607"/>
                    <a:pt x="5417" y="9401"/>
                    <a:pt x="4629" y="9121"/>
                  </a:cubicBezTo>
                  <a:cubicBezTo>
                    <a:pt x="4212" y="8973"/>
                    <a:pt x="3785" y="9108"/>
                    <a:pt x="3444" y="9482"/>
                  </a:cubicBezTo>
                  <a:cubicBezTo>
                    <a:pt x="3783" y="7632"/>
                    <a:pt x="3954" y="5785"/>
                    <a:pt x="3946" y="3957"/>
                  </a:cubicBezTo>
                  <a:cubicBezTo>
                    <a:pt x="3945" y="3691"/>
                    <a:pt x="4057" y="3457"/>
                    <a:pt x="4225" y="3386"/>
                  </a:cubicBezTo>
                  <a:cubicBezTo>
                    <a:pt x="7107" y="2168"/>
                    <a:pt x="9976" y="844"/>
                    <a:pt x="12937" y="281"/>
                  </a:cubicBezTo>
                  <a:cubicBezTo>
                    <a:pt x="15153" y="-140"/>
                    <a:pt x="17392" y="-79"/>
                    <a:pt x="19592" y="409"/>
                  </a:cubicBezTo>
                  <a:cubicBezTo>
                    <a:pt x="19799" y="455"/>
                    <a:pt x="19945" y="743"/>
                    <a:pt x="19921" y="1060"/>
                  </a:cubicBezTo>
                  <a:cubicBezTo>
                    <a:pt x="19777" y="2956"/>
                    <a:pt x="19430" y="5976"/>
                    <a:pt x="18595" y="9802"/>
                  </a:cubicBezTo>
                  <a:cubicBezTo>
                    <a:pt x="18909" y="9914"/>
                    <a:pt x="19257" y="10038"/>
                    <a:pt x="19368" y="10078"/>
                  </a:cubicBezTo>
                  <a:cubicBezTo>
                    <a:pt x="19756" y="10216"/>
                    <a:pt x="19891" y="9923"/>
                    <a:pt x="19891" y="9923"/>
                  </a:cubicBezTo>
                  <a:cubicBezTo>
                    <a:pt x="20104" y="9594"/>
                    <a:pt x="20419" y="9433"/>
                    <a:pt x="20736" y="9546"/>
                  </a:cubicBezTo>
                  <a:cubicBezTo>
                    <a:pt x="21220" y="9718"/>
                    <a:pt x="21521" y="10457"/>
                    <a:pt x="21408" y="11194"/>
                  </a:cubicBezTo>
                  <a:lnTo>
                    <a:pt x="21343" y="11618"/>
                  </a:lnTo>
                  <a:cubicBezTo>
                    <a:pt x="21230" y="12356"/>
                    <a:pt x="20746" y="12815"/>
                    <a:pt x="20262" y="12643"/>
                  </a:cubicBezTo>
                  <a:cubicBezTo>
                    <a:pt x="20262" y="12643"/>
                    <a:pt x="19764" y="12581"/>
                    <a:pt x="19611" y="11747"/>
                  </a:cubicBezTo>
                  <a:cubicBezTo>
                    <a:pt x="19611" y="11747"/>
                    <a:pt x="19512" y="11365"/>
                    <a:pt x="19189" y="11250"/>
                  </a:cubicBezTo>
                  <a:cubicBezTo>
                    <a:pt x="19068" y="11207"/>
                    <a:pt x="18669" y="11065"/>
                    <a:pt x="18336" y="10946"/>
                  </a:cubicBezTo>
                  <a:cubicBezTo>
                    <a:pt x="17705" y="13636"/>
                    <a:pt x="16841" y="16678"/>
                    <a:pt x="15652" y="19979"/>
                  </a:cubicBezTo>
                  <a:cubicBezTo>
                    <a:pt x="15588" y="20156"/>
                    <a:pt x="15468" y="20273"/>
                    <a:pt x="15336" y="20286"/>
                  </a:cubicBezTo>
                  <a:cubicBezTo>
                    <a:pt x="12263" y="20579"/>
                    <a:pt x="9122" y="21155"/>
                    <a:pt x="5654" y="21353"/>
                  </a:cubicBezTo>
                  <a:cubicBezTo>
                    <a:pt x="3777" y="21460"/>
                    <a:pt x="1971" y="20979"/>
                    <a:pt x="255" y="20093"/>
                  </a:cubicBezTo>
                  <a:cubicBezTo>
                    <a:pt x="4" y="19963"/>
                    <a:pt x="-79" y="19489"/>
                    <a:pt x="85" y="19170"/>
                  </a:cubicBezTo>
                  <a:close/>
                  <a:moveTo>
                    <a:pt x="85" y="19170"/>
                  </a:moveTo>
                </a:path>
              </a:pathLst>
            </a:custGeom>
            <a:solidFill>
              <a:srgbClr val="A5A67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AutoShape 5"/>
            <p:cNvSpPr/>
            <p:nvPr/>
          </p:nvSpPr>
          <p:spPr bwMode="auto">
            <a:xfrm>
              <a:off x="4649863" y="1923525"/>
              <a:ext cx="604838" cy="490538"/>
            </a:xfrm>
            <a:custGeom>
              <a:avLst/>
              <a:gdLst>
                <a:gd name="T0" fmla="*/ 2147483647 w 21407"/>
                <a:gd name="T1" fmla="*/ 2147483647 h 21467"/>
                <a:gd name="T2" fmla="*/ 2147483647 w 21407"/>
                <a:gd name="T3" fmla="*/ 2147483647 h 21467"/>
                <a:gd name="T4" fmla="*/ 2147483647 w 21407"/>
                <a:gd name="T5" fmla="*/ 2147483647 h 21467"/>
                <a:gd name="T6" fmla="*/ 2147483647 w 21407"/>
                <a:gd name="T7" fmla="*/ 2147483647 h 21467"/>
                <a:gd name="T8" fmla="*/ 2147483647 w 21407"/>
                <a:gd name="T9" fmla="*/ 2147483647 h 21467"/>
                <a:gd name="T10" fmla="*/ 2147483647 w 21407"/>
                <a:gd name="T11" fmla="*/ 2147483647 h 21467"/>
                <a:gd name="T12" fmla="*/ 2147483647 w 21407"/>
                <a:gd name="T13" fmla="*/ 2147483647 h 21467"/>
                <a:gd name="T14" fmla="*/ 2147483647 w 21407"/>
                <a:gd name="T15" fmla="*/ 2147483647 h 21467"/>
                <a:gd name="T16" fmla="*/ 2147483647 w 21407"/>
                <a:gd name="T17" fmla="*/ 2147483647 h 21467"/>
                <a:gd name="T18" fmla="*/ 2147483647 w 21407"/>
                <a:gd name="T19" fmla="*/ 2147483647 h 21467"/>
                <a:gd name="T20" fmla="*/ 2147483647 w 21407"/>
                <a:gd name="T21" fmla="*/ 2147483647 h 21467"/>
                <a:gd name="T22" fmla="*/ 2147483647 w 21407"/>
                <a:gd name="T23" fmla="*/ 1563917293 h 21467"/>
                <a:gd name="T24" fmla="*/ 2147483647 w 21407"/>
                <a:gd name="T25" fmla="*/ 2147483647 h 21467"/>
                <a:gd name="T26" fmla="*/ 2147483647 w 21407"/>
                <a:gd name="T27" fmla="*/ 2147483647 h 21467"/>
                <a:gd name="T28" fmla="*/ 2147483647 w 21407"/>
                <a:gd name="T29" fmla="*/ 2147483647 h 21467"/>
                <a:gd name="T30" fmla="*/ 2147483647 w 21407"/>
                <a:gd name="T31" fmla="*/ 2147483647 h 21467"/>
                <a:gd name="T32" fmla="*/ 2147483647 w 21407"/>
                <a:gd name="T33" fmla="*/ 2147483647 h 21467"/>
                <a:gd name="T34" fmla="*/ 2147483647 w 21407"/>
                <a:gd name="T35" fmla="*/ 2147483647 h 21467"/>
                <a:gd name="T36" fmla="*/ 2147483647 w 21407"/>
                <a:gd name="T37" fmla="*/ 2147483647 h 21467"/>
                <a:gd name="T38" fmla="*/ 2147483647 w 21407"/>
                <a:gd name="T39" fmla="*/ 2147483647 h 21467"/>
                <a:gd name="T40" fmla="*/ 2147483647 w 21407"/>
                <a:gd name="T41" fmla="*/ 2147483647 h 21467"/>
                <a:gd name="T42" fmla="*/ 2147483647 w 21407"/>
                <a:gd name="T43" fmla="*/ 2147483647 h 21467"/>
                <a:gd name="T44" fmla="*/ 2147483647 w 21407"/>
                <a:gd name="T45" fmla="*/ 2147483647 h 21467"/>
                <a:gd name="T46" fmla="*/ 2147483647 w 21407"/>
                <a:gd name="T47" fmla="*/ 2147483647 h 21467"/>
                <a:gd name="T48" fmla="*/ 2147483647 w 21407"/>
                <a:gd name="T49" fmla="*/ 2147483647 h 21467"/>
                <a:gd name="T50" fmla="*/ 2147483647 w 21407"/>
                <a:gd name="T51" fmla="*/ 2147483647 h 21467"/>
                <a:gd name="T52" fmla="*/ 2147483647 w 21407"/>
                <a:gd name="T53" fmla="*/ 2147483647 h 21467"/>
                <a:gd name="T54" fmla="*/ 2147483647 w 21407"/>
                <a:gd name="T55" fmla="*/ 2147483647 h 21467"/>
                <a:gd name="T56" fmla="*/ 2147483647 w 21407"/>
                <a:gd name="T57" fmla="*/ 2147483647 h 21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07" h="21467">
                  <a:moveTo>
                    <a:pt x="48" y="16266"/>
                  </a:moveTo>
                  <a:cubicBezTo>
                    <a:pt x="859" y="14309"/>
                    <a:pt x="1501" y="12504"/>
                    <a:pt x="2002" y="10897"/>
                  </a:cubicBezTo>
                  <a:cubicBezTo>
                    <a:pt x="2108" y="10555"/>
                    <a:pt x="2208" y="10220"/>
                    <a:pt x="2305" y="9889"/>
                  </a:cubicBezTo>
                  <a:lnTo>
                    <a:pt x="2443" y="9931"/>
                  </a:lnTo>
                  <a:cubicBezTo>
                    <a:pt x="2452" y="9933"/>
                    <a:pt x="2461" y="9908"/>
                    <a:pt x="2466" y="9906"/>
                  </a:cubicBezTo>
                  <a:cubicBezTo>
                    <a:pt x="2688" y="10788"/>
                    <a:pt x="3269" y="11109"/>
                    <a:pt x="3619" y="11168"/>
                  </a:cubicBezTo>
                  <a:cubicBezTo>
                    <a:pt x="4440" y="11384"/>
                    <a:pt x="5256" y="10729"/>
                    <a:pt x="5447" y="9687"/>
                  </a:cubicBezTo>
                  <a:lnTo>
                    <a:pt x="5516" y="9314"/>
                  </a:lnTo>
                  <a:cubicBezTo>
                    <a:pt x="5711" y="8257"/>
                    <a:pt x="5191" y="7195"/>
                    <a:pt x="4356" y="6948"/>
                  </a:cubicBezTo>
                  <a:cubicBezTo>
                    <a:pt x="3862" y="6802"/>
                    <a:pt x="3354" y="6971"/>
                    <a:pt x="2976" y="7395"/>
                  </a:cubicBezTo>
                  <a:cubicBezTo>
                    <a:pt x="3705" y="4420"/>
                    <a:pt x="4028" y="2048"/>
                    <a:pt x="4170" y="461"/>
                  </a:cubicBezTo>
                  <a:cubicBezTo>
                    <a:pt x="4197" y="158"/>
                    <a:pt x="4424" y="-51"/>
                    <a:pt x="4659" y="11"/>
                  </a:cubicBezTo>
                  <a:cubicBezTo>
                    <a:pt x="10155" y="1457"/>
                    <a:pt x="15326" y="4993"/>
                    <a:pt x="19291" y="10027"/>
                  </a:cubicBezTo>
                  <a:cubicBezTo>
                    <a:pt x="19378" y="10138"/>
                    <a:pt x="19422" y="10289"/>
                    <a:pt x="19410" y="10444"/>
                  </a:cubicBezTo>
                  <a:cubicBezTo>
                    <a:pt x="19301" y="11873"/>
                    <a:pt x="19039" y="14086"/>
                    <a:pt x="18419" y="16885"/>
                  </a:cubicBezTo>
                  <a:cubicBezTo>
                    <a:pt x="18747" y="16982"/>
                    <a:pt x="19104" y="17088"/>
                    <a:pt x="19220" y="17122"/>
                  </a:cubicBezTo>
                  <a:cubicBezTo>
                    <a:pt x="19631" y="17244"/>
                    <a:pt x="19775" y="16985"/>
                    <a:pt x="19775" y="16985"/>
                  </a:cubicBezTo>
                  <a:cubicBezTo>
                    <a:pt x="20000" y="16695"/>
                    <a:pt x="20334" y="16554"/>
                    <a:pt x="20670" y="16653"/>
                  </a:cubicBezTo>
                  <a:cubicBezTo>
                    <a:pt x="21182" y="16805"/>
                    <a:pt x="21501" y="17455"/>
                    <a:pt x="21381" y="18105"/>
                  </a:cubicBezTo>
                  <a:lnTo>
                    <a:pt x="21313" y="18478"/>
                  </a:lnTo>
                  <a:cubicBezTo>
                    <a:pt x="21193" y="19128"/>
                    <a:pt x="20680" y="19532"/>
                    <a:pt x="20167" y="19381"/>
                  </a:cubicBezTo>
                  <a:cubicBezTo>
                    <a:pt x="20167" y="19381"/>
                    <a:pt x="19640" y="19326"/>
                    <a:pt x="19478" y="18592"/>
                  </a:cubicBezTo>
                  <a:cubicBezTo>
                    <a:pt x="19478" y="18592"/>
                    <a:pt x="19373" y="18256"/>
                    <a:pt x="19030" y="18154"/>
                  </a:cubicBezTo>
                  <a:cubicBezTo>
                    <a:pt x="18909" y="18118"/>
                    <a:pt x="18524" y="18004"/>
                    <a:pt x="18184" y="17904"/>
                  </a:cubicBezTo>
                  <a:cubicBezTo>
                    <a:pt x="17939" y="18917"/>
                    <a:pt x="17651" y="19996"/>
                    <a:pt x="17308" y="21135"/>
                  </a:cubicBezTo>
                  <a:cubicBezTo>
                    <a:pt x="17221" y="21422"/>
                    <a:pt x="16954" y="21549"/>
                    <a:pt x="16737" y="21411"/>
                  </a:cubicBezTo>
                  <a:cubicBezTo>
                    <a:pt x="10619" y="17509"/>
                    <a:pt x="5543" y="16813"/>
                    <a:pt x="425" y="17029"/>
                  </a:cubicBezTo>
                  <a:cubicBezTo>
                    <a:pt x="108" y="17041"/>
                    <a:pt x="-99" y="16620"/>
                    <a:pt x="48" y="16266"/>
                  </a:cubicBezTo>
                  <a:close/>
                  <a:moveTo>
                    <a:pt x="48" y="16266"/>
                  </a:moveTo>
                </a:path>
              </a:pathLst>
            </a:custGeom>
            <a:solidFill>
              <a:srgbClr val="E19F9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AutoShape 6"/>
            <p:cNvSpPr/>
            <p:nvPr/>
          </p:nvSpPr>
          <p:spPr bwMode="auto">
            <a:xfrm>
              <a:off x="5157863" y="2201338"/>
              <a:ext cx="249238" cy="438150"/>
            </a:xfrm>
            <a:custGeom>
              <a:avLst/>
              <a:gdLst>
                <a:gd name="T0" fmla="*/ 2147483647 w 19442"/>
                <a:gd name="T1" fmla="*/ 2147483647 h 21245"/>
                <a:gd name="T2" fmla="*/ 2147483647 w 19442"/>
                <a:gd name="T3" fmla="*/ 2147483647 h 21245"/>
                <a:gd name="T4" fmla="*/ 2147483647 w 19442"/>
                <a:gd name="T5" fmla="*/ 2147483647 h 21245"/>
                <a:gd name="T6" fmla="*/ 2147483647 w 19442"/>
                <a:gd name="T7" fmla="*/ 2147483647 h 21245"/>
                <a:gd name="T8" fmla="*/ 2037217762 w 19442"/>
                <a:gd name="T9" fmla="*/ 2147483647 h 21245"/>
                <a:gd name="T10" fmla="*/ 279749272 w 19442"/>
                <a:gd name="T11" fmla="*/ 2147483647 h 21245"/>
                <a:gd name="T12" fmla="*/ 2147483647 w 19442"/>
                <a:gd name="T13" fmla="*/ 2147483647 h 21245"/>
                <a:gd name="T14" fmla="*/ 2147483647 w 19442"/>
                <a:gd name="T15" fmla="*/ 2147483647 h 21245"/>
                <a:gd name="T16" fmla="*/ 2147483647 w 19442"/>
                <a:gd name="T17" fmla="*/ 2147483647 h 21245"/>
                <a:gd name="T18" fmla="*/ 2147483647 w 19442"/>
                <a:gd name="T19" fmla="*/ 2147483647 h 21245"/>
                <a:gd name="T20" fmla="*/ 2147483647 w 19442"/>
                <a:gd name="T21" fmla="*/ 2147483647 h 21245"/>
                <a:gd name="T22" fmla="*/ 2147483647 w 19442"/>
                <a:gd name="T23" fmla="*/ 2147483647 h 21245"/>
                <a:gd name="T24" fmla="*/ 2147483647 w 19442"/>
                <a:gd name="T25" fmla="*/ 2147483647 h 21245"/>
                <a:gd name="T26" fmla="*/ 2147483647 w 19442"/>
                <a:gd name="T27" fmla="*/ 2147483647 h 21245"/>
                <a:gd name="T28" fmla="*/ 2147483647 w 19442"/>
                <a:gd name="T29" fmla="*/ 2147483647 h 21245"/>
                <a:gd name="T30" fmla="*/ 2147483647 w 19442"/>
                <a:gd name="T31" fmla="*/ 2147483647 h 21245"/>
                <a:gd name="T32" fmla="*/ 2147483647 w 19442"/>
                <a:gd name="T33" fmla="*/ 2147483647 h 21245"/>
                <a:gd name="T34" fmla="*/ 2147483647 w 19442"/>
                <a:gd name="T35" fmla="*/ 2147483647 h 21245"/>
                <a:gd name="T36" fmla="*/ 2147483647 w 19442"/>
                <a:gd name="T37" fmla="*/ 2147483647 h 21245"/>
                <a:gd name="T38" fmla="*/ 2147483647 w 19442"/>
                <a:gd name="T39" fmla="*/ 2147483647 h 21245"/>
                <a:gd name="T40" fmla="*/ 2147483647 w 19442"/>
                <a:gd name="T41" fmla="*/ 2147483647 h 21245"/>
                <a:gd name="T42" fmla="*/ 2147483647 w 19442"/>
                <a:gd name="T43" fmla="*/ 2147483647 h 21245"/>
                <a:gd name="T44" fmla="*/ 2147483647 w 19442"/>
                <a:gd name="T45" fmla="*/ 2147483647 h 21245"/>
                <a:gd name="T46" fmla="*/ 2147483647 w 19442"/>
                <a:gd name="T47" fmla="*/ 2147483647 h 21245"/>
                <a:gd name="T48" fmla="*/ 2147483647 w 19442"/>
                <a:gd name="T49" fmla="*/ 2147483647 h 21245"/>
                <a:gd name="T50" fmla="*/ 2147483647 w 19442"/>
                <a:gd name="T51" fmla="*/ 2147483647 h 21245"/>
                <a:gd name="T52" fmla="*/ 2147483647 w 19442"/>
                <a:gd name="T53" fmla="*/ 2147483647 h 21245"/>
                <a:gd name="T54" fmla="*/ 2147483647 w 19442"/>
                <a:gd name="T55" fmla="*/ 2147483647 h 21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442" h="21245">
                  <a:moveTo>
                    <a:pt x="8937" y="18910"/>
                  </a:moveTo>
                  <a:cubicBezTo>
                    <a:pt x="8937" y="18910"/>
                    <a:pt x="9441" y="18238"/>
                    <a:pt x="10761" y="18317"/>
                  </a:cubicBezTo>
                  <a:cubicBezTo>
                    <a:pt x="10761" y="18317"/>
                    <a:pt x="11390" y="18313"/>
                    <a:pt x="11825" y="17902"/>
                  </a:cubicBezTo>
                  <a:cubicBezTo>
                    <a:pt x="11984" y="17751"/>
                    <a:pt x="12505" y="17261"/>
                    <a:pt x="12948" y="16842"/>
                  </a:cubicBezTo>
                  <a:cubicBezTo>
                    <a:pt x="8549" y="14778"/>
                    <a:pt x="4401" y="13068"/>
                    <a:pt x="459" y="11671"/>
                  </a:cubicBezTo>
                  <a:cubicBezTo>
                    <a:pt x="64" y="11531"/>
                    <a:pt x="-102" y="11227"/>
                    <a:pt x="63" y="10958"/>
                  </a:cubicBezTo>
                  <a:cubicBezTo>
                    <a:pt x="412" y="10389"/>
                    <a:pt x="738" y="9837"/>
                    <a:pt x="1028" y="9311"/>
                  </a:cubicBezTo>
                  <a:cubicBezTo>
                    <a:pt x="1321" y="8781"/>
                    <a:pt x="1586" y="8268"/>
                    <a:pt x="1839" y="7764"/>
                  </a:cubicBezTo>
                  <a:lnTo>
                    <a:pt x="1987" y="7786"/>
                  </a:lnTo>
                  <a:cubicBezTo>
                    <a:pt x="2006" y="7789"/>
                    <a:pt x="2027" y="7761"/>
                    <a:pt x="2038" y="7758"/>
                  </a:cubicBezTo>
                  <a:cubicBezTo>
                    <a:pt x="2526" y="8739"/>
                    <a:pt x="3807" y="9096"/>
                    <a:pt x="4578" y="9161"/>
                  </a:cubicBezTo>
                  <a:cubicBezTo>
                    <a:pt x="6388" y="9401"/>
                    <a:pt x="8185" y="8673"/>
                    <a:pt x="8608" y="7516"/>
                  </a:cubicBezTo>
                  <a:lnTo>
                    <a:pt x="8759" y="7101"/>
                  </a:lnTo>
                  <a:cubicBezTo>
                    <a:pt x="9189" y="5925"/>
                    <a:pt x="8042" y="4746"/>
                    <a:pt x="6203" y="4472"/>
                  </a:cubicBezTo>
                  <a:cubicBezTo>
                    <a:pt x="5086" y="4305"/>
                    <a:pt x="3935" y="4503"/>
                    <a:pt x="3097" y="5003"/>
                  </a:cubicBezTo>
                  <a:cubicBezTo>
                    <a:pt x="3096" y="5003"/>
                    <a:pt x="3094" y="5002"/>
                    <a:pt x="3093" y="5002"/>
                  </a:cubicBezTo>
                  <a:cubicBezTo>
                    <a:pt x="3800" y="3267"/>
                    <a:pt x="4267" y="1744"/>
                    <a:pt x="4565" y="486"/>
                  </a:cubicBezTo>
                  <a:cubicBezTo>
                    <a:pt x="4682" y="-6"/>
                    <a:pt x="5647" y="-170"/>
                    <a:pt x="6151" y="208"/>
                  </a:cubicBezTo>
                  <a:cubicBezTo>
                    <a:pt x="8901" y="2274"/>
                    <a:pt x="11310" y="4523"/>
                    <a:pt x="13290" y="6935"/>
                  </a:cubicBezTo>
                  <a:cubicBezTo>
                    <a:pt x="13290" y="6935"/>
                    <a:pt x="21498" y="16314"/>
                    <a:pt x="18952" y="19801"/>
                  </a:cubicBezTo>
                  <a:cubicBezTo>
                    <a:pt x="17413" y="19005"/>
                    <a:pt x="15908" y="18256"/>
                    <a:pt x="14429" y="17544"/>
                  </a:cubicBezTo>
                  <a:cubicBezTo>
                    <a:pt x="13997" y="17953"/>
                    <a:pt x="13504" y="18417"/>
                    <a:pt x="13350" y="18563"/>
                  </a:cubicBezTo>
                  <a:cubicBezTo>
                    <a:pt x="12828" y="19055"/>
                    <a:pt x="13134" y="19346"/>
                    <a:pt x="13134" y="19346"/>
                  </a:cubicBezTo>
                  <a:cubicBezTo>
                    <a:pt x="13427" y="19758"/>
                    <a:pt x="13394" y="20253"/>
                    <a:pt x="12968" y="20655"/>
                  </a:cubicBezTo>
                  <a:cubicBezTo>
                    <a:pt x="12317" y="21269"/>
                    <a:pt x="11010" y="21430"/>
                    <a:pt x="10049" y="21014"/>
                  </a:cubicBezTo>
                  <a:lnTo>
                    <a:pt x="9497" y="20775"/>
                  </a:lnTo>
                  <a:cubicBezTo>
                    <a:pt x="8538" y="20360"/>
                    <a:pt x="8287" y="19524"/>
                    <a:pt x="8937" y="18910"/>
                  </a:cubicBezTo>
                  <a:close/>
                  <a:moveTo>
                    <a:pt x="8937" y="18910"/>
                  </a:moveTo>
                </a:path>
              </a:pathLst>
            </a:custGeom>
            <a:solidFill>
              <a:srgbClr val="A5A67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AutoShape 7"/>
            <p:cNvSpPr/>
            <p:nvPr/>
          </p:nvSpPr>
          <p:spPr bwMode="auto">
            <a:xfrm>
              <a:off x="4814963" y="2456925"/>
              <a:ext cx="582613" cy="493713"/>
            </a:xfrm>
            <a:custGeom>
              <a:avLst/>
              <a:gdLst>
                <a:gd name="T0" fmla="*/ 2147483647 w 21600"/>
                <a:gd name="T1" fmla="*/ 2147483647 h 21516"/>
                <a:gd name="T2" fmla="*/ 2147483647 w 21600"/>
                <a:gd name="T3" fmla="*/ 2147483647 h 21516"/>
                <a:gd name="T4" fmla="*/ 2147483647 w 21600"/>
                <a:gd name="T5" fmla="*/ 2147483647 h 21516"/>
                <a:gd name="T6" fmla="*/ 2147483647 w 21600"/>
                <a:gd name="T7" fmla="*/ 2147483647 h 21516"/>
                <a:gd name="T8" fmla="*/ 2147483647 w 21600"/>
                <a:gd name="T9" fmla="*/ 2147483647 h 21516"/>
                <a:gd name="T10" fmla="*/ 2147483647 w 21600"/>
                <a:gd name="T11" fmla="*/ 2147483647 h 21516"/>
                <a:gd name="T12" fmla="*/ 2147483647 w 21600"/>
                <a:gd name="T13" fmla="*/ 2147483647 h 21516"/>
                <a:gd name="T14" fmla="*/ 2147483647 w 21600"/>
                <a:gd name="T15" fmla="*/ 2147483647 h 21516"/>
                <a:gd name="T16" fmla="*/ 2147483647 w 21600"/>
                <a:gd name="T17" fmla="*/ 2147483647 h 21516"/>
                <a:gd name="T18" fmla="*/ 2147483647 w 21600"/>
                <a:gd name="T19" fmla="*/ 2147483647 h 21516"/>
                <a:gd name="T20" fmla="*/ 2147483647 w 21600"/>
                <a:gd name="T21" fmla="*/ 2147483647 h 21516"/>
                <a:gd name="T22" fmla="*/ 2147483647 w 21600"/>
                <a:gd name="T23" fmla="*/ 2147483647 h 21516"/>
                <a:gd name="T24" fmla="*/ 2147483647 w 21600"/>
                <a:gd name="T25" fmla="*/ 2147483647 h 21516"/>
                <a:gd name="T26" fmla="*/ 2147483647 w 21600"/>
                <a:gd name="T27" fmla="*/ 2147483647 h 21516"/>
                <a:gd name="T28" fmla="*/ 2147483647 w 21600"/>
                <a:gd name="T29" fmla="*/ 2147483647 h 21516"/>
                <a:gd name="T30" fmla="*/ 2147483647 w 21600"/>
                <a:gd name="T31" fmla="*/ 2147483647 h 21516"/>
                <a:gd name="T32" fmla="*/ 2147483647 w 21600"/>
                <a:gd name="T33" fmla="*/ 2147483647 h 21516"/>
                <a:gd name="T34" fmla="*/ 2147483647 w 21600"/>
                <a:gd name="T35" fmla="*/ 2147483647 h 21516"/>
                <a:gd name="T36" fmla="*/ 2147483647 w 21600"/>
                <a:gd name="T37" fmla="*/ 2147483647 h 21516"/>
                <a:gd name="T38" fmla="*/ 2147483647 w 21600"/>
                <a:gd name="T39" fmla="*/ 2147483647 h 21516"/>
                <a:gd name="T40" fmla="*/ 2147483647 w 21600"/>
                <a:gd name="T41" fmla="*/ 2147483647 h 21516"/>
                <a:gd name="T42" fmla="*/ 2147483647 w 21600"/>
                <a:gd name="T43" fmla="*/ 2147483647 h 21516"/>
                <a:gd name="T44" fmla="*/ 2147483647 w 21600"/>
                <a:gd name="T45" fmla="*/ 2147483647 h 21516"/>
                <a:gd name="T46" fmla="*/ 2147483647 w 21600"/>
                <a:gd name="T47" fmla="*/ 2147483647 h 21516"/>
                <a:gd name="T48" fmla="*/ 0 w 21600"/>
                <a:gd name="T49" fmla="*/ 2147483647 h 21516"/>
                <a:gd name="T50" fmla="*/ 2147483647 w 21600"/>
                <a:gd name="T51" fmla="*/ 2147483647 h 21516"/>
                <a:gd name="T52" fmla="*/ 2147483647 w 21600"/>
                <a:gd name="T53" fmla="*/ 2147483647 h 21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516">
                  <a:moveTo>
                    <a:pt x="2790" y="17937"/>
                  </a:moveTo>
                  <a:cubicBezTo>
                    <a:pt x="2536" y="17700"/>
                    <a:pt x="2282" y="17462"/>
                    <a:pt x="2193" y="17380"/>
                  </a:cubicBezTo>
                  <a:cubicBezTo>
                    <a:pt x="1843" y="17053"/>
                    <a:pt x="1618" y="17211"/>
                    <a:pt x="1618" y="17211"/>
                  </a:cubicBezTo>
                  <a:cubicBezTo>
                    <a:pt x="1303" y="17355"/>
                    <a:pt x="937" y="17308"/>
                    <a:pt x="651" y="17041"/>
                  </a:cubicBezTo>
                  <a:cubicBezTo>
                    <a:pt x="216" y="16634"/>
                    <a:pt x="136" y="15878"/>
                    <a:pt x="474" y="15353"/>
                  </a:cubicBezTo>
                  <a:lnTo>
                    <a:pt x="668" y="15051"/>
                  </a:lnTo>
                  <a:cubicBezTo>
                    <a:pt x="1006" y="14526"/>
                    <a:pt x="1634" y="14430"/>
                    <a:pt x="2070" y="14837"/>
                  </a:cubicBezTo>
                  <a:cubicBezTo>
                    <a:pt x="2070" y="14837"/>
                    <a:pt x="2553" y="15164"/>
                    <a:pt x="2454" y="15914"/>
                  </a:cubicBezTo>
                  <a:cubicBezTo>
                    <a:pt x="2454" y="15914"/>
                    <a:pt x="2438" y="16273"/>
                    <a:pt x="2730" y="16545"/>
                  </a:cubicBezTo>
                  <a:cubicBezTo>
                    <a:pt x="2823" y="16633"/>
                    <a:pt x="3103" y="16894"/>
                    <a:pt x="3370" y="17144"/>
                  </a:cubicBezTo>
                  <a:cubicBezTo>
                    <a:pt x="7868" y="10861"/>
                    <a:pt x="10623" y="5001"/>
                    <a:pt x="12301" y="315"/>
                  </a:cubicBezTo>
                  <a:cubicBezTo>
                    <a:pt x="12401" y="33"/>
                    <a:pt x="12678" y="-84"/>
                    <a:pt x="12900" y="65"/>
                  </a:cubicBezTo>
                  <a:cubicBezTo>
                    <a:pt x="14559" y="1179"/>
                    <a:pt x="16293" y="2509"/>
                    <a:pt x="18120" y="4086"/>
                  </a:cubicBezTo>
                  <a:lnTo>
                    <a:pt x="17966" y="4359"/>
                  </a:lnTo>
                  <a:cubicBezTo>
                    <a:pt x="17961" y="4368"/>
                    <a:pt x="17977" y="4389"/>
                    <a:pt x="17977" y="4396"/>
                  </a:cubicBezTo>
                  <a:cubicBezTo>
                    <a:pt x="17213" y="4343"/>
                    <a:pt x="16748" y="4913"/>
                    <a:pt x="16571" y="5304"/>
                  </a:cubicBezTo>
                  <a:cubicBezTo>
                    <a:pt x="16097" y="6195"/>
                    <a:pt x="16297" y="7389"/>
                    <a:pt x="17029" y="7986"/>
                  </a:cubicBezTo>
                  <a:lnTo>
                    <a:pt x="17291" y="8201"/>
                  </a:lnTo>
                  <a:cubicBezTo>
                    <a:pt x="18034" y="8807"/>
                    <a:pt x="19048" y="8572"/>
                    <a:pt x="19552" y="7677"/>
                  </a:cubicBezTo>
                  <a:cubicBezTo>
                    <a:pt x="19858" y="7132"/>
                    <a:pt x="19916" y="6454"/>
                    <a:pt x="19711" y="5845"/>
                  </a:cubicBezTo>
                  <a:cubicBezTo>
                    <a:pt x="19717" y="5833"/>
                    <a:pt x="19724" y="5819"/>
                    <a:pt x="19734" y="5802"/>
                  </a:cubicBezTo>
                  <a:lnTo>
                    <a:pt x="19835" y="5621"/>
                  </a:lnTo>
                  <a:cubicBezTo>
                    <a:pt x="20415" y="6154"/>
                    <a:pt x="21001" y="6704"/>
                    <a:pt x="21600" y="7288"/>
                  </a:cubicBezTo>
                  <a:cubicBezTo>
                    <a:pt x="21600" y="7288"/>
                    <a:pt x="21600" y="7289"/>
                    <a:pt x="21600" y="7290"/>
                  </a:cubicBezTo>
                  <a:cubicBezTo>
                    <a:pt x="17927" y="16618"/>
                    <a:pt x="8757" y="21244"/>
                    <a:pt x="0" y="21516"/>
                  </a:cubicBezTo>
                  <a:cubicBezTo>
                    <a:pt x="997" y="20312"/>
                    <a:pt x="1921" y="19119"/>
                    <a:pt x="2790" y="17937"/>
                  </a:cubicBezTo>
                  <a:close/>
                  <a:moveTo>
                    <a:pt x="2790" y="17937"/>
                  </a:moveTo>
                </a:path>
              </a:pathLst>
            </a:custGeom>
            <a:solidFill>
              <a:srgbClr val="A5A67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8"/>
            <p:cNvSpPr/>
            <p:nvPr/>
          </p:nvSpPr>
          <p:spPr bwMode="auto">
            <a:xfrm>
              <a:off x="3964063" y="2329925"/>
              <a:ext cx="627063" cy="438150"/>
            </a:xfrm>
            <a:custGeom>
              <a:avLst/>
              <a:gdLst>
                <a:gd name="T0" fmla="*/ 2147483647 w 21438"/>
                <a:gd name="T1" fmla="*/ 2147483647 h 21501"/>
                <a:gd name="T2" fmla="*/ 2147483647 w 21438"/>
                <a:gd name="T3" fmla="*/ 2147483647 h 21501"/>
                <a:gd name="T4" fmla="*/ 2147483647 w 21438"/>
                <a:gd name="T5" fmla="*/ 2147483647 h 21501"/>
                <a:gd name="T6" fmla="*/ 2147483647 w 21438"/>
                <a:gd name="T7" fmla="*/ 2147483647 h 21501"/>
                <a:gd name="T8" fmla="*/ 2147483647 w 21438"/>
                <a:gd name="T9" fmla="*/ 2147483647 h 21501"/>
                <a:gd name="T10" fmla="*/ 2147483647 w 21438"/>
                <a:gd name="T11" fmla="*/ 2147483647 h 21501"/>
                <a:gd name="T12" fmla="*/ 2147483647 w 21438"/>
                <a:gd name="T13" fmla="*/ 2147483647 h 21501"/>
                <a:gd name="T14" fmla="*/ 2147483647 w 21438"/>
                <a:gd name="T15" fmla="*/ 2147483647 h 21501"/>
                <a:gd name="T16" fmla="*/ 2147483647 w 21438"/>
                <a:gd name="T17" fmla="*/ 2147483647 h 21501"/>
                <a:gd name="T18" fmla="*/ 2147483647 w 21438"/>
                <a:gd name="T19" fmla="*/ 2147483647 h 21501"/>
                <a:gd name="T20" fmla="*/ 2147483647 w 21438"/>
                <a:gd name="T21" fmla="*/ 2147483647 h 21501"/>
                <a:gd name="T22" fmla="*/ 2147483647 w 21438"/>
                <a:gd name="T23" fmla="*/ 2147483647 h 21501"/>
                <a:gd name="T24" fmla="*/ 2147483647 w 21438"/>
                <a:gd name="T25" fmla="*/ 2147483647 h 21501"/>
                <a:gd name="T26" fmla="*/ 2147483647 w 21438"/>
                <a:gd name="T27" fmla="*/ 2147483647 h 21501"/>
                <a:gd name="T28" fmla="*/ 2147483647 w 21438"/>
                <a:gd name="T29" fmla="*/ 2147483647 h 21501"/>
                <a:gd name="T30" fmla="*/ 2147483647 w 21438"/>
                <a:gd name="T31" fmla="*/ 2147483647 h 21501"/>
                <a:gd name="T32" fmla="*/ 2147483647 w 21438"/>
                <a:gd name="T33" fmla="*/ 2147483647 h 21501"/>
                <a:gd name="T34" fmla="*/ 2147483647 w 21438"/>
                <a:gd name="T35" fmla="*/ 2147483647 h 21501"/>
                <a:gd name="T36" fmla="*/ 2147483647 w 21438"/>
                <a:gd name="T37" fmla="*/ 2147483647 h 21501"/>
                <a:gd name="T38" fmla="*/ 2147483647 w 21438"/>
                <a:gd name="T39" fmla="*/ 2147483647 h 21501"/>
                <a:gd name="T40" fmla="*/ 2147483647 w 21438"/>
                <a:gd name="T41" fmla="*/ 2147483647 h 21501"/>
                <a:gd name="T42" fmla="*/ 2147483647 w 21438"/>
                <a:gd name="T43" fmla="*/ 2147483647 h 21501"/>
                <a:gd name="T44" fmla="*/ 2147483647 w 21438"/>
                <a:gd name="T45" fmla="*/ 2147483647 h 21501"/>
                <a:gd name="T46" fmla="*/ 2147483647 w 21438"/>
                <a:gd name="T47" fmla="*/ 2147483647 h 21501"/>
                <a:gd name="T48" fmla="*/ 2147483647 w 21438"/>
                <a:gd name="T49" fmla="*/ 2147483647 h 21501"/>
                <a:gd name="T50" fmla="*/ 2147483647 w 21438"/>
                <a:gd name="T51" fmla="*/ 2147483647 h 21501"/>
                <a:gd name="T52" fmla="*/ 2147483647 w 21438"/>
                <a:gd name="T53" fmla="*/ 2147483647 h 21501"/>
                <a:gd name="T54" fmla="*/ 2147483647 w 21438"/>
                <a:gd name="T55" fmla="*/ 2147483647 h 21501"/>
                <a:gd name="T56" fmla="*/ 2147483647 w 21438"/>
                <a:gd name="T57" fmla="*/ 2147483647 h 21501"/>
                <a:gd name="T58" fmla="*/ 2147483647 w 21438"/>
                <a:gd name="T59" fmla="*/ 2147483647 h 21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8" h="21501">
                  <a:moveTo>
                    <a:pt x="2472" y="12146"/>
                  </a:moveTo>
                  <a:cubicBezTo>
                    <a:pt x="1635" y="10777"/>
                    <a:pt x="842" y="9359"/>
                    <a:pt x="82" y="7904"/>
                  </a:cubicBezTo>
                  <a:cubicBezTo>
                    <a:pt x="-55" y="7643"/>
                    <a:pt x="-17" y="7268"/>
                    <a:pt x="164" y="7075"/>
                  </a:cubicBezTo>
                  <a:cubicBezTo>
                    <a:pt x="697" y="6508"/>
                    <a:pt x="1402" y="5716"/>
                    <a:pt x="2194" y="4721"/>
                  </a:cubicBezTo>
                  <a:cubicBezTo>
                    <a:pt x="1974" y="4382"/>
                    <a:pt x="1739" y="4021"/>
                    <a:pt x="1662" y="3902"/>
                  </a:cubicBezTo>
                  <a:cubicBezTo>
                    <a:pt x="1380" y="3468"/>
                    <a:pt x="1157" y="3599"/>
                    <a:pt x="1157" y="3599"/>
                  </a:cubicBezTo>
                  <a:cubicBezTo>
                    <a:pt x="854" y="3697"/>
                    <a:pt x="526" y="3571"/>
                    <a:pt x="295" y="3217"/>
                  </a:cubicBezTo>
                  <a:cubicBezTo>
                    <a:pt x="-56" y="2677"/>
                    <a:pt x="-43" y="1818"/>
                    <a:pt x="323" y="1300"/>
                  </a:cubicBezTo>
                  <a:lnTo>
                    <a:pt x="534" y="1002"/>
                  </a:lnTo>
                  <a:cubicBezTo>
                    <a:pt x="901" y="485"/>
                    <a:pt x="1483" y="503"/>
                    <a:pt x="1834" y="1043"/>
                  </a:cubicBezTo>
                  <a:cubicBezTo>
                    <a:pt x="1834" y="1043"/>
                    <a:pt x="2238" y="1504"/>
                    <a:pt x="2064" y="2319"/>
                  </a:cubicBezTo>
                  <a:cubicBezTo>
                    <a:pt x="2064" y="2319"/>
                    <a:pt x="2009" y="2717"/>
                    <a:pt x="2244" y="3078"/>
                  </a:cubicBezTo>
                  <a:cubicBezTo>
                    <a:pt x="2325" y="3202"/>
                    <a:pt x="2575" y="3587"/>
                    <a:pt x="2802" y="3937"/>
                  </a:cubicBezTo>
                  <a:cubicBezTo>
                    <a:pt x="3069" y="3584"/>
                    <a:pt x="3341" y="3217"/>
                    <a:pt x="3618" y="2825"/>
                  </a:cubicBezTo>
                  <a:cubicBezTo>
                    <a:pt x="4049" y="2217"/>
                    <a:pt x="4490" y="1560"/>
                    <a:pt x="4929" y="858"/>
                  </a:cubicBezTo>
                  <a:cubicBezTo>
                    <a:pt x="5067" y="638"/>
                    <a:pt x="5201" y="417"/>
                    <a:pt x="5333" y="196"/>
                  </a:cubicBezTo>
                  <a:cubicBezTo>
                    <a:pt x="5441" y="15"/>
                    <a:pt x="5611" y="-47"/>
                    <a:pt x="5764" y="37"/>
                  </a:cubicBezTo>
                  <a:cubicBezTo>
                    <a:pt x="7656" y="1066"/>
                    <a:pt x="9657" y="1642"/>
                    <a:pt x="11746" y="1526"/>
                  </a:cubicBezTo>
                  <a:cubicBezTo>
                    <a:pt x="15055" y="1343"/>
                    <a:pt x="18072" y="835"/>
                    <a:pt x="21014" y="533"/>
                  </a:cubicBezTo>
                  <a:cubicBezTo>
                    <a:pt x="21330" y="500"/>
                    <a:pt x="21544" y="1007"/>
                    <a:pt x="21381" y="1409"/>
                  </a:cubicBezTo>
                  <a:cubicBezTo>
                    <a:pt x="19530" y="5984"/>
                    <a:pt x="17033" y="10987"/>
                    <a:pt x="13662" y="16175"/>
                  </a:cubicBezTo>
                  <a:cubicBezTo>
                    <a:pt x="13708" y="15435"/>
                    <a:pt x="13472" y="14855"/>
                    <a:pt x="13272" y="14569"/>
                  </a:cubicBezTo>
                  <a:cubicBezTo>
                    <a:pt x="12733" y="13677"/>
                    <a:pt x="11805" y="13577"/>
                    <a:pt x="11184" y="14352"/>
                  </a:cubicBezTo>
                  <a:lnTo>
                    <a:pt x="10962" y="14630"/>
                  </a:lnTo>
                  <a:cubicBezTo>
                    <a:pt x="10331" y="15417"/>
                    <a:pt x="10253" y="16815"/>
                    <a:pt x="10786" y="17745"/>
                  </a:cubicBezTo>
                  <a:cubicBezTo>
                    <a:pt x="11110" y="18309"/>
                    <a:pt x="11594" y="18590"/>
                    <a:pt x="12092" y="18509"/>
                  </a:cubicBezTo>
                  <a:cubicBezTo>
                    <a:pt x="11438" y="19452"/>
                    <a:pt x="10757" y="20398"/>
                    <a:pt x="10043" y="21348"/>
                  </a:cubicBezTo>
                  <a:cubicBezTo>
                    <a:pt x="9905" y="21531"/>
                    <a:pt x="9696" y="21553"/>
                    <a:pt x="9544" y="21396"/>
                  </a:cubicBezTo>
                  <a:cubicBezTo>
                    <a:pt x="6958" y="18722"/>
                    <a:pt x="4577" y="15589"/>
                    <a:pt x="2472" y="12146"/>
                  </a:cubicBezTo>
                  <a:close/>
                  <a:moveTo>
                    <a:pt x="2472" y="12146"/>
                  </a:moveTo>
                </a:path>
              </a:pathLst>
            </a:custGeom>
            <a:solidFill>
              <a:srgbClr val="A5A67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AutoShape 9"/>
            <p:cNvSpPr/>
            <p:nvPr/>
          </p:nvSpPr>
          <p:spPr bwMode="auto">
            <a:xfrm>
              <a:off x="4279976" y="2329925"/>
              <a:ext cx="844550" cy="615950"/>
            </a:xfrm>
            <a:custGeom>
              <a:avLst/>
              <a:gdLst>
                <a:gd name="T0" fmla="*/ 2147483647 w 21517"/>
                <a:gd name="T1" fmla="*/ 2147483647 h 21418"/>
                <a:gd name="T2" fmla="*/ 2147483647 w 21517"/>
                <a:gd name="T3" fmla="*/ 2147483647 h 21418"/>
                <a:gd name="T4" fmla="*/ 2147483647 w 21517"/>
                <a:gd name="T5" fmla="*/ 2147483647 h 21418"/>
                <a:gd name="T6" fmla="*/ 2147483647 w 21517"/>
                <a:gd name="T7" fmla="*/ 2147483647 h 21418"/>
                <a:gd name="T8" fmla="*/ 2147483647 w 21517"/>
                <a:gd name="T9" fmla="*/ 2147483647 h 21418"/>
                <a:gd name="T10" fmla="*/ 2147483647 w 21517"/>
                <a:gd name="T11" fmla="*/ 2147483647 h 21418"/>
                <a:gd name="T12" fmla="*/ 2147483647 w 21517"/>
                <a:gd name="T13" fmla="*/ 2147483647 h 21418"/>
                <a:gd name="T14" fmla="*/ 2147483647 w 21517"/>
                <a:gd name="T15" fmla="*/ 2147483647 h 21418"/>
                <a:gd name="T16" fmla="*/ 2147483647 w 21517"/>
                <a:gd name="T17" fmla="*/ 2147483647 h 21418"/>
                <a:gd name="T18" fmla="*/ 2147483647 w 21517"/>
                <a:gd name="T19" fmla="*/ 2147483647 h 21418"/>
                <a:gd name="T20" fmla="*/ 2147483647 w 21517"/>
                <a:gd name="T21" fmla="*/ 2147483647 h 21418"/>
                <a:gd name="T22" fmla="*/ 2147483647 w 21517"/>
                <a:gd name="T23" fmla="*/ 2147483647 h 21418"/>
                <a:gd name="T24" fmla="*/ 2147483647 w 21517"/>
                <a:gd name="T25" fmla="*/ 2147483647 h 21418"/>
                <a:gd name="T26" fmla="*/ 2147483647 w 21517"/>
                <a:gd name="T27" fmla="*/ 2147483647 h 21418"/>
                <a:gd name="T28" fmla="*/ 2147483647 w 21517"/>
                <a:gd name="T29" fmla="*/ 2147483647 h 21418"/>
                <a:gd name="T30" fmla="*/ 2147483647 w 21517"/>
                <a:gd name="T31" fmla="*/ 2147483647 h 21418"/>
                <a:gd name="T32" fmla="*/ 2147483647 w 21517"/>
                <a:gd name="T33" fmla="*/ 2147483647 h 21418"/>
                <a:gd name="T34" fmla="*/ 2147483647 w 21517"/>
                <a:gd name="T35" fmla="*/ 2147483647 h 21418"/>
                <a:gd name="T36" fmla="*/ 2147483647 w 21517"/>
                <a:gd name="T37" fmla="*/ 2147483647 h 21418"/>
                <a:gd name="T38" fmla="*/ 2147483647 w 21517"/>
                <a:gd name="T39" fmla="*/ 2147483647 h 21418"/>
                <a:gd name="T40" fmla="*/ 2147483647 w 21517"/>
                <a:gd name="T41" fmla="*/ 2147483647 h 21418"/>
                <a:gd name="T42" fmla="*/ 2147483647 w 21517"/>
                <a:gd name="T43" fmla="*/ 2147483647 h 21418"/>
                <a:gd name="T44" fmla="*/ 2147483647 w 21517"/>
                <a:gd name="T45" fmla="*/ 2147483647 h 21418"/>
                <a:gd name="T46" fmla="*/ 2147483647 w 21517"/>
                <a:gd name="T47" fmla="*/ 2147483647 h 21418"/>
                <a:gd name="T48" fmla="*/ 2147483647 w 21517"/>
                <a:gd name="T49" fmla="*/ 2147483647 h 21418"/>
                <a:gd name="T50" fmla="*/ 2147483647 w 21517"/>
                <a:gd name="T51" fmla="*/ 2147483647 h 21418"/>
                <a:gd name="T52" fmla="*/ 2147483647 w 21517"/>
                <a:gd name="T53" fmla="*/ 2147483647 h 21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17" h="21418">
                  <a:moveTo>
                    <a:pt x="98" y="15212"/>
                  </a:moveTo>
                  <a:cubicBezTo>
                    <a:pt x="430" y="14791"/>
                    <a:pt x="753" y="14370"/>
                    <a:pt x="1067" y="13951"/>
                  </a:cubicBezTo>
                  <a:cubicBezTo>
                    <a:pt x="1286" y="13658"/>
                    <a:pt x="1500" y="13367"/>
                    <a:pt x="1710" y="13076"/>
                  </a:cubicBezTo>
                  <a:cubicBezTo>
                    <a:pt x="1565" y="12837"/>
                    <a:pt x="1418" y="12594"/>
                    <a:pt x="1367" y="12511"/>
                  </a:cubicBezTo>
                  <a:cubicBezTo>
                    <a:pt x="1171" y="12187"/>
                    <a:pt x="1000" y="12266"/>
                    <a:pt x="1000" y="12266"/>
                  </a:cubicBezTo>
                  <a:cubicBezTo>
                    <a:pt x="771" y="12315"/>
                    <a:pt x="530" y="12205"/>
                    <a:pt x="369" y="11941"/>
                  </a:cubicBezTo>
                  <a:cubicBezTo>
                    <a:pt x="124" y="11537"/>
                    <a:pt x="159" y="10932"/>
                    <a:pt x="449" y="10590"/>
                  </a:cubicBezTo>
                  <a:lnTo>
                    <a:pt x="616" y="10394"/>
                  </a:lnTo>
                  <a:cubicBezTo>
                    <a:pt x="905" y="10052"/>
                    <a:pt x="1339" y="10102"/>
                    <a:pt x="1585" y="10506"/>
                  </a:cubicBezTo>
                  <a:cubicBezTo>
                    <a:pt x="1585" y="10506"/>
                    <a:pt x="1872" y="10857"/>
                    <a:pt x="1717" y="11421"/>
                  </a:cubicBezTo>
                  <a:cubicBezTo>
                    <a:pt x="1717" y="11421"/>
                    <a:pt x="1663" y="11698"/>
                    <a:pt x="1827" y="11968"/>
                  </a:cubicBezTo>
                  <a:cubicBezTo>
                    <a:pt x="1874" y="12045"/>
                    <a:pt x="2003" y="12258"/>
                    <a:pt x="2137" y="12477"/>
                  </a:cubicBezTo>
                  <a:cubicBezTo>
                    <a:pt x="5244" y="8078"/>
                    <a:pt x="7394" y="3887"/>
                    <a:pt x="8880" y="257"/>
                  </a:cubicBezTo>
                  <a:cubicBezTo>
                    <a:pt x="8930" y="134"/>
                    <a:pt x="9021" y="57"/>
                    <a:pt x="9123" y="51"/>
                  </a:cubicBezTo>
                  <a:cubicBezTo>
                    <a:pt x="12970" y="-182"/>
                    <a:pt x="16752" y="296"/>
                    <a:pt x="21353" y="3537"/>
                  </a:cubicBezTo>
                  <a:cubicBezTo>
                    <a:pt x="21492" y="3635"/>
                    <a:pt x="21555" y="3867"/>
                    <a:pt x="21494" y="4066"/>
                  </a:cubicBezTo>
                  <a:cubicBezTo>
                    <a:pt x="20346" y="7833"/>
                    <a:pt x="18527" y="12275"/>
                    <a:pt x="15666" y="16981"/>
                  </a:cubicBezTo>
                  <a:cubicBezTo>
                    <a:pt x="15729" y="16255"/>
                    <a:pt x="15425" y="15781"/>
                    <a:pt x="15210" y="15593"/>
                  </a:cubicBezTo>
                  <a:cubicBezTo>
                    <a:pt x="14723" y="15093"/>
                    <a:pt x="14033" y="15223"/>
                    <a:pt x="13660" y="15893"/>
                  </a:cubicBezTo>
                  <a:lnTo>
                    <a:pt x="13526" y="16134"/>
                  </a:lnTo>
                  <a:cubicBezTo>
                    <a:pt x="13148" y="16815"/>
                    <a:pt x="13237" y="17798"/>
                    <a:pt x="13725" y="18325"/>
                  </a:cubicBezTo>
                  <a:cubicBezTo>
                    <a:pt x="13989" y="18610"/>
                    <a:pt x="14321" y="18702"/>
                    <a:pt x="14641" y="18606"/>
                  </a:cubicBezTo>
                  <a:cubicBezTo>
                    <a:pt x="14035" y="19536"/>
                    <a:pt x="13391" y="20474"/>
                    <a:pt x="12698" y="21418"/>
                  </a:cubicBezTo>
                  <a:cubicBezTo>
                    <a:pt x="12164" y="21408"/>
                    <a:pt x="11634" y="21374"/>
                    <a:pt x="11111" y="21311"/>
                  </a:cubicBezTo>
                  <a:cubicBezTo>
                    <a:pt x="7190" y="20829"/>
                    <a:pt x="3457" y="18834"/>
                    <a:pt x="134" y="15867"/>
                  </a:cubicBezTo>
                  <a:cubicBezTo>
                    <a:pt x="-29" y="15720"/>
                    <a:pt x="-45" y="15395"/>
                    <a:pt x="98" y="15212"/>
                  </a:cubicBezTo>
                  <a:close/>
                  <a:moveTo>
                    <a:pt x="98" y="15212"/>
                  </a:moveTo>
                </a:path>
              </a:pathLst>
            </a:custGeom>
            <a:solidFill>
              <a:srgbClr val="E19F95"/>
            </a:solidFill>
            <a:ln>
              <a:noFill/>
            </a:ln>
          </p:spPr>
          <p:txBody>
            <a:bodyPr lIns="0" tIns="0" rIns="0" bIns="0"/>
            <a:lstStyle/>
            <a:p>
              <a:pPr fontAlgn="auto">
                <a:spcBef>
                  <a:spcPts val="0"/>
                </a:spcBef>
                <a:spcAft>
                  <a:spcPts val="0"/>
                </a:spcAft>
                <a:defRPr/>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4" name="Group 25"/>
          <p:cNvGrpSpPr/>
          <p:nvPr/>
        </p:nvGrpSpPr>
        <p:grpSpPr>
          <a:xfrm>
            <a:off x="4413363" y="2621956"/>
            <a:ext cx="2005215" cy="208297"/>
            <a:chOff x="4671768" y="1525092"/>
            <a:chExt cx="1322632" cy="137392"/>
          </a:xfrm>
          <a:solidFill>
            <a:schemeClr val="bg1"/>
          </a:solidFill>
        </p:grpSpPr>
        <p:grpSp>
          <p:nvGrpSpPr>
            <p:cNvPr id="15" name="Group 34"/>
            <p:cNvGrpSpPr/>
            <p:nvPr/>
          </p:nvGrpSpPr>
          <p:grpSpPr>
            <a:xfrm>
              <a:off x="4671768" y="1525092"/>
              <a:ext cx="137392" cy="137392"/>
              <a:chOff x="6375567" y="1784996"/>
              <a:chExt cx="137392" cy="137392"/>
            </a:xfrm>
            <a:grpFill/>
          </p:grpSpPr>
          <p:sp>
            <p:nvSpPr>
              <p:cNvPr id="17" name="타원 169"/>
              <p:cNvSpPr/>
              <p:nvPr/>
            </p:nvSpPr>
            <p:spPr>
              <a:xfrm>
                <a:off x="6375567" y="1784996"/>
                <a:ext cx="137392" cy="137392"/>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18" name="타원 169"/>
              <p:cNvSpPr/>
              <p:nvPr/>
            </p:nvSpPr>
            <p:spPr>
              <a:xfrm>
                <a:off x="6409011" y="1818440"/>
                <a:ext cx="70505" cy="70505"/>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16" name="직선 연결선 250"/>
            <p:cNvCxnSpPr/>
            <p:nvPr/>
          </p:nvCxnSpPr>
          <p:spPr>
            <a:xfrm>
              <a:off x="4809160" y="1591378"/>
              <a:ext cx="1185240" cy="0"/>
            </a:xfrm>
            <a:prstGeom prst="line">
              <a:avLst/>
            </a:prstGeom>
            <a:grpFill/>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26"/>
          <p:cNvGrpSpPr/>
          <p:nvPr/>
        </p:nvGrpSpPr>
        <p:grpSpPr>
          <a:xfrm>
            <a:off x="4413364" y="3612749"/>
            <a:ext cx="2284401" cy="208297"/>
            <a:chOff x="4671768" y="2178615"/>
            <a:chExt cx="1506782" cy="137392"/>
          </a:xfrm>
          <a:solidFill>
            <a:schemeClr val="bg1"/>
          </a:solidFill>
        </p:grpSpPr>
        <p:grpSp>
          <p:nvGrpSpPr>
            <p:cNvPr id="20" name="Group 31"/>
            <p:cNvGrpSpPr/>
            <p:nvPr/>
          </p:nvGrpSpPr>
          <p:grpSpPr>
            <a:xfrm>
              <a:off x="4671768" y="2178615"/>
              <a:ext cx="137392" cy="137392"/>
              <a:chOff x="6375567" y="1784996"/>
              <a:chExt cx="137392" cy="137392"/>
            </a:xfrm>
            <a:grpFill/>
          </p:grpSpPr>
          <p:sp>
            <p:nvSpPr>
              <p:cNvPr id="22" name="타원 169"/>
              <p:cNvSpPr/>
              <p:nvPr/>
            </p:nvSpPr>
            <p:spPr>
              <a:xfrm>
                <a:off x="6375567" y="1784996"/>
                <a:ext cx="137392" cy="137392"/>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23" name="타원 169"/>
              <p:cNvSpPr/>
              <p:nvPr/>
            </p:nvSpPr>
            <p:spPr>
              <a:xfrm>
                <a:off x="6409011" y="1818440"/>
                <a:ext cx="70505" cy="70505"/>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21" name="직선 연결선 250"/>
            <p:cNvCxnSpPr/>
            <p:nvPr/>
          </p:nvCxnSpPr>
          <p:spPr>
            <a:xfrm>
              <a:off x="4809160" y="2241799"/>
              <a:ext cx="1369390" cy="0"/>
            </a:xfrm>
            <a:prstGeom prst="line">
              <a:avLst/>
            </a:prstGeom>
            <a:grpFill/>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7"/>
          <p:cNvGrpSpPr/>
          <p:nvPr/>
        </p:nvGrpSpPr>
        <p:grpSpPr>
          <a:xfrm>
            <a:off x="4413363" y="4603541"/>
            <a:ext cx="2871655" cy="208297"/>
            <a:chOff x="4671768" y="2832138"/>
            <a:chExt cx="1894132" cy="137392"/>
          </a:xfrm>
          <a:solidFill>
            <a:schemeClr val="bg1"/>
          </a:solidFill>
        </p:grpSpPr>
        <p:grpSp>
          <p:nvGrpSpPr>
            <p:cNvPr id="25" name="Group 28"/>
            <p:cNvGrpSpPr/>
            <p:nvPr/>
          </p:nvGrpSpPr>
          <p:grpSpPr>
            <a:xfrm>
              <a:off x="4671768" y="2832138"/>
              <a:ext cx="137392" cy="137392"/>
              <a:chOff x="6375567" y="1784996"/>
              <a:chExt cx="137392" cy="137392"/>
            </a:xfrm>
            <a:grpFill/>
          </p:grpSpPr>
          <p:sp>
            <p:nvSpPr>
              <p:cNvPr id="27" name="타원 169"/>
              <p:cNvSpPr/>
              <p:nvPr/>
            </p:nvSpPr>
            <p:spPr>
              <a:xfrm>
                <a:off x="6375567" y="1784996"/>
                <a:ext cx="137392" cy="137392"/>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28" name="타원 169"/>
              <p:cNvSpPr/>
              <p:nvPr/>
            </p:nvSpPr>
            <p:spPr>
              <a:xfrm>
                <a:off x="6409011" y="1818440"/>
                <a:ext cx="70505" cy="70505"/>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26" name="직선 연결선 250"/>
            <p:cNvCxnSpPr/>
            <p:nvPr/>
          </p:nvCxnSpPr>
          <p:spPr>
            <a:xfrm>
              <a:off x="4809160" y="2896735"/>
              <a:ext cx="1756740" cy="0"/>
            </a:xfrm>
            <a:prstGeom prst="line">
              <a:avLst/>
            </a:prstGeom>
            <a:grpFill/>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40"/>
          <p:cNvGrpSpPr/>
          <p:nvPr/>
        </p:nvGrpSpPr>
        <p:grpSpPr>
          <a:xfrm>
            <a:off x="4413363" y="5594334"/>
            <a:ext cx="3984733" cy="208297"/>
            <a:chOff x="4671768" y="3485661"/>
            <a:chExt cx="2628315" cy="137392"/>
          </a:xfrm>
          <a:solidFill>
            <a:schemeClr val="bg1"/>
          </a:solidFill>
        </p:grpSpPr>
        <p:grpSp>
          <p:nvGrpSpPr>
            <p:cNvPr id="30" name="Group 37"/>
            <p:cNvGrpSpPr/>
            <p:nvPr/>
          </p:nvGrpSpPr>
          <p:grpSpPr>
            <a:xfrm>
              <a:off x="4671768" y="3485661"/>
              <a:ext cx="137392" cy="137392"/>
              <a:chOff x="6375567" y="1784996"/>
              <a:chExt cx="137392" cy="137392"/>
            </a:xfrm>
            <a:grpFill/>
          </p:grpSpPr>
          <p:sp>
            <p:nvSpPr>
              <p:cNvPr id="32" name="타원 169"/>
              <p:cNvSpPr/>
              <p:nvPr/>
            </p:nvSpPr>
            <p:spPr>
              <a:xfrm>
                <a:off x="6375567" y="1784996"/>
                <a:ext cx="137392" cy="137392"/>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33" name="타원 169"/>
              <p:cNvSpPr/>
              <p:nvPr/>
            </p:nvSpPr>
            <p:spPr>
              <a:xfrm>
                <a:off x="6409011" y="1818440"/>
                <a:ext cx="70505" cy="70505"/>
              </a:xfrm>
              <a:prstGeom prst="ellipse">
                <a:avLst/>
              </a:prstGeom>
              <a:grpFill/>
              <a:ln w="3175" cap="flat" cmpd="sng" algn="ctr">
                <a:solidFill>
                  <a:schemeClr val="tx1">
                    <a:lumMod val="75000"/>
                    <a:lumOff val="2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400"/>
                  </a:spcAft>
                  <a:defRPr/>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31" name="직선 연결선 250"/>
            <p:cNvCxnSpPr/>
            <p:nvPr/>
          </p:nvCxnSpPr>
          <p:spPr>
            <a:xfrm>
              <a:off x="4809160" y="3552499"/>
              <a:ext cx="2490923" cy="0"/>
            </a:xfrm>
            <a:prstGeom prst="line">
              <a:avLst/>
            </a:prstGeom>
            <a:grpFill/>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53"/>
          <p:cNvSpPr>
            <a:spLocks noChangeArrowheads="1"/>
          </p:cNvSpPr>
          <p:nvPr/>
        </p:nvSpPr>
        <p:spPr bwMode="auto">
          <a:xfrm>
            <a:off x="2119313" y="1843088"/>
            <a:ext cx="2182812" cy="1076325"/>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3200" dirty="0" smtClean="0"/>
              <a:t>提交者：朱启仁</a:t>
            </a:r>
            <a:endParaRPr lang="zh-CN" altLang="en-US" sz="3200" dirty="0">
              <a:solidFill>
                <a:schemeClr val="tx1">
                  <a:lumMod val="75000"/>
                  <a:lumOff val="25000"/>
                </a:schemeClr>
              </a:solidFill>
            </a:endParaRPr>
          </a:p>
        </p:txBody>
      </p:sp>
      <p:sp>
        <p:nvSpPr>
          <p:cNvPr id="40" name="矩形 53"/>
          <p:cNvSpPr>
            <a:spLocks noChangeArrowheads="1"/>
          </p:cNvSpPr>
          <p:nvPr/>
        </p:nvSpPr>
        <p:spPr bwMode="auto">
          <a:xfrm>
            <a:off x="2119313" y="4927600"/>
            <a:ext cx="2182812" cy="1076325"/>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3200" dirty="0" smtClean="0"/>
              <a:t>提交者：黄金荣</a:t>
            </a:r>
            <a:endParaRPr lang="zh-CN" altLang="en-US" sz="3200" dirty="0">
              <a:solidFill>
                <a:schemeClr val="tx1">
                  <a:lumMod val="75000"/>
                  <a:lumOff val="25000"/>
                </a:schemeClr>
              </a:solidFill>
            </a:endParaRPr>
          </a:p>
        </p:txBody>
      </p:sp>
      <p:sp>
        <p:nvSpPr>
          <p:cNvPr id="45" name="矩形 44"/>
          <p:cNvSpPr/>
          <p:nvPr/>
        </p:nvSpPr>
        <p:spPr>
          <a:xfrm>
            <a:off x="1060450" y="2103438"/>
            <a:ext cx="762000" cy="762000"/>
          </a:xfrm>
          <a:prstGeom prst="rect">
            <a:avLst/>
          </a:prstGeom>
          <a:solidFill>
            <a:srgbClr val="E19F9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7" name="Freeform 328"/>
          <p:cNvSpPr>
            <a:spLocks noChangeArrowheads="1"/>
          </p:cNvSpPr>
          <p:nvPr/>
        </p:nvSpPr>
        <p:spPr bwMode="auto">
          <a:xfrm>
            <a:off x="1068388" y="2314575"/>
            <a:ext cx="615950" cy="344488"/>
          </a:xfrm>
          <a:custGeom>
            <a:avLst/>
            <a:gdLst>
              <a:gd name="T0" fmla="*/ 2147483647 w 1564"/>
              <a:gd name="T1" fmla="*/ 2147483647 h 871"/>
              <a:gd name="T2" fmla="*/ 2147483647 w 1564"/>
              <a:gd name="T3" fmla="*/ 2147483647 h 871"/>
              <a:gd name="T4" fmla="*/ 2147483647 w 1564"/>
              <a:gd name="T5" fmla="*/ 2147483647 h 871"/>
              <a:gd name="T6" fmla="*/ 2147483647 w 1564"/>
              <a:gd name="T7" fmla="*/ 2147483647 h 871"/>
              <a:gd name="T8" fmla="*/ 2147483647 w 1564"/>
              <a:gd name="T9" fmla="*/ 2147483647 h 871"/>
              <a:gd name="T10" fmla="*/ 2147483647 w 1564"/>
              <a:gd name="T11" fmla="*/ 2147483647 h 871"/>
              <a:gd name="T12" fmla="*/ 2147483647 w 1564"/>
              <a:gd name="T13" fmla="*/ 2147483647 h 871"/>
              <a:gd name="T14" fmla="*/ 2147483647 w 1564"/>
              <a:gd name="T15" fmla="*/ 2147483647 h 871"/>
              <a:gd name="T16" fmla="*/ 2147483647 w 1564"/>
              <a:gd name="T17" fmla="*/ 2147483647 h 871"/>
              <a:gd name="T18" fmla="*/ 2147483647 w 1564"/>
              <a:gd name="T19" fmla="*/ 2147483647 h 871"/>
              <a:gd name="T20" fmla="*/ 2147483647 w 1564"/>
              <a:gd name="T21" fmla="*/ 2147483647 h 871"/>
              <a:gd name="T22" fmla="*/ 2147483647 w 1564"/>
              <a:gd name="T23" fmla="*/ 2147483647 h 871"/>
              <a:gd name="T24" fmla="*/ 2147483647 w 1564"/>
              <a:gd name="T25" fmla="*/ 2147483647 h 871"/>
              <a:gd name="T26" fmla="*/ 2147483647 w 1564"/>
              <a:gd name="T27" fmla="*/ 2147483647 h 871"/>
              <a:gd name="T28" fmla="*/ 2147483647 w 1564"/>
              <a:gd name="T29" fmla="*/ 2147483647 h 871"/>
              <a:gd name="T30" fmla="*/ 2147483647 w 1564"/>
              <a:gd name="T31" fmla="*/ 2147483647 h 871"/>
              <a:gd name="T32" fmla="*/ 2147483647 w 1564"/>
              <a:gd name="T33" fmla="*/ 2147483647 h 871"/>
              <a:gd name="T34" fmla="*/ 2147483647 w 1564"/>
              <a:gd name="T35" fmla="*/ 2147483647 h 871"/>
              <a:gd name="T36" fmla="*/ 2147483647 w 1564"/>
              <a:gd name="T37" fmla="*/ 2147483647 h 871"/>
              <a:gd name="T38" fmla="*/ 2147483647 w 1564"/>
              <a:gd name="T39" fmla="*/ 2147483647 h 871"/>
              <a:gd name="T40" fmla="*/ 2147483647 w 1564"/>
              <a:gd name="T41" fmla="*/ 2147483647 h 871"/>
              <a:gd name="T42" fmla="*/ 2147483647 w 1564"/>
              <a:gd name="T43" fmla="*/ 2147483647 h 871"/>
              <a:gd name="T44" fmla="*/ 2147483647 w 1564"/>
              <a:gd name="T45" fmla="*/ 2147483647 h 871"/>
              <a:gd name="T46" fmla="*/ 2147483647 w 1564"/>
              <a:gd name="T47" fmla="*/ 2147483647 h 871"/>
              <a:gd name="T48" fmla="*/ 2147483647 w 1564"/>
              <a:gd name="T49" fmla="*/ 2147483647 h 871"/>
              <a:gd name="T50" fmla="*/ 2147483647 w 1564"/>
              <a:gd name="T51" fmla="*/ 2147483647 h 871"/>
              <a:gd name="T52" fmla="*/ 2147483647 w 1564"/>
              <a:gd name="T53" fmla="*/ 2147483647 h 871"/>
              <a:gd name="T54" fmla="*/ 2147483647 w 1564"/>
              <a:gd name="T55" fmla="*/ 2147483647 h 871"/>
              <a:gd name="T56" fmla="*/ 2147483647 w 1564"/>
              <a:gd name="T57" fmla="*/ 2147483647 h 871"/>
              <a:gd name="T58" fmla="*/ 2147483647 w 1564"/>
              <a:gd name="T59" fmla="*/ 2147483647 h 871"/>
              <a:gd name="T60" fmla="*/ 2147483647 w 1564"/>
              <a:gd name="T61" fmla="*/ 2147483647 h 871"/>
              <a:gd name="T62" fmla="*/ 2147483647 w 1564"/>
              <a:gd name="T63" fmla="*/ 2147483647 h 871"/>
              <a:gd name="T64" fmla="*/ 2147483647 w 1564"/>
              <a:gd name="T65" fmla="*/ 2147483647 h 871"/>
              <a:gd name="T66" fmla="*/ 2147483647 w 1564"/>
              <a:gd name="T67" fmla="*/ 2147483647 h 871"/>
              <a:gd name="T68" fmla="*/ 2147483647 w 1564"/>
              <a:gd name="T69" fmla="*/ 2147483647 h 871"/>
              <a:gd name="T70" fmla="*/ 2147483647 w 1564"/>
              <a:gd name="T71" fmla="*/ 2147483647 h 871"/>
              <a:gd name="T72" fmla="*/ 2147483647 w 1564"/>
              <a:gd name="T73" fmla="*/ 2147483647 h 871"/>
              <a:gd name="T74" fmla="*/ 2147483647 w 1564"/>
              <a:gd name="T75" fmla="*/ 2147483647 h 871"/>
              <a:gd name="T76" fmla="*/ 2147483647 w 1564"/>
              <a:gd name="T77" fmla="*/ 0 h 871"/>
              <a:gd name="T78" fmla="*/ 2147483647 w 1564"/>
              <a:gd name="T79" fmla="*/ 0 h 871"/>
              <a:gd name="T80" fmla="*/ 2147483647 w 1564"/>
              <a:gd name="T81" fmla="*/ 2147483647 h 871"/>
              <a:gd name="T82" fmla="*/ 2147483647 w 1564"/>
              <a:gd name="T83" fmla="*/ 2147483647 h 871"/>
              <a:gd name="T84" fmla="*/ 2147483647 w 1564"/>
              <a:gd name="T85" fmla="*/ 2147483647 h 871"/>
              <a:gd name="T86" fmla="*/ 2147483647 w 1564"/>
              <a:gd name="T87" fmla="*/ 2147483647 h 871"/>
              <a:gd name="T88" fmla="*/ 0 w 1564"/>
              <a:gd name="T89" fmla="*/ 2147483647 h 871"/>
              <a:gd name="T90" fmla="*/ 2147483647 w 1564"/>
              <a:gd name="T91" fmla="*/ 2147483647 h 871"/>
              <a:gd name="T92" fmla="*/ 0 w 1564"/>
              <a:gd name="T93" fmla="*/ 2147483647 h 871"/>
              <a:gd name="T94" fmla="*/ 2147483647 w 1564"/>
              <a:gd name="T95" fmla="*/ 2147483647 h 871"/>
              <a:gd name="T96" fmla="*/ 2147483647 w 1564"/>
              <a:gd name="T97" fmla="*/ 2147483647 h 871"/>
              <a:gd name="T98" fmla="*/ 2147483647 w 1564"/>
              <a:gd name="T99" fmla="*/ 2147483647 h 871"/>
              <a:gd name="T100" fmla="*/ 2147483647 w 1564"/>
              <a:gd name="T101" fmla="*/ 2147483647 h 871"/>
              <a:gd name="T102" fmla="*/ 2147483647 w 1564"/>
              <a:gd name="T103" fmla="*/ 2147483647 h 871"/>
              <a:gd name="T104" fmla="*/ 2147483647 w 1564"/>
              <a:gd name="T105" fmla="*/ 2147483647 h 871"/>
              <a:gd name="T106" fmla="*/ 2147483647 w 1564"/>
              <a:gd name="T107" fmla="*/ 2147483647 h 871"/>
              <a:gd name="T108" fmla="*/ 2147483647 w 1564"/>
              <a:gd name="T109" fmla="*/ 2147483647 h 871"/>
              <a:gd name="T110" fmla="*/ 2147483647 w 1564"/>
              <a:gd name="T111" fmla="*/ 2147483647 h 871"/>
              <a:gd name="T112" fmla="*/ 2147483647 w 1564"/>
              <a:gd name="T113" fmla="*/ 2147483647 h 871"/>
              <a:gd name="T114" fmla="*/ 2147483647 w 1564"/>
              <a:gd name="T115" fmla="*/ 2147483647 h 871"/>
              <a:gd name="T116" fmla="*/ 2147483647 w 1564"/>
              <a:gd name="T117" fmla="*/ 2147483647 h 871"/>
              <a:gd name="T118" fmla="*/ 2147483647 w 1564"/>
              <a:gd name="T119" fmla="*/ 2147483647 h 871"/>
              <a:gd name="T120" fmla="*/ 2147483647 w 1564"/>
              <a:gd name="T121" fmla="*/ 2147483647 h 871"/>
              <a:gd name="T122" fmla="*/ 2147483647 w 1564"/>
              <a:gd name="T123" fmla="*/ 2147483647 h 871"/>
              <a:gd name="T124" fmla="*/ 2147483647 w 1564"/>
              <a:gd name="T125" fmla="*/ 2147483647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4"/>
              <a:gd name="T190" fmla="*/ 0 h 871"/>
              <a:gd name="T191" fmla="*/ 1564 w 1564"/>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w="9525">
            <a:noFill/>
            <a:round/>
            <a:headEnd/>
            <a:tailEnd/>
          </a:ln>
        </p:spPr>
        <p:txBody>
          <a:bodyPr wrap="none" lIns="243852" tIns="121926" rIns="243852" bIns="121926" anchor="ctr"/>
          <a:lstStyle/>
          <a:p>
            <a:endParaRPr lang="zh-CN" altLang="en-US"/>
          </a:p>
        </p:txBody>
      </p:sp>
      <p:grpSp>
        <p:nvGrpSpPr>
          <p:cNvPr id="17418" name="组合 62"/>
          <p:cNvGrpSpPr>
            <a:grpSpLocks/>
          </p:cNvGrpSpPr>
          <p:nvPr/>
        </p:nvGrpSpPr>
        <p:grpSpPr bwMode="auto">
          <a:xfrm>
            <a:off x="1060450" y="5213350"/>
            <a:ext cx="762000" cy="762000"/>
            <a:chOff x="1059668" y="5213334"/>
            <a:chExt cx="762000" cy="762000"/>
          </a:xfrm>
        </p:grpSpPr>
        <p:sp>
          <p:nvSpPr>
            <p:cNvPr id="48" name="矩形 47"/>
            <p:cNvSpPr/>
            <p:nvPr/>
          </p:nvSpPr>
          <p:spPr>
            <a:xfrm>
              <a:off x="1059668" y="5213334"/>
              <a:ext cx="762000" cy="762000"/>
            </a:xfrm>
            <a:prstGeom prst="rec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20" name="Freeform 328"/>
            <p:cNvSpPr>
              <a:spLocks noChangeArrowheads="1"/>
            </p:cNvSpPr>
            <p:nvPr/>
          </p:nvSpPr>
          <p:spPr bwMode="auto">
            <a:xfrm>
              <a:off x="1110287" y="5422691"/>
              <a:ext cx="615565" cy="343285"/>
            </a:xfrm>
            <a:custGeom>
              <a:avLst/>
              <a:gdLst>
                <a:gd name="T0" fmla="*/ 2147483647 w 1564"/>
                <a:gd name="T1" fmla="*/ 2147483647 h 871"/>
                <a:gd name="T2" fmla="*/ 2147483647 w 1564"/>
                <a:gd name="T3" fmla="*/ 2147483647 h 871"/>
                <a:gd name="T4" fmla="*/ 2147483647 w 1564"/>
                <a:gd name="T5" fmla="*/ 2147483647 h 871"/>
                <a:gd name="T6" fmla="*/ 2147483647 w 1564"/>
                <a:gd name="T7" fmla="*/ 2147483647 h 871"/>
                <a:gd name="T8" fmla="*/ 2147483647 w 1564"/>
                <a:gd name="T9" fmla="*/ 2147483647 h 871"/>
                <a:gd name="T10" fmla="*/ 2147483647 w 1564"/>
                <a:gd name="T11" fmla="*/ 2147483647 h 871"/>
                <a:gd name="T12" fmla="*/ 2147483647 w 1564"/>
                <a:gd name="T13" fmla="*/ 2147483647 h 871"/>
                <a:gd name="T14" fmla="*/ 2147483647 w 1564"/>
                <a:gd name="T15" fmla="*/ 2147483647 h 871"/>
                <a:gd name="T16" fmla="*/ 2147483647 w 1564"/>
                <a:gd name="T17" fmla="*/ 2147483647 h 871"/>
                <a:gd name="T18" fmla="*/ 2147483647 w 1564"/>
                <a:gd name="T19" fmla="*/ 2147483647 h 871"/>
                <a:gd name="T20" fmla="*/ 2147483647 w 1564"/>
                <a:gd name="T21" fmla="*/ 2147483647 h 871"/>
                <a:gd name="T22" fmla="*/ 2147483647 w 1564"/>
                <a:gd name="T23" fmla="*/ 2147483647 h 871"/>
                <a:gd name="T24" fmla="*/ 2147483647 w 1564"/>
                <a:gd name="T25" fmla="*/ 2147483647 h 871"/>
                <a:gd name="T26" fmla="*/ 2147483647 w 1564"/>
                <a:gd name="T27" fmla="*/ 2147483647 h 871"/>
                <a:gd name="T28" fmla="*/ 2147483647 w 1564"/>
                <a:gd name="T29" fmla="*/ 2147483647 h 871"/>
                <a:gd name="T30" fmla="*/ 2147483647 w 1564"/>
                <a:gd name="T31" fmla="*/ 2147483647 h 871"/>
                <a:gd name="T32" fmla="*/ 2147483647 w 1564"/>
                <a:gd name="T33" fmla="*/ 2147483647 h 871"/>
                <a:gd name="T34" fmla="*/ 2147483647 w 1564"/>
                <a:gd name="T35" fmla="*/ 2147483647 h 871"/>
                <a:gd name="T36" fmla="*/ 2147483647 w 1564"/>
                <a:gd name="T37" fmla="*/ 2147483647 h 871"/>
                <a:gd name="T38" fmla="*/ 2147483647 w 1564"/>
                <a:gd name="T39" fmla="*/ 2147483647 h 871"/>
                <a:gd name="T40" fmla="*/ 2147483647 w 1564"/>
                <a:gd name="T41" fmla="*/ 2147483647 h 871"/>
                <a:gd name="T42" fmla="*/ 2147483647 w 1564"/>
                <a:gd name="T43" fmla="*/ 2147483647 h 871"/>
                <a:gd name="T44" fmla="*/ 2147483647 w 1564"/>
                <a:gd name="T45" fmla="*/ 2147483647 h 871"/>
                <a:gd name="T46" fmla="*/ 2147483647 w 1564"/>
                <a:gd name="T47" fmla="*/ 2147483647 h 871"/>
                <a:gd name="T48" fmla="*/ 2147483647 w 1564"/>
                <a:gd name="T49" fmla="*/ 2147483647 h 871"/>
                <a:gd name="T50" fmla="*/ 2147483647 w 1564"/>
                <a:gd name="T51" fmla="*/ 2147483647 h 871"/>
                <a:gd name="T52" fmla="*/ 2147483647 w 1564"/>
                <a:gd name="T53" fmla="*/ 2147483647 h 871"/>
                <a:gd name="T54" fmla="*/ 2147483647 w 1564"/>
                <a:gd name="T55" fmla="*/ 2147483647 h 871"/>
                <a:gd name="T56" fmla="*/ 2147483647 w 1564"/>
                <a:gd name="T57" fmla="*/ 2147483647 h 871"/>
                <a:gd name="T58" fmla="*/ 2147483647 w 1564"/>
                <a:gd name="T59" fmla="*/ 2147483647 h 871"/>
                <a:gd name="T60" fmla="*/ 2147483647 w 1564"/>
                <a:gd name="T61" fmla="*/ 2147483647 h 871"/>
                <a:gd name="T62" fmla="*/ 2147483647 w 1564"/>
                <a:gd name="T63" fmla="*/ 2147483647 h 871"/>
                <a:gd name="T64" fmla="*/ 2147483647 w 1564"/>
                <a:gd name="T65" fmla="*/ 2147483647 h 871"/>
                <a:gd name="T66" fmla="*/ 2147483647 w 1564"/>
                <a:gd name="T67" fmla="*/ 2147483647 h 871"/>
                <a:gd name="T68" fmla="*/ 2147483647 w 1564"/>
                <a:gd name="T69" fmla="*/ 2147483647 h 871"/>
                <a:gd name="T70" fmla="*/ 2147483647 w 1564"/>
                <a:gd name="T71" fmla="*/ 2147483647 h 871"/>
                <a:gd name="T72" fmla="*/ 2147483647 w 1564"/>
                <a:gd name="T73" fmla="*/ 2147483647 h 871"/>
                <a:gd name="T74" fmla="*/ 2147483647 w 1564"/>
                <a:gd name="T75" fmla="*/ 2147483647 h 871"/>
                <a:gd name="T76" fmla="*/ 2147483647 w 1564"/>
                <a:gd name="T77" fmla="*/ 0 h 871"/>
                <a:gd name="T78" fmla="*/ 2147483647 w 1564"/>
                <a:gd name="T79" fmla="*/ 0 h 871"/>
                <a:gd name="T80" fmla="*/ 2147483647 w 1564"/>
                <a:gd name="T81" fmla="*/ 2147483647 h 871"/>
                <a:gd name="T82" fmla="*/ 2147483647 w 1564"/>
                <a:gd name="T83" fmla="*/ 2147483647 h 871"/>
                <a:gd name="T84" fmla="*/ 2147483647 w 1564"/>
                <a:gd name="T85" fmla="*/ 2147483647 h 871"/>
                <a:gd name="T86" fmla="*/ 2147483647 w 1564"/>
                <a:gd name="T87" fmla="*/ 2147483647 h 871"/>
                <a:gd name="T88" fmla="*/ 0 w 1564"/>
                <a:gd name="T89" fmla="*/ 2147483647 h 871"/>
                <a:gd name="T90" fmla="*/ 2147483647 w 1564"/>
                <a:gd name="T91" fmla="*/ 2147483647 h 871"/>
                <a:gd name="T92" fmla="*/ 0 w 1564"/>
                <a:gd name="T93" fmla="*/ 2147483647 h 871"/>
                <a:gd name="T94" fmla="*/ 2147483647 w 1564"/>
                <a:gd name="T95" fmla="*/ 2147483647 h 871"/>
                <a:gd name="T96" fmla="*/ 2147483647 w 1564"/>
                <a:gd name="T97" fmla="*/ 2147483647 h 871"/>
                <a:gd name="T98" fmla="*/ 2147483647 w 1564"/>
                <a:gd name="T99" fmla="*/ 2147483647 h 871"/>
                <a:gd name="T100" fmla="*/ 2147483647 w 1564"/>
                <a:gd name="T101" fmla="*/ 2147483647 h 871"/>
                <a:gd name="T102" fmla="*/ 2147483647 w 1564"/>
                <a:gd name="T103" fmla="*/ 2147483647 h 871"/>
                <a:gd name="T104" fmla="*/ 2147483647 w 1564"/>
                <a:gd name="T105" fmla="*/ 2147483647 h 871"/>
                <a:gd name="T106" fmla="*/ 2147483647 w 1564"/>
                <a:gd name="T107" fmla="*/ 2147483647 h 871"/>
                <a:gd name="T108" fmla="*/ 2147483647 w 1564"/>
                <a:gd name="T109" fmla="*/ 2147483647 h 871"/>
                <a:gd name="T110" fmla="*/ 2147483647 w 1564"/>
                <a:gd name="T111" fmla="*/ 2147483647 h 871"/>
                <a:gd name="T112" fmla="*/ 2147483647 w 1564"/>
                <a:gd name="T113" fmla="*/ 2147483647 h 871"/>
                <a:gd name="T114" fmla="*/ 2147483647 w 1564"/>
                <a:gd name="T115" fmla="*/ 2147483647 h 871"/>
                <a:gd name="T116" fmla="*/ 2147483647 w 1564"/>
                <a:gd name="T117" fmla="*/ 2147483647 h 871"/>
                <a:gd name="T118" fmla="*/ 2147483647 w 1564"/>
                <a:gd name="T119" fmla="*/ 2147483647 h 871"/>
                <a:gd name="T120" fmla="*/ 2147483647 w 1564"/>
                <a:gd name="T121" fmla="*/ 2147483647 h 871"/>
                <a:gd name="T122" fmla="*/ 2147483647 w 1564"/>
                <a:gd name="T123" fmla="*/ 2147483647 h 871"/>
                <a:gd name="T124" fmla="*/ 2147483647 w 1564"/>
                <a:gd name="T125" fmla="*/ 2147483647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4"/>
                <a:gd name="T190" fmla="*/ 0 h 871"/>
                <a:gd name="T191" fmla="*/ 1564 w 1564"/>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w="9525">
              <a:noFill/>
              <a:round/>
              <a:headEnd/>
              <a:tailEnd/>
            </a:ln>
          </p:spPr>
          <p:txBody>
            <a:bodyPr wrap="none" lIns="243852" tIns="121926" rIns="243852" bIns="121926" anchor="ctr"/>
            <a:lstStyle/>
            <a:p>
              <a:endParaRPr lang="zh-CN" altLang="en-US"/>
            </a:p>
          </p:txBody>
        </p: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心形 3"/>
          <p:cNvSpPr/>
          <p:nvPr/>
        </p:nvSpPr>
        <p:spPr>
          <a:xfrm>
            <a:off x="641350" y="1570038"/>
            <a:ext cx="1214438" cy="995362"/>
          </a:xfrm>
          <a:prstGeom prst="heart">
            <a:avLst/>
          </a:prstGeom>
          <a:solidFill>
            <a:srgbClr val="A5A6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心形 4"/>
          <p:cNvSpPr/>
          <p:nvPr/>
        </p:nvSpPr>
        <p:spPr>
          <a:xfrm rot="5400000">
            <a:off x="702469" y="5083969"/>
            <a:ext cx="1143000" cy="1246188"/>
          </a:xfrm>
          <a:prstGeom prst="hear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心形 9"/>
          <p:cNvSpPr/>
          <p:nvPr/>
        </p:nvSpPr>
        <p:spPr>
          <a:xfrm rot="16200000">
            <a:off x="759619" y="3188494"/>
            <a:ext cx="1101725" cy="1582737"/>
          </a:xfrm>
          <a:prstGeom prst="heart">
            <a:avLst/>
          </a:prstGeom>
          <a:solidFill>
            <a:srgbClr val="E1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53"/>
          <p:cNvSpPr>
            <a:spLocks noChangeArrowheads="1"/>
          </p:cNvSpPr>
          <p:nvPr/>
        </p:nvSpPr>
        <p:spPr bwMode="auto">
          <a:xfrm>
            <a:off x="3357563" y="5499100"/>
            <a:ext cx="2705100" cy="400050"/>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defRPr/>
            </a:pPr>
            <a:r>
              <a:rPr lang="zh-CN" altLang="en-US" sz="2000" b="1" dirty="0" smtClean="0"/>
              <a:t>教学时间：</a:t>
            </a:r>
            <a:r>
              <a:rPr lang="zh-CN" altLang="en-US" sz="2000" dirty="0" smtClean="0"/>
              <a:t>一课时</a:t>
            </a:r>
            <a:endParaRPr lang="zh-CN" altLang="en-US" sz="2000" dirty="0">
              <a:solidFill>
                <a:schemeClr val="tx1">
                  <a:lumMod val="75000"/>
                  <a:lumOff val="25000"/>
                </a:schemeClr>
              </a:solidFill>
            </a:endParaRPr>
          </a:p>
        </p:txBody>
      </p:sp>
      <p:sp>
        <p:nvSpPr>
          <p:cNvPr id="17" name="矩形 53"/>
          <p:cNvSpPr>
            <a:spLocks noChangeArrowheads="1"/>
          </p:cNvSpPr>
          <p:nvPr/>
        </p:nvSpPr>
        <p:spPr bwMode="auto">
          <a:xfrm>
            <a:off x="3125788" y="3779838"/>
            <a:ext cx="5676900" cy="1298575"/>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spcAft>
                <a:spcPts val="0"/>
              </a:spcAft>
              <a:defRPr/>
            </a:pPr>
            <a:r>
              <a:rPr lang="zh-CN" altLang="en-US" sz="2000" b="1" dirty="0" smtClean="0"/>
              <a:t>重点难点</a:t>
            </a:r>
            <a:r>
              <a:rPr lang="zh-CN" altLang="en-US" sz="2000" dirty="0" smtClean="0"/>
              <a:t>：</a:t>
            </a:r>
          </a:p>
          <a:p>
            <a:pPr fontAlgn="auto">
              <a:spcAft>
                <a:spcPts val="0"/>
              </a:spcAft>
              <a:defRPr/>
            </a:pPr>
            <a:r>
              <a:rPr lang="zh-CN" altLang="en-US" sz="2000" dirty="0" smtClean="0"/>
              <a:t>把自己的看法和理由想好，并能有条理地陈述；听清他人观点，发表自己不同的见解。</a:t>
            </a:r>
          </a:p>
          <a:p>
            <a:pPr fontAlgn="auto">
              <a:lnSpc>
                <a:spcPct val="100000"/>
              </a:lnSpc>
              <a:spcBef>
                <a:spcPct val="0"/>
              </a:spcBef>
              <a:spcAft>
                <a:spcPts val="0"/>
              </a:spcAft>
              <a:buFont typeface="Arial" panose="020B0604020202020204" pitchFamily="34" charset="0"/>
              <a:buNone/>
              <a:defRPr/>
            </a:pPr>
            <a:endParaRPr lang="zh-CN" altLang="en-US" sz="1600" dirty="0">
              <a:solidFill>
                <a:schemeClr val="tx1">
                  <a:lumMod val="75000"/>
                  <a:lumOff val="25000"/>
                </a:schemeClr>
              </a:solidFill>
            </a:endParaRPr>
          </a:p>
        </p:txBody>
      </p:sp>
      <p:sp>
        <p:nvSpPr>
          <p:cNvPr id="19" name="矩形 53"/>
          <p:cNvSpPr>
            <a:spLocks noChangeArrowheads="1"/>
          </p:cNvSpPr>
          <p:nvPr/>
        </p:nvSpPr>
        <p:spPr bwMode="auto">
          <a:xfrm>
            <a:off x="2952750" y="1328738"/>
            <a:ext cx="6927850" cy="2446337"/>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auto">
              <a:spcAft>
                <a:spcPts val="0"/>
              </a:spcAft>
              <a:defRPr/>
            </a:pPr>
            <a:r>
              <a:rPr lang="zh-CN" altLang="en-US" sz="2000" b="1" dirty="0" smtClean="0">
                <a:latin typeface="宋体" pitchFamily="2" charset="-122"/>
              </a:rPr>
              <a:t>教学目标：</a:t>
            </a:r>
            <a:endParaRPr lang="zh-CN" altLang="en-US" sz="2000" dirty="0" smtClean="0">
              <a:latin typeface="宋体" pitchFamily="2" charset="-122"/>
            </a:endParaRPr>
          </a:p>
          <a:p>
            <a:pPr fontAlgn="auto">
              <a:spcAft>
                <a:spcPts val="0"/>
              </a:spcAft>
              <a:defRPr/>
            </a:pPr>
            <a:r>
              <a:rPr lang="en-US" altLang="zh-CN" sz="2000" dirty="0" smtClean="0">
                <a:latin typeface="宋体" pitchFamily="2" charset="-122"/>
              </a:rPr>
              <a:t>1</a:t>
            </a:r>
            <a:r>
              <a:rPr lang="zh-CN" altLang="en-US" sz="2000" dirty="0" smtClean="0">
                <a:latin typeface="宋体" pitchFamily="2" charset="-122"/>
              </a:rPr>
              <a:t>、通过讨论，让学生知道压岁钱怎么用才有意义。</a:t>
            </a:r>
          </a:p>
          <a:p>
            <a:pPr fontAlgn="auto">
              <a:spcAft>
                <a:spcPts val="0"/>
              </a:spcAft>
              <a:defRPr/>
            </a:pPr>
            <a:r>
              <a:rPr lang="en-US" altLang="zh-CN" sz="2000" dirty="0" smtClean="0">
                <a:latin typeface="宋体" pitchFamily="2" charset="-122"/>
              </a:rPr>
              <a:t>2</a:t>
            </a:r>
            <a:r>
              <a:rPr lang="zh-CN" altLang="en-US" sz="2000" dirty="0" smtClean="0">
                <a:latin typeface="宋体" pitchFamily="2" charset="-122"/>
              </a:rPr>
              <a:t>、每个同学都能用简洁、生动的语言准确地进行交流，培养学生的语言表达能力。</a:t>
            </a:r>
          </a:p>
          <a:p>
            <a:pPr fontAlgn="auto">
              <a:spcAft>
                <a:spcPts val="0"/>
              </a:spcAft>
              <a:defRPr/>
            </a:pPr>
            <a:r>
              <a:rPr lang="en-US" altLang="zh-CN" sz="2000" dirty="0" smtClean="0">
                <a:latin typeface="宋体" pitchFamily="2" charset="-122"/>
              </a:rPr>
              <a:t>3</a:t>
            </a:r>
            <a:r>
              <a:rPr lang="zh-CN" altLang="en-US" sz="2000" dirty="0" smtClean="0">
                <a:latin typeface="宋体" pitchFamily="2" charset="-122"/>
              </a:rPr>
              <a:t>、在交流中培养学生良好的倾听习惯，并能正确地进行口语表达与评议，锻炼学生口语交际的综合能力。</a:t>
            </a:r>
          </a:p>
          <a:p>
            <a:pPr fontAlgn="auto">
              <a:lnSpc>
                <a:spcPct val="100000"/>
              </a:lnSpc>
              <a:spcBef>
                <a:spcPct val="0"/>
              </a:spcBef>
              <a:spcAft>
                <a:spcPts val="0"/>
              </a:spcAft>
              <a:buFont typeface="Arial" panose="020B0604020202020204" pitchFamily="34" charset="0"/>
              <a:buNone/>
              <a:defRPr/>
            </a:pPr>
            <a:endParaRPr lang="zh-CN" altLang="en-US" sz="2000" dirty="0">
              <a:solidFill>
                <a:schemeClr val="tx1">
                  <a:lumMod val="75000"/>
                  <a:lumOff val="25000"/>
                </a:schemeClr>
              </a:solidFill>
            </a:endParaRPr>
          </a:p>
        </p:txBody>
      </p:sp>
      <p:sp>
        <p:nvSpPr>
          <p:cNvPr id="18439" name="Freeform 328"/>
          <p:cNvSpPr>
            <a:spLocks noChangeArrowheads="1"/>
          </p:cNvSpPr>
          <p:nvPr/>
        </p:nvSpPr>
        <p:spPr bwMode="auto">
          <a:xfrm>
            <a:off x="5988050" y="3433763"/>
            <a:ext cx="425450" cy="236537"/>
          </a:xfrm>
          <a:custGeom>
            <a:avLst/>
            <a:gdLst>
              <a:gd name="T0" fmla="*/ 2147483647 w 1564"/>
              <a:gd name="T1" fmla="*/ 2147483647 h 871"/>
              <a:gd name="T2" fmla="*/ 2147483647 w 1564"/>
              <a:gd name="T3" fmla="*/ 2147483647 h 871"/>
              <a:gd name="T4" fmla="*/ 2147483647 w 1564"/>
              <a:gd name="T5" fmla="*/ 2147483647 h 871"/>
              <a:gd name="T6" fmla="*/ 2147483647 w 1564"/>
              <a:gd name="T7" fmla="*/ 2147483647 h 871"/>
              <a:gd name="T8" fmla="*/ 2147483647 w 1564"/>
              <a:gd name="T9" fmla="*/ 2147483647 h 871"/>
              <a:gd name="T10" fmla="*/ 2147483647 w 1564"/>
              <a:gd name="T11" fmla="*/ 2147483647 h 871"/>
              <a:gd name="T12" fmla="*/ 2147483647 w 1564"/>
              <a:gd name="T13" fmla="*/ 2147483647 h 871"/>
              <a:gd name="T14" fmla="*/ 2147483647 w 1564"/>
              <a:gd name="T15" fmla="*/ 2147483647 h 871"/>
              <a:gd name="T16" fmla="*/ 2147483647 w 1564"/>
              <a:gd name="T17" fmla="*/ 2147483647 h 871"/>
              <a:gd name="T18" fmla="*/ 2147483647 w 1564"/>
              <a:gd name="T19" fmla="*/ 2147483647 h 871"/>
              <a:gd name="T20" fmla="*/ 2147483647 w 1564"/>
              <a:gd name="T21" fmla="*/ 2147483647 h 871"/>
              <a:gd name="T22" fmla="*/ 2147483647 w 1564"/>
              <a:gd name="T23" fmla="*/ 2147483647 h 871"/>
              <a:gd name="T24" fmla="*/ 2147483647 w 1564"/>
              <a:gd name="T25" fmla="*/ 2147483647 h 871"/>
              <a:gd name="T26" fmla="*/ 2147483647 w 1564"/>
              <a:gd name="T27" fmla="*/ 2147483647 h 871"/>
              <a:gd name="T28" fmla="*/ 2147483647 w 1564"/>
              <a:gd name="T29" fmla="*/ 2147483647 h 871"/>
              <a:gd name="T30" fmla="*/ 2147483647 w 1564"/>
              <a:gd name="T31" fmla="*/ 2147483647 h 871"/>
              <a:gd name="T32" fmla="*/ 2147483647 w 1564"/>
              <a:gd name="T33" fmla="*/ 2147483647 h 871"/>
              <a:gd name="T34" fmla="*/ 2147483647 w 1564"/>
              <a:gd name="T35" fmla="*/ 2147483647 h 871"/>
              <a:gd name="T36" fmla="*/ 2147483647 w 1564"/>
              <a:gd name="T37" fmla="*/ 2147483647 h 871"/>
              <a:gd name="T38" fmla="*/ 2147483647 w 1564"/>
              <a:gd name="T39" fmla="*/ 2147483647 h 871"/>
              <a:gd name="T40" fmla="*/ 2147483647 w 1564"/>
              <a:gd name="T41" fmla="*/ 2147483647 h 871"/>
              <a:gd name="T42" fmla="*/ 2147483647 w 1564"/>
              <a:gd name="T43" fmla="*/ 2147483647 h 871"/>
              <a:gd name="T44" fmla="*/ 2147483647 w 1564"/>
              <a:gd name="T45" fmla="*/ 2147483647 h 871"/>
              <a:gd name="T46" fmla="*/ 2147483647 w 1564"/>
              <a:gd name="T47" fmla="*/ 2147483647 h 871"/>
              <a:gd name="T48" fmla="*/ 2147483647 w 1564"/>
              <a:gd name="T49" fmla="*/ 2147483647 h 871"/>
              <a:gd name="T50" fmla="*/ 2147483647 w 1564"/>
              <a:gd name="T51" fmla="*/ 2147483647 h 871"/>
              <a:gd name="T52" fmla="*/ 2147483647 w 1564"/>
              <a:gd name="T53" fmla="*/ 2147483647 h 871"/>
              <a:gd name="T54" fmla="*/ 2147483647 w 1564"/>
              <a:gd name="T55" fmla="*/ 2147483647 h 871"/>
              <a:gd name="T56" fmla="*/ 2147483647 w 1564"/>
              <a:gd name="T57" fmla="*/ 2147483647 h 871"/>
              <a:gd name="T58" fmla="*/ 2147483647 w 1564"/>
              <a:gd name="T59" fmla="*/ 2147483647 h 871"/>
              <a:gd name="T60" fmla="*/ 2147483647 w 1564"/>
              <a:gd name="T61" fmla="*/ 2147483647 h 871"/>
              <a:gd name="T62" fmla="*/ 2147483647 w 1564"/>
              <a:gd name="T63" fmla="*/ 2147483647 h 871"/>
              <a:gd name="T64" fmla="*/ 2147483647 w 1564"/>
              <a:gd name="T65" fmla="*/ 2147483647 h 871"/>
              <a:gd name="T66" fmla="*/ 2147483647 w 1564"/>
              <a:gd name="T67" fmla="*/ 2147483647 h 871"/>
              <a:gd name="T68" fmla="*/ 2147483647 w 1564"/>
              <a:gd name="T69" fmla="*/ 2147483647 h 871"/>
              <a:gd name="T70" fmla="*/ 2147483647 w 1564"/>
              <a:gd name="T71" fmla="*/ 2147483647 h 871"/>
              <a:gd name="T72" fmla="*/ 2147483647 w 1564"/>
              <a:gd name="T73" fmla="*/ 2147483647 h 871"/>
              <a:gd name="T74" fmla="*/ 2147483647 w 1564"/>
              <a:gd name="T75" fmla="*/ 2147483647 h 871"/>
              <a:gd name="T76" fmla="*/ 2147483647 w 1564"/>
              <a:gd name="T77" fmla="*/ 0 h 871"/>
              <a:gd name="T78" fmla="*/ 2147483647 w 1564"/>
              <a:gd name="T79" fmla="*/ 0 h 871"/>
              <a:gd name="T80" fmla="*/ 2147483647 w 1564"/>
              <a:gd name="T81" fmla="*/ 2147483647 h 871"/>
              <a:gd name="T82" fmla="*/ 2147483647 w 1564"/>
              <a:gd name="T83" fmla="*/ 2147483647 h 871"/>
              <a:gd name="T84" fmla="*/ 2147483647 w 1564"/>
              <a:gd name="T85" fmla="*/ 2147483647 h 871"/>
              <a:gd name="T86" fmla="*/ 2147483647 w 1564"/>
              <a:gd name="T87" fmla="*/ 2147483647 h 871"/>
              <a:gd name="T88" fmla="*/ 0 w 1564"/>
              <a:gd name="T89" fmla="*/ 2147483647 h 871"/>
              <a:gd name="T90" fmla="*/ 2147483647 w 1564"/>
              <a:gd name="T91" fmla="*/ 2147483647 h 871"/>
              <a:gd name="T92" fmla="*/ 0 w 1564"/>
              <a:gd name="T93" fmla="*/ 2147483647 h 871"/>
              <a:gd name="T94" fmla="*/ 2147483647 w 1564"/>
              <a:gd name="T95" fmla="*/ 2147483647 h 871"/>
              <a:gd name="T96" fmla="*/ 2147483647 w 1564"/>
              <a:gd name="T97" fmla="*/ 2147483647 h 871"/>
              <a:gd name="T98" fmla="*/ 2147483647 w 1564"/>
              <a:gd name="T99" fmla="*/ 2147483647 h 871"/>
              <a:gd name="T100" fmla="*/ 2147483647 w 1564"/>
              <a:gd name="T101" fmla="*/ 2147483647 h 871"/>
              <a:gd name="T102" fmla="*/ 2147483647 w 1564"/>
              <a:gd name="T103" fmla="*/ 2147483647 h 871"/>
              <a:gd name="T104" fmla="*/ 2147483647 w 1564"/>
              <a:gd name="T105" fmla="*/ 2147483647 h 871"/>
              <a:gd name="T106" fmla="*/ 2147483647 w 1564"/>
              <a:gd name="T107" fmla="*/ 2147483647 h 871"/>
              <a:gd name="T108" fmla="*/ 2147483647 w 1564"/>
              <a:gd name="T109" fmla="*/ 2147483647 h 871"/>
              <a:gd name="T110" fmla="*/ 2147483647 w 1564"/>
              <a:gd name="T111" fmla="*/ 2147483647 h 871"/>
              <a:gd name="T112" fmla="*/ 2147483647 w 1564"/>
              <a:gd name="T113" fmla="*/ 2147483647 h 871"/>
              <a:gd name="T114" fmla="*/ 2147483647 w 1564"/>
              <a:gd name="T115" fmla="*/ 2147483647 h 871"/>
              <a:gd name="T116" fmla="*/ 2147483647 w 1564"/>
              <a:gd name="T117" fmla="*/ 2147483647 h 871"/>
              <a:gd name="T118" fmla="*/ 2147483647 w 1564"/>
              <a:gd name="T119" fmla="*/ 2147483647 h 871"/>
              <a:gd name="T120" fmla="*/ 2147483647 w 1564"/>
              <a:gd name="T121" fmla="*/ 2147483647 h 871"/>
              <a:gd name="T122" fmla="*/ 2147483647 w 1564"/>
              <a:gd name="T123" fmla="*/ 2147483647 h 871"/>
              <a:gd name="T124" fmla="*/ 2147483647 w 1564"/>
              <a:gd name="T125" fmla="*/ 2147483647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4"/>
              <a:gd name="T190" fmla="*/ 0 h 871"/>
              <a:gd name="T191" fmla="*/ 1564 w 1564"/>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w="9525">
            <a:noFill/>
            <a:round/>
            <a:headEnd/>
            <a:tailEnd/>
          </a:ln>
        </p:spPr>
        <p:txBody>
          <a:bodyPr wrap="none" lIns="243852" tIns="121926" rIns="243852" bIns="121926" anchor="ctr"/>
          <a:lstStyle/>
          <a:p>
            <a:endParaRPr lang="zh-CN" altLang="en-US"/>
          </a:p>
        </p:txBody>
      </p:sp>
      <p:sp>
        <p:nvSpPr>
          <p:cNvPr id="12304" name="文本框 3"/>
          <p:cNvSpPr txBox="1">
            <a:spLocks noChangeArrowheads="1"/>
          </p:cNvSpPr>
          <p:nvPr/>
        </p:nvSpPr>
        <p:spPr bwMode="auto">
          <a:xfrm>
            <a:off x="663575" y="204788"/>
            <a:ext cx="9790113" cy="584200"/>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fontAlgn="auto">
              <a:lnSpc>
                <a:spcPct val="100000"/>
              </a:lnSpc>
              <a:spcBef>
                <a:spcPct val="0"/>
              </a:spcBef>
              <a:spcAft>
                <a:spcPts val="0"/>
              </a:spcAft>
              <a:buFont typeface="Arial" panose="020B0604020202020204" pitchFamily="34" charset="0"/>
              <a:buNone/>
              <a:defRPr/>
            </a:pPr>
            <a:r>
              <a:rPr lang="en-US" altLang="zh-CN" sz="3200" dirty="0" smtClean="0">
                <a:latin typeface="+mn-ea"/>
                <a:ea typeface="+mn-ea"/>
              </a:rPr>
              <a:t>《</a:t>
            </a:r>
            <a:r>
              <a:rPr lang="zh-CN" altLang="en-US" sz="3200" dirty="0" smtClean="0">
                <a:latin typeface="+mn-ea"/>
                <a:ea typeface="+mn-ea"/>
              </a:rPr>
              <a:t>用好压岁钱</a:t>
            </a:r>
            <a:r>
              <a:rPr lang="en-US" altLang="zh-CN" sz="3200" dirty="0" smtClean="0">
                <a:latin typeface="+mn-ea"/>
                <a:ea typeface="+mn-ea"/>
              </a:rPr>
              <a:t>》</a:t>
            </a:r>
            <a:r>
              <a:rPr lang="zh-CN" altLang="en-US" sz="3200" dirty="0" smtClean="0">
                <a:latin typeface="+mn-ea"/>
                <a:ea typeface="+mn-ea"/>
              </a:rPr>
              <a:t>教学设计</a:t>
            </a:r>
          </a:p>
        </p:txBody>
      </p:sp>
      <p:sp>
        <p:nvSpPr>
          <p:cNvPr id="18441" name="Freeform 15"/>
          <p:cNvSpPr>
            <a:spLocks noChangeArrowheads="1"/>
          </p:cNvSpPr>
          <p:nvPr/>
        </p:nvSpPr>
        <p:spPr bwMode="auto">
          <a:xfrm>
            <a:off x="9652000" y="173038"/>
            <a:ext cx="1879600" cy="1314450"/>
          </a:xfrm>
          <a:custGeom>
            <a:avLst/>
            <a:gdLst>
              <a:gd name="T0" fmla="*/ 2147483647 w 950"/>
              <a:gd name="T1" fmla="*/ 2147483647 h 737"/>
              <a:gd name="T2" fmla="*/ 2147483647 w 950"/>
              <a:gd name="T3" fmla="*/ 2147483647 h 737"/>
              <a:gd name="T4" fmla="*/ 2147483647 w 950"/>
              <a:gd name="T5" fmla="*/ 2147483647 h 737"/>
              <a:gd name="T6" fmla="*/ 2147483647 w 950"/>
              <a:gd name="T7" fmla="*/ 2147483647 h 737"/>
              <a:gd name="T8" fmla="*/ 2147483647 w 950"/>
              <a:gd name="T9" fmla="*/ 2147483647 h 737"/>
              <a:gd name="T10" fmla="*/ 2147483647 w 950"/>
              <a:gd name="T11" fmla="*/ 2147483647 h 737"/>
              <a:gd name="T12" fmla="*/ 2147483647 w 950"/>
              <a:gd name="T13" fmla="*/ 2147483647 h 737"/>
              <a:gd name="T14" fmla="*/ 2147483647 w 950"/>
              <a:gd name="T15" fmla="*/ 2147483647 h 737"/>
              <a:gd name="T16" fmla="*/ 2147483647 w 950"/>
              <a:gd name="T17" fmla="*/ 2147483647 h 737"/>
              <a:gd name="T18" fmla="*/ 0 w 950"/>
              <a:gd name="T19" fmla="*/ 2147483647 h 737"/>
              <a:gd name="T20" fmla="*/ 0 w 950"/>
              <a:gd name="T21" fmla="*/ 2147483647 h 737"/>
              <a:gd name="T22" fmla="*/ 2147483647 w 950"/>
              <a:gd name="T23" fmla="*/ 2147483647 h 7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0"/>
              <a:gd name="T37" fmla="*/ 0 h 737"/>
              <a:gd name="T38" fmla="*/ 950 w 950"/>
              <a:gd name="T39" fmla="*/ 737 h 7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0" h="737">
                <a:moveTo>
                  <a:pt x="475" y="737"/>
                </a:moveTo>
                <a:cubicBezTo>
                  <a:pt x="673" y="539"/>
                  <a:pt x="673" y="539"/>
                  <a:pt x="673" y="539"/>
                </a:cubicBezTo>
                <a:cubicBezTo>
                  <a:pt x="684" y="538"/>
                  <a:pt x="696" y="539"/>
                  <a:pt x="706" y="544"/>
                </a:cubicBezTo>
                <a:cubicBezTo>
                  <a:pt x="704" y="562"/>
                  <a:pt x="709" y="580"/>
                  <a:pt x="723" y="594"/>
                </a:cubicBezTo>
                <a:cubicBezTo>
                  <a:pt x="746" y="617"/>
                  <a:pt x="784" y="617"/>
                  <a:pt x="807" y="594"/>
                </a:cubicBezTo>
                <a:cubicBezTo>
                  <a:pt x="830" y="571"/>
                  <a:pt x="830" y="533"/>
                  <a:pt x="807" y="510"/>
                </a:cubicBezTo>
                <a:cubicBezTo>
                  <a:pt x="793" y="496"/>
                  <a:pt x="775" y="491"/>
                  <a:pt x="757" y="493"/>
                </a:cubicBezTo>
                <a:cubicBezTo>
                  <a:pt x="752" y="483"/>
                  <a:pt x="751" y="471"/>
                  <a:pt x="752" y="460"/>
                </a:cubicBezTo>
                <a:cubicBezTo>
                  <a:pt x="950" y="262"/>
                  <a:pt x="950" y="262"/>
                  <a:pt x="950" y="262"/>
                </a:cubicBezTo>
                <a:cubicBezTo>
                  <a:pt x="688" y="0"/>
                  <a:pt x="262" y="0"/>
                  <a:pt x="0" y="262"/>
                </a:cubicBezTo>
                <a:cubicBezTo>
                  <a:pt x="0" y="262"/>
                  <a:pt x="0" y="262"/>
                  <a:pt x="0" y="262"/>
                </a:cubicBezTo>
                <a:cubicBezTo>
                  <a:pt x="475" y="737"/>
                  <a:pt x="475" y="737"/>
                  <a:pt x="475" y="737"/>
                </a:cubicBezTo>
              </a:path>
            </a:pathLst>
          </a:custGeom>
          <a:solidFill>
            <a:srgbClr val="E19F95"/>
          </a:solidFill>
          <a:ln w="9525">
            <a:noFill/>
            <a:miter lim="800000"/>
            <a:headEnd/>
            <a:tailEnd/>
          </a:ln>
        </p:spPr>
        <p:txBody>
          <a:bodyPr/>
          <a:lstStyle/>
          <a:p>
            <a:endParaRPr lang="en-US" altLang="zh-CN">
              <a:ea typeface="黑体" pitchFamily="49" charset="-122"/>
            </a:endParaRPr>
          </a:p>
          <a:p>
            <a:endParaRPr lang="en-US" altLang="zh-CN">
              <a:ea typeface="黑体" pitchFamily="49" charset="-122"/>
            </a:endParaRPr>
          </a:p>
          <a:p>
            <a:r>
              <a:rPr lang="zh-CN" altLang="en-US">
                <a:ea typeface="黑体" pitchFamily="49" charset="-122"/>
              </a:rPr>
              <a:t>      </a:t>
            </a:r>
            <a:r>
              <a:rPr lang="zh-CN" altLang="en-US" sz="2800">
                <a:ea typeface="黑体" pitchFamily="49" charset="-122"/>
              </a:rPr>
              <a:t>朱启仁</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nual Input 11"/>
          <p:cNvSpPr/>
          <p:nvPr/>
        </p:nvSpPr>
        <p:spPr>
          <a:xfrm>
            <a:off x="0" y="231775"/>
            <a:ext cx="2265363" cy="1843088"/>
          </a:xfrm>
          <a:prstGeom prst="flowChartManualInput">
            <a:avLst/>
          </a:prstGeom>
          <a:solidFill>
            <a:srgbClr val="E19F95"/>
          </a:solidFill>
          <a:ln w="38100" cap="flat" cmpd="sng" algn="ctr">
            <a:noFill/>
            <a:prstDash val="solid"/>
            <a:miter lim="800000"/>
          </a:ln>
          <a:effectLst/>
        </p:spPr>
        <p:txBody>
          <a:bodyPr anchor="ctr"/>
          <a:lstStyle/>
          <a:p>
            <a:pPr algn="ctr" fontAlgn="auto">
              <a:spcBef>
                <a:spcPts val="0"/>
              </a:spcBef>
              <a:spcAft>
                <a:spcPts val="0"/>
              </a:spcAft>
              <a:defRPr/>
            </a:pPr>
            <a:r>
              <a:rPr lang="zh-CN" altLang="en-US" b="1" dirty="0">
                <a:latin typeface="+mn-lt"/>
                <a:ea typeface="+mn-ea"/>
              </a:rPr>
              <a:t>一、创设情景，引入谈话（播放歌曲</a:t>
            </a:r>
            <a:r>
              <a:rPr lang="en-US" altLang="zh-CN" b="1" dirty="0">
                <a:latin typeface="+mn-lt"/>
                <a:ea typeface="+mn-ea"/>
              </a:rPr>
              <a:t>-</a:t>
            </a:r>
            <a:r>
              <a:rPr lang="zh-CN" altLang="en-US" b="1" dirty="0">
                <a:latin typeface="+mn-lt"/>
                <a:ea typeface="+mn-ea"/>
              </a:rPr>
              <a:t>新年快乐）</a:t>
            </a:r>
            <a:endParaRPr lang="en-US" kern="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9458" name="文本框 28"/>
          <p:cNvSpPr txBox="1">
            <a:spLocks noChangeArrowheads="1"/>
          </p:cNvSpPr>
          <p:nvPr/>
        </p:nvSpPr>
        <p:spPr bwMode="auto">
          <a:xfrm>
            <a:off x="4405313" y="3059113"/>
            <a:ext cx="1022350" cy="368300"/>
          </a:xfrm>
          <a:prstGeom prst="rect">
            <a:avLst/>
          </a:prstGeom>
          <a:noFill/>
          <a:ln w="9525">
            <a:noFill/>
            <a:miter lim="800000"/>
            <a:headEnd/>
            <a:tailEnd/>
          </a:ln>
        </p:spPr>
        <p:txBody>
          <a:bodyPr>
            <a:spAutoFit/>
          </a:bodyPr>
          <a:lstStyle/>
          <a:p>
            <a:r>
              <a:rPr lang="zh-CN" altLang="en-US">
                <a:solidFill>
                  <a:schemeClr val="bg1"/>
                </a:solidFill>
                <a:latin typeface="微软雅黑" pitchFamily="34" charset="-122"/>
                <a:ea typeface="微软雅黑" pitchFamily="34" charset="-122"/>
              </a:rPr>
              <a:t>关键词</a:t>
            </a:r>
          </a:p>
        </p:txBody>
      </p:sp>
      <p:sp>
        <p:nvSpPr>
          <p:cNvPr id="19459" name="文本框 29"/>
          <p:cNvSpPr txBox="1">
            <a:spLocks noChangeArrowheads="1"/>
          </p:cNvSpPr>
          <p:nvPr/>
        </p:nvSpPr>
        <p:spPr bwMode="auto">
          <a:xfrm>
            <a:off x="6858000" y="3059113"/>
            <a:ext cx="1022350" cy="368300"/>
          </a:xfrm>
          <a:prstGeom prst="rect">
            <a:avLst/>
          </a:prstGeom>
          <a:noFill/>
          <a:ln w="9525">
            <a:noFill/>
            <a:miter lim="800000"/>
            <a:headEnd/>
            <a:tailEnd/>
          </a:ln>
        </p:spPr>
        <p:txBody>
          <a:bodyPr>
            <a:spAutoFit/>
          </a:bodyPr>
          <a:lstStyle/>
          <a:p>
            <a:r>
              <a:rPr lang="zh-CN" altLang="en-US">
                <a:solidFill>
                  <a:schemeClr val="bg1"/>
                </a:solidFill>
                <a:latin typeface="微软雅黑" pitchFamily="34" charset="-122"/>
                <a:ea typeface="微软雅黑" pitchFamily="34" charset="-122"/>
              </a:rPr>
              <a:t>关键词</a:t>
            </a:r>
          </a:p>
        </p:txBody>
      </p:sp>
      <p:sp>
        <p:nvSpPr>
          <p:cNvPr id="19460" name="文本框 30"/>
          <p:cNvSpPr txBox="1">
            <a:spLocks noChangeArrowheads="1"/>
          </p:cNvSpPr>
          <p:nvPr/>
        </p:nvSpPr>
        <p:spPr bwMode="auto">
          <a:xfrm>
            <a:off x="9364663" y="3059113"/>
            <a:ext cx="1023937" cy="368300"/>
          </a:xfrm>
          <a:prstGeom prst="rect">
            <a:avLst/>
          </a:prstGeom>
          <a:noFill/>
          <a:ln w="9525">
            <a:noFill/>
            <a:miter lim="800000"/>
            <a:headEnd/>
            <a:tailEnd/>
          </a:ln>
        </p:spPr>
        <p:txBody>
          <a:bodyPr>
            <a:spAutoFit/>
          </a:bodyPr>
          <a:lstStyle/>
          <a:p>
            <a:r>
              <a:rPr lang="zh-CN" altLang="en-US">
                <a:solidFill>
                  <a:schemeClr val="bg1"/>
                </a:solidFill>
                <a:latin typeface="微软雅黑" pitchFamily="34" charset="-122"/>
                <a:ea typeface="微软雅黑" pitchFamily="34" charset="-122"/>
              </a:rPr>
              <a:t>关键词</a:t>
            </a:r>
          </a:p>
        </p:txBody>
      </p:sp>
      <p:sp>
        <p:nvSpPr>
          <p:cNvPr id="21" name="文本框 20"/>
          <p:cNvSpPr txBox="1"/>
          <p:nvPr/>
        </p:nvSpPr>
        <p:spPr>
          <a:xfrm>
            <a:off x="1801813" y="2252663"/>
            <a:ext cx="8208962" cy="2584450"/>
          </a:xfrm>
          <a:prstGeom prst="rect">
            <a:avLst/>
          </a:prstGeom>
          <a:noFill/>
        </p:spPr>
        <p:txBody>
          <a:bodyPr>
            <a:spAutoFit/>
          </a:bodyPr>
          <a:lstStyle/>
          <a:p>
            <a:pPr fontAlgn="auto">
              <a:spcBef>
                <a:spcPts val="0"/>
              </a:spcBef>
              <a:spcAft>
                <a:spcPts val="0"/>
              </a:spcAft>
              <a:defRPr/>
            </a:pPr>
            <a:r>
              <a:rPr lang="zh-CN" altLang="en-US" b="1" dirty="0">
                <a:latin typeface="+mn-lt"/>
                <a:ea typeface="+mn-ea"/>
              </a:rPr>
              <a:t> </a:t>
            </a:r>
            <a:endParaRPr lang="zh-CN" altLang="en-US" dirty="0">
              <a:latin typeface="+mn-lt"/>
              <a:ea typeface="+mn-ea"/>
            </a:endParaRPr>
          </a:p>
          <a:p>
            <a:pPr fontAlgn="auto">
              <a:spcBef>
                <a:spcPts val="0"/>
              </a:spcBef>
              <a:spcAft>
                <a:spcPts val="0"/>
              </a:spcAft>
              <a:defRPr/>
            </a:pPr>
            <a:r>
              <a:rPr lang="zh-CN" altLang="en-US" sz="2400" dirty="0">
                <a:latin typeface="宋体" pitchFamily="2" charset="-122"/>
                <a:ea typeface="宋体" pitchFamily="2" charset="-122"/>
              </a:rPr>
              <a:t>同学们，你们想过春节吗？说到春节，同学们大都很喜欢。我想了解一下</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过春节你会因为什么而特别快乐？</a:t>
            </a:r>
          </a:p>
          <a:p>
            <a:pPr fontAlgn="auto">
              <a:spcBef>
                <a:spcPts val="0"/>
              </a:spcBef>
              <a:spcAft>
                <a:spcPts val="0"/>
              </a:spcAft>
              <a:defRPr/>
            </a:pPr>
            <a:r>
              <a:rPr lang="zh-CN" altLang="en-US" sz="2400" dirty="0">
                <a:latin typeface="宋体" pitchFamily="2" charset="-122"/>
                <a:ea typeface="宋体" pitchFamily="2" charset="-122"/>
              </a:rPr>
              <a:t>同学们说得多热闹啊！我禁不住要感慨：春节真好啊！</a:t>
            </a:r>
          </a:p>
          <a:p>
            <a:pPr fontAlgn="auto">
              <a:spcBef>
                <a:spcPts val="0"/>
              </a:spcBef>
              <a:spcAft>
                <a:spcPts val="0"/>
              </a:spcAft>
              <a:defRPr/>
            </a:pPr>
            <a:r>
              <a:rPr lang="zh-CN" altLang="en-US" sz="2400" dirty="0">
                <a:latin typeface="宋体" pitchFamily="2" charset="-122"/>
                <a:ea typeface="宋体" pitchFamily="2" charset="-122"/>
              </a:rPr>
              <a:t>刚刚有位同学说，拿到（红包）压岁钱是他春节快乐的一个方面。我问问，拿过压岁钱的小朋友请举手。</a:t>
            </a:r>
          </a:p>
          <a:p>
            <a:pPr fontAlgn="auto">
              <a:spcBef>
                <a:spcPts val="0"/>
              </a:spcBef>
              <a:spcAft>
                <a:spcPts val="0"/>
              </a:spcAft>
              <a:defRPr/>
            </a:pP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pic>
        <p:nvPicPr>
          <p:cNvPr id="19462" name="图片 13"/>
          <p:cNvPicPr>
            <a:picLocks noChangeAspect="1"/>
          </p:cNvPicPr>
          <p:nvPr/>
        </p:nvPicPr>
        <p:blipFill>
          <a:blip r:embed="rId3"/>
          <a:srcRect/>
          <a:stretch>
            <a:fillRect/>
          </a:stretch>
        </p:blipFill>
        <p:spPr bwMode="auto">
          <a:xfrm>
            <a:off x="9917113" y="5622925"/>
            <a:ext cx="2274887" cy="1235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lowchart: Manual Input 15"/>
          <p:cNvSpPr>
            <a:spLocks noChangeArrowheads="1"/>
          </p:cNvSpPr>
          <p:nvPr/>
        </p:nvSpPr>
        <p:spPr bwMode="auto">
          <a:xfrm flipH="1">
            <a:off x="0" y="0"/>
            <a:ext cx="2452688" cy="1525588"/>
          </a:xfrm>
          <a:prstGeom prst="flowChartManualInput">
            <a:avLst/>
          </a:prstGeom>
          <a:solidFill>
            <a:srgbClr val="A5A675"/>
          </a:solidFill>
          <a:ln w="38100" algn="ctr">
            <a:noFill/>
            <a:miter lim="800000"/>
            <a:headEnd/>
            <a:tailEnd/>
          </a:ln>
        </p:spPr>
        <p:txBody>
          <a:bodyPr anchor="ctr"/>
          <a:lstStyle/>
          <a:p>
            <a:r>
              <a:rPr lang="zh-CN" altLang="en-US" b="1">
                <a:ea typeface="黑体" pitchFamily="49" charset="-122"/>
              </a:rPr>
              <a:t>二、</a:t>
            </a:r>
            <a:endParaRPr lang="en-US" altLang="zh-CN" b="1">
              <a:ea typeface="黑体" pitchFamily="49" charset="-122"/>
            </a:endParaRPr>
          </a:p>
          <a:p>
            <a:r>
              <a:rPr lang="zh-CN" altLang="en-US" b="1">
                <a:ea typeface="黑体" pitchFamily="49" charset="-122"/>
              </a:rPr>
              <a:t>了解压岁钱的由来</a:t>
            </a:r>
            <a:endParaRPr lang="zh-CN" altLang="en-US">
              <a:ea typeface="黑体" pitchFamily="49" charset="-122"/>
            </a:endParaRPr>
          </a:p>
        </p:txBody>
      </p:sp>
      <p:sp>
        <p:nvSpPr>
          <p:cNvPr id="20482" name="矩形 2"/>
          <p:cNvSpPr>
            <a:spLocks noChangeArrowheads="1"/>
          </p:cNvSpPr>
          <p:nvPr/>
        </p:nvSpPr>
        <p:spPr bwMode="auto">
          <a:xfrm>
            <a:off x="3048000" y="2274888"/>
            <a:ext cx="6096000" cy="3416300"/>
          </a:xfrm>
          <a:prstGeom prst="rect">
            <a:avLst/>
          </a:prstGeom>
          <a:noFill/>
          <a:ln w="9525">
            <a:noFill/>
            <a:miter lim="800000"/>
            <a:headEnd/>
            <a:tailEnd/>
          </a:ln>
        </p:spPr>
        <p:txBody>
          <a:bodyPr>
            <a:spAutoFit/>
          </a:bodyPr>
          <a:lstStyle/>
          <a:p>
            <a:r>
              <a:rPr lang="zh-CN" altLang="en-US" sz="2400">
                <a:latin typeface="宋体" charset="-122"/>
              </a:rPr>
              <a:t>看来咱们班的小富翁还真不少呢！你知道压岁钱的来历吗？这里面还有些小故事呢。老师布置同学们课前做了了解，谁愿意和我们分享一下你的资料？</a:t>
            </a:r>
          </a:p>
          <a:p>
            <a:r>
              <a:rPr lang="zh-CN" altLang="en-US" sz="2400">
                <a:latin typeface="宋体" charset="-122"/>
              </a:rPr>
              <a:t>过渡：多么动人的传说呀，其实呀长辈给晚辈压岁钱是寄托一种美好的心愿呀。他们希望我们怎样？</a:t>
            </a:r>
          </a:p>
          <a:p>
            <a:r>
              <a:rPr lang="zh-CN" altLang="en-US" sz="2400">
                <a:latin typeface="宋体" charset="-122"/>
              </a:rPr>
              <a:t>小结：是呀，这压岁钱寄托着长辈们那深深的爱，浓浓的情。多有意义的压岁钱呀</a:t>
            </a:r>
            <a:r>
              <a:rPr lang="en-US" altLang="zh-CN" sz="2400">
                <a:ea typeface="黑体" pitchFamily="49" charset="-122"/>
              </a:rPr>
              <a:t>!</a:t>
            </a:r>
            <a:endParaRPr lang="zh-CN" altLang="en-US" sz="2400">
              <a:ea typeface="黑体"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lowchart: Manual Input 21"/>
          <p:cNvSpPr>
            <a:spLocks noChangeArrowheads="1"/>
          </p:cNvSpPr>
          <p:nvPr/>
        </p:nvSpPr>
        <p:spPr bwMode="auto">
          <a:xfrm>
            <a:off x="0" y="0"/>
            <a:ext cx="2452688" cy="1527175"/>
          </a:xfrm>
          <a:prstGeom prst="flowChartManualInput">
            <a:avLst/>
          </a:prstGeom>
          <a:solidFill>
            <a:srgbClr val="E19F95"/>
          </a:solidFill>
          <a:ln w="38100" algn="ctr">
            <a:noFill/>
            <a:miter lim="800000"/>
            <a:headEnd/>
            <a:tailEnd/>
          </a:ln>
        </p:spPr>
        <p:txBody>
          <a:bodyPr anchor="ctr"/>
          <a:lstStyle/>
          <a:p>
            <a:r>
              <a:rPr lang="zh-CN" altLang="en-US" b="1">
                <a:ea typeface="黑体" pitchFamily="49" charset="-122"/>
              </a:rPr>
              <a:t>三、小组交流曾经的压岁钱怎样用 </a:t>
            </a:r>
            <a:endParaRPr lang="zh-CN" altLang="en-US">
              <a:ea typeface="黑体" pitchFamily="49" charset="-122"/>
            </a:endParaRPr>
          </a:p>
        </p:txBody>
      </p:sp>
      <p:sp>
        <p:nvSpPr>
          <p:cNvPr id="21506" name="矩形 2"/>
          <p:cNvSpPr>
            <a:spLocks noChangeArrowheads="1"/>
          </p:cNvSpPr>
          <p:nvPr/>
        </p:nvSpPr>
        <p:spPr bwMode="auto">
          <a:xfrm>
            <a:off x="3048000" y="1582738"/>
            <a:ext cx="6096000" cy="3416300"/>
          </a:xfrm>
          <a:prstGeom prst="rect">
            <a:avLst/>
          </a:prstGeom>
          <a:noFill/>
          <a:ln w="9525">
            <a:noFill/>
            <a:miter lim="800000"/>
            <a:headEnd/>
            <a:tailEnd/>
          </a:ln>
        </p:spPr>
        <p:txBody>
          <a:bodyPr>
            <a:spAutoFit/>
          </a:bodyPr>
          <a:lstStyle/>
          <a:p>
            <a:r>
              <a:rPr lang="en-US" altLang="zh-CN">
                <a:ea typeface="黑体" pitchFamily="49" charset="-122"/>
              </a:rPr>
              <a:t>1</a:t>
            </a:r>
            <a:r>
              <a:rPr lang="zh-CN" altLang="en-US">
                <a:ea typeface="黑体" pitchFamily="49" charset="-122"/>
              </a:rPr>
              <a:t>、同学们回忆一下，去年，拿到了多少压岁钱？你是怎样使用的呢？在小组内讲给小朋友听听。</a:t>
            </a:r>
          </a:p>
          <a:p>
            <a:r>
              <a:rPr lang="en-US" altLang="zh-CN">
                <a:ea typeface="黑体" pitchFamily="49" charset="-122"/>
              </a:rPr>
              <a:t>2</a:t>
            </a:r>
            <a:r>
              <a:rPr lang="zh-CN" altLang="en-US">
                <a:ea typeface="黑体" pitchFamily="49" charset="-122"/>
              </a:rPr>
              <a:t>、每组推荐一位小朋友，上台讲讲你是怎么用压岁钱的？其他小朋友请认真听，看看台上哪位小朋友说得清楚、明白。</a:t>
            </a:r>
          </a:p>
          <a:p>
            <a:r>
              <a:rPr lang="en-US" altLang="zh-CN">
                <a:ea typeface="黑体" pitchFamily="49" charset="-122"/>
              </a:rPr>
              <a:t>3</a:t>
            </a:r>
            <a:r>
              <a:rPr lang="zh-CN" altLang="en-US">
                <a:ea typeface="黑体" pitchFamily="49" charset="-122"/>
              </a:rPr>
              <a:t>、台下学生说说自己和台上哪位同学的做法一样。</a:t>
            </a:r>
          </a:p>
          <a:p>
            <a:r>
              <a:rPr lang="en-US" altLang="zh-CN">
                <a:ea typeface="黑体" pitchFamily="49" charset="-122"/>
              </a:rPr>
              <a:t>4</a:t>
            </a:r>
            <a:r>
              <a:rPr lang="zh-CN" altLang="en-US">
                <a:ea typeface="黑体" pitchFamily="49" charset="-122"/>
              </a:rPr>
              <a:t>、如果台下小朋友有不同的做法，也可以发表自己的见解。</a:t>
            </a:r>
          </a:p>
          <a:p>
            <a:r>
              <a:rPr lang="zh-CN" altLang="en-US">
                <a:ea typeface="黑体" pitchFamily="49" charset="-122"/>
              </a:rPr>
              <a:t>（家长没收，自己留，买东西</a:t>
            </a:r>
            <a:r>
              <a:rPr lang="en-US" altLang="zh-CN">
                <a:ea typeface="黑体" pitchFamily="49" charset="-122"/>
              </a:rPr>
              <a:t>......</a:t>
            </a:r>
            <a:r>
              <a:rPr lang="zh-CN" altLang="en-US">
                <a:ea typeface="黑体" pitchFamily="49" charset="-122"/>
              </a:rPr>
              <a:t>）</a:t>
            </a:r>
          </a:p>
          <a:p>
            <a:r>
              <a:rPr lang="zh-CN" altLang="en-US">
                <a:ea typeface="黑体" pitchFamily="49" charset="-122"/>
              </a:rPr>
              <a:t>小结：看来你们的压岁钱都各得其所了。</a:t>
            </a:r>
            <a:r>
              <a:rPr lang="en-US" altLang="zh-CN">
                <a:ea typeface="黑体" pitchFamily="49" charset="-122"/>
              </a:rPr>
              <a:t>2014</a:t>
            </a:r>
            <a:r>
              <a:rPr lang="zh-CN" altLang="en-US">
                <a:ea typeface="黑体" pitchFamily="49" charset="-122"/>
              </a:rPr>
              <a:t>年的春节，你们又将得到一笔压岁钱，今天我们就一起开办小小讨论会</a:t>
            </a:r>
            <a:r>
              <a:rPr lang="en-US" altLang="zh-CN">
                <a:ea typeface="黑体" pitchFamily="49" charset="-122"/>
              </a:rPr>
              <a:t>——</a:t>
            </a:r>
            <a:r>
              <a:rPr lang="zh-CN" altLang="en-US">
                <a:ea typeface="黑体" pitchFamily="49" charset="-122"/>
              </a:rPr>
              <a:t>用好压岁钱。（强调“用好”二字</a:t>
            </a:r>
            <a:r>
              <a:rPr lang="en-US" altLang="zh-CN">
                <a:ea typeface="黑体" pitchFamily="49" charset="-122"/>
              </a:rPr>
              <a:t>,</a:t>
            </a:r>
            <a:r>
              <a:rPr lang="zh-CN" altLang="en-US">
                <a:ea typeface="黑体" pitchFamily="49" charset="-122"/>
              </a:rPr>
              <a:t>是要合理使用压岁钱，要使压岁钱用得有意义。板书：合理，有意义）</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72"/>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15"/>
  <p:tag name="KSO_WM_SLIDE_INDEX" val="15"/>
  <p:tag name="KSO_WM_SLIDE_ITEM_CNT" val="0"/>
  <p:tag name="KSO_WM_SLIDE_TYPE" val="text"/>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17"/>
  <p:tag name="KSO_WM_SLIDE_INDEX" val="17"/>
  <p:tag name="KSO_WM_SLIDE_ITEM_CNT" val="0"/>
  <p:tag name="KSO_WM_SLIDE_TYPE" val="te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4"/>
  <p:tag name="KSO_WM_SLIDE_INDEX" val="4"/>
  <p:tag name="KSO_WM_SLIDE_ITEM_CNT" val="0"/>
  <p:tag name="KSO_WM_SLIDE_TYPE" val="text"/>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38"/>
  <p:tag name="KSO_WM_SLIDE_INDEX" val="38"/>
  <p:tag name="KSO_WM_SLIDE_ITEM_CNT" val="0"/>
  <p:tag name="KSO_WM_SLIDE_TYPE" val="endPag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72"/>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TEMPLATE_THUMBS_INDEX" val="1、6、8、9、11、15、16、17、7、20、22、25、27、32、34、36、37、3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1"/>
  <p:tag name="KSO_WM_SLIDE_INDEX" val="1"/>
  <p:tag name="KSO_WM_SLIDE_ITEM_CNT" val="0"/>
  <p:tag name="KSO_WM_SLIDE_TYPE" val="title"/>
  <p:tag name="KSO_WM_TEMPLATE_THUMBS_INDEX" val="1、6、8、9、11、15、16、17、7、20、22、25、27、32、34、36、37、38"/>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6"/>
  <p:tag name="KSO_WM_SLIDE_INDEX" val="6"/>
  <p:tag name="KSO_WM_SLIDE_ITEM_CNT" val="0"/>
  <p:tag name="KSO_WM_SLIDE_TYPE" val="contents"/>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8"/>
  <p:tag name="KSO_WM_SLIDE_INDEX" val="8"/>
  <p:tag name="KSO_WM_SLIDE_ITEM_CNT" val="0"/>
  <p:tag name="KSO_WM_SLIDE_TYPE" val="text"/>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10"/>
  <p:tag name="KSO_WM_SLIDE_INDEX" val="10"/>
  <p:tag name="KSO_WM_SLIDE_ITEM_CNT" val="0"/>
  <p:tag name="KSO_WM_SLIDE_TYPE" val="text"/>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6301</Words>
  <Application>Microsoft Office PowerPoint</Application>
  <PresentationFormat>自定义</PresentationFormat>
  <Paragraphs>206</Paragraphs>
  <Slides>29</Slides>
  <Notes>2</Notes>
  <HiddenSlides>0</HiddenSlides>
  <MMClips>0</MMClips>
  <ScaleCrop>false</ScaleCrop>
  <HeadingPairs>
    <vt:vector size="6" baseType="variant">
      <vt:variant>
        <vt:lpstr>已用的字体</vt:lpstr>
      </vt:variant>
      <vt:variant>
        <vt:i4>10</vt:i4>
      </vt:variant>
      <vt:variant>
        <vt:lpstr>演示文稿设计模板</vt:lpstr>
      </vt:variant>
      <vt:variant>
        <vt:i4>4</vt:i4>
      </vt:variant>
      <vt:variant>
        <vt:lpstr>幻灯片标题</vt:lpstr>
      </vt:variant>
      <vt:variant>
        <vt:i4>29</vt:i4>
      </vt:variant>
    </vt:vector>
  </HeadingPairs>
  <TitlesOfParts>
    <vt:vector size="43" baseType="lpstr">
      <vt:lpstr>Arial</vt:lpstr>
      <vt:lpstr>黑体</vt:lpstr>
      <vt:lpstr>Calibri</vt:lpstr>
      <vt:lpstr>宋体</vt:lpstr>
      <vt:lpstr>+mn-ea</vt:lpstr>
      <vt:lpstr>幼圆</vt:lpstr>
      <vt:lpstr>Impact</vt:lpstr>
      <vt:lpstr>微软雅黑</vt:lpstr>
      <vt:lpstr>Adobe 繁黑體 Std B</vt:lpstr>
      <vt:lpstr>等线</vt:lpstr>
      <vt:lpstr>1_Office 主题</vt:lpstr>
      <vt:lpstr>1_Office 主题</vt:lpstr>
      <vt:lpstr>1_Office 主题</vt:lpstr>
      <vt:lpstr>1_Office 主题</vt:lpstr>
      <vt:lpstr>          2018年五指山市中小学幼儿园 教师全员远程培训 小学语文1班 </vt:lpstr>
      <vt:lpstr>第二期工作简报</vt:lpstr>
      <vt:lpstr>幻灯片 3</vt:lpstr>
      <vt:lpstr>优秀作品展</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   优秀研修日记 </vt:lpstr>
      <vt:lpstr>幻灯片 18</vt:lpstr>
      <vt:lpstr>幻灯片 19</vt:lpstr>
      <vt:lpstr>幻灯片 20</vt:lpstr>
      <vt:lpstr>  优秀优秀实践研修成果 </vt:lpstr>
      <vt:lpstr>幻灯片 22</vt:lpstr>
      <vt:lpstr>幻灯片 23</vt:lpstr>
      <vt:lpstr>幻灯片 24</vt:lpstr>
      <vt:lpstr>幻灯片 25</vt:lpstr>
      <vt:lpstr>幻灯片 26</vt:lpstr>
      <vt:lpstr>幻灯片 27</vt:lpstr>
      <vt:lpstr>幻灯片 28</vt:lpstr>
      <vt:lpstr>谢谢您的观看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Microsoft</cp:lastModifiedBy>
  <cp:revision>10</cp:revision>
  <dcterms:created xsi:type="dcterms:W3CDTF">2018-12-25T15:01:19Z</dcterms:created>
  <dcterms:modified xsi:type="dcterms:W3CDTF">2018-12-29T14:58:03Z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