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sldIdLst>
    <p:sldId id="346" r:id="rId4"/>
    <p:sldId id="347" r:id="rId5"/>
    <p:sldId id="348" r:id="rId6"/>
    <p:sldId id="373" r:id="rId7"/>
    <p:sldId id="349" r:id="rId8"/>
    <p:sldId id="277" r:id="rId9"/>
    <p:sldId id="376" r:id="rId10"/>
    <p:sldId id="295" r:id="rId11"/>
    <p:sldId id="300" r:id="rId12"/>
    <p:sldId id="301" r:id="rId13"/>
    <p:sldId id="302" r:id="rId14"/>
    <p:sldId id="309" r:id="rId15"/>
    <p:sldId id="304" r:id="rId16"/>
    <p:sldId id="336" r:id="rId17"/>
    <p:sldId id="307" r:id="rId18"/>
    <p:sldId id="319" r:id="rId19"/>
    <p:sldId id="359" r:id="rId20"/>
    <p:sldId id="312" r:id="rId21"/>
    <p:sldId id="360" r:id="rId22"/>
    <p:sldId id="352" r:id="rId23"/>
    <p:sldId id="354" r:id="rId24"/>
    <p:sldId id="355" r:id="rId25"/>
    <p:sldId id="356" r:id="rId26"/>
    <p:sldId id="357" r:id="rId27"/>
    <p:sldId id="358" r:id="rId28"/>
    <p:sldId id="320" r:id="rId29"/>
    <p:sldId id="324" r:id="rId30"/>
    <p:sldId id="321" r:id="rId31"/>
    <p:sldId id="323" r:id="rId32"/>
    <p:sldId id="361" r:id="rId33"/>
    <p:sldId id="366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2"/>
        <p:guide pos="291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696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fontAlgn="base"/>
            <a:endParaRPr lang="zh-CN" altLang="en-US" sz="1200" strike="noStrike" noProof="1" dirty="0"/>
          </a:p>
        </p:txBody>
      </p:sp>
      <p:sp>
        <p:nvSpPr>
          <p:cNvPr id="3075" name="日期占位符 69634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r" fontAlgn="base"/>
            <a:endParaRPr lang="zh-CN" altLang="en-US" sz="1200" strike="noStrike" noProof="1" dirty="0"/>
          </a:p>
        </p:txBody>
      </p:sp>
      <p:sp>
        <p:nvSpPr>
          <p:cNvPr id="3076" name="幻灯片图像占位符 69635"/>
          <p:cNvSpPr>
            <a:spLocks noGrp="1"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69636"/>
          <p:cNvSpPr>
            <a:spLocks noGrp="1" noRot="1" noTextEdi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69637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fontAlgn="base"/>
            <a:endParaRPr lang="zh-CN" altLang="en-US" sz="1200" strike="noStrike" noProof="1" dirty="0"/>
          </a:p>
        </p:txBody>
      </p:sp>
      <p:sp>
        <p:nvSpPr>
          <p:cNvPr id="3079" name="灯片编号占位符 69638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8" cy="5489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81784" cy="5489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8" cy="5489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81784" cy="5489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207873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07874"/>
          <p:cNvSpPr>
            <a:spLocks noGrp="1" noRot="1"/>
          </p:cNvSpPr>
          <p:nvPr>
            <p:ph type="body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207875"/>
          <p:cNvSpPr>
            <a:spLocks noGrp="1"/>
          </p:cNvSpPr>
          <p:nvPr>
            <p:ph type="dt" sz="half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207876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207877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7873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7874"/>
          <p:cNvSpPr>
            <a:spLocks noGrp="1" noRot="1"/>
          </p:cNvSpPr>
          <p:nvPr>
            <p:ph type="body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8899"/>
          <p:cNvSpPr>
            <a:spLocks noGrp="1"/>
          </p:cNvSpPr>
          <p:nvPr>
            <p:ph type="dt" sz="half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页脚占位符 208900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灯片编号占位符 208901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indent="0"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media" Target="file:///D:\yuwen%20kejian\&#29645;&#29664;&#40479;1\&#29645;&#29664;&#40479;1\&#22823;&#22320;&#30340;&#26059;&#24459;.mp3" TargetMode="External"/><Relationship Id="rId6" Type="http://schemas.openxmlformats.org/officeDocument/2006/relationships/audio" Target="file:///D:\yuwen%20kejian\&#29645;&#29664;&#40479;1\&#29645;&#29664;&#40479;1\&#22823;&#22320;&#30340;&#26059;&#24459;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211970"/>
          <p:cNvSpPr/>
          <p:nvPr/>
        </p:nvSpPr>
        <p:spPr>
          <a:xfrm>
            <a:off x="0" y="1628775"/>
            <a:ext cx="5867400" cy="496570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珍珠鸟，又名珍珠鸡、珠鸡、几内亚鸟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也叫锦花鸟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小珍珠。原产于澳大利亚东部，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因羽毛散落许多小白斑点，形似珍珠，故得名。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珍珠鸟性情温顺，喜群居，不善争斗。珍珠鸟胆小、机敏，易受惊吓，</a:t>
            </a:r>
            <a:r>
              <a:rPr lang="zh-CN" altLang="en-US" sz="3200" b="1" dirty="0">
                <a:latin typeface="华文隶书" pitchFamily="2" charset="-122"/>
                <a:ea typeface="华文隶书" pitchFamily="2" charset="-122"/>
              </a:rPr>
              <a:t>一旦遇到意外，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鸟</a:t>
            </a:r>
            <a:r>
              <a:rPr lang="zh-CN" altLang="en-US" sz="3200" b="1" dirty="0">
                <a:latin typeface="华文隶书" pitchFamily="2" charset="-122"/>
                <a:ea typeface="华文隶书" pitchFamily="2" charset="-122"/>
              </a:rPr>
              <a:t>群即发出叫声，逃避、飞跑或胡乱冲撞，常导致损伤。</a:t>
            </a:r>
            <a:endParaRPr lang="zh-CN" altLang="en-US" sz="32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098" name="矩形 211971"/>
          <p:cNvSpPr>
            <a:spLocks noChangeAspect="1"/>
          </p:cNvSpPr>
          <p:nvPr/>
        </p:nvSpPr>
        <p:spPr>
          <a:xfrm>
            <a:off x="250825" y="0"/>
            <a:ext cx="3886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bevel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charset="0"/>
                <a:ea typeface="华文行楷" charset="0"/>
              </a:rPr>
              <a:t>珍珠鸟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bevel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华文行楷" charset="0"/>
              <a:ea typeface="华文行楷" charset="0"/>
            </a:endParaRPr>
          </a:p>
        </p:txBody>
      </p:sp>
      <p:pic>
        <p:nvPicPr>
          <p:cNvPr id="4099" name="图片 211972" descr="20050325115517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404813"/>
            <a:ext cx="3276600" cy="626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45410"/>
          <p:cNvSpPr txBox="1"/>
          <p:nvPr/>
        </p:nvSpPr>
        <p:spPr>
          <a:xfrm>
            <a:off x="1331913" y="836613"/>
            <a:ext cx="7056437" cy="3503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  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它先是离我较远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见我不去伤害它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便一点点的挨近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然后蹦到我的杯子上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俯下头来喝茶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再偏过脸瞧瞧我的反应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我只是微微一笑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依旧写东西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它就放开胆子跑到稿纸上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绕者我的笔尖蹦来蹦去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;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跳动的小红爪子在纸上发出”嚓嚓”响。</a:t>
            </a:r>
            <a:endParaRPr lang="zh-CN" altLang="en-US" sz="3200" b="1" dirty="0">
              <a:solidFill>
                <a:schemeClr val="folHlink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6387" name="文本框 145411"/>
          <p:cNvSpPr txBox="1"/>
          <p:nvPr/>
        </p:nvSpPr>
        <p:spPr>
          <a:xfrm>
            <a:off x="827088" y="4329113"/>
            <a:ext cx="5832475" cy="2528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用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拟人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的手法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, 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抓住鸟的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动作</a:t>
            </a:r>
            <a:r>
              <a:rPr lang="en-US" altLang="zh-CN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神态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来写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赋予鸟人的灵性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像个娇憨顽皮的孩子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居然懂得看人的脸色行事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多聪明的鸟呀</a:t>
            </a:r>
            <a:r>
              <a:rPr lang="en-US" altLang="zh-CN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!</a:t>
            </a:r>
            <a:endParaRPr lang="en-US" altLang="zh-CN" sz="3200" b="1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3315" name="图片 145414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45415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46437"/>
          <p:cNvSpPr txBox="1"/>
          <p:nvPr/>
        </p:nvSpPr>
        <p:spPr>
          <a:xfrm>
            <a:off x="1403350" y="1773238"/>
            <a:ext cx="6481763" cy="3441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作者运用了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比喻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和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拟人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的手法，抓住了珍珠鸟的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外形、动作、神态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来描写</a:t>
            </a:r>
            <a:r>
              <a:rPr lang="en-US" altLang="zh-CN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描写中融入了自己的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喜爱</a:t>
            </a:r>
            <a:r>
              <a:rPr lang="zh-CN" altLang="en-US" sz="4400" b="1" dirty="0">
                <a:solidFill>
                  <a:schemeClr val="folHlink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之情。</a:t>
            </a:r>
            <a:r>
              <a:rPr lang="zh-CN" altLang="en-US" sz="36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38" name="图片 146440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6441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占位符 153601"/>
          <p:cNvSpPr>
            <a:spLocks noGrp="1" noRot="1"/>
          </p:cNvSpPr>
          <p:nvPr>
            <p:ph idx="4294967295"/>
          </p:nvPr>
        </p:nvSpPr>
        <p:spPr>
          <a:xfrm>
            <a:off x="0" y="1773238"/>
            <a:ext cx="8893175" cy="4751387"/>
          </a:xfrm>
          <a:ln/>
        </p:spPr>
        <p:txBody>
          <a:bodyPr anchor="t"/>
          <a:p>
            <a:pPr>
              <a:lnSpc>
                <a:spcPct val="110000"/>
              </a:lnSpc>
              <a:spcBef>
                <a:spcPct val="50000"/>
              </a:spcBef>
              <a:buClrTx/>
              <a:buNone/>
            </a:pPr>
            <a:r>
              <a:rPr lang="en-US" altLang="zh-CN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1</a:t>
            </a:r>
            <a:r>
              <a:rPr lang="zh-CN" altLang="en-US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zh-CN" altLang="en-US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在关爱之情的驱使下，“我”为鸟儿做了哪些事？</a:t>
            </a:r>
            <a:endParaRPr lang="zh-CN" altLang="en-US" sz="36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、文中</a:t>
            </a:r>
            <a:r>
              <a:rPr lang="en-US" altLang="zh-CN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,“</a:t>
            </a:r>
            <a:r>
              <a:rPr lang="zh-CN" altLang="en-US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我”和小鸟形体的距离越来越近。请找出表现“我”的举动及小鸟相对反应的句子。</a:t>
            </a:r>
            <a:endParaRPr lang="zh-CN" altLang="en-US" sz="36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3</a:t>
            </a:r>
            <a:r>
              <a:rPr lang="zh-CN" altLang="en-US" sz="3600" b="1" dirty="0">
                <a:latin typeface="黑体" panose="02010609060101010101" pitchFamily="1" charset="-122"/>
                <a:ea typeface="黑体" panose="02010609060101010101" pitchFamily="1" charset="-122"/>
              </a:rPr>
              <a:t>、文章开头用单独一段强调珍珠鸟“怕人”有哪些用意？</a:t>
            </a:r>
            <a:endParaRPr lang="zh-CN" altLang="en-US" sz="36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10000"/>
              </a:lnSpc>
              <a:buNone/>
            </a:pPr>
            <a:endParaRPr lang="zh-CN" altLang="en-US" sz="36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15000"/>
              </a:lnSpc>
              <a:buNone/>
            </a:pPr>
            <a:endParaRPr lang="zh-CN" altLang="en-US" sz="3600" b="1" dirty="0">
              <a:solidFill>
                <a:schemeClr val="hlink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chemeClr val="hlink"/>
              </a:solidFill>
            </a:endParaRPr>
          </a:p>
        </p:txBody>
      </p:sp>
      <p:sp>
        <p:nvSpPr>
          <p:cNvPr id="15362" name="矩形 153603"/>
          <p:cNvSpPr/>
          <p:nvPr/>
        </p:nvSpPr>
        <p:spPr>
          <a:xfrm>
            <a:off x="2627313" y="404813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探究美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48481"/>
          <p:cNvSpPr>
            <a:spLocks noGrp="1" noRot="1"/>
          </p:cNvSpPr>
          <p:nvPr>
            <p:ph type="title"/>
          </p:nvPr>
        </p:nvSpPr>
        <p:spPr>
          <a:xfrm>
            <a:off x="250825" y="0"/>
            <a:ext cx="8734425" cy="2060575"/>
          </a:xfrm>
          <a:ln/>
        </p:spPr>
        <p:txBody>
          <a:bodyPr anchor="ctr"/>
          <a:p>
            <a:r>
              <a:rPr lang="en-US" altLang="zh-CN" sz="5400" dirty="0">
                <a:ea typeface="黑体" panose="02010609060101010101" pitchFamily="1" charset="-122"/>
              </a:rPr>
              <a:t>      </a:t>
            </a:r>
            <a:r>
              <a:rPr lang="zh-CN" altLang="en-US" sz="5400" dirty="0">
                <a:ea typeface="黑体" panose="02010609060101010101" pitchFamily="1" charset="-122"/>
              </a:rPr>
              <a:t>在关爱之情的驱使下，我为鸟儿做了哪些事？</a:t>
            </a:r>
            <a:endParaRPr lang="zh-CN" altLang="en-US" sz="5400" dirty="0">
              <a:ea typeface="黑体" panose="02010609060101010101" pitchFamily="1" charset="-122"/>
            </a:endParaRPr>
          </a:p>
        </p:txBody>
      </p:sp>
      <p:sp>
        <p:nvSpPr>
          <p:cNvPr id="19459" name="矩形 148482"/>
          <p:cNvSpPr/>
          <p:nvPr/>
        </p:nvSpPr>
        <p:spPr>
          <a:xfrm>
            <a:off x="684213" y="2349500"/>
            <a:ext cx="184150" cy="183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x-none" sz="4400" b="1" strike="noStrike" noProof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base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x-none" sz="4400" b="1" strike="noStrike" noProof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9460" name="矩形 148483"/>
          <p:cNvSpPr/>
          <p:nvPr/>
        </p:nvSpPr>
        <p:spPr>
          <a:xfrm>
            <a:off x="684213" y="4292600"/>
            <a:ext cx="8135938" cy="169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en-US" altLang="x-none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3</a:t>
            </a:r>
            <a:r>
              <a:rPr lang="zh-CN" altLang="en-US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、按捺自己的好奇心决不轻易</a:t>
            </a:r>
            <a:endParaRPr lang="zh-CN" altLang="en-US" sz="4400" b="1" strike="noStrike" noProof="1" dirty="0">
              <a:solidFill>
                <a:srgbClr val="00FF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打扰它们的生活。</a:t>
            </a:r>
            <a:endParaRPr lang="zh-CN" altLang="en-US" sz="4400" b="1" strike="noStrike" noProof="1" dirty="0">
              <a:solidFill>
                <a:srgbClr val="00FF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9461" name="矩形 148484"/>
          <p:cNvSpPr/>
          <p:nvPr/>
        </p:nvSpPr>
        <p:spPr>
          <a:xfrm>
            <a:off x="684213" y="2349500"/>
            <a:ext cx="845978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en-US" altLang="x-none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1</a:t>
            </a:r>
            <a:r>
              <a:rPr lang="zh-CN" altLang="en-US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、为鸟儿布置更好的环境；</a:t>
            </a:r>
            <a:endParaRPr lang="zh-CN" altLang="en-US" sz="4400" b="1" strike="noStrike" noProof="1" dirty="0">
              <a:solidFill>
                <a:srgbClr val="00FF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9462" name="矩形 148485"/>
          <p:cNvSpPr/>
          <p:nvPr/>
        </p:nvSpPr>
        <p:spPr>
          <a:xfrm>
            <a:off x="684213" y="3429000"/>
            <a:ext cx="76327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en-US" altLang="x-none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2</a:t>
            </a:r>
            <a:r>
              <a:rPr lang="zh-CN" altLang="en-US" sz="4400" b="1" strike="noStrike" noProof="1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cs typeface="+mn-cs"/>
              </a:rPr>
              <a:t>、按时添食加水；</a:t>
            </a:r>
            <a:endParaRPr lang="zh-CN" altLang="en-US" sz="4400" b="1" strike="noStrike" noProof="1" dirty="0">
              <a:solidFill>
                <a:srgbClr val="00FF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1" grpId="1"/>
      <p:bldP spid="19462" grpId="1"/>
      <p:bldP spid="1946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188418"/>
          <p:cNvSpPr txBox="1"/>
          <p:nvPr/>
        </p:nvSpPr>
        <p:spPr>
          <a:xfrm>
            <a:off x="360363" y="273050"/>
            <a:ext cx="8424862" cy="472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我把它挂在窗前。那儿还有一大盆异常茂盛的法国吊兰。我便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用吊兰长长的、串生着小绿叶的垂蔓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(màn)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蒙盖在鸟笼上，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它们就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像躲进深幽的丛林一样安全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，从中传出的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笛儿般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又细又亮的叫声，也就格外轻松自在了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文本框 1"/>
          <p:cNvSpPr txBox="1"/>
          <p:nvPr/>
        </p:nvSpPr>
        <p:spPr>
          <a:xfrm>
            <a:off x="1636713" y="4826000"/>
            <a:ext cx="6192837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 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爱鸟、懂鸟、细心、体贴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151553"/>
          <p:cNvSpPr/>
          <p:nvPr/>
        </p:nvSpPr>
        <p:spPr>
          <a:xfrm>
            <a:off x="1547813" y="1268413"/>
            <a:ext cx="6408737" cy="210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chemeClr val="tx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4400" b="1" dirty="0">
                <a:solidFill>
                  <a:schemeClr val="tx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你认为究竟是什么拉近了我和珍珠鸟之间的距离？</a:t>
            </a:r>
            <a:endParaRPr lang="zh-CN" altLang="en-US" sz="4400" b="1" dirty="0">
              <a:solidFill>
                <a:schemeClr val="tx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3555" name="直接连接符 151554"/>
          <p:cNvSpPr/>
          <p:nvPr/>
        </p:nvSpPr>
        <p:spPr>
          <a:xfrm>
            <a:off x="3059113" y="4797425"/>
            <a:ext cx="28797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3556" name="文本框 151555"/>
          <p:cNvSpPr txBox="1"/>
          <p:nvPr/>
        </p:nvSpPr>
        <p:spPr>
          <a:xfrm>
            <a:off x="3708400" y="3644900"/>
            <a:ext cx="1371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信赖</a:t>
            </a:r>
            <a:endParaRPr lang="zh-CN" altLang="en-US" sz="4400" b="1" dirty="0">
              <a:solidFill>
                <a:srgbClr val="FF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3557" name="文本框 151556"/>
          <p:cNvSpPr txBox="1"/>
          <p:nvPr/>
        </p:nvSpPr>
        <p:spPr>
          <a:xfrm>
            <a:off x="3995738" y="5373688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爱</a:t>
            </a:r>
            <a:endParaRPr lang="zh-CN" altLang="en-US" sz="4400" b="1" dirty="0">
              <a:solidFill>
                <a:srgbClr val="FF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3558" name="文本框 151557"/>
          <p:cNvSpPr txBox="1"/>
          <p:nvPr/>
        </p:nvSpPr>
        <p:spPr>
          <a:xfrm>
            <a:off x="1116013" y="4437063"/>
            <a:ext cx="143986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“</a:t>
            </a:r>
            <a:r>
              <a:rPr lang="zh-CN" altLang="en-US" sz="4400" b="1" dirty="0">
                <a:solidFill>
                  <a:srgbClr val="00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我”</a:t>
            </a:r>
            <a:endParaRPr lang="zh-CN" altLang="en-US" sz="4400" b="1" dirty="0">
              <a:solidFill>
                <a:srgbClr val="00FF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3559" name="文本框 151558"/>
          <p:cNvSpPr txBox="1"/>
          <p:nvPr/>
        </p:nvSpPr>
        <p:spPr>
          <a:xfrm>
            <a:off x="6300788" y="4365625"/>
            <a:ext cx="7905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FF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鸟</a:t>
            </a:r>
            <a:endParaRPr lang="zh-CN" altLang="en-US" sz="4400" b="1" dirty="0">
              <a:solidFill>
                <a:srgbClr val="00FF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8439" name="图片 151559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51560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166915"/>
          <p:cNvSpPr/>
          <p:nvPr/>
        </p:nvSpPr>
        <p:spPr>
          <a:xfrm>
            <a:off x="1908175" y="1844675"/>
            <a:ext cx="5640388" cy="4117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en-US" altLang="x-none" sz="6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1" charset="-122"/>
                <a:cs typeface="+mn-cs"/>
              </a:rPr>
              <a:t>       “</a:t>
            </a:r>
            <a:r>
              <a:rPr lang="zh-CN" altLang="en-US" sz="6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1" charset="-122"/>
                <a:cs typeface="+mn-cs"/>
              </a:rPr>
              <a:t>我”从和鸟儿的相处中得到了什么感受？</a:t>
            </a:r>
            <a:endParaRPr lang="zh-CN" altLang="en-US" sz="6600" b="1" strike="noStrike" noProof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itchFamily="1" charset="-122"/>
            </a:endParaRPr>
          </a:p>
        </p:txBody>
      </p:sp>
      <p:pic>
        <p:nvPicPr>
          <p:cNvPr id="19458" name="图片 166916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66917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26305"/>
          <p:cNvSpPr txBox="1"/>
          <p:nvPr/>
        </p:nvSpPr>
        <p:spPr>
          <a:xfrm>
            <a:off x="228600" y="914400"/>
            <a:ext cx="8686800" cy="8334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D60093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信赖</a:t>
            </a:r>
            <a:r>
              <a:rPr lang="zh-CN" altLang="en-US" sz="4800" b="1" dirty="0">
                <a:latin typeface="Times New Roman" panose="02020603050405020304" pitchFamily="2" charset="0"/>
                <a:ea typeface="宋体" panose="02010600030101010101" pitchFamily="2" charset="-122"/>
              </a:rPr>
              <a:t>，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往往创造出美好的境界。</a:t>
            </a:r>
            <a:endParaRPr lang="zh-CN" altLang="en-US" sz="48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25603" name="组合 226306"/>
          <p:cNvGrpSpPr/>
          <p:nvPr/>
        </p:nvGrpSpPr>
        <p:grpSpPr>
          <a:xfrm>
            <a:off x="-152400" y="3581400"/>
            <a:ext cx="9296400" cy="2230438"/>
            <a:chOff x="0" y="0"/>
            <a:chExt cx="6048" cy="1405"/>
          </a:xfrm>
        </p:grpSpPr>
        <p:sp>
          <p:nvSpPr>
            <p:cNvPr id="20483" name="文本框 226307"/>
            <p:cNvSpPr txBox="1"/>
            <p:nvPr/>
          </p:nvSpPr>
          <p:spPr>
            <a:xfrm>
              <a:off x="0" y="0"/>
              <a:ext cx="4704" cy="1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2" charset="0"/>
                  <a:ea typeface="隶书" pitchFamily="1" charset="-122"/>
                </a:rPr>
                <a:t>    </a:t>
              </a:r>
              <a:r>
                <a:rPr lang="zh-CN" altLang="en-US" sz="3200" b="1" dirty="0">
                  <a:latin typeface="Times New Roman" panose="02020603050405020304" pitchFamily="2" charset="0"/>
                  <a:ea typeface="隶书" pitchFamily="1" charset="-122"/>
                </a:rPr>
                <a:t>因为我（                         ），</a:t>
              </a:r>
              <a:endParaRPr lang="zh-CN" altLang="en-US" sz="3200" b="1" dirty="0">
                <a:latin typeface="Times New Roman" panose="02020603050405020304" pitchFamily="2" charset="0"/>
                <a:ea typeface="隶书" pitchFamily="1" charset="-122"/>
              </a:endParaRPr>
            </a:p>
            <a:p>
              <a:pPr>
                <a:spcBef>
                  <a:spcPct val="50000"/>
                </a:spcBef>
              </a:pPr>
              <a:endParaRPr lang="zh-CN" altLang="en-US" sz="3200" b="1" dirty="0">
                <a:latin typeface="Times New Roman" panose="02020603050405020304" pitchFamily="2" charset="0"/>
                <a:ea typeface="隶书" pitchFamily="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2" charset="0"/>
                  <a:ea typeface="隶书" pitchFamily="1" charset="-122"/>
                </a:rPr>
                <a:t>    雏儿离我（                   ），</a:t>
              </a:r>
              <a:endParaRPr lang="zh-CN" altLang="en-US" sz="3600" b="1" dirty="0">
                <a:latin typeface="Times New Roman" panose="02020603050405020304" pitchFamily="2" charset="0"/>
                <a:ea typeface="隶书" pitchFamily="1" charset="-122"/>
              </a:endParaRPr>
            </a:p>
          </p:txBody>
        </p:sp>
        <p:sp>
          <p:nvSpPr>
            <p:cNvPr id="20484" name="文本框 226308"/>
            <p:cNvSpPr txBox="1"/>
            <p:nvPr/>
          </p:nvSpPr>
          <p:spPr>
            <a:xfrm>
              <a:off x="288" y="960"/>
              <a:ext cx="360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endParaRPr lang="zh-CN" altLang="en-US" sz="3200" b="1" dirty="0">
                <a:latin typeface="Times New Roman" panose="02020603050405020304" pitchFamily="2" charset="0"/>
                <a:ea typeface="隶书" pitchFamily="1" charset="-122"/>
              </a:endParaRPr>
            </a:p>
          </p:txBody>
        </p:sp>
        <p:grpSp>
          <p:nvGrpSpPr>
            <p:cNvPr id="20485" name="组合 226309"/>
            <p:cNvGrpSpPr/>
            <p:nvPr/>
          </p:nvGrpSpPr>
          <p:grpSpPr>
            <a:xfrm>
              <a:off x="3408" y="96"/>
              <a:ext cx="2640" cy="1309"/>
              <a:chOff x="0" y="0"/>
              <a:chExt cx="2640" cy="1309"/>
            </a:xfrm>
          </p:grpSpPr>
          <p:grpSp>
            <p:nvGrpSpPr>
              <p:cNvPr id="20486" name="组合 226310"/>
              <p:cNvGrpSpPr/>
              <p:nvPr/>
            </p:nvGrpSpPr>
            <p:grpSpPr>
              <a:xfrm>
                <a:off x="0" y="0"/>
                <a:ext cx="336" cy="1056"/>
                <a:chOff x="0" y="0"/>
                <a:chExt cx="672" cy="1056"/>
              </a:xfrm>
            </p:grpSpPr>
            <p:sp>
              <p:nvSpPr>
                <p:cNvPr id="20487" name="直接连接符 226311"/>
                <p:cNvSpPr/>
                <p:nvPr/>
              </p:nvSpPr>
              <p:spPr>
                <a:xfrm>
                  <a:off x="192" y="0"/>
                  <a:ext cx="480" cy="52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20488" name="直接连接符 226312"/>
                <p:cNvSpPr/>
                <p:nvPr/>
              </p:nvSpPr>
              <p:spPr>
                <a:xfrm flipV="1">
                  <a:off x="0" y="528"/>
                  <a:ext cx="624" cy="52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0489" name="文本框 226313"/>
              <p:cNvSpPr txBox="1"/>
              <p:nvPr/>
            </p:nvSpPr>
            <p:spPr>
              <a:xfrm>
                <a:off x="519" y="253"/>
                <a:ext cx="2121" cy="1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sz="3200" b="1" dirty="0">
                    <a:latin typeface="Times New Roman" panose="02020603050405020304" pitchFamily="2" charset="0"/>
                    <a:ea typeface="隶书" pitchFamily="1" charset="-122"/>
                  </a:rPr>
                  <a:t>     </a:t>
                </a:r>
                <a:r>
                  <a:rPr lang="zh-CN" altLang="en-US" sz="4000" b="1" dirty="0">
                    <a:latin typeface="Times New Roman" panose="02020603050405020304" pitchFamily="2" charset="0"/>
                    <a:ea typeface="隶书" pitchFamily="1" charset="-122"/>
                  </a:rPr>
                  <a:t>体会到</a:t>
                </a:r>
                <a:endParaRPr lang="zh-CN" altLang="en-US" sz="4000" b="1" dirty="0">
                  <a:latin typeface="Times New Roman" panose="02020603050405020304" pitchFamily="2" charset="0"/>
                  <a:ea typeface="隶书" pitchFamily="1" charset="-122"/>
                </a:endParaRPr>
              </a:p>
              <a:p>
                <a:r>
                  <a:rPr lang="zh-CN" altLang="en-US" sz="3200" b="1" dirty="0">
                    <a:solidFill>
                      <a:srgbClr val="D60093"/>
                    </a:solidFill>
                    <a:latin typeface="Tahoma" panose="020B0604030504040204" pitchFamily="2" charset="0"/>
                    <a:ea typeface="宋体" panose="02010600030101010101" pitchFamily="2" charset="-122"/>
                  </a:rPr>
                  <a:t>（往往创造出</a:t>
                </a:r>
                <a:endParaRPr lang="zh-CN" altLang="en-US" sz="3200" b="1" dirty="0">
                  <a:solidFill>
                    <a:srgbClr val="D60093"/>
                  </a:solidFill>
                  <a:latin typeface="Tahoma" panose="020B0604030504040204" pitchFamily="2" charset="0"/>
                  <a:ea typeface="宋体" panose="02010600030101010101" pitchFamily="2" charset="-122"/>
                </a:endParaRPr>
              </a:p>
              <a:p>
                <a:r>
                  <a:rPr lang="zh-CN" altLang="en-US" sz="3200" b="1" dirty="0">
                    <a:solidFill>
                      <a:srgbClr val="D60093"/>
                    </a:solidFill>
                    <a:latin typeface="Tahoma" panose="020B0604030504040204" pitchFamily="2" charset="0"/>
                    <a:ea typeface="宋体" panose="02010600030101010101" pitchFamily="2" charset="-122"/>
                  </a:rPr>
                  <a:t>  美好的境界</a:t>
                </a:r>
                <a:r>
                  <a:rPr lang="zh-CN" altLang="en-US" sz="3200" b="1" dirty="0">
                    <a:solidFill>
                      <a:srgbClr val="D60093"/>
                    </a:solidFill>
                    <a:latin typeface="Times New Roman" panose="02020603050405020304" pitchFamily="2" charset="0"/>
                    <a:ea typeface="隶书" pitchFamily="1" charset="-122"/>
                  </a:rPr>
                  <a:t>）。</a:t>
                </a:r>
                <a:endParaRPr lang="zh-CN" altLang="en-US" sz="3200" b="1" dirty="0">
                  <a:solidFill>
                    <a:srgbClr val="D60093"/>
                  </a:solidFill>
                  <a:latin typeface="Times New Roman" panose="02020603050405020304" pitchFamily="2" charset="0"/>
                  <a:ea typeface="隶书" pitchFamily="1" charset="-122"/>
                </a:endParaRPr>
              </a:p>
            </p:txBody>
          </p:sp>
        </p:grpSp>
      </p:grpSp>
      <p:sp>
        <p:nvSpPr>
          <p:cNvPr id="25611" name="下箭头 226314"/>
          <p:cNvSpPr/>
          <p:nvPr/>
        </p:nvSpPr>
        <p:spPr>
          <a:xfrm>
            <a:off x="838200" y="2057400"/>
            <a:ext cx="685800" cy="1676400"/>
          </a:xfrm>
          <a:prstGeom prst="downArrow">
            <a:avLst>
              <a:gd name="adj1" fmla="val 50000"/>
              <a:gd name="adj2" fmla="val 61054"/>
            </a:avLst>
          </a:prstGeom>
          <a:gradFill rotWithShape="0">
            <a:gsLst>
              <a:gs pos="0">
                <a:srgbClr val="FB701B"/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2" name="文本框 226315"/>
          <p:cNvSpPr txBox="1"/>
          <p:nvPr/>
        </p:nvSpPr>
        <p:spPr>
          <a:xfrm>
            <a:off x="1981200" y="35814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善良、有爱心</a:t>
            </a:r>
            <a:endParaRPr lang="zh-CN" altLang="en-US" sz="3200" b="1" dirty="0">
              <a:solidFill>
                <a:srgbClr val="FF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5613" name="文本框 226316"/>
          <p:cNvSpPr txBox="1"/>
          <p:nvPr/>
        </p:nvSpPr>
        <p:spPr>
          <a:xfrm>
            <a:off x="2438400" y="5029200"/>
            <a:ext cx="21605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越来越近</a:t>
            </a:r>
            <a:endParaRPr lang="zh-CN" altLang="en-US" sz="3200" b="1" dirty="0">
              <a:solidFill>
                <a:srgbClr val="FF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5614" name="下箭头 226317"/>
          <p:cNvSpPr/>
          <p:nvPr/>
        </p:nvSpPr>
        <p:spPr>
          <a:xfrm>
            <a:off x="6858000" y="1981200"/>
            <a:ext cx="685800" cy="1676400"/>
          </a:xfrm>
          <a:prstGeom prst="downArrow">
            <a:avLst>
              <a:gd name="adj1" fmla="val 50000"/>
              <a:gd name="adj2" fmla="val 61054"/>
            </a:avLst>
          </a:prstGeom>
          <a:gradFill rotWithShape="0">
            <a:gsLst>
              <a:gs pos="0">
                <a:srgbClr val="FB701B"/>
              </a:gs>
              <a:gs pos="100000">
                <a:schemeClr val="tx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12" grpId="0"/>
      <p:bldP spid="256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156675"/>
          <p:cNvSpPr txBox="1"/>
          <p:nvPr/>
        </p:nvSpPr>
        <p:spPr>
          <a:xfrm>
            <a:off x="611188" y="692150"/>
            <a:ext cx="8281987" cy="3381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b="1" dirty="0">
                <a:solidFill>
                  <a:schemeClr val="folHlink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      </a:t>
            </a:r>
            <a:r>
              <a:rPr lang="zh-CN" altLang="en-US" sz="5400" b="1" dirty="0">
                <a:solidFill>
                  <a:schemeClr val="folHlink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关爱、尊重、宽容、理解、平等、自由等产生信赖，信赖创造美好的（和睦、和谐、和平）境界</a:t>
            </a:r>
            <a:endParaRPr lang="zh-CN" altLang="en-US" sz="5400" b="1" dirty="0">
              <a:solidFill>
                <a:schemeClr val="folHlink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6627" name="矩形 156676"/>
          <p:cNvSpPr/>
          <p:nvPr/>
        </p:nvSpPr>
        <p:spPr>
          <a:xfrm>
            <a:off x="827088" y="4652963"/>
            <a:ext cx="7993062" cy="13668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chemeClr val="tx1"/>
                  </a:solidFill>
                  <a:prstDash val="solid"/>
                  <a:bevel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尊重与关爱是信赖产生的基础.</a:t>
            </a:r>
            <a:endParaRPr lang="zh-CN" altLang="en-US" sz="3600" spc="-360">
              <a:ln w="12700" cap="flat" cmpd="sng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28353"/>
          <p:cNvSpPr txBox="1"/>
          <p:nvPr/>
        </p:nvSpPr>
        <p:spPr>
          <a:xfrm>
            <a:off x="4800600" y="5410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1" name="文本框 228354"/>
          <p:cNvSpPr txBox="1"/>
          <p:nvPr/>
        </p:nvSpPr>
        <p:spPr>
          <a:xfrm>
            <a:off x="304800" y="304800"/>
            <a:ext cx="8534400" cy="1298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4400" b="1" dirty="0">
                <a:latin typeface="Times New Roman" panose="02020603050405020304" pitchFamily="2" charset="0"/>
                <a:ea typeface="隶书" pitchFamily="1" charset="-122"/>
              </a:rPr>
              <a:t>仿造其中一个句子，或用自己喜欢的方式</a:t>
            </a:r>
            <a:r>
              <a:rPr lang="en-US" altLang="zh-CN" sz="4400" b="1" dirty="0">
                <a:latin typeface="Times New Roman" panose="02020603050405020304" pitchFamily="2" charset="0"/>
                <a:ea typeface="隶书" pitchFamily="1" charset="-122"/>
              </a:rPr>
              <a:t>,</a:t>
            </a:r>
            <a:r>
              <a:rPr lang="zh-CN" altLang="en-US" sz="4400" b="1" dirty="0">
                <a:latin typeface="Times New Roman" panose="02020603050405020304" pitchFamily="2" charset="0"/>
                <a:ea typeface="隶书" pitchFamily="1" charset="-122"/>
              </a:rPr>
              <a:t>谈谈你对“信赖”的理解</a:t>
            </a:r>
            <a:endParaRPr lang="zh-CN" altLang="en-US" sz="4400" b="1" dirty="0">
              <a:latin typeface="Times New Roman" panose="02020603050405020304" pitchFamily="2" charset="0"/>
              <a:ea typeface="隶书" pitchFamily="1" charset="-122"/>
            </a:endParaRPr>
          </a:p>
        </p:txBody>
      </p:sp>
      <p:sp>
        <p:nvSpPr>
          <p:cNvPr id="22531" name="文本框 228355"/>
          <p:cNvSpPr txBox="1"/>
          <p:nvPr/>
        </p:nvSpPr>
        <p:spPr>
          <a:xfrm>
            <a:off x="304800" y="3043238"/>
            <a:ext cx="8534400" cy="771525"/>
          </a:xfrm>
          <a:prstGeom prst="rect">
            <a:avLst/>
          </a:prstGeom>
          <a:pattFill prst="dashHorz">
            <a:fgClr>
              <a:srgbClr val="CCECFF"/>
            </a:fgClr>
            <a:bgClr>
              <a:srgbClr val="FFFFFF"/>
            </a:bgClr>
          </a:pattFill>
          <a:ln w="9525" cap="flat" cmpd="sng">
            <a:pattFill prst="pct75">
              <a:fgClr>
                <a:srgbClr val="6633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60A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3600" b="1" dirty="0">
                <a:solidFill>
                  <a:srgbClr val="CC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信赖，</a:t>
            </a:r>
            <a:r>
              <a:rPr lang="zh-CN" altLang="en-US" sz="3600" b="1" dirty="0">
                <a:solidFill>
                  <a:srgbClr val="24249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是一座桥梁，让我们心灵相通</a:t>
            </a:r>
            <a:r>
              <a:rPr lang="zh-CN" altLang="en-US" sz="4400" b="1" dirty="0">
                <a:solidFill>
                  <a:srgbClr val="24249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  <a:endParaRPr lang="zh-CN" altLang="en-US" sz="4400" b="1" dirty="0">
              <a:solidFill>
                <a:srgbClr val="24249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22532" name="图片 228356" descr="xin_5007022508353598096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4572000"/>
            <a:ext cx="4114800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28357" descr="BD0558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48200"/>
            <a:ext cx="3657600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文本框 228358"/>
          <p:cNvSpPr txBox="1"/>
          <p:nvPr/>
        </p:nvSpPr>
        <p:spPr>
          <a:xfrm>
            <a:off x="304800" y="2133600"/>
            <a:ext cx="8534400" cy="650875"/>
          </a:xfrm>
          <a:prstGeom prst="rect">
            <a:avLst/>
          </a:prstGeom>
          <a:pattFill prst="dashHorz">
            <a:fgClr>
              <a:srgbClr val="CCECFF"/>
            </a:fgClr>
            <a:bgClr>
              <a:srgbClr val="FFFFFF"/>
            </a:bgClr>
          </a:pattFill>
          <a:ln w="9525" cap="flat" cmpd="sng">
            <a:pattFill prst="pct75">
              <a:fgClr>
                <a:srgbClr val="6633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①</a:t>
            </a:r>
            <a:r>
              <a:rPr lang="zh-CN" altLang="en-US" sz="3600" b="1" dirty="0">
                <a:solidFill>
                  <a:srgbClr val="C60A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信赖</a:t>
            </a:r>
            <a:r>
              <a:rPr lang="zh-CN" altLang="en-US" sz="36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24249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是你无助时</a:t>
            </a:r>
            <a:r>
              <a:rPr lang="en-US" altLang="zh-CN" sz="3600" b="1" dirty="0">
                <a:solidFill>
                  <a:srgbClr val="24249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solidFill>
                  <a:srgbClr val="24249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一个真挚的眼神。</a:t>
            </a:r>
            <a:endParaRPr lang="zh-CN" altLang="en-US" sz="3600" b="1" dirty="0">
              <a:solidFill>
                <a:srgbClr val="24249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2531" grpId="0" animBg="1"/>
      <p:bldP spid="22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对象 212993"/>
          <p:cNvGraphicFramePr/>
          <p:nvPr/>
        </p:nvGraphicFramePr>
        <p:xfrm>
          <a:off x="0" y="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953000" imgH="3638550" progId="PBrush">
                  <p:embed/>
                </p:oleObj>
              </mc:Choice>
              <mc:Fallback>
                <p:oleObj name="" r:id="rId1" imgW="4953000" imgH="36385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572000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图片 212994" descr="N0003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212995" descr="b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12996" descr="zhanlanzhenzh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大地的旋律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94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219137"/>
          <p:cNvSpPr txBox="1"/>
          <p:nvPr/>
        </p:nvSpPr>
        <p:spPr>
          <a:xfrm>
            <a:off x="395288" y="1484313"/>
            <a:ext cx="8353425" cy="1800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1" charset="-122"/>
              </a:rPr>
              <a:t>我怕你伤害我呀，因为防人之心不可无。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221185"/>
          <p:cNvSpPr txBox="1"/>
          <p:nvPr/>
        </p:nvSpPr>
        <p:spPr>
          <a:xfrm>
            <a:off x="395288" y="549275"/>
            <a:ext cx="8424862" cy="4727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那你为什么又敢挨近我，不仅蹦到我的杯子上来喝茶，还偏过脸来瞧瞧我的反应，你真是太可爱了。这时，你在想什么呢？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我呀，在试探你呢。看你对我是不是够友好！ </a:t>
            </a:r>
            <a:endParaRPr lang="zh-CN" altLang="en-US" sz="3200" b="1" dirty="0">
              <a:solidFill>
                <a:srgbClr val="3333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222209"/>
          <p:cNvSpPr txBox="1"/>
          <p:nvPr/>
        </p:nvSpPr>
        <p:spPr>
          <a:xfrm>
            <a:off x="323850" y="549275"/>
            <a:ext cx="8569325" cy="3505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那你为什么又敢挨近我，不仅蹦到我的杯子上来喝茶，还偏过脸来瞧瞧我的反应，你真是太可爱了。这时，你在想什么呢？ 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小家伙，你“嗒嗒”啄我的笔尖，有什么话想对我说吗？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23233"/>
          <p:cNvSpPr txBox="1"/>
          <p:nvPr/>
        </p:nvSpPr>
        <p:spPr>
          <a:xfrm>
            <a:off x="323850" y="549275"/>
            <a:ext cx="8569325" cy="5213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那你为什么又敢挨近我，不仅蹦到我的杯子上来喝茶，还偏过脸来瞧瞧我的反应，你真是太可爱了。这时，你在想什么呢？ 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小家伙，你“嗒嗒”啄我的笔尖，有什么话想对我说吗？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我看你写了很长时间，想提醒你要注意休息。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24257"/>
          <p:cNvSpPr txBox="1"/>
          <p:nvPr/>
        </p:nvSpPr>
        <p:spPr>
          <a:xfrm>
            <a:off x="323850" y="476250"/>
            <a:ext cx="8424863" cy="4237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那你为什么又敢挨近我，不仅蹦到我的杯子上来喝茶，还偏过脸来瞧瞧我的反应，你真是太可爱了。这时，你在想什么呢？ 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小家伙，你“嗒嗒”啄我的笔尖，有什么话想对我说吗？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小家伙，我抚摸你的时候，你有什么感觉呢？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225281"/>
          <p:cNvSpPr txBox="1"/>
          <p:nvPr/>
        </p:nvSpPr>
        <p:spPr>
          <a:xfrm>
            <a:off x="323850" y="476250"/>
            <a:ext cx="8424863" cy="496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小珍珠鸟，你刚开始为什么离我较远呢？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那你为什么又敢挨近我，不仅蹦到我的杯子上来喝茶，还偏过脸来瞧瞧我的反应，你真是太可爱了。这时，你在想什么呢？ 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小家伙，你“嗒嗒”啄我的笔尖，有什么话想对我说吗？ 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小家伙，我抚摸你的时候，你有什么感觉呢？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好像妈妈的手在抚摸我呢！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67939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84313"/>
            <a:ext cx="806450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文本框 167940"/>
          <p:cNvSpPr txBox="1"/>
          <p:nvPr/>
        </p:nvSpPr>
        <p:spPr>
          <a:xfrm>
            <a:off x="1403350" y="260350"/>
            <a:ext cx="662463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南非动物学家与狮共泳</a:t>
            </a:r>
            <a:endParaRPr lang="zh-CN" altLang="en-US" sz="48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72037" descr="20090322162402927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12875"/>
            <a:ext cx="7704138" cy="4967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172038"/>
          <p:cNvSpPr txBox="1"/>
          <p:nvPr/>
        </p:nvSpPr>
        <p:spPr>
          <a:xfrm>
            <a:off x="2051050" y="260350"/>
            <a:ext cx="489585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男子与鳄鱼共舞</a:t>
            </a:r>
            <a:endParaRPr lang="zh-CN" altLang="en-US" sz="48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168963" descr="164769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341438"/>
            <a:ext cx="7416800" cy="523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168964"/>
          <p:cNvSpPr txBox="1"/>
          <p:nvPr/>
        </p:nvSpPr>
        <p:spPr>
          <a:xfrm>
            <a:off x="1908175" y="333375"/>
            <a:ext cx="5903913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现代泰山”放豹归山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71011" descr="164769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84313"/>
            <a:ext cx="7559675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文本框 171012"/>
          <p:cNvSpPr txBox="1"/>
          <p:nvPr/>
        </p:nvSpPr>
        <p:spPr>
          <a:xfrm>
            <a:off x="1403350" y="333375"/>
            <a:ext cx="6624638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英夫妇与数百猛禽同住 </a:t>
            </a:r>
            <a:endParaRPr lang="zh-CN" altLang="en-US" sz="48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214017"/>
          <p:cNvSpPr/>
          <p:nvPr/>
        </p:nvSpPr>
        <p:spPr>
          <a:xfrm>
            <a:off x="1143000" y="0"/>
            <a:ext cx="33528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华文行楷" charset="0"/>
                <a:ea typeface="华文行楷" charset="0"/>
              </a:rPr>
              <a:t>走近作者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华文行楷" charset="0"/>
              <a:ea typeface="华文行楷" charset="0"/>
            </a:endParaRPr>
          </a:p>
        </p:txBody>
      </p:sp>
      <p:pic>
        <p:nvPicPr>
          <p:cNvPr id="8195" name="图片 214018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0"/>
            <a:ext cx="2667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214019"/>
          <p:cNvSpPr/>
          <p:nvPr/>
        </p:nvSpPr>
        <p:spPr>
          <a:xfrm>
            <a:off x="228600" y="20574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bevel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冯骥才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bevel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文本框 214021"/>
          <p:cNvSpPr txBox="1"/>
          <p:nvPr/>
        </p:nvSpPr>
        <p:spPr>
          <a:xfrm>
            <a:off x="304800" y="2495550"/>
            <a:ext cx="4876800" cy="436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rPr>
              <a:t>　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　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1942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年出生于天津，祖籍宁波慈溪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.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曾做过天津男子篮球队专业队员。后因伤从事美术工作。文学作品有：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《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义和拳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》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、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《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神鞭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》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。其中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《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神鞭</a:t>
            </a:r>
            <a:r>
              <a:rPr lang="en-US" altLang="zh-CN" sz="2800" b="1" dirty="0">
                <a:latin typeface="隶书" pitchFamily="1" charset="-122"/>
                <a:ea typeface="隶书" pitchFamily="1" charset="-122"/>
              </a:rPr>
              <a:t>》</a:t>
            </a:r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被改编为同名影片。</a:t>
            </a:r>
            <a:endParaRPr lang="zh-CN" altLang="en-US" sz="2800" b="1" dirty="0">
              <a:latin typeface="隶书" pitchFamily="1" charset="-122"/>
              <a:ea typeface="隶书" pitchFamily="1" charset="-122"/>
            </a:endParaRPr>
          </a:p>
          <a:p>
            <a:r>
              <a:rPr lang="zh-CN" altLang="en-US" sz="2800" b="1" dirty="0">
                <a:latin typeface="隶书" pitchFamily="1" charset="-122"/>
                <a:ea typeface="隶书" pitchFamily="1" charset="-122"/>
              </a:rPr>
              <a:t>    他的散文哲理深邃，意境高远，想象丰富奇特，给人以心灵的陶冶，美的享受</a:t>
            </a:r>
            <a:r>
              <a:rPr lang="zh-CN" altLang="en-US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6149" name="文本占位符 214022" descr="冯骥才4"/>
          <p:cNvPicPr>
            <a:picLocks noGrp="1" noRot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77000" y="3429000"/>
            <a:ext cx="2667000" cy="3429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229377"/>
          <p:cNvSpPr/>
          <p:nvPr/>
        </p:nvSpPr>
        <p:spPr>
          <a:xfrm>
            <a:off x="1295400" y="1143000"/>
            <a:ext cx="6934200" cy="4181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物种的灭绝本来是自然的，但是人为的迫害加速了它的灭亡，从地球上最初的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25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亿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个物种，到如今的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亿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个物种，兽类每两年消失一个物种，鸟类每一年消失一个物种，据科学家统计，下个世纪，地球上的植物将会以每两小时灭绝一个物种的速度进行着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……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4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239617"/>
          <p:cNvSpPr/>
          <p:nvPr/>
        </p:nvSpPr>
        <p:spPr>
          <a:xfrm>
            <a:off x="838200" y="1828800"/>
            <a:ext cx="830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拿起你的笔，为保护自然写下一句标语。</a:t>
            </a:r>
            <a:r>
              <a:rPr lang="zh-CN" altLang="en-US" sz="3600" b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3600" b="1" dirty="0">
              <a:solidFill>
                <a:srgbClr val="11111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9155" name="矩形 239618"/>
          <p:cNvSpPr/>
          <p:nvPr/>
        </p:nvSpPr>
        <p:spPr>
          <a:xfrm>
            <a:off x="1295400" y="2895600"/>
            <a:ext cx="69342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像爱护我们的眼睛一样爱护每一个生命。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9156" name="矩形 239619"/>
          <p:cNvSpPr/>
          <p:nvPr/>
        </p:nvSpPr>
        <p:spPr>
          <a:xfrm>
            <a:off x="1371600" y="4114800"/>
            <a:ext cx="4772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放下屠刀，立地成佛。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9157" name="矩形 239620"/>
          <p:cNvSpPr/>
          <p:nvPr/>
        </p:nvSpPr>
        <p:spPr>
          <a:xfrm>
            <a:off x="1447800" y="4876800"/>
            <a:ext cx="6477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地球上的最后一滴水将是人类自己的眼泪。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21" name="矩形 239621"/>
          <p:cNvSpPr/>
          <p:nvPr/>
        </p:nvSpPr>
        <p:spPr>
          <a:xfrm>
            <a:off x="1981200" y="457200"/>
            <a:ext cx="5029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华文行楷" charset="0"/>
                <a:ea typeface="华文行楷" charset="0"/>
              </a:rPr>
              <a:t>我们，该做些什么？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solidFill>
                <a:srgbClr val="000000"/>
              </a:solidFill>
              <a:latin typeface="华文行楷" charset="0"/>
              <a:ea typeface="华文行楷" charset="0"/>
            </a:endParaRPr>
          </a:p>
        </p:txBody>
      </p:sp>
      <p:sp>
        <p:nvSpPr>
          <p:cNvPr id="49159" name="流程图: 顺序访问存储器 239622"/>
          <p:cNvSpPr/>
          <p:nvPr/>
        </p:nvSpPr>
        <p:spPr>
          <a:xfrm>
            <a:off x="1219200" y="3124200"/>
            <a:ext cx="152400" cy="152400"/>
          </a:xfrm>
          <a:prstGeom prst="flowChartMagneticTap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0" name="流程图: 顺序访问存储器 239623"/>
          <p:cNvSpPr/>
          <p:nvPr/>
        </p:nvSpPr>
        <p:spPr>
          <a:xfrm>
            <a:off x="1295400" y="4343400"/>
            <a:ext cx="152400" cy="152400"/>
          </a:xfrm>
          <a:prstGeom prst="flowChartMagneticTap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1" name="流程图: 顺序访问存储器 239624"/>
          <p:cNvSpPr/>
          <p:nvPr/>
        </p:nvSpPr>
        <p:spPr>
          <a:xfrm>
            <a:off x="1371600" y="5105400"/>
            <a:ext cx="152400" cy="152400"/>
          </a:xfrm>
          <a:prstGeom prst="flowChartMagneticTap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48833" descr="flower_flower_pattern_fresh_simple_19254_4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7170" name="矩形 248834"/>
          <p:cNvSpPr/>
          <p:nvPr/>
        </p:nvSpPr>
        <p:spPr>
          <a:xfrm>
            <a:off x="971550" y="404813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生字新词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图片 24883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3" y="6421438"/>
            <a:ext cx="1042987" cy="43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矩形 248836"/>
          <p:cNvSpPr/>
          <p:nvPr/>
        </p:nvSpPr>
        <p:spPr>
          <a:xfrm>
            <a:off x="827088" y="1484313"/>
            <a:ext cx="2159000" cy="4064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zh-CN" altLang="en-US" sz="20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solidFill>
                  <a:srgbClr val="6600FF"/>
                </a:solidFill>
                <a:latin typeface="楷体_GB2312" pitchFamily="1" charset="-122"/>
                <a:ea typeface="楷体_GB2312" pitchFamily="1" charset="-122"/>
              </a:rPr>
              <a:t>认读园地</a:t>
            </a:r>
            <a:endParaRPr lang="zh-CN" altLang="en-US" sz="2000" b="1" dirty="0">
              <a:solidFill>
                <a:srgbClr val="66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7173" name="图片 2488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1095375"/>
            <a:ext cx="1008063" cy="99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2488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054100"/>
            <a:ext cx="1081088" cy="106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矩形 248839"/>
          <p:cNvSpPr/>
          <p:nvPr/>
        </p:nvSpPr>
        <p:spPr>
          <a:xfrm>
            <a:off x="3419475" y="9810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蔓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25" name="文本框 248840"/>
          <p:cNvSpPr txBox="1"/>
          <p:nvPr/>
        </p:nvSpPr>
        <p:spPr>
          <a:xfrm>
            <a:off x="3490913" y="549275"/>
            <a:ext cx="1320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màn </a:t>
            </a:r>
            <a:r>
              <a:rPr lang="en-US" altLang="zh-CN" sz="32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矩形 248841"/>
          <p:cNvSpPr/>
          <p:nvPr/>
        </p:nvSpPr>
        <p:spPr>
          <a:xfrm>
            <a:off x="6357938" y="9810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瞅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27" name="矩形 248842"/>
          <p:cNvSpPr/>
          <p:nvPr/>
        </p:nvSpPr>
        <p:spPr>
          <a:xfrm>
            <a:off x="4859338" y="54927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lónɡ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8" name="矩形 248843"/>
          <p:cNvSpPr/>
          <p:nvPr/>
        </p:nvSpPr>
        <p:spPr>
          <a:xfrm>
            <a:off x="6370638" y="549275"/>
            <a:ext cx="14049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chǒu </a:t>
            </a:r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80" name="图片 248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75" y="1054100"/>
            <a:ext cx="1008063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矩形 248845"/>
          <p:cNvSpPr/>
          <p:nvPr/>
        </p:nvSpPr>
        <p:spPr>
          <a:xfrm>
            <a:off x="4859338" y="9810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茏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7182" name="图片 248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3038475"/>
            <a:ext cx="1008062" cy="99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2488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2997200"/>
            <a:ext cx="1081087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图片 248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3040063"/>
            <a:ext cx="1008062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图片 2488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3067050"/>
            <a:ext cx="1008062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6" name="矩形 248850"/>
          <p:cNvSpPr/>
          <p:nvPr/>
        </p:nvSpPr>
        <p:spPr>
          <a:xfrm>
            <a:off x="1116013" y="29241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雏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36" name="文本框 248851"/>
          <p:cNvSpPr txBox="1"/>
          <p:nvPr/>
        </p:nvSpPr>
        <p:spPr>
          <a:xfrm>
            <a:off x="1187450" y="2492375"/>
            <a:ext cx="950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chú </a:t>
            </a:r>
            <a:endParaRPr lang="en-US" altLang="zh-CN" sz="32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8" name="矩形 248852"/>
          <p:cNvSpPr/>
          <p:nvPr/>
        </p:nvSpPr>
        <p:spPr>
          <a:xfrm>
            <a:off x="4054475" y="29241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嚓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189" name="矩形 248853"/>
          <p:cNvSpPr/>
          <p:nvPr/>
        </p:nvSpPr>
        <p:spPr>
          <a:xfrm>
            <a:off x="5364163" y="29241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蜡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190" name="矩形 248854"/>
          <p:cNvSpPr/>
          <p:nvPr/>
        </p:nvSpPr>
        <p:spPr>
          <a:xfrm>
            <a:off x="6791325" y="2976563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嗒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40" name="矩形 248855"/>
          <p:cNvSpPr/>
          <p:nvPr/>
        </p:nvSpPr>
        <p:spPr>
          <a:xfrm>
            <a:off x="2555875" y="249237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kuànɡ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1" name="矩形 248856"/>
          <p:cNvSpPr/>
          <p:nvPr/>
        </p:nvSpPr>
        <p:spPr>
          <a:xfrm>
            <a:off x="4211638" y="2492375"/>
            <a:ext cx="593725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cā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2" name="矩形 248857"/>
          <p:cNvSpPr/>
          <p:nvPr/>
        </p:nvSpPr>
        <p:spPr>
          <a:xfrm>
            <a:off x="5580063" y="2492375"/>
            <a:ext cx="10795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là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3" name="矩形 248858"/>
          <p:cNvSpPr/>
          <p:nvPr/>
        </p:nvSpPr>
        <p:spPr>
          <a:xfrm>
            <a:off x="6877050" y="2492375"/>
            <a:ext cx="8651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dā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95" name="图片 2488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2997200"/>
            <a:ext cx="1008062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6" name="矩形 248860"/>
          <p:cNvSpPr/>
          <p:nvPr/>
        </p:nvSpPr>
        <p:spPr>
          <a:xfrm>
            <a:off x="2555875" y="292417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框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7197" name="图片 2488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4911725"/>
            <a:ext cx="1008063" cy="99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图片 2488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4870450"/>
            <a:ext cx="1081088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9" name="图片 2488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4913313"/>
            <a:ext cx="1008063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0" name="图片 2488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4940300"/>
            <a:ext cx="1008063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1" name="矩形 248865"/>
          <p:cNvSpPr/>
          <p:nvPr/>
        </p:nvSpPr>
        <p:spPr>
          <a:xfrm>
            <a:off x="1044575" y="479742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腻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51" name="文本框 248866"/>
          <p:cNvSpPr txBox="1"/>
          <p:nvPr/>
        </p:nvSpPr>
        <p:spPr>
          <a:xfrm>
            <a:off x="1260475" y="4365625"/>
            <a:ext cx="9112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nì</a:t>
            </a:r>
            <a:r>
              <a:rPr lang="en-US" altLang="zh-CN" sz="32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3" name="矩形 248867"/>
          <p:cNvSpPr/>
          <p:nvPr/>
        </p:nvSpPr>
        <p:spPr>
          <a:xfrm>
            <a:off x="3983038" y="479742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眸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204" name="矩形 248868"/>
          <p:cNvSpPr/>
          <p:nvPr/>
        </p:nvSpPr>
        <p:spPr>
          <a:xfrm>
            <a:off x="5292725" y="479742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咂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205" name="矩形 248869"/>
          <p:cNvSpPr/>
          <p:nvPr/>
        </p:nvSpPr>
        <p:spPr>
          <a:xfrm>
            <a:off x="6719888" y="4849813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泻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55" name="矩形 248870"/>
          <p:cNvSpPr/>
          <p:nvPr/>
        </p:nvSpPr>
        <p:spPr>
          <a:xfrm>
            <a:off x="2484438" y="436562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jiǎn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56" name="矩形 248871"/>
          <p:cNvSpPr/>
          <p:nvPr/>
        </p:nvSpPr>
        <p:spPr>
          <a:xfrm>
            <a:off x="3995738" y="4365625"/>
            <a:ext cx="12017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móu </a:t>
            </a:r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57" name="矩形 248872"/>
          <p:cNvSpPr/>
          <p:nvPr/>
        </p:nvSpPr>
        <p:spPr>
          <a:xfrm>
            <a:off x="5508625" y="4365625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zā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58" name="矩形 248873"/>
          <p:cNvSpPr/>
          <p:nvPr/>
        </p:nvSpPr>
        <p:spPr>
          <a:xfrm>
            <a:off x="6804025" y="4365625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xiè</a:t>
            </a:r>
            <a:endParaRPr lang="en-US" altLang="zh-CN" sz="32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210" name="图片 2488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4870450"/>
            <a:ext cx="1008063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11" name="矩形 248875"/>
          <p:cNvSpPr/>
          <p:nvPr/>
        </p:nvSpPr>
        <p:spPr>
          <a:xfrm>
            <a:off x="2484438" y="4797425"/>
            <a:ext cx="1101725" cy="1098550"/>
          </a:xfrm>
          <a:prstGeom prst="rect">
            <a:avLst/>
          </a:prstGeom>
          <a:noFill/>
          <a:ln w="9525">
            <a:noFill/>
          </a:ln>
        </p:spPr>
        <p:txBody>
          <a:bodyPr wrap="none" rIns="171396" anchor="ctr">
            <a:spAutoFit/>
          </a:bodyPr>
          <a:p>
            <a:r>
              <a:rPr lang="zh-CN" altLang="en-US" sz="6600" dirty="0">
                <a:solidFill>
                  <a:srgbClr val="0066FF"/>
                </a:solidFill>
                <a:latin typeface="Arial" panose="020B0604020202020204" pitchFamily="34" charset="0"/>
                <a:ea typeface="楷体_GB2312" pitchFamily="1" charset="-122"/>
              </a:rPr>
              <a:t>睑</a:t>
            </a:r>
            <a:endParaRPr lang="zh-CN" altLang="en-US" sz="6600" dirty="0">
              <a:solidFill>
                <a:srgbClr val="0066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  <p:bldP spid="9228" grpId="0"/>
      <p:bldP spid="9236" grpId="0"/>
      <p:bldP spid="9240" grpId="0"/>
      <p:bldP spid="9241" grpId="0"/>
      <p:bldP spid="9242" grpId="0"/>
      <p:bldP spid="9243" grpId="0"/>
      <p:bldP spid="9251" grpId="0"/>
      <p:bldP spid="9255" grpId="0"/>
      <p:bldP spid="9256" grpId="0"/>
      <p:bldP spid="9257" grpId="0"/>
      <p:bldP spid="9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215041"/>
          <p:cNvSpPr txBox="1"/>
          <p:nvPr/>
        </p:nvSpPr>
        <p:spPr>
          <a:xfrm>
            <a:off x="468313" y="981075"/>
            <a:ext cx="14335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鸟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巢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43" name="文本框 215042"/>
          <p:cNvSpPr txBox="1"/>
          <p:nvPr/>
        </p:nvSpPr>
        <p:spPr>
          <a:xfrm>
            <a:off x="1403350" y="908050"/>
            <a:ext cx="129698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cháo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5" name="矩形 215043"/>
          <p:cNvSpPr/>
          <p:nvPr/>
        </p:nvSpPr>
        <p:spPr>
          <a:xfrm>
            <a:off x="2987675" y="9810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垂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蔓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45" name="文本框 215044"/>
          <p:cNvSpPr txBox="1"/>
          <p:nvPr/>
        </p:nvSpPr>
        <p:spPr>
          <a:xfrm>
            <a:off x="4067175" y="476250"/>
            <a:ext cx="18732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wàn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文本框 215045"/>
          <p:cNvSpPr txBox="1"/>
          <p:nvPr/>
        </p:nvSpPr>
        <p:spPr>
          <a:xfrm>
            <a:off x="6588125" y="18446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雏</a:t>
            </a:r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儿</a:t>
            </a:r>
            <a:endParaRPr lang="zh-CN" altLang="en-US" sz="32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198" name="文本框 215046"/>
          <p:cNvSpPr txBox="1"/>
          <p:nvPr/>
        </p:nvSpPr>
        <p:spPr>
          <a:xfrm>
            <a:off x="0" y="263683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眼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睑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199" name="文本框 215047"/>
          <p:cNvSpPr txBox="1"/>
          <p:nvPr/>
        </p:nvSpPr>
        <p:spPr>
          <a:xfrm>
            <a:off x="2195513" y="263683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眸</a:t>
            </a:r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子</a:t>
            </a:r>
            <a:endParaRPr lang="zh-CN" altLang="en-US" sz="32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00" name="文本框 215048"/>
          <p:cNvSpPr txBox="1"/>
          <p:nvPr/>
        </p:nvSpPr>
        <p:spPr>
          <a:xfrm>
            <a:off x="0" y="1773238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生意葱茏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01" name="文本框 215049"/>
          <p:cNvSpPr txBox="1"/>
          <p:nvPr/>
        </p:nvSpPr>
        <p:spPr>
          <a:xfrm>
            <a:off x="6372225" y="2636838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呷呷嘴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02" name="文本框 215050"/>
          <p:cNvSpPr txBox="1"/>
          <p:nvPr/>
        </p:nvSpPr>
        <p:spPr>
          <a:xfrm>
            <a:off x="4427538" y="263683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流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泻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52" name="文本框 215051"/>
          <p:cNvSpPr txBox="1"/>
          <p:nvPr/>
        </p:nvSpPr>
        <p:spPr>
          <a:xfrm>
            <a:off x="7451725" y="1773238"/>
            <a:ext cx="11525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chú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3" name="文本框 215052"/>
          <p:cNvSpPr txBox="1"/>
          <p:nvPr/>
        </p:nvSpPr>
        <p:spPr>
          <a:xfrm>
            <a:off x="827088" y="2492375"/>
            <a:ext cx="14414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jiǎn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4" name="文本框 215053"/>
          <p:cNvSpPr txBox="1"/>
          <p:nvPr/>
        </p:nvSpPr>
        <p:spPr>
          <a:xfrm>
            <a:off x="3059113" y="2433638"/>
            <a:ext cx="946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móu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5" name="文本框 215054"/>
          <p:cNvSpPr txBox="1"/>
          <p:nvPr/>
        </p:nvSpPr>
        <p:spPr>
          <a:xfrm>
            <a:off x="5364163" y="2505075"/>
            <a:ext cx="946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xiè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6" name="文本框 215055"/>
          <p:cNvSpPr txBox="1"/>
          <p:nvPr/>
        </p:nvSpPr>
        <p:spPr>
          <a:xfrm>
            <a:off x="7667625" y="2636838"/>
            <a:ext cx="14763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xiā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7" name="文本框 215056"/>
          <p:cNvSpPr txBox="1"/>
          <p:nvPr/>
        </p:nvSpPr>
        <p:spPr>
          <a:xfrm>
            <a:off x="1692275" y="1773238"/>
            <a:ext cx="22320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cōnɡlónɡ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9" name="文本框 215057"/>
          <p:cNvSpPr txBox="1"/>
          <p:nvPr/>
        </p:nvSpPr>
        <p:spPr>
          <a:xfrm>
            <a:off x="7162800" y="57912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2" charset="0"/>
                <a:ea typeface="黑体" panose="02010609060101010101" pitchFamily="1" charset="-122"/>
              </a:rPr>
              <a:t>back</a:t>
            </a:r>
            <a:endParaRPr lang="en-US" altLang="zh-CN" sz="24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pic>
        <p:nvPicPr>
          <p:cNvPr id="8210" name="图片 215058" descr="j0365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35150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图片 215059" descr="j01164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38" y="4437063"/>
            <a:ext cx="1795462" cy="242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2" name="文本框 215060"/>
          <p:cNvSpPr txBox="1"/>
          <p:nvPr/>
        </p:nvSpPr>
        <p:spPr>
          <a:xfrm>
            <a:off x="5580063" y="1052513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斑斑驳驳</a:t>
            </a:r>
            <a:endParaRPr lang="zh-CN" altLang="en-US" sz="32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62" name="文本框 215061"/>
          <p:cNvSpPr txBox="1"/>
          <p:nvPr/>
        </p:nvSpPr>
        <p:spPr>
          <a:xfrm>
            <a:off x="7235825" y="908050"/>
            <a:ext cx="16573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bānbó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14" name="矩形 215062"/>
          <p:cNvSpPr/>
          <p:nvPr/>
        </p:nvSpPr>
        <p:spPr>
          <a:xfrm>
            <a:off x="3924300" y="1844675"/>
            <a:ext cx="1403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黑体" panose="02010609060101010101" pitchFamily="1" charset="-122"/>
              </a:rPr>
              <a:t>瞅瞅我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64" name="文本框 215063"/>
          <p:cNvSpPr txBox="1"/>
          <p:nvPr/>
        </p:nvSpPr>
        <p:spPr>
          <a:xfrm>
            <a:off x="5219700" y="1844675"/>
            <a:ext cx="14398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chǒu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16" name="文本框 215064"/>
          <p:cNvSpPr txBox="1"/>
          <p:nvPr/>
        </p:nvSpPr>
        <p:spPr>
          <a:xfrm>
            <a:off x="250825" y="38608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扒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17" name="文本框 215065"/>
          <p:cNvSpPr txBox="1"/>
          <p:nvPr/>
        </p:nvSpPr>
        <p:spPr>
          <a:xfrm>
            <a:off x="1042988" y="3644900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扒开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18" name="文本框 215066"/>
          <p:cNvSpPr txBox="1"/>
          <p:nvPr/>
        </p:nvSpPr>
        <p:spPr>
          <a:xfrm>
            <a:off x="1042988" y="4508500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扒窃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10268" name="文本框 215067"/>
          <p:cNvSpPr txBox="1"/>
          <p:nvPr/>
        </p:nvSpPr>
        <p:spPr>
          <a:xfrm>
            <a:off x="1908175" y="3644900"/>
            <a:ext cx="12239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69" name="文本框 215068"/>
          <p:cNvSpPr txBox="1"/>
          <p:nvPr/>
        </p:nvSpPr>
        <p:spPr>
          <a:xfrm>
            <a:off x="1979613" y="443547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pá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21" name="文本框 215069"/>
          <p:cNvSpPr txBox="1"/>
          <p:nvPr/>
        </p:nvSpPr>
        <p:spPr>
          <a:xfrm>
            <a:off x="2987675" y="3933825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爪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22" name="文本框 215070"/>
          <p:cNvSpPr txBox="1"/>
          <p:nvPr/>
        </p:nvSpPr>
        <p:spPr>
          <a:xfrm>
            <a:off x="3708400" y="4508500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爪牙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23" name="文本框 215071"/>
          <p:cNvSpPr txBox="1"/>
          <p:nvPr/>
        </p:nvSpPr>
        <p:spPr>
          <a:xfrm>
            <a:off x="3708400" y="357346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爪子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24" name="左大括号 215072"/>
          <p:cNvSpPr/>
          <p:nvPr/>
        </p:nvSpPr>
        <p:spPr>
          <a:xfrm>
            <a:off x="900113" y="3789363"/>
            <a:ext cx="142875" cy="1079500"/>
          </a:xfrm>
          <a:prstGeom prst="leftBrace">
            <a:avLst>
              <a:gd name="adj1" fmla="val 627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4" name="文本框 215073"/>
          <p:cNvSpPr txBox="1"/>
          <p:nvPr/>
        </p:nvSpPr>
        <p:spPr>
          <a:xfrm>
            <a:off x="4500563" y="3573463"/>
            <a:ext cx="1511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zhuǎ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75" name="文本框 215074"/>
          <p:cNvSpPr txBox="1"/>
          <p:nvPr/>
        </p:nvSpPr>
        <p:spPr>
          <a:xfrm>
            <a:off x="4500563" y="4437063"/>
            <a:ext cx="1511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zhǎo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27" name="左大括号 215075"/>
          <p:cNvSpPr/>
          <p:nvPr/>
        </p:nvSpPr>
        <p:spPr>
          <a:xfrm>
            <a:off x="3563938" y="3789363"/>
            <a:ext cx="142875" cy="1079500"/>
          </a:xfrm>
          <a:prstGeom prst="leftBrace">
            <a:avLst>
              <a:gd name="adj1" fmla="val 627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8" name="文本框 215076"/>
          <p:cNvSpPr txBox="1"/>
          <p:nvPr/>
        </p:nvSpPr>
        <p:spPr>
          <a:xfrm>
            <a:off x="5724525" y="40767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蔓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29" name="文本框 215077"/>
          <p:cNvSpPr txBox="1"/>
          <p:nvPr/>
        </p:nvSpPr>
        <p:spPr>
          <a:xfrm>
            <a:off x="6300788" y="36449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顺蔓摸瓜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30" name="文本框 215078"/>
          <p:cNvSpPr txBox="1"/>
          <p:nvPr/>
        </p:nvSpPr>
        <p:spPr>
          <a:xfrm>
            <a:off x="6372225" y="458152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1" charset="-122"/>
              </a:rPr>
              <a:t>蔓延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8231" name="左大括号 215079"/>
          <p:cNvSpPr/>
          <p:nvPr/>
        </p:nvSpPr>
        <p:spPr>
          <a:xfrm>
            <a:off x="6227763" y="3860800"/>
            <a:ext cx="142875" cy="1079500"/>
          </a:xfrm>
          <a:prstGeom prst="leftBrace">
            <a:avLst>
              <a:gd name="adj1" fmla="val 627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1" name="文本框 215080"/>
          <p:cNvSpPr txBox="1"/>
          <p:nvPr/>
        </p:nvSpPr>
        <p:spPr>
          <a:xfrm>
            <a:off x="7920038" y="3573463"/>
            <a:ext cx="122396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wàn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82" name="文本框 215081"/>
          <p:cNvSpPr txBox="1"/>
          <p:nvPr/>
        </p:nvSpPr>
        <p:spPr>
          <a:xfrm>
            <a:off x="7308850" y="4508500"/>
            <a:ext cx="1511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màn</a:t>
            </a:r>
            <a:endParaRPr lang="en-US" altLang="zh-CN" sz="4000" dirty="0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52" grpId="0"/>
      <p:bldP spid="10253" grpId="0"/>
      <p:bldP spid="10254" grpId="0"/>
      <p:bldP spid="10255" grpId="0"/>
      <p:bldP spid="10256" grpId="0"/>
      <p:bldP spid="10257" grpId="0"/>
      <p:bldP spid="10262" grpId="0"/>
      <p:bldP spid="10264" grpId="0"/>
      <p:bldP spid="10268" grpId="0"/>
      <p:bldP spid="10269" grpId="0"/>
      <p:bldP spid="10274" grpId="0"/>
      <p:bldP spid="10275" grpId="0"/>
      <p:bldP spid="10281" grpId="0"/>
      <p:bldP spid="10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92161" descr="YW00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49275"/>
            <a:ext cx="3600450" cy="576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92162" descr="bi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349500"/>
            <a:ext cx="679450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64"/>
          <p:cNvSpPr txBox="1"/>
          <p:nvPr/>
        </p:nvSpPr>
        <p:spPr>
          <a:xfrm>
            <a:off x="4427538" y="1989138"/>
            <a:ext cx="4716462" cy="4117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、本文讲述了一个什么故事？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、表达了作者对珍珠鸟的什么感情？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矩形 92170"/>
          <p:cNvSpPr/>
          <p:nvPr/>
        </p:nvSpPr>
        <p:spPr>
          <a:xfrm>
            <a:off x="4859338" y="549275"/>
            <a:ext cx="28082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感知美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251905" descr="2012060408543962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矩形 251906"/>
          <p:cNvSpPr/>
          <p:nvPr/>
        </p:nvSpPr>
        <p:spPr>
          <a:xfrm>
            <a:off x="2484438" y="188913"/>
            <a:ext cx="3429000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（三）学习课文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3316" name="矩形 251907"/>
          <p:cNvSpPr/>
          <p:nvPr/>
        </p:nvSpPr>
        <p:spPr>
          <a:xfrm>
            <a:off x="1116013" y="1916113"/>
            <a:ext cx="4933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b="1" dirty="0">
                <a:solidFill>
                  <a:srgbClr val="0066FF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400" b="1" dirty="0">
                <a:solidFill>
                  <a:srgbClr val="0066FF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1" charset="-122"/>
                <a:ea typeface="楷体_GB2312" pitchFamily="1" charset="-122"/>
              </a:rPr>
              <a:t>）说说课文主要讲了什么内容。</a:t>
            </a:r>
            <a:endParaRPr lang="zh-CN" altLang="en-US" sz="2400" b="1" dirty="0">
              <a:solidFill>
                <a:srgbClr val="0066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17" name="文本框 251908"/>
          <p:cNvSpPr txBox="1"/>
          <p:nvPr/>
        </p:nvSpPr>
        <p:spPr>
          <a:xfrm>
            <a:off x="900113" y="3644900"/>
            <a:ext cx="72818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 2 ）作者养珍珠鸟的感受是什么？</a:t>
            </a:r>
            <a:endParaRPr lang="zh-CN" altLang="en-US" sz="2400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文本框 251909"/>
          <p:cNvSpPr txBox="1"/>
          <p:nvPr/>
        </p:nvSpPr>
        <p:spPr>
          <a:xfrm>
            <a:off x="1619250" y="4365625"/>
            <a:ext cx="46101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信赖，往往会创造出美好的境界。</a:t>
            </a:r>
            <a:endParaRPr lang="zh-CN" altLang="en-US" sz="24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0246" name="图片 2519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6308725"/>
            <a:ext cx="1312862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矩形 251911"/>
          <p:cNvSpPr/>
          <p:nvPr/>
        </p:nvSpPr>
        <p:spPr>
          <a:xfrm>
            <a:off x="1692275" y="981075"/>
            <a:ext cx="19097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整体感知</a:t>
            </a:r>
            <a:endParaRPr lang="zh-CN" altLang="en-US" sz="2800" b="1" dirty="0">
              <a:solidFill>
                <a:srgbClr val="66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矩形 251912"/>
          <p:cNvSpPr/>
          <p:nvPr/>
        </p:nvSpPr>
        <p:spPr>
          <a:xfrm>
            <a:off x="1547813" y="2565400"/>
            <a:ext cx="4103687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课文主要描写了“我”为珍珠鸟创造了自由自在的生活环境，它们由怕人到能与“我”和睦相处的故事。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2" name="图片 251913" descr="4cd22077gbc7180412d8b&amp;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557338"/>
            <a:ext cx="2376487" cy="206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/>
      <p:bldP spid="13321" grpId="1"/>
      <p:bldP spid="1332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135170"/>
          <p:cNvSpPr txBox="1"/>
          <p:nvPr/>
        </p:nvSpPr>
        <p:spPr>
          <a:xfrm>
            <a:off x="1619250" y="2420938"/>
            <a:ext cx="6227763" cy="4117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朗读课文</a:t>
            </a:r>
            <a:r>
              <a:rPr lang="en-US" altLang="zh-CN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画出你喜欢的体现</a:t>
            </a:r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小珍珠鸟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可爱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的句子</a:t>
            </a:r>
            <a:r>
              <a:rPr lang="en-US" altLang="zh-CN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并说说你的理由。</a:t>
            </a:r>
            <a:endParaRPr lang="zh-CN" altLang="en-US" sz="48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6" name="图片 135177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35178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35179"/>
          <p:cNvSpPr/>
          <p:nvPr/>
        </p:nvSpPr>
        <p:spPr>
          <a:xfrm>
            <a:off x="3563938" y="692150"/>
            <a:ext cx="37449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欣赏美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44386"/>
          <p:cNvSpPr txBox="1"/>
          <p:nvPr/>
        </p:nvSpPr>
        <p:spPr>
          <a:xfrm>
            <a:off x="1403350" y="765175"/>
            <a:ext cx="7200900" cy="2289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 </a:t>
            </a:r>
            <a:r>
              <a:rPr lang="zh-CN" altLang="en-US" sz="3600" b="1" dirty="0">
                <a:solidFill>
                  <a:schemeClr val="folHlink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瞧，多么像它的父母：红嘴红脚，灰蓝色的毛，只是后背还没生出珍珠似的圆圆的白点；它好肥，整个身子好像一个蓬松的球儿。</a:t>
            </a:r>
            <a:endParaRPr lang="zh-CN" altLang="en-US" sz="4000" b="1" dirty="0">
              <a:solidFill>
                <a:schemeClr val="folHlink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5363" name="文本框 144387"/>
          <p:cNvSpPr txBox="1"/>
          <p:nvPr/>
        </p:nvSpPr>
        <p:spPr>
          <a:xfrm>
            <a:off x="1187450" y="3573463"/>
            <a:ext cx="6553200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用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比喻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的手法</a:t>
            </a:r>
            <a:r>
              <a:rPr lang="en-US" altLang="zh-CN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, 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抓住珍珠鸟的外形来描写</a:t>
            </a:r>
            <a:r>
              <a:rPr lang="en-US" altLang="zh-CN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en-US" altLang="zh-CN" sz="4000" b="1" dirty="0">
                <a:solidFill>
                  <a:srgbClr val="001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写出珍珠鸟毛茸茸</a:t>
            </a:r>
            <a:r>
              <a:rPr lang="en-US" altLang="zh-CN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又肥又圆的特点</a:t>
            </a:r>
            <a:r>
              <a:rPr lang="en-US" altLang="zh-CN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,</a:t>
            </a:r>
            <a:r>
              <a:rPr lang="zh-CN" altLang="en-US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很可爱的样子。</a:t>
            </a:r>
            <a:endParaRPr lang="zh-CN" altLang="en-US" sz="4000" b="1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2291" name="图片 144391" descr="j0365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44392" descr="j03654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6388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</p:bldLst>
  </p:timing>
</p:sld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2417</Words>
  <Application>WPS 演示</Application>
  <PresentationFormat>在屏幕上显示</PresentationFormat>
  <Paragraphs>280</Paragraphs>
  <Slides>31</Slides>
  <Notes>8</Notes>
  <HiddenSlides>0</HiddenSlides>
  <MMClips>7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宋体</vt:lpstr>
      <vt:lpstr>Wingdings</vt:lpstr>
      <vt:lpstr>Arial Black</vt:lpstr>
      <vt:lpstr>Times New Roman</vt:lpstr>
      <vt:lpstr>华文行楷</vt:lpstr>
      <vt:lpstr>黑体</vt:lpstr>
      <vt:lpstr>Tahoma</vt:lpstr>
      <vt:lpstr>隶书</vt:lpstr>
      <vt:lpstr>华文楷体</vt:lpstr>
      <vt:lpstr>楷体_GB2312</vt:lpstr>
      <vt:lpstr>华文隶书</vt:lpstr>
      <vt:lpstr>幼圆</vt:lpstr>
      <vt:lpstr>华文新魏</vt:lpstr>
      <vt:lpstr>新宋体</vt:lpstr>
      <vt:lpstr>微软雅黑</vt:lpstr>
      <vt:lpstr>华文行楷</vt:lpstr>
      <vt:lpstr>楷体_GB2312</vt:lpstr>
      <vt:lpstr>Arial Unicode MS</vt:lpstr>
      <vt:lpstr>诗情画意</vt:lpstr>
      <vt:lpstr>1_诗情画意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www.xunchi.com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tyl</dc:creator>
  <cp:lastModifiedBy>易继林</cp:lastModifiedBy>
  <cp:revision>92</cp:revision>
  <dcterms:created xsi:type="dcterms:W3CDTF">2007-05-16T04:48:50Z</dcterms:created>
  <dcterms:modified xsi:type="dcterms:W3CDTF">2018-11-17T09:10:42Z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