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68" r:id="rId5"/>
    <p:sldId id="258" r:id="rId6"/>
    <p:sldId id="269" r:id="rId7"/>
    <p:sldId id="293" r:id="rId8"/>
    <p:sldId id="288" r:id="rId9"/>
    <p:sldId id="290" r:id="rId10"/>
    <p:sldId id="289" r:id="rId11"/>
    <p:sldId id="291" r:id="rId12"/>
    <p:sldId id="259" r:id="rId1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9532A"/>
    <a:srgbClr val="D9E890"/>
    <a:srgbClr val="0F5922"/>
    <a:srgbClr val="FFFF99"/>
    <a:srgbClr val="BFD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504"/>
  </p:normalViewPr>
  <p:slideViewPr>
    <p:cSldViewPr showGuides="1">
      <p:cViewPr varScale="1">
        <p:scale>
          <a:sx n="82" d="100"/>
          <a:sy n="82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F96F737-DE79-488A-B995-630D9CB983E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3" descr="D:\花纹\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57290" y="2143116"/>
            <a:ext cx="4786346" cy="785818"/>
          </a:xfrm>
        </p:spPr>
        <p:txBody>
          <a:bodyPr>
            <a:normAutofit/>
          </a:bodyPr>
          <a:lstStyle>
            <a:lvl1pPr>
              <a:defRPr sz="36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7290" y="3071810"/>
            <a:ext cx="4786346" cy="57150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876458-648B-4009-948A-88FF377832B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9B56E86-6A52-4737-B5D4-8F9D2C1FCBD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9B56E86-6A52-4737-B5D4-8F9D2C1FCBD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500188"/>
            <a:ext cx="4038600" cy="4625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00188"/>
            <a:ext cx="4038600" cy="4625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9B56E86-6A52-4737-B5D4-8F9D2C1FCBD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57200" y="1500188"/>
            <a:ext cx="8229600" cy="46259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单击图标添加表格</a:t>
            </a:r>
            <a:endParaRPr kumimoji="0" lang="zh-CN" altLang="en-US" sz="2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9B56E86-6A52-4737-B5D4-8F9D2C1FCBD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9B56E86-6A52-4737-B5D4-8F9D2C1FCBD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9B56E86-6A52-4737-B5D4-8F9D2C1FCBD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9B56E86-6A52-4737-B5D4-8F9D2C1FCBD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9B56E86-6A52-4737-B5D4-8F9D2C1FCBD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9B56E86-6A52-4737-B5D4-8F9D2C1FCBD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9B56E86-6A52-4737-B5D4-8F9D2C1FCBD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9B56E86-6A52-4737-B5D4-8F9D2C1FCBD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9B56E86-6A52-4737-B5D4-8F9D2C1FCBD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3.png"/><Relationship Id="rId14" Type="http://schemas.openxmlformats.org/officeDocument/2006/relationships/image" Target="../media/image2.pn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" name="矩形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BFD8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7" name="标题占位符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</a:t>
            </a:r>
            <a:endParaRPr lang="zh-CN" altLang="en-US" dirty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>
          <a:xfrm>
            <a:off x="457200" y="1500188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9B56E86-6A52-4737-B5D4-8F9D2C1FCBD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2" name="Picture 2" descr="D:\花纹\儿童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929313" y="5548313"/>
            <a:ext cx="2973387" cy="1166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6719888"/>
            <a:ext cx="9144000" cy="138113"/>
          </a:xfrm>
          <a:prstGeom prst="rect">
            <a:avLst/>
          </a:prstGeom>
          <a:solidFill>
            <a:srgbClr val="09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4" name="Picture 5" descr="D:\花纹\1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189663" y="0"/>
            <a:ext cx="2954337" cy="200025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1" Type="http://schemas.openxmlformats.org/officeDocument/2006/relationships/hyperlink" Target="http://www.zcool.com.cn/img.html?src=/g/30/43/1243698588245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组合 6"/>
          <p:cNvGrpSpPr/>
          <p:nvPr/>
        </p:nvGrpSpPr>
        <p:grpSpPr>
          <a:xfrm>
            <a:off x="433393" y="398940"/>
            <a:ext cx="5849865" cy="4024590"/>
            <a:chOff x="1285852" y="928670"/>
            <a:chExt cx="4786346" cy="10715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圆角矩形 4"/>
            <p:cNvSpPr/>
            <p:nvPr/>
          </p:nvSpPr>
          <p:spPr>
            <a:xfrm>
              <a:off x="1285852" y="928670"/>
              <a:ext cx="4786346" cy="1071570"/>
            </a:xfrm>
            <a:prstGeom prst="roundRect">
              <a:avLst/>
            </a:prstGeom>
            <a:solidFill>
              <a:srgbClr val="D9E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1428728" y="1035827"/>
              <a:ext cx="4500594" cy="857256"/>
            </a:xfrm>
            <a:prstGeom prst="roundRect">
              <a:avLst/>
            </a:prstGeom>
            <a:noFill/>
            <a:ln w="12700">
              <a:solidFill>
                <a:srgbClr val="0F59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099" name="标题 1"/>
          <p:cNvSpPr>
            <a:spLocks noGrp="1"/>
          </p:cNvSpPr>
          <p:nvPr>
            <p:ph type="ctrTitle"/>
          </p:nvPr>
        </p:nvSpPr>
        <p:spPr>
          <a:xfrm>
            <a:off x="900113" y="1052513"/>
            <a:ext cx="5111750" cy="18669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40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国培小语</a:t>
            </a:r>
            <a:r>
              <a:rPr lang="en-US" altLang="zh-CN" sz="4000" kern="120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5</a:t>
            </a:r>
            <a:r>
              <a:rPr lang="zh-CN" altLang="en-US" sz="40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班</a:t>
            </a:r>
            <a:br>
              <a:rPr lang="en-US" altLang="zh-CN" sz="4000" kern="120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r>
              <a:rPr lang="zh-CN" altLang="en-US" sz="40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学习简报</a:t>
            </a:r>
            <a:r>
              <a:rPr lang="en-US" altLang="zh-CN" sz="4000" kern="120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</a:t>
            </a:r>
            <a:r>
              <a:rPr lang="zh-CN" altLang="en-US" sz="40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第</a:t>
            </a:r>
            <a:r>
              <a:rPr lang="en-US" altLang="zh-CN" sz="40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1</a:t>
            </a:r>
            <a:r>
              <a:rPr lang="en-US" altLang="zh-CN" sz="4000" kern="120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0</a:t>
            </a:r>
            <a:r>
              <a:rPr lang="zh-CN" altLang="en-US" sz="40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期</a:t>
            </a:r>
            <a:r>
              <a:rPr lang="en-US" altLang="zh-CN" sz="4000" kern="120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)</a:t>
            </a:r>
            <a:endParaRPr lang="en-US" altLang="zh-CN" sz="4000" kern="1200"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  <p:sp>
        <p:nvSpPr>
          <p:cNvPr id="3076" name="副标题 2"/>
          <p:cNvSpPr>
            <a:spLocks noGrp="1"/>
          </p:cNvSpPr>
          <p:nvPr>
            <p:ph type="subTitle" idx="1"/>
          </p:nvPr>
        </p:nvSpPr>
        <p:spPr>
          <a:xfrm>
            <a:off x="684213" y="2924175"/>
            <a:ext cx="5400675" cy="571500"/>
          </a:xfrm>
        </p:spPr>
        <p:txBody>
          <a:bodyPr vert="horz" wrap="square" lIns="91440" tIns="45720" rIns="91440" bIns="45720" numCol="1" anchor="t" anchorCtr="0" compatLnSpc="1">
            <a:normAutofit fontScale="90000"/>
          </a:bodyPr>
          <a:p>
            <a:pPr eaLnBrk="1" hangingPunct="1">
              <a:lnSpc>
                <a:spcPct val="90000"/>
              </a:lnSpc>
            </a:pPr>
            <a:r>
              <a:rPr lang="zh-CN" altLang="en-US" sz="3200" b="1" kern="1200" dirty="0">
                <a:solidFill>
                  <a:srgbClr val="09532A"/>
                </a:solidFill>
                <a:latin typeface="+mn-lt"/>
                <a:ea typeface="+mn-ea"/>
                <a:cs typeface="+mn-cs"/>
              </a:rPr>
              <a:t>主编：易继林</a:t>
            </a:r>
            <a:r>
              <a:rPr lang="en-US" altLang="zh-CN" sz="3200" b="1" kern="1200">
                <a:solidFill>
                  <a:srgbClr val="09532A"/>
                </a:solidFill>
                <a:latin typeface="+mn-lt"/>
                <a:ea typeface="+mn-ea"/>
                <a:cs typeface="+mn-cs"/>
              </a:rPr>
              <a:t>2018</a:t>
            </a:r>
            <a:r>
              <a:rPr lang="zh-CN" altLang="en-US" sz="3200" b="1" kern="1200" dirty="0">
                <a:solidFill>
                  <a:srgbClr val="09532A"/>
                </a:solidFill>
                <a:latin typeface="+mn-lt"/>
                <a:ea typeface="+mn-ea"/>
                <a:cs typeface="+mn-cs"/>
              </a:rPr>
              <a:t>年</a:t>
            </a:r>
            <a:r>
              <a:rPr lang="en-US" altLang="zh-CN" sz="3200" b="1" kern="1200" dirty="0">
                <a:solidFill>
                  <a:srgbClr val="09532A"/>
                </a:solidFill>
                <a:latin typeface="+mn-lt"/>
                <a:ea typeface="+mn-ea"/>
                <a:cs typeface="+mn-cs"/>
              </a:rPr>
              <a:t>10</a:t>
            </a:r>
            <a:r>
              <a:rPr lang="zh-CN" altLang="en-US" sz="3200" b="1" kern="1200" dirty="0">
                <a:solidFill>
                  <a:srgbClr val="09532A"/>
                </a:solidFill>
                <a:latin typeface="+mn-lt"/>
                <a:ea typeface="+mn-ea"/>
                <a:cs typeface="+mn-cs"/>
              </a:rPr>
              <a:t>月</a:t>
            </a:r>
            <a:r>
              <a:rPr lang="en-US" altLang="zh-CN" sz="3200" b="1" kern="1200" dirty="0">
                <a:solidFill>
                  <a:srgbClr val="09532A"/>
                </a:solidFill>
                <a:latin typeface="+mn-lt"/>
                <a:ea typeface="+mn-ea"/>
                <a:cs typeface="+mn-cs"/>
              </a:rPr>
              <a:t>27</a:t>
            </a:r>
            <a:r>
              <a:rPr lang="zh-CN" altLang="en-US" sz="3200" b="1" kern="1200" dirty="0">
                <a:solidFill>
                  <a:srgbClr val="09532A"/>
                </a:solidFill>
                <a:latin typeface="+mn-lt"/>
                <a:ea typeface="+mn-ea"/>
                <a:cs typeface="+mn-cs"/>
              </a:rPr>
              <a:t>日</a:t>
            </a:r>
            <a:endParaRPr lang="zh-CN" altLang="en-US" sz="3200" b="1" kern="1200" dirty="0">
              <a:solidFill>
                <a:srgbClr val="09532A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101" name="Picture 2" descr="D:\花纹\天使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-1602448">
            <a:off x="179388" y="188913"/>
            <a:ext cx="930275" cy="9223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2" name="Picture 2" descr="D:\花纹\儿童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4767263"/>
            <a:ext cx="2786063" cy="10937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组合 5"/>
          <p:cNvGrpSpPr/>
          <p:nvPr/>
        </p:nvGrpSpPr>
        <p:grpSpPr>
          <a:xfrm>
            <a:off x="1409700" y="1974850"/>
            <a:ext cx="4441190" cy="1714500"/>
            <a:chOff x="1285852" y="928670"/>
            <a:chExt cx="4786346" cy="10715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圆角矩形 6"/>
            <p:cNvSpPr/>
            <p:nvPr/>
          </p:nvSpPr>
          <p:spPr>
            <a:xfrm>
              <a:off x="1285852" y="928670"/>
              <a:ext cx="4786346" cy="1071570"/>
            </a:xfrm>
            <a:prstGeom prst="roundRect">
              <a:avLst/>
            </a:prstGeom>
            <a:solidFill>
              <a:srgbClr val="D9E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1428728" y="1035827"/>
              <a:ext cx="4500594" cy="857256"/>
            </a:xfrm>
            <a:prstGeom prst="roundRect">
              <a:avLst/>
            </a:prstGeom>
            <a:noFill/>
            <a:ln w="12700">
              <a:solidFill>
                <a:srgbClr val="0F59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标题 2"/>
          <p:cNvSpPr>
            <a:spLocks noGrp="1"/>
          </p:cNvSpPr>
          <p:nvPr>
            <p:ph type="ctrTitle"/>
          </p:nvPr>
        </p:nvSpPr>
        <p:spPr bwMode="auto">
          <a:xfrm>
            <a:off x="810260" y="2439035"/>
            <a:ext cx="5217160" cy="786130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以崭新的姿态迎接每一天的到来！</a:t>
            </a:r>
            <a:endParaRPr kumimoji="0" lang="zh-CN" altLang="en-US" sz="4800" b="1" i="0" u="none" strike="noStrike" kern="1200" cap="none" spc="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12292" name="Picture 4" descr="喜庆节日图标矢量素材">
            <a:hlinkClick r:id="rId1"/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8005" t="48640" r="896" b="33696"/>
          <a:stretch>
            <a:fillRect/>
          </a:stretch>
        </p:blipFill>
        <p:spPr>
          <a:xfrm>
            <a:off x="428625" y="3517900"/>
            <a:ext cx="1158875" cy="1050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3" name="Text Box 3"/>
          <p:cNvSpPr txBox="1"/>
          <p:nvPr/>
        </p:nvSpPr>
        <p:spPr>
          <a:xfrm>
            <a:off x="180975" y="620713"/>
            <a:ext cx="8278813" cy="14452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8"/>
          <p:cNvSpPr txBox="1"/>
          <p:nvPr/>
        </p:nvSpPr>
        <p:spPr>
          <a:xfrm>
            <a:off x="468313" y="836613"/>
            <a:ext cx="8229600" cy="48577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zh-CN" altLang="en-US" sz="4400" b="1" dirty="0">
                <a:solidFill>
                  <a:srgbClr val="CC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本期导读</a:t>
            </a:r>
            <a:endParaRPr lang="en-US" altLang="zh-CN" sz="4400" b="1">
              <a:solidFill>
                <a:srgbClr val="CC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buNone/>
            </a:pPr>
            <a:endParaRPr lang="zh-CN" altLang="en-US" sz="4400" b="1" dirty="0">
              <a:solidFill>
                <a:srgbClr val="CC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/>
            <a:r>
              <a:rPr lang="zh-CN" altLang="en-US" sz="40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卷首寄语</a:t>
            </a:r>
            <a:endParaRPr lang="zh-CN" altLang="en-US" sz="4000" b="1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/>
            <a:r>
              <a:rPr lang="zh-CN" altLang="en-US" sz="40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学情通报</a:t>
            </a:r>
            <a:endParaRPr lang="zh-CN" altLang="en-US" sz="4000" b="1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/>
            <a:r>
              <a:rPr lang="zh-CN" altLang="en-US" sz="40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论坛研讨 </a:t>
            </a:r>
            <a:endParaRPr lang="zh-CN" altLang="en-US" sz="4000" b="1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/>
            <a:r>
              <a:rPr lang="zh-CN" altLang="en-US" sz="40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学习日志</a:t>
            </a:r>
            <a:r>
              <a:rPr lang="zh-CN" altLang="en-US" sz="40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4000" b="1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 algn="ctr">
              <a:buNone/>
            </a:pPr>
            <a:r>
              <a:rPr lang="zh-CN" altLang="en-US" sz="40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4000" b="1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zh-CN" altLang="en-US" sz="6000" b="1" dirty="0"/>
              <a:t>卷首寄语</a:t>
            </a:r>
            <a:endParaRPr lang="zh-CN" altLang="en-US" sz="6000" b="1" dirty="0"/>
          </a:p>
        </p:txBody>
      </p:sp>
      <p:grpSp>
        <p:nvGrpSpPr>
          <p:cNvPr id="7171" name="组合 38"/>
          <p:cNvGrpSpPr/>
          <p:nvPr/>
        </p:nvGrpSpPr>
        <p:grpSpPr>
          <a:xfrm>
            <a:off x="415290" y="2244090"/>
            <a:ext cx="9185910" cy="5097780"/>
            <a:chOff x="1132037" y="1617493"/>
            <a:chExt cx="7771177" cy="5097655"/>
          </a:xfrm>
        </p:grpSpPr>
        <p:grpSp>
          <p:nvGrpSpPr>
            <p:cNvPr id="7173" name="组合 18"/>
            <p:cNvGrpSpPr/>
            <p:nvPr/>
          </p:nvGrpSpPr>
          <p:grpSpPr>
            <a:xfrm>
              <a:off x="1142976" y="1857364"/>
              <a:ext cx="6715172" cy="4143404"/>
              <a:chOff x="1285852" y="928670"/>
              <a:chExt cx="4786346" cy="1071570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1285976" y="928631"/>
                <a:ext cx="4786537" cy="1071603"/>
              </a:xfrm>
              <a:prstGeom prst="roundRect">
                <a:avLst/>
              </a:prstGeom>
              <a:solidFill>
                <a:srgbClr val="D9E8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圆角矩形 20"/>
              <p:cNvSpPr/>
              <p:nvPr/>
            </p:nvSpPr>
            <p:spPr>
              <a:xfrm>
                <a:off x="1428554" y="984059"/>
                <a:ext cx="4501382" cy="960747"/>
              </a:xfrm>
              <a:prstGeom prst="roundRect">
                <a:avLst/>
              </a:prstGeom>
              <a:noFill/>
              <a:ln w="12700">
                <a:solidFill>
                  <a:srgbClr val="0F592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7174" name="Picture 2" descr="D:\花纹\天使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443539" flipH="1">
              <a:off x="1132037" y="1617493"/>
              <a:ext cx="786874" cy="90878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175" name="Picture 2" descr="D:\花纹\儿童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29322" y="5548178"/>
              <a:ext cx="2973892" cy="116697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172" name="Rectangle 22"/>
          <p:cNvSpPr/>
          <p:nvPr/>
        </p:nvSpPr>
        <p:spPr>
          <a:xfrm>
            <a:off x="516890" y="637223"/>
            <a:ext cx="8110220" cy="636333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buNone/>
            </a:pPr>
            <a:r>
              <a:rPr 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       </a:t>
            </a:r>
            <a:endParaRPr 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buNone/>
            </a:pPr>
            <a:r>
              <a:rPr 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国培计划（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2017)”--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中小学（幼儿）教师网络研修与校（园）本研修培训（第二年度）培训</a:t>
            </a:r>
            <a:r>
              <a:rPr 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暖潮涌动，千帆竞发。</a:t>
            </a:r>
            <a:endParaRPr 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buNone/>
            </a:pPr>
            <a:r>
              <a:rPr 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无论我们来自哪一块热土，无论我们在哪个学校，无论我们居于何种职位，我们都有一个共同的称谓－－教师。</a:t>
            </a:r>
            <a:endParaRPr 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buNone/>
            </a:pPr>
            <a:r>
              <a:rPr 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生活在一个多元化、科技飞速发展的时代，对于每一个人来说都是幸运的。对于每一个教师来说，生活在一个致力于从完整的人的成长，人的幸福的角度来反思教育、改革教育的时代，是令人激动的。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师是人类灵魂的工程师，担负着教书育人的重任，是现代文明的传承者和创造者，是学生心灵成长的陪伴者和引路人，我们就要不断地反思我们的教育真正有用吗？真正能促进学生的终身发展，真正培养了学生今后发展所需的核心素养了吗？以我们的星星之火点燃了学生的智慧之光吗？我们的行动是否经得起实践和历史的检验？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lvl="0" indent="0">
              <a:buNone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　　作为教师，我们在素质教育与课程改革中的位置在哪里呢？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lvl="0" indent="0">
              <a:buNone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　　为什么我们的眼里常含着泪水？因为我们对这个职业爱得深沉！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lvl="0" indent="0">
              <a:buNone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　　变革，发生在我们每一天的行为中，我们要有改变的勇气和决心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……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buNone/>
            </a:pPr>
            <a:r>
              <a:rPr 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endParaRPr 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428625" y="1961833"/>
            <a:ext cx="8535988" cy="5591175"/>
          </a:xfrm>
        </p:spPr>
        <p:txBody>
          <a:bodyPr vert="horz" wrap="square" lIns="91440" tIns="45720" rIns="91440" bIns="45720" anchor="ctr"/>
          <a:p>
            <a:r>
              <a:rPr lang="zh-CN" altLang="en-US" sz="4000" b="1" dirty="0"/>
              <a:t>学员阶段考核成绩情况通报</a:t>
            </a:r>
            <a:br>
              <a:rPr lang="en-US" altLang="zh-CN" sz="4000" b="1"/>
            </a:br>
            <a:br>
              <a:rPr lang="en-US" altLang="zh-CN" sz="4000" b="1"/>
            </a:br>
            <a:br>
              <a:rPr lang="en-US" altLang="zh-CN" b="1"/>
            </a:br>
            <a:r>
              <a:rPr lang="zh-CN" altLang="en-US" b="1" dirty="0"/>
              <a:t>班级信息汇总(统计时间截至2018-10-27 14:18:38)</a:t>
            </a:r>
            <a:br>
              <a:rPr lang="zh-CN" altLang="en-US" b="1" dirty="0"/>
            </a:br>
            <a:r>
              <a:rPr lang="zh-CN" altLang="en-US" b="1" dirty="0"/>
              <a:t> 学员数</a:t>
            </a:r>
            <a:r>
              <a:rPr lang="zh-CN" altLang="en-US" b="1" dirty="0">
                <a:sym typeface="+mn-ea"/>
              </a:rPr>
              <a:t>52</a:t>
            </a:r>
            <a:r>
              <a:rPr lang="zh-CN" altLang="en-US" b="1" dirty="0"/>
              <a:t> 	　　　研修作业提交数 </a:t>
            </a:r>
            <a:r>
              <a:rPr lang="zh-CN" altLang="en-US" b="1" dirty="0">
                <a:sym typeface="+mn-ea"/>
              </a:rPr>
              <a:t>104</a:t>
            </a:r>
            <a:r>
              <a:rPr lang="zh-CN" altLang="en-US" b="1" dirty="0"/>
              <a:t>	</a:t>
            </a:r>
            <a:br>
              <a:rPr lang="zh-CN" altLang="en-US" b="1" dirty="0"/>
            </a:br>
            <a:r>
              <a:rPr lang="zh-CN" altLang="en-US" b="1" dirty="0"/>
              <a:t> 论坛研讨数/评论数</a:t>
            </a:r>
            <a:r>
              <a:rPr lang="zh-CN" altLang="en-US" b="1" dirty="0">
                <a:sym typeface="+mn-ea"/>
              </a:rPr>
              <a:t>285/838</a:t>
            </a:r>
            <a:r>
              <a:rPr lang="zh-CN" altLang="en-US" b="1" dirty="0"/>
              <a:t> 　 资源共享数/评论数</a:t>
            </a:r>
            <a:r>
              <a:rPr lang="zh-CN" altLang="en-US" b="1" dirty="0">
                <a:sym typeface="+mn-ea"/>
              </a:rPr>
              <a:t>149/26</a:t>
            </a:r>
            <a:r>
              <a:rPr lang="zh-CN" altLang="en-US" b="1" dirty="0"/>
              <a:t> 	 学习日志数/评论数</a:t>
            </a:r>
            <a:r>
              <a:rPr lang="zh-CN" altLang="en-US" b="1" dirty="0">
                <a:sym typeface="+mn-ea"/>
              </a:rPr>
              <a:t>239/225</a:t>
            </a:r>
            <a:r>
              <a:rPr lang="zh-CN" altLang="en-US" b="1" dirty="0"/>
              <a:t> 	 </a:t>
            </a:r>
            <a:br>
              <a:rPr lang="zh-CN" altLang="en-US" b="1" dirty="0"/>
            </a:br>
            <a:r>
              <a:rPr lang="zh-CN" altLang="en-US" b="1" dirty="0"/>
              <a:t>班级简报数/评论数</a:t>
            </a:r>
            <a:r>
              <a:rPr lang="zh-CN" altLang="en-US" b="1" dirty="0">
                <a:sym typeface="+mn-ea"/>
              </a:rPr>
              <a:t>9/19	</a:t>
            </a:r>
            <a:r>
              <a:rPr lang="zh-CN" altLang="en-US" b="1" dirty="0"/>
              <a:t> 	  	</a:t>
            </a:r>
            <a:br>
              <a:rPr lang="zh-CN" altLang="en-US" b="1" dirty="0"/>
            </a:br>
            <a:r>
              <a:rPr lang="zh-CN" altLang="en-US" b="1" dirty="0"/>
              <a:t> 参训率(%)</a:t>
            </a:r>
            <a:r>
              <a:rPr lang="zh-CN" altLang="en-US" b="1" dirty="0">
                <a:sym typeface="+mn-ea"/>
              </a:rPr>
              <a:t>100.00</a:t>
            </a:r>
            <a:r>
              <a:rPr lang="zh-CN" altLang="en-US" b="1" dirty="0"/>
              <a:t> 	 学习率(%) </a:t>
            </a:r>
            <a:r>
              <a:rPr lang="zh-CN" altLang="en-US" b="1" dirty="0">
                <a:sym typeface="+mn-ea"/>
              </a:rPr>
              <a:t>100.00</a:t>
            </a:r>
            <a:r>
              <a:rPr lang="zh-CN" altLang="en-US" b="1" dirty="0"/>
              <a:t> </a:t>
            </a:r>
            <a:br>
              <a:rPr lang="zh-CN" altLang="en-US" b="1" dirty="0"/>
            </a:br>
            <a:r>
              <a:rPr lang="zh-CN" altLang="en-US" b="1" dirty="0"/>
              <a:t>合格率(%)</a:t>
            </a:r>
            <a:r>
              <a:rPr lang="zh-CN" altLang="en-US" b="1" dirty="0">
                <a:sym typeface="+mn-ea"/>
              </a:rPr>
              <a:t>100.00</a:t>
            </a:r>
            <a:r>
              <a:rPr lang="zh-CN" altLang="en-US" b="1" dirty="0"/>
              <a:t> 　 登陆人数</a:t>
            </a:r>
            <a:r>
              <a:rPr lang="zh-CN" altLang="en-US" b="1" dirty="0">
                <a:sym typeface="+mn-ea"/>
              </a:rPr>
              <a:t>52</a:t>
            </a:r>
            <a:r>
              <a:rPr lang="zh-CN" altLang="en-US" b="1" dirty="0"/>
              <a:t> 　 学习人数 </a:t>
            </a:r>
            <a:r>
              <a:rPr lang="zh-CN" altLang="en-US" b="1" dirty="0">
                <a:sym typeface="+mn-ea"/>
              </a:rPr>
              <a:t>52</a:t>
            </a:r>
            <a:br>
              <a:rPr lang="zh-CN" altLang="en-US" b="1" dirty="0"/>
            </a:br>
            <a:r>
              <a:rPr lang="zh-CN" altLang="en-US" b="1" dirty="0"/>
              <a:t>							52</a:t>
            </a:r>
            <a:br>
              <a:rPr lang="en-US" altLang="zh-CN" b="1"/>
            </a:br>
            <a:br>
              <a:rPr lang="en-US" altLang="zh-CN" b="1"/>
            </a:br>
            <a:br>
              <a:rPr lang="en-US" altLang="zh-CN" b="1"/>
            </a:br>
            <a:br>
              <a:rPr lang="zh-CN" altLang="en-US" dirty="0"/>
            </a:br>
            <a:endParaRPr lang="zh-CN" alt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9450" y="2393315"/>
            <a:ext cx="8020685" cy="2555240"/>
          </a:xfrm>
        </p:spPr>
        <p:txBody>
          <a:bodyPr/>
          <a:p>
            <a:r>
              <a:rPr lang="zh-CN" altLang="en-US" sz="1600"/>
              <a:t>　　　</a:t>
            </a:r>
            <a:r>
              <a:rPr lang="zh-CN" altLang="en-US" sz="2000"/>
              <a:t>请你谈谈群文阅读、绘本阅读与整本书阅读的区别与联系？</a:t>
            </a:r>
            <a:br>
              <a:rPr lang="zh-CN" altLang="en-US" sz="1600"/>
            </a:br>
            <a:r>
              <a:rPr lang="zh-CN" altLang="en-US" sz="1600"/>
              <a:t>　发布者：易继林     发布时间：2018-10-19 浏览数( 130) 【置顶】 </a:t>
            </a:r>
            <a:br>
              <a:rPr lang="zh-CN" altLang="en-US" sz="1600"/>
            </a:br>
            <a:r>
              <a:rPr lang="zh-CN" altLang="en-US" sz="1600"/>
              <a:t>　【回复】共有57条记录，有48人参与</a:t>
            </a:r>
            <a:br>
              <a:rPr lang="zh-CN" altLang="en-US" sz="1600"/>
            </a:br>
            <a:r>
              <a:rPr lang="zh-CN" altLang="en-US" sz="1600"/>
              <a:t>　　阅读教学是整个语文教学的主要内容和重要组成部分。谁抓好了阅读教学就能得天下，一个人的阅读史就是他的精神发育史。现在中小学教学研究开展如火如荼，阅读教学的类型也多种多样。请你就群文阅读、绘本阅读和整本书阅读谈谈你自己的理解？</a:t>
            </a:r>
            <a:br>
              <a:rPr lang="zh-CN" altLang="en-US" sz="1600"/>
            </a:br>
            <a:br>
              <a:rPr lang="zh-CN" altLang="en-US" sz="1600"/>
            </a:br>
            <a:r>
              <a:rPr lang="zh-CN" altLang="en-US" sz="1600"/>
              <a:t>陈顺芳 2018-10-27 15:07从小培养良好阅读习惯</a:t>
            </a:r>
            <a:br>
              <a:rPr lang="zh-CN" altLang="en-US" sz="1600"/>
            </a:br>
            <a:br>
              <a:rPr lang="zh-CN" altLang="en-US" sz="1600"/>
            </a:br>
            <a:r>
              <a:rPr lang="zh-CN" altLang="en-US" sz="1600"/>
              <a:t>唐敏 2018-10-27 14:10兴趣是最好的老师！培养学生阅读兴趣最重要！</a:t>
            </a:r>
            <a:br>
              <a:rPr lang="zh-CN" altLang="en-US" sz="1600"/>
            </a:br>
            <a:br>
              <a:rPr lang="zh-CN" altLang="en-US" sz="1600"/>
            </a:br>
            <a:r>
              <a:rPr lang="zh-CN" altLang="en-US" sz="1600"/>
              <a:t>李丽娜 2018-10-27 10:45阅读从低段抓起，培养好孩子阅读的兴趣。</a:t>
            </a:r>
            <a:br>
              <a:rPr lang="zh-CN" altLang="en-US" sz="1600"/>
            </a:br>
            <a:br>
              <a:rPr lang="zh-CN" altLang="en-US" sz="1600"/>
            </a:br>
            <a:r>
              <a:rPr lang="zh-CN" altLang="en-US" sz="1600"/>
              <a:t>毛小义 2018-10-27 10:30</a:t>
            </a:r>
            <a:br>
              <a:rPr lang="zh-CN" altLang="en-US" sz="1600"/>
            </a:br>
            <a:r>
              <a:rPr lang="zh-CN" altLang="en-US" sz="1600"/>
              <a:t>学生就应该多阅读，这样才能增长见识，使自己精神富足。</a:t>
            </a:r>
            <a:br>
              <a:rPr lang="zh-CN" altLang="en-US" sz="1600"/>
            </a:br>
            <a:br>
              <a:rPr lang="zh-CN" altLang="en-US" sz="1600"/>
            </a:br>
            <a:r>
              <a:rPr lang="zh-CN" altLang="en-US" sz="1600"/>
              <a:t>易福强 2018-10-27 08:19</a:t>
            </a:r>
            <a:br>
              <a:rPr lang="zh-CN" altLang="en-US" sz="1600"/>
            </a:br>
            <a:r>
              <a:rPr lang="zh-CN" altLang="en-US" sz="1600"/>
              <a:t>近几年的阅读考试分值已经快超越作文了。</a:t>
            </a:r>
            <a:br>
              <a:rPr lang="zh-CN" altLang="en-US" sz="1600"/>
            </a:br>
            <a:br>
              <a:rPr lang="zh-CN" altLang="en-US" sz="1600"/>
            </a:br>
            <a:r>
              <a:rPr lang="zh-CN" altLang="en-US" sz="1600"/>
              <a:t>易福强 2018-10-27 08:19</a:t>
            </a:r>
            <a:br>
              <a:rPr lang="zh-CN" altLang="en-US" sz="1600"/>
            </a:br>
            <a:r>
              <a:rPr lang="zh-CN" altLang="en-US" sz="1600"/>
              <a:t>近几年的阅读考试分值已经快超越作文了。</a:t>
            </a:r>
            <a:br>
              <a:rPr lang="zh-CN" altLang="en-US" sz="1600"/>
            </a:br>
            <a:r>
              <a:rPr lang="en-US" altLang="zh-CN" sz="1600"/>
              <a:t>……</a:t>
            </a:r>
            <a:br>
              <a:rPr lang="zh-CN" altLang="en-US" sz="1600"/>
            </a:br>
            <a:endParaRPr lang="zh-CN" altLang="en-US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2135" y="2995295"/>
            <a:ext cx="8357235" cy="868045"/>
          </a:xfrm>
        </p:spPr>
        <p:txBody>
          <a:bodyPr/>
          <a:p>
            <a:r>
              <a:rPr lang="zh-CN" altLang="en-US" sz="1800"/>
              <a:t>　　</a:t>
            </a:r>
            <a:r>
              <a:rPr lang="zh-CN" altLang="en-US" sz="2400"/>
              <a:t>学习“教师职业道德与幸福感”浅谈</a:t>
            </a:r>
            <a:br>
              <a:rPr lang="zh-CN" altLang="en-US" sz="2400"/>
            </a:br>
            <a:r>
              <a:rPr lang="zh-CN" altLang="en-US" sz="1800"/>
              <a:t>  　　发布者：杨薇   	所属单位：高屋乡九年义务教育学校   	</a:t>
            </a:r>
            <a:br>
              <a:rPr lang="zh-CN" altLang="en-US" sz="1800"/>
            </a:br>
            <a:r>
              <a:rPr lang="zh-CN" altLang="en-US"/>
              <a:t>  　</a:t>
            </a:r>
            <a:r>
              <a:rPr lang="zh-CN" altLang="en-US" sz="1800"/>
              <a:t> 什么是教师职业道德？所谓教师职业道德，就是作为一名人民教师必须应该遵守教师这种职业的原则、职业标准，规范自己的教育、教学言行；不做有损教师人格的事情，不说有损教师形象的话，一切按照</a:t>
            </a:r>
            <a:r>
              <a:rPr lang="en-US" altLang="zh-CN" sz="1800"/>
              <a:t>“</a:t>
            </a:r>
            <a:r>
              <a:rPr lang="zh-CN" altLang="en-US" sz="1800"/>
              <a:t>教师职业道德规范”去做。 </a:t>
            </a:r>
            <a:br>
              <a:rPr lang="zh-CN" altLang="en-US" sz="1800"/>
            </a:br>
            <a:br>
              <a:rPr lang="zh-CN" altLang="en-US" sz="1800"/>
            </a:br>
            <a:r>
              <a:rPr lang="zh-CN" altLang="en-US" sz="1800"/>
              <a:t>   　作为一名人民教师，为什么要那么爱岗敬业？那么热爱学生？</a:t>
            </a:r>
            <a:br>
              <a:rPr lang="zh-CN" altLang="en-US" sz="1800"/>
            </a:br>
            <a:br>
              <a:rPr lang="zh-CN" altLang="en-US" sz="1800"/>
            </a:br>
            <a:r>
              <a:rPr lang="zh-CN" altLang="en-US" sz="1800"/>
              <a:t>   　这是因为对教育事业的热爱，把教育、教学工作当成了事业，所以才能胸怀大志，矢志从教；所以才会甘受清贫、顶得住诱惑、耐得住寂寞；所以做得到“捧着一颗心来，不带半颗草去”；所以热爱事业、追求卓越、甘当人梯、乐于奉献，把为祖国培养接班人为己任。</a:t>
            </a:r>
            <a:br>
              <a:rPr lang="zh-CN" altLang="en-US" sz="1800"/>
            </a:br>
            <a:br>
              <a:rPr lang="zh-CN" altLang="en-US" sz="1800"/>
            </a:br>
            <a:r>
              <a:rPr lang="zh-CN" altLang="en-US" sz="1800"/>
              <a:t>   　作为一名人民教师，你“没有对教育意义深刻领悟或使命感，没有无私奉献的情怀，没有对教育事业神圣性体验的人</a:t>
            </a:r>
            <a:r>
              <a:rPr lang="en-US" altLang="zh-CN" sz="1800"/>
              <a:t>”</a:t>
            </a:r>
            <a:r>
              <a:rPr lang="zh-CN" altLang="en-US" sz="1800"/>
              <a:t>，你是无法体验教师真正的幸福。</a:t>
            </a:r>
            <a:endParaRPr lang="zh-CN" altLang="en-US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2465" y="2046605"/>
            <a:ext cx="8083550" cy="2315845"/>
          </a:xfrm>
        </p:spPr>
        <p:txBody>
          <a:bodyPr/>
          <a:p>
            <a:r>
              <a:rPr lang="zh-CN" altLang="en-US"/>
              <a:t>塑造、培养、完善教师人格的四大策略</a:t>
            </a:r>
            <a:br>
              <a:rPr lang="zh-CN" altLang="en-US"/>
            </a:br>
            <a:r>
              <a:rPr lang="zh-CN" altLang="en-US"/>
              <a:t>　　　　　　　　发布者：易继林 </a:t>
            </a:r>
            <a:br>
              <a:rPr lang="zh-CN" altLang="en-US"/>
            </a:br>
            <a:r>
              <a:rPr lang="zh-CN" altLang="en-US"/>
              <a:t>　　</a:t>
            </a:r>
            <a:r>
              <a:rPr lang="zh-CN" altLang="en-US" sz="2000">
                <a:sym typeface="+mn-ea"/>
              </a:rPr>
              <a:t>教师是人类灵魂的工程师，担负着教书育人的重任，是现代文明的传承者和创造者，是学生心灵成长的陪伴者。追求完美的人生，追求幸福是我们的职业理想。</a:t>
            </a:r>
            <a:br>
              <a:rPr lang="zh-CN" altLang="en-US" sz="2000">
                <a:sym typeface="+mn-ea"/>
              </a:rPr>
            </a:br>
            <a:r>
              <a:rPr lang="zh-CN" altLang="en-US" sz="2000">
                <a:sym typeface="+mn-ea"/>
              </a:rPr>
              <a:t>　　　由于人的出生不同，所受教育程度不同，对教育事业的价值追求也不完全一样，这样出现了三重境界：生存哲学、责任担当、追求幸福。第一重境界是把教育事业看成一种养家糊口的工具，挣钱养家，这样没有职业尊严，拼命挣扎，没有感受教育教学的快乐，疼苦不堪。第二重境界是尽到作教师的责任，把教书育人看成一种职业，让学生学得轻松一点，教师也过得体面一点，教师也为学生今后着想，对学生的管理得过且过，作到心中无愧；第三重境界是追求幸福，把教育看成一种事业，有一种宗教情怀，虔诚，竭尽全力把学生教好，得天下英才而教是一件幸事，这样会看淡名利，做到无私奉献，能够为人师表，爱岗敬业，乐于助人。这也是一种生活艺术，一种不懈的精神追求，从中寻求幸福与快乐，充分展示创造的魅力，促进学生的健康成长。</a:t>
            </a:r>
            <a:br>
              <a:rPr lang="zh-CN" altLang="en-US" sz="2000">
                <a:sym typeface="+mn-ea"/>
              </a:rPr>
            </a:br>
            <a:br>
              <a:rPr lang="zh-CN" altLang="en-US" sz="2000"/>
            </a:br>
            <a:endParaRPr lang="zh-CN" alt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4525" y="1388110"/>
            <a:ext cx="8189595" cy="868045"/>
          </a:xfrm>
        </p:spPr>
        <p:txBody>
          <a:bodyPr/>
          <a:p>
            <a:r>
              <a:rPr lang="zh-CN" altLang="en-US"/>
              <a:t>塑造、培养、完善教师人格的四大策略</a:t>
            </a:r>
            <a:br>
              <a:rPr lang="zh-CN" altLang="en-US"/>
            </a:br>
            <a:br>
              <a:rPr lang="zh-CN" altLang="en-US"/>
            </a:br>
            <a:br>
              <a:rPr lang="zh-CN" altLang="en-US"/>
            </a:br>
            <a:br>
              <a:rPr lang="zh-CN" altLang="en-US"/>
            </a:br>
            <a:r>
              <a:rPr lang="zh-CN" altLang="en-US"/>
              <a:t>　　　　</a:t>
            </a:r>
            <a:r>
              <a:rPr lang="zh-CN" altLang="en-US" sz="2000"/>
              <a:t>教师塑造、培养、完善教师自身人格的四大策略</a:t>
            </a:r>
            <a:br>
              <a:rPr lang="zh-CN" altLang="en-US" sz="1800"/>
            </a:br>
            <a:br>
              <a:rPr lang="zh-CN" altLang="en-US" sz="1800"/>
            </a:br>
            <a:r>
              <a:rPr lang="zh-CN" altLang="en-US" sz="1800"/>
              <a:t>　</a:t>
            </a:r>
            <a:r>
              <a:rPr lang="zh-CN" altLang="en-US" sz="2000"/>
              <a:t>　第一、树立教师先进榜样，认同教师人格楷模。孔子是万世师表，“君子耻其言而过其行。”我们不但要说，关键还要在作，要做到“事上练”，实践出真知吧，让我们在实践中锻炼身手，从而达到炉火纯青的地步。他有无言之教，还作到躬亲示范，带头实践，还诲人不倦，学习不厌，永不满足，给我们树立了终身学习的榜样。</a:t>
            </a:r>
            <a:br>
              <a:rPr lang="zh-CN" altLang="en-US" sz="2000"/>
            </a:br>
            <a:br>
              <a:rPr lang="zh-CN" altLang="en-US" sz="2000"/>
            </a:br>
            <a:r>
              <a:rPr lang="zh-CN" altLang="en-US" sz="2000"/>
              <a:t>　　第二、加强教师自身修养，发挥教师人格力量。“学高为师，身正为范。”“其身正，不令而行；其身不正虽令不从。”我们学识满满，“腹有诗书气自华”，这样加强理论的学习，实践的锻炼，从而让学生崇拜我们，从而他们才会心服口服，让我们成为他们心中的上帝，进而接受我们的教育。让学生学会什么是“高尚”，什么是“卑下”，什么是“真诚”，教育、感染和薰陶学生，让榜样的作用有放大效应，我们成为他们心中的“圣人”。</a:t>
            </a:r>
            <a:endParaRPr lang="zh-CN" altLang="en-US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25" y="2093595"/>
            <a:ext cx="8057515" cy="868045"/>
          </a:xfrm>
        </p:spPr>
        <p:txBody>
          <a:bodyPr/>
          <a:p>
            <a:r>
              <a:rPr lang="zh-CN" altLang="en-US" sz="1800"/>
              <a:t>　　　第三、丰富教师文化底蕴，强化教师人格根基。我</a:t>
            </a:r>
            <a:r>
              <a:rPr lang="zh-CN" altLang="en-US" sz="1800"/>
              <a:t>们要接受中西方文化的薰陶，扩大我们的知识面，扩大知识获取的渠道，成为杂家，博取众长，自成一家。进而提高我们的文化修养，做到“洋为中用，古为今用”，经过“去粗取精，去伪存真”，这样来发扬壮大自己，成为时代文化的代言人，成为文化的传播者和创造者，让学生在接受传统文化的活动中受益。</a:t>
            </a:r>
            <a:br>
              <a:rPr lang="zh-CN" altLang="en-US" sz="1800"/>
            </a:br>
            <a:br>
              <a:rPr lang="zh-CN" altLang="en-US" sz="1800"/>
            </a:br>
            <a:r>
              <a:rPr lang="zh-CN" altLang="en-US" sz="1800"/>
              <a:t>　　第四、开展教师实践活动，促进教师人格升华。实践的过程也是一个学习的过程，学习、实践、再学习、再实践，从实践中得到真知和智慧。我们的人格也在一次次实践中，逐渐磨砺而成，“取其精华地，去其糟粕”，这样我们的人格也在实践活动中放射出耀眼的光芒。</a:t>
            </a:r>
            <a:endParaRPr lang="zh-CN" altLang="en-US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班级简报模版一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班级简报模版一</Template>
  <TotalTime>0</TotalTime>
  <Words>2740</Words>
  <Application>WPS 演示</Application>
  <PresentationFormat>在屏幕上显示</PresentationFormat>
  <Paragraphs>40</Paragraphs>
  <Slides>10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微软雅黑</vt:lpstr>
      <vt:lpstr>黑体</vt:lpstr>
      <vt:lpstr>Arial Unicode MS</vt:lpstr>
      <vt:lpstr>班级简报模版一</vt:lpstr>
      <vt:lpstr>国培小语5班 学习简报(第04期)</vt:lpstr>
      <vt:lpstr>PowerPoint 演示文稿</vt:lpstr>
      <vt:lpstr>卷首寄语</vt:lpstr>
      <vt:lpstr>学员阶段考核成绩情况通报   100分的学员：46名    请没达100分（满分）还有6名学员，请加油啦，人人争创优秀！</vt:lpstr>
      <vt:lpstr>　　　请你谈谈群文阅读、绘本阅读与整本书阅读的区别与联系？ 　发布者：易继林     发布时间：2018-10-19 浏览数( 130) 【置顶】  　【回复】共有57条记录，有48人参与 　　阅读教学是整个语文教学的主要内容和重要组成部分。谁抓好了阅读教学就能得天下，一个人的阅读史就是他的精神发育史。现在中小学教学研究开展如火如荼，阅读教学的类型也多种多样。请你就群文阅读、绘本阅读和整本书阅读谈谈你自己的理解？  陈顺芳 2018-10-27 15:07从小培养良好阅读习惯  唐敏 2018-10-27 14:10兴趣是最好的老师！培养学生阅读兴趣最重要！  李丽娜 2018-10-27 10:45阅读从低段抓起，培养好孩子阅读的兴趣。  毛小义 2018-10-27 10:30 学生就应该多阅读，这样才能增长见识，使自己精神富足。  易福强 2018-10-27 08:19 近几年的阅读考试分值已经快超越作文了。  易福强 2018-10-27 08:19 近几年的阅读考试分值已经快超越作文了。 …… </vt:lpstr>
      <vt:lpstr>PowerPoint 演示文稿</vt:lpstr>
      <vt:lpstr>PowerPoint 演示文稿</vt:lpstr>
      <vt:lpstr>PowerPoint 演示文稿</vt:lpstr>
      <vt:lpstr>PowerPoint 演示文稿</vt:lpstr>
      <vt:lpstr>教师节快乐！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******班 学习简报(第*期)</dc:title>
  <dc:creator>ccc</dc:creator>
  <cp:lastModifiedBy>Administrator</cp:lastModifiedBy>
  <cp:revision>56</cp:revision>
  <dcterms:created xsi:type="dcterms:W3CDTF">2015-03-06T03:23:00Z</dcterms:created>
  <dcterms:modified xsi:type="dcterms:W3CDTF">2018-10-27T13:53:22Z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2052-11.1.0.7881</vt:lpwstr>
  </property>
</Properties>
</file>