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6" r:id="rId4"/>
  </p:sldMasterIdLst>
  <p:sldIdLst>
    <p:sldId id="265" r:id="rId5"/>
    <p:sldId id="271" r:id="rId6"/>
    <p:sldId id="269" r:id="rId7"/>
    <p:sldId id="279" r:id="rId8"/>
    <p:sldId id="273" r:id="rId9"/>
    <p:sldId id="299" r:id="rId10"/>
    <p:sldId id="300" r:id="rId11"/>
    <p:sldId id="301" r:id="rId12"/>
    <p:sldId id="275" r:id="rId13"/>
    <p:sldId id="276" r:id="rId14"/>
    <p:sldId id="270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68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99"/>
    <a:srgbClr val="FF66FF"/>
    <a:srgbClr val="FF9900"/>
    <a:srgbClr val="993300"/>
    <a:srgbClr val="00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0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1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2" name="KSO_BT1"/>
          <p:cNvSpPr>
            <a:spLocks noGrp="1"/>
          </p:cNvSpPr>
          <p:nvPr>
            <p:ph type="ctrTitle"/>
          </p:nvPr>
        </p:nvSpPr>
        <p:spPr>
          <a:xfrm>
            <a:off x="685800" y="2138363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ctr"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103" name="KSO_BC1"/>
          <p:cNvSpPr>
            <a:spLocks noGrp="1"/>
          </p:cNvSpPr>
          <p:nvPr>
            <p:ph type="subTitle" idx="1"/>
          </p:nvPr>
        </p:nvSpPr>
        <p:spPr>
          <a:xfrm>
            <a:off x="1371600" y="3727450"/>
            <a:ext cx="6400800" cy="4111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800">
                <a:solidFill>
                  <a:schemeClr val="accent2"/>
                </a:solidFill>
              </a:defRPr>
            </a:lvl1pPr>
            <a:lvl2pPr marL="0" lvl="1" indent="0" algn="ctr">
              <a:buNone/>
              <a:defRPr sz="1800">
                <a:solidFill>
                  <a:schemeClr val="accent2"/>
                </a:solidFill>
              </a:defRPr>
            </a:lvl2pPr>
            <a:lvl3pPr marL="914400" lvl="2" indent="0" algn="ctr">
              <a:buNone/>
              <a:defRPr sz="1800">
                <a:solidFill>
                  <a:schemeClr val="accent2"/>
                </a:solidFill>
              </a:defRPr>
            </a:lvl3pPr>
            <a:lvl4pPr marL="1371600" lvl="3" indent="0" algn="ctr">
              <a:buNone/>
              <a:defRPr sz="1800">
                <a:solidFill>
                  <a:schemeClr val="accent2"/>
                </a:solidFill>
              </a:defRPr>
            </a:lvl4pPr>
            <a:lvl5pPr marL="1828800" lvl="4" indent="0" algn="ct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184275"/>
            <a:ext cx="4062841" cy="4991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772" y="1184275"/>
            <a:ext cx="4062841" cy="4991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735" y="169863"/>
            <a:ext cx="2072878" cy="60055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6098468" cy="60055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19100" y="169863"/>
            <a:ext cx="8291513" cy="6005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image" Target="../media/image4.jpeg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82550"/>
            <a:ext cx="9144000" cy="6780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6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7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8" name="KSO_BT1"/>
          <p:cNvSpPr>
            <a:spLocks noGrp="1"/>
          </p:cNvSpPr>
          <p:nvPr>
            <p:ph type="title"/>
          </p:nvPr>
        </p:nvSpPr>
        <p:spPr>
          <a:xfrm>
            <a:off x="419100" y="169863"/>
            <a:ext cx="8291513" cy="2349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/>
              <a:t>石棉县城北中学 </a:t>
            </a:r>
            <a:endParaRPr lang="zh-CN" altLang="en-US"/>
          </a:p>
        </p:txBody>
      </p:sp>
      <p:sp>
        <p:nvSpPr>
          <p:cNvPr id="3079" name="KSO_BC1"/>
          <p:cNvSpPr>
            <a:spLocks noGrp="1"/>
          </p:cNvSpPr>
          <p:nvPr>
            <p:ph type="body" idx="1"/>
          </p:nvPr>
        </p:nvSpPr>
        <p:spPr>
          <a:xfrm>
            <a:off x="419100" y="1184275"/>
            <a:ext cx="8291513" cy="4991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hf sldNum="0" hdr="0" ftr="0" dt="0"/>
  <p:txStyles>
    <p:titleStyle>
      <a:lvl1pPr marL="0" lvl="0" indent="0" algn="l" defTabSz="91440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9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lvl="0" indent="-357505" algn="just" defTabSz="914400" eaLnBrk="1" fontAlgn="base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2" charset="2"/>
        <a:buChar char=""/>
        <a:defRPr sz="2400" b="0" i="0" u="none" kern="1200" baseline="0">
          <a:solidFill>
            <a:srgbClr val="1A93C8"/>
          </a:solidFill>
          <a:latin typeface="+mn-lt"/>
          <a:ea typeface="+mn-ea"/>
          <a:cs typeface="+mn-cs"/>
        </a:defRPr>
      </a:lvl1pPr>
      <a:lvl2pPr marL="357505" lvl="1" indent="-357505" algn="l" defTabSz="914400" eaLnBrk="1" fontAlgn="base" latinLnBrk="0" hangingPunct="1">
        <a:lnSpc>
          <a:spcPct val="120000"/>
        </a:lnSpc>
        <a:spcBef>
          <a:spcPct val="0"/>
        </a:spcBef>
        <a:spcAft>
          <a:spcPts val="600"/>
        </a:spcAft>
        <a:buClr>
          <a:schemeClr val="accent1"/>
        </a:buClr>
        <a:buFont typeface="幼圆" panose="02010509060101010101" pitchFamily="1" charset="-122"/>
        <a:buChar char=" 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12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0.emf"/><Relationship Id="rId1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7.emf"/><Relationship Id="rId1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4.xml"/><Relationship Id="rId4" Type="http://schemas.openxmlformats.org/officeDocument/2006/relationships/image" Target="../media/image29.png"/><Relationship Id="rId3" Type="http://schemas.microsoft.com/office/2007/relationships/media" Target="file:///C:\Documents%20and%20Settings\All%20Users\Documents\My%20Music\&#31034;&#20363;&#38899;&#20048;\Beethoven's%20Symphony%20No.%209%20(Scherzo).wma" TargetMode="External"/><Relationship Id="rId2" Type="http://schemas.openxmlformats.org/officeDocument/2006/relationships/audio" Target="file:///C:\Documents%20and%20Settings\All%20Users\Documents\My%20Music\&#31034;&#20363;&#38899;&#20048;\Beethoven's%20Symphony%20No.%209%20(Scherzo).wma" TargetMode="External"/><Relationship Id="rId1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4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7169"/>
          <p:cNvSpPr/>
          <p:nvPr/>
        </p:nvSpPr>
        <p:spPr>
          <a:xfrm>
            <a:off x="1476375" y="1916113"/>
            <a:ext cx="6264275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9"/>
              </a:avLst>
            </a:prstTxWarp>
            <a:normAutofit/>
          </a:bodyPr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制作柱形统计图</a:t>
            </a:r>
            <a:endParaRPr lang="zh-CN" altLang="en-US" sz="3600">
              <a:ln w="12700" cap="flat" cmpd="sng">
                <a:solidFill>
                  <a:srgbClr val="3333CC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99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171" name="矩形 7170"/>
          <p:cNvSpPr/>
          <p:nvPr/>
        </p:nvSpPr>
        <p:spPr>
          <a:xfrm>
            <a:off x="2124075" y="4581525"/>
            <a:ext cx="46863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/>
            <a:r>
              <a:rPr lang="zh-CN" altLang="en-US" sz="360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99"/>
                </a:solidFill>
                <a:latin typeface="华文行楷" panose="02010800040101010101" charset="-122"/>
                <a:ea typeface="华文行楷" panose="02010800040101010101" charset="-122"/>
              </a:rPr>
              <a:t>石棉县城北中学 卢明斌</a:t>
            </a:r>
            <a:endParaRPr lang="zh-CN" altLang="en-US" sz="360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99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矩形 16385"/>
          <p:cNvSpPr/>
          <p:nvPr/>
        </p:nvSpPr>
        <p:spPr>
          <a:xfrm>
            <a:off x="323850" y="333375"/>
            <a:ext cx="84105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1、使用常用工具栏上的“图表向导”按钮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6387" name="图片 163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908050"/>
            <a:ext cx="8281988" cy="6211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椭圆形标注 16387"/>
          <p:cNvSpPr/>
          <p:nvPr/>
        </p:nvSpPr>
        <p:spPr>
          <a:xfrm>
            <a:off x="7308850" y="1268413"/>
            <a:ext cx="1296988" cy="936625"/>
          </a:xfrm>
          <a:prstGeom prst="wedgeEllipseCallout">
            <a:avLst>
              <a:gd name="adj1" fmla="val -184639"/>
              <a:gd name="adj2" fmla="val -2593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lIns="0" tIns="0" rIns="0" bIns="0"/>
          <a:p>
            <a:pPr algn="ctr"/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击单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692150"/>
            <a:ext cx="8604250" cy="6453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矩形 17410"/>
          <p:cNvSpPr/>
          <p:nvPr/>
        </p:nvSpPr>
        <p:spPr>
          <a:xfrm>
            <a:off x="971550" y="260350"/>
            <a:ext cx="7496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2、使用“插入”菜单命令来建立图表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412" name="椭圆形标注 17411"/>
          <p:cNvSpPr/>
          <p:nvPr/>
        </p:nvSpPr>
        <p:spPr>
          <a:xfrm>
            <a:off x="6372225" y="2205038"/>
            <a:ext cx="1943100" cy="720725"/>
          </a:xfrm>
          <a:prstGeom prst="wedgeEllipseCallout">
            <a:avLst>
              <a:gd name="adj1" fmla="val -179741"/>
              <a:gd name="adj2" fmla="val -79296"/>
            </a:avLst>
          </a:prstGeom>
          <a:solidFill>
            <a:schemeClr val="accent2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单击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291513" cy="234950"/>
          </a:xfrm>
          <a:ln/>
        </p:spPr>
        <p:txBody>
          <a:bodyPr anchor="b"/>
          <a:p>
            <a:r>
              <a:rPr lang="zh-CN" altLang="en-US" sz="4400">
                <a:solidFill>
                  <a:srgbClr val="FF0000"/>
                </a:solidFill>
                <a:ea typeface="黑体" panose="02010609060101010101" pitchFamily="2" charset="-122"/>
              </a:rPr>
              <a:t>建立图表的具体操作步骤</a:t>
            </a:r>
            <a:endParaRPr lang="zh-CN" altLang="en-US" sz="44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468313" y="1917700"/>
            <a:ext cx="8207375" cy="4194175"/>
          </a:xfrm>
          <a:ln/>
        </p:spPr>
        <p:txBody>
          <a:bodyPr lIns="0" tIns="0" rIns="0" bIns="0"/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CC0000"/>
                </a:solidFill>
                <a:ea typeface="楷体_GB2312" pitchFamily="1" charset="-122"/>
              </a:rPr>
              <a:t>1</a:t>
            </a:r>
            <a:r>
              <a:rPr lang="zh-CN" altLang="en-US">
                <a:solidFill>
                  <a:srgbClr val="CC0000"/>
                </a:solidFill>
                <a:ea typeface="楷体_GB2312" pitchFamily="1" charset="-122"/>
              </a:rPr>
              <a:t>、启动</a:t>
            </a:r>
            <a:r>
              <a:rPr lang="en-US" altLang="zh-CN">
                <a:solidFill>
                  <a:srgbClr val="CC0000"/>
                </a:solidFill>
                <a:ea typeface="楷体_GB2312" pitchFamily="1" charset="-122"/>
              </a:rPr>
              <a:t>Excel</a:t>
            </a:r>
            <a:r>
              <a:rPr lang="zh-CN" altLang="en-US">
                <a:solidFill>
                  <a:srgbClr val="CC0000"/>
                </a:solidFill>
                <a:ea typeface="楷体_GB2312" pitchFamily="1" charset="-122"/>
              </a:rPr>
              <a:t>电子工作表，将要处理的数据调入工作区；</a:t>
            </a:r>
            <a:endParaRPr lang="zh-CN" altLang="en-US">
              <a:solidFill>
                <a:srgbClr val="CC0000"/>
              </a:solidFill>
              <a:ea typeface="楷体_GB2312" pitchFamily="1" charset="-122"/>
            </a:endParaRPr>
          </a:p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CC0000"/>
                </a:solidFill>
                <a:ea typeface="楷体_GB2312" pitchFamily="1" charset="-122"/>
              </a:rPr>
              <a:t>2</a:t>
            </a:r>
            <a:r>
              <a:rPr lang="zh-CN" altLang="en-US">
                <a:solidFill>
                  <a:srgbClr val="CC0000"/>
                </a:solidFill>
                <a:ea typeface="楷体_GB2312" pitchFamily="1" charset="-122"/>
              </a:rPr>
              <a:t>、选定要绘制图表的单元格区域，即数据源；</a:t>
            </a:r>
            <a:endParaRPr lang="zh-CN" altLang="en-US">
              <a:solidFill>
                <a:srgbClr val="CC0000"/>
              </a:solidFill>
              <a:ea typeface="楷体_GB2312" pitchFamily="1" charset="-122"/>
            </a:endParaRPr>
          </a:p>
          <a:p>
            <a:pPr>
              <a:lnSpc>
                <a:spcPct val="160000"/>
              </a:lnSpc>
            </a:pPr>
            <a:r>
              <a:rPr lang="en-US" altLang="zh-CN">
                <a:solidFill>
                  <a:srgbClr val="CC0000"/>
                </a:solidFill>
                <a:ea typeface="楷体_GB2312" pitchFamily="1" charset="-122"/>
              </a:rPr>
              <a:t>3</a:t>
            </a:r>
            <a:r>
              <a:rPr lang="zh-CN" altLang="en-US">
                <a:solidFill>
                  <a:srgbClr val="CC0000"/>
                </a:solidFill>
                <a:ea typeface="楷体_GB2312" pitchFamily="1" charset="-122"/>
              </a:rPr>
              <a:t>、单击“图表向导”按钮，产生“图表类型”对话框，选择图表类型。（在图表向导</a:t>
            </a:r>
            <a:r>
              <a:rPr lang="en-US" altLang="zh-CN">
                <a:solidFill>
                  <a:srgbClr val="CC0000"/>
                </a:solidFill>
                <a:ea typeface="楷体_GB2312" pitchFamily="1" charset="-122"/>
              </a:rPr>
              <a:t>4</a:t>
            </a:r>
            <a:r>
              <a:rPr lang="zh-CN" altLang="en-US">
                <a:solidFill>
                  <a:srgbClr val="CC0000"/>
                </a:solidFill>
                <a:ea typeface="楷体_GB2312" pitchFamily="1" charset="-122"/>
              </a:rPr>
              <a:t>步骤中，每一步骤都有四个按钮供用户选择使用。即：“取消”、“上一步”、“下一步”、“完成”，每个步骤可根据具体情况选择进行。）</a:t>
            </a:r>
            <a:endParaRPr lang="zh-CN" altLang="en-US">
              <a:solidFill>
                <a:srgbClr val="CC0000"/>
              </a:solidFill>
              <a:ea typeface="楷体_GB2312" pitchFamily="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>
            <a:spLocks noGrp="1"/>
          </p:cNvSpPr>
          <p:nvPr>
            <p:ph type="title"/>
          </p:nvPr>
        </p:nvSpPr>
        <p:spPr>
          <a:xfrm>
            <a:off x="0" y="260350"/>
            <a:ext cx="9540875" cy="1143000"/>
          </a:xfrm>
          <a:ln/>
        </p:spPr>
        <p:txBody>
          <a:bodyPr lIns="0" tIns="0" rIns="0" bIns="0" anchor="b"/>
          <a:p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1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、启动</a:t>
            </a:r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Excel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电子工作表</a:t>
            </a:r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,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将要处理的数据调</a:t>
            </a:r>
            <a:b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</a:b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     入工作区；</a:t>
            </a:r>
            <a:b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</a:br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2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、选定要绘制图表的单元格区域</a:t>
            </a:r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(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即数据源</a:t>
            </a:r>
            <a:r>
              <a:rPr lang="en-US" altLang="zh-CN" sz="3600" b="0">
                <a:solidFill>
                  <a:srgbClr val="CC0000"/>
                </a:solidFill>
                <a:ea typeface="楷体_GB2312" pitchFamily="1" charset="-122"/>
              </a:rPr>
              <a:t>)</a:t>
            </a:r>
            <a:r>
              <a:rPr lang="zh-CN" altLang="en-US" sz="3600" b="0">
                <a:solidFill>
                  <a:srgbClr val="CC0000"/>
                </a:solidFill>
                <a:ea typeface="楷体_GB2312" pitchFamily="1" charset="-122"/>
              </a:rPr>
              <a:t>；</a:t>
            </a:r>
            <a:endParaRPr lang="zh-CN" altLang="en-US" sz="3600" b="0">
              <a:solidFill>
                <a:srgbClr val="CC0000"/>
              </a:solidFill>
              <a:ea typeface="楷体_GB2312" pitchFamily="1" charset="-122"/>
            </a:endParaRPr>
          </a:p>
        </p:txBody>
      </p:sp>
      <p:pic>
        <p:nvPicPr>
          <p:cNvPr id="19459" name="图片 194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00213"/>
            <a:ext cx="9144000" cy="52974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>
          <a:xfrm>
            <a:off x="323850" y="117475"/>
            <a:ext cx="8540750" cy="738188"/>
          </a:xfrm>
          <a:ln/>
        </p:spPr>
        <p:txBody>
          <a:bodyPr anchor="b"/>
          <a:p>
            <a:r>
              <a:rPr lang="en-US" altLang="zh-CN" sz="4400">
                <a:solidFill>
                  <a:srgbClr val="FF0000"/>
                </a:solidFill>
                <a:ea typeface="黑体" panose="02010609060101010101" pitchFamily="2" charset="-122"/>
              </a:rPr>
              <a:t>3</a:t>
            </a:r>
            <a:r>
              <a:rPr lang="zh-CN" altLang="en-US" sz="4400">
                <a:solidFill>
                  <a:srgbClr val="FF0000"/>
                </a:solidFill>
                <a:ea typeface="黑体" panose="02010609060101010101" pitchFamily="2" charset="-122"/>
              </a:rPr>
              <a:t>、进入“图表向导”选择框</a:t>
            </a:r>
            <a:endParaRPr lang="zh-CN" altLang="en-US" sz="44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pic>
        <p:nvPicPr>
          <p:cNvPr id="20483" name="图片 2048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981075"/>
            <a:ext cx="6659563" cy="6111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圆角矩形 20483"/>
          <p:cNvSpPr/>
          <p:nvPr/>
        </p:nvSpPr>
        <p:spPr>
          <a:xfrm>
            <a:off x="250825" y="908050"/>
            <a:ext cx="3168650" cy="64928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485" name="圆角矩形标注 20484"/>
          <p:cNvSpPr/>
          <p:nvPr/>
        </p:nvSpPr>
        <p:spPr>
          <a:xfrm>
            <a:off x="6084888" y="1773238"/>
            <a:ext cx="2663825" cy="1223962"/>
          </a:xfrm>
          <a:prstGeom prst="wedgeRoundRectCallout">
            <a:avLst>
              <a:gd name="adj1" fmla="val -119310"/>
              <a:gd name="adj2" fmla="val 101102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2500" b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选择图表类型如“柱形图”中的“三维簇状柱形图”</a:t>
            </a:r>
            <a:endParaRPr lang="zh-CN" altLang="en-US" sz="2500" b="1">
              <a:solidFill>
                <a:srgbClr val="FF0000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20486" name="椭圆形标注 20485"/>
          <p:cNvSpPr/>
          <p:nvPr/>
        </p:nvSpPr>
        <p:spPr>
          <a:xfrm>
            <a:off x="6732588" y="4292600"/>
            <a:ext cx="2016125" cy="720725"/>
          </a:xfrm>
          <a:prstGeom prst="wedgeEllipseCallout">
            <a:avLst>
              <a:gd name="adj1" fmla="val -130551"/>
              <a:gd name="adj2" fmla="val 20814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看效果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横卷形 21505"/>
          <p:cNvSpPr/>
          <p:nvPr/>
        </p:nvSpPr>
        <p:spPr>
          <a:xfrm>
            <a:off x="250825" y="404813"/>
            <a:ext cx="8642350" cy="1079500"/>
          </a:xfrm>
          <a:prstGeom prst="horizontalScroll">
            <a:avLst>
              <a:gd name="adj" fmla="val 1247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0" tIns="0" rIns="0" bIns="0" anchor="ctr"/>
          <a:p>
            <a:pPr algn="ctr"/>
            <a:r>
              <a:rPr lang="en-US" altLang="zh-CN" sz="4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</a:t>
            </a:r>
            <a:r>
              <a:rPr lang="zh-CN" altLang="en-US" sz="4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、单击“完成”柱形图就形成了</a:t>
            </a:r>
            <a:endParaRPr lang="zh-CN" altLang="en-US" sz="48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graphicFrame>
        <p:nvGraphicFramePr>
          <p:cNvPr id="21507" name="内容占位符 21506"/>
          <p:cNvGraphicFramePr>
            <a:graphicFrameLocks noChangeAspect="1"/>
          </p:cNvGraphicFramePr>
          <p:nvPr>
            <p:ph/>
          </p:nvPr>
        </p:nvGraphicFramePr>
        <p:xfrm>
          <a:off x="419100" y="1797050"/>
          <a:ext cx="8291513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8568690" imgH="2843530" progId="Excel.Chart.8">
                  <p:embed/>
                </p:oleObj>
              </mc:Choice>
              <mc:Fallback>
                <p:oleObj name="" r:id="rId1" imgW="8568690" imgH="2843530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9100" y="1797050"/>
                        <a:ext cx="8291513" cy="27495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title"/>
          </p:nvPr>
        </p:nvSpPr>
        <p:spPr>
          <a:xfrm>
            <a:off x="179388" y="620713"/>
            <a:ext cx="9001125" cy="720725"/>
          </a:xfrm>
          <a:ln/>
        </p:spPr>
        <p:txBody>
          <a:bodyPr anchor="b"/>
          <a:p>
            <a:r>
              <a:rPr lang="en-US" altLang="zh-CN" sz="4400">
                <a:solidFill>
                  <a:srgbClr val="FF0000"/>
                </a:solidFill>
                <a:ea typeface="黑体" panose="02010609060101010101" pitchFamily="2" charset="-122"/>
              </a:rPr>
              <a:t>5</a:t>
            </a:r>
            <a:r>
              <a:rPr lang="zh-CN" altLang="en-US" sz="4400">
                <a:solidFill>
                  <a:srgbClr val="FF0000"/>
                </a:solidFill>
                <a:ea typeface="黑体" panose="02010609060101010101" pitchFamily="2" charset="-122"/>
              </a:rPr>
              <a:t>、还可通过调整，改变图表的外观</a:t>
            </a:r>
            <a:endParaRPr lang="zh-CN" altLang="en-US" sz="44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pic>
        <p:nvPicPr>
          <p:cNvPr id="22531" name="图片 225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492375"/>
            <a:ext cx="7524750" cy="4011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圆角矩形标注 22531"/>
          <p:cNvSpPr/>
          <p:nvPr/>
        </p:nvSpPr>
        <p:spPr>
          <a:xfrm>
            <a:off x="2268538" y="1557338"/>
            <a:ext cx="3671887" cy="1511300"/>
          </a:xfrm>
          <a:prstGeom prst="wedgeRoundRectCallout">
            <a:avLst>
              <a:gd name="adj1" fmla="val 14116"/>
              <a:gd name="adj2" fmla="val 197690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在柱形图的横轴上单击鼠标右键，选中坐标轴格式进行调整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3" name="圆角矩形标注 22532"/>
          <p:cNvSpPr/>
          <p:nvPr/>
        </p:nvSpPr>
        <p:spPr>
          <a:xfrm>
            <a:off x="6804025" y="1844675"/>
            <a:ext cx="2089150" cy="1800225"/>
          </a:xfrm>
          <a:prstGeom prst="wedgeRoundRectCallout">
            <a:avLst>
              <a:gd name="adj1" fmla="val -103116"/>
              <a:gd name="adj2" fmla="val 108468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双击柱形图或右键单击，调整“数据系列格式”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4" name="圆角矩形标注 22533"/>
          <p:cNvSpPr/>
          <p:nvPr/>
        </p:nvSpPr>
        <p:spPr>
          <a:xfrm>
            <a:off x="971550" y="5734050"/>
            <a:ext cx="2808288" cy="1123950"/>
          </a:xfrm>
          <a:prstGeom prst="wedgeRoundRectCallout">
            <a:avLst>
              <a:gd name="adj1" fmla="val -56671"/>
              <a:gd name="adj2" fmla="val -228389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同理，调整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Z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轴格式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23553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anchor="b"/>
          <a:p>
            <a:r>
              <a:rPr lang="zh-CN" altLang="en-US" sz="4800">
                <a:solidFill>
                  <a:srgbClr val="FF0000"/>
                </a:solidFill>
                <a:ea typeface="黑体" panose="02010609060101010101" pitchFamily="2" charset="-122"/>
              </a:rPr>
              <a:t>调整坐标轴格式</a:t>
            </a:r>
            <a:endParaRPr lang="zh-CN" altLang="en-US" sz="48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pic>
        <p:nvPicPr>
          <p:cNvPr id="23555" name="图片 235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1236663"/>
            <a:ext cx="6696075" cy="5621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标题 24577"/>
          <p:cNvSpPr>
            <a:spLocks noGrp="1"/>
          </p:cNvSpPr>
          <p:nvPr>
            <p:ph type="title"/>
          </p:nvPr>
        </p:nvSpPr>
        <p:spPr>
          <a:xfrm>
            <a:off x="250825" y="0"/>
            <a:ext cx="8540750" cy="908050"/>
          </a:xfrm>
          <a:ln/>
        </p:spPr>
        <p:txBody>
          <a:bodyPr lIns="0" tIns="0" rIns="0" bIns="0" anchor="b"/>
          <a:p>
            <a:r>
              <a:rPr lang="zh-CN" altLang="en-US" sz="4800">
                <a:solidFill>
                  <a:srgbClr val="FF0000"/>
                </a:solidFill>
                <a:ea typeface="黑体" panose="02010609060101010101" pitchFamily="2" charset="-122"/>
              </a:rPr>
              <a:t>在图表空白处右键单击打开</a:t>
            </a:r>
            <a:endParaRPr lang="zh-CN" altLang="en-US" sz="48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pic>
        <p:nvPicPr>
          <p:cNvPr id="24579" name="图片 245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81075"/>
            <a:ext cx="2700338" cy="5024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0" name="图片 245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38" y="2565400"/>
            <a:ext cx="6767512" cy="4260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1" name="任意多边形 24580"/>
          <p:cNvSpPr/>
          <p:nvPr/>
        </p:nvSpPr>
        <p:spPr>
          <a:xfrm flipV="1">
            <a:off x="2700338" y="2133600"/>
            <a:ext cx="1295400" cy="431800"/>
          </a:xfrm>
          <a:custGeom>
            <a:avLst/>
            <a:gdLst>
              <a:gd name="txL" fmla="*/ 0 w 21600"/>
              <a:gd name="txT" fmla="*/ 17111 h 21600"/>
              <a:gd name="txR" fmla="*/ 16808 w 21600"/>
              <a:gd name="txB" fmla="*/ 21600 h 21600"/>
            </a:gdLst>
            <a:ahLst/>
            <a:cxnLst>
              <a:cxn ang="270">
                <a:pos x="15061" y="0"/>
              </a:cxn>
              <a:cxn ang="180">
                <a:pos x="8523" y="6194"/>
              </a:cxn>
              <a:cxn ang="180">
                <a:pos x="0" y="19355"/>
              </a:cxn>
              <a:cxn ang="90">
                <a:pos x="8404" y="21600"/>
              </a:cxn>
              <a:cxn ang="0">
                <a:pos x="16808" y="14779"/>
              </a:cxn>
              <a:cxn ang="0">
                <a:pos x="21600" y="6194"/>
              </a:cxn>
            </a:cxnLst>
            <a:rect l="txL" t="txT" r="txR" b="txB"/>
            <a:pathLst>
              <a:path w="21600" h="21600">
                <a:moveTo>
                  <a:pt x="15061" y="0"/>
                </a:moveTo>
                <a:lnTo>
                  <a:pt x="8523" y="6194"/>
                </a:lnTo>
                <a:lnTo>
                  <a:pt x="13315" y="6194"/>
                </a:lnTo>
                <a:lnTo>
                  <a:pt x="13315" y="17111"/>
                </a:lnTo>
                <a:lnTo>
                  <a:pt x="0" y="17111"/>
                </a:lnTo>
                <a:lnTo>
                  <a:pt x="0" y="21600"/>
                </a:lnTo>
                <a:lnTo>
                  <a:pt x="16808" y="21600"/>
                </a:lnTo>
                <a:lnTo>
                  <a:pt x="16808" y="6194"/>
                </a:lnTo>
                <a:lnTo>
                  <a:pt x="21600" y="619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图片 256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513" y="188913"/>
            <a:ext cx="3163887" cy="299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图片 256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1454150"/>
            <a:ext cx="6696075" cy="5403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圆角矩形标注 25603"/>
          <p:cNvSpPr/>
          <p:nvPr/>
        </p:nvSpPr>
        <p:spPr>
          <a:xfrm>
            <a:off x="0" y="3573463"/>
            <a:ext cx="2339975" cy="1368425"/>
          </a:xfrm>
          <a:prstGeom prst="wedgeRoundRectCallout">
            <a:avLst>
              <a:gd name="adj1" fmla="val -9361"/>
              <a:gd name="adj2" fmla="val -147796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双击或右键单击，调整数据系列格式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小花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2412" y="0"/>
            <a:ext cx="93964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标题 8194"/>
          <p:cNvSpPr>
            <a:spLocks noGrp="1"/>
          </p:cNvSpPr>
          <p:nvPr>
            <p:ph type="title"/>
          </p:nvPr>
        </p:nvSpPr>
        <p:spPr>
          <a:xfrm>
            <a:off x="395288" y="1844675"/>
            <a:ext cx="8229600" cy="2222500"/>
          </a:xfrm>
          <a:ln/>
        </p:spPr>
        <p:txBody>
          <a:bodyPr anchor="b"/>
          <a:p>
            <a:r>
              <a:rPr lang="en-US" altLang="zh-CN" sz="4800">
                <a:solidFill>
                  <a:srgbClr val="FF0000"/>
                </a:solidFill>
                <a:ea typeface="华文新魏" panose="02010800040101010101" pitchFamily="2" charset="-122"/>
              </a:rPr>
              <a:t>      </a:t>
            </a:r>
            <a:r>
              <a:rPr lang="zh-CN" altLang="en-US" sz="4800">
                <a:solidFill>
                  <a:srgbClr val="FF0000"/>
                </a:solidFill>
                <a:ea typeface="华文新魏" panose="02010800040101010101" pitchFamily="2" charset="-122"/>
              </a:rPr>
              <a:t>同学们观察下面两种数据表现方式，哪一种更直观形象，且更容易理解？</a:t>
            </a:r>
            <a:endParaRPr lang="zh-CN" altLang="en-US" sz="4800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26625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40750" cy="1143000"/>
          </a:xfrm>
          <a:ln/>
        </p:spPr>
        <p:txBody>
          <a:bodyPr anchor="b"/>
          <a:p>
            <a:r>
              <a:rPr lang="zh-CN" altLang="en-US" sz="4800">
                <a:solidFill>
                  <a:srgbClr val="FF0000"/>
                </a:solidFill>
                <a:ea typeface="黑体" panose="02010609060101010101" pitchFamily="2" charset="-122"/>
              </a:rPr>
              <a:t>调整后的获胜统计图</a:t>
            </a:r>
            <a:endParaRPr lang="zh-CN" altLang="en-US" sz="48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graphicFrame>
        <p:nvGraphicFramePr>
          <p:cNvPr id="26627" name="内容占位符 26626"/>
          <p:cNvGraphicFramePr>
            <a:graphicFrameLocks noGrp="1" noChangeAspect="1"/>
          </p:cNvGraphicFramePr>
          <p:nvPr>
            <p:ph idx="1"/>
          </p:nvPr>
        </p:nvGraphicFramePr>
        <p:xfrm>
          <a:off x="755650" y="1628775"/>
          <a:ext cx="7173913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005320" imgH="3857625" progId="Excel.Chart.8">
                  <p:embed/>
                </p:oleObj>
              </mc:Choice>
              <mc:Fallback>
                <p:oleObj name="" r:id="rId1" imgW="7005320" imgH="3857625" progId="Excel.Char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5650" y="1628775"/>
                        <a:ext cx="7173913" cy="49911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占位符 27649"/>
          <p:cNvSpPr>
            <a:spLocks noGrp="1"/>
          </p:cNvSpPr>
          <p:nvPr>
            <p:ph type="body" idx="1"/>
          </p:nvPr>
        </p:nvSpPr>
        <p:spPr>
          <a:xfrm>
            <a:off x="468313" y="4005263"/>
            <a:ext cx="8291512" cy="1223962"/>
          </a:xfrm>
          <a:ln/>
        </p:spPr>
        <p:txBody>
          <a:bodyPr/>
          <a:p>
            <a:r>
              <a:rPr lang="zh-CN" altLang="en-US"/>
              <a:t>课本</a:t>
            </a:r>
            <a:r>
              <a:rPr lang="en-US" altLang="zh-CN"/>
              <a:t>P56</a:t>
            </a:r>
            <a:r>
              <a:rPr lang="zh-CN" altLang="en-US"/>
              <a:t>页</a:t>
            </a:r>
            <a:endParaRPr lang="zh-CN" altLang="en-US"/>
          </a:p>
        </p:txBody>
      </p:sp>
      <p:sp>
        <p:nvSpPr>
          <p:cNvPr id="27651" name="横卷形 27650"/>
          <p:cNvSpPr/>
          <p:nvPr/>
        </p:nvSpPr>
        <p:spPr>
          <a:xfrm>
            <a:off x="539750" y="1268413"/>
            <a:ext cx="8066088" cy="25193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探索活动：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    制作“校园商场”销售统计柱形图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6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1">
                                            <p:txEl>
                                              <p:charRg st="6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charRg st="6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charRg st="6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竖卷形 28673"/>
          <p:cNvSpPr/>
          <p:nvPr/>
        </p:nvSpPr>
        <p:spPr>
          <a:xfrm rot="18968362">
            <a:off x="1979613" y="1268413"/>
            <a:ext cx="1800225" cy="302418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eaVert" wrap="none" anchor="ctr"/>
          <a:p>
            <a:pPr algn="ctr"/>
            <a:r>
              <a:rPr lang="zh-CN" altLang="en-US" sz="4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活动评价</a:t>
            </a:r>
            <a:endParaRPr lang="zh-CN" altLang="en-US" sz="480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8" name="图片 29697" descr="黄玫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矩形 29698"/>
          <p:cNvSpPr/>
          <p:nvPr/>
        </p:nvSpPr>
        <p:spPr>
          <a:xfrm rot="21233108">
            <a:off x="1917700" y="1574800"/>
            <a:ext cx="5680075" cy="29829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0569"/>
                <a:gd name="adj2" fmla="val -2505"/>
              </a:avLst>
            </a:prstTxWarp>
            <a:normAutofit/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82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1" charset="-122"/>
                <a:ea typeface="隶书" panose="02010509060101010101" pitchFamily="1" charset="-122"/>
              </a:rPr>
              <a:t>谢谢合作！</a:t>
            </a:r>
            <a:endParaRPr lang="zh-CN" altLang="en-US" sz="360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82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隶书" panose="02010509060101010101" pitchFamily="1" charset="-122"/>
              <a:ea typeface="隶书" panose="02010509060101010101" pitchFamily="1" charset="-122"/>
            </a:endParaRPr>
          </a:p>
          <a:p>
            <a:pPr algn="ctr"/>
            <a:r>
              <a:rPr lang="zh-CN" altLang="en-US" sz="360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82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1" charset="-122"/>
                <a:ea typeface="隶书" panose="02010509060101010101" pitchFamily="1" charset="-122"/>
              </a:rPr>
              <a:t>再见</a:t>
            </a:r>
            <a:endParaRPr lang="zh-CN" altLang="en-US" sz="360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82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隶书" panose="02010509060101010101" pitchFamily="1" charset="-122"/>
              <a:ea typeface="隶书" panose="02010509060101010101" pitchFamily="1" charset="-122"/>
            </a:endParaRPr>
          </a:p>
        </p:txBody>
      </p:sp>
      <p:pic>
        <p:nvPicPr>
          <p:cNvPr id="29700" name="Beethoven's Symphony No. 9 (Scherzo).wma">
            <a:hlinkClick r:id="" action="ppaction://media"/>
            <a:hlinkHover r:id="" action="ppaction://ole?verb=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32588" y="594995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29700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96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3" showWhenStopped="1">
                <p:cTn id="11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8" name="表格 9217"/>
          <p:cNvGraphicFramePr/>
          <p:nvPr/>
        </p:nvGraphicFramePr>
        <p:xfrm>
          <a:off x="0" y="411163"/>
          <a:ext cx="8893175" cy="6462712"/>
        </p:xfrm>
        <a:graphic>
          <a:graphicData uri="http://schemas.openxmlformats.org/drawingml/2006/table">
            <a:tbl>
              <a:tblPr/>
              <a:tblGrid>
                <a:gridCol w="755650"/>
                <a:gridCol w="1655763"/>
                <a:gridCol w="1512887"/>
                <a:gridCol w="647700"/>
                <a:gridCol w="504825"/>
                <a:gridCol w="503238"/>
                <a:gridCol w="792162"/>
                <a:gridCol w="792163"/>
                <a:gridCol w="1008062"/>
                <a:gridCol w="720725"/>
              </a:tblGrid>
              <a:tr h="517525">
                <a:tc gridSpan="10"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>
                          <a:solidFill>
                            <a:srgbClr val="003300"/>
                          </a:solidFill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足球联赛第</a:t>
                      </a:r>
                      <a:r>
                        <a:rPr lang="en-US" altLang="zh-CN">
                          <a:solidFill>
                            <a:srgbClr val="003300"/>
                          </a:solidFill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6</a:t>
                      </a:r>
                      <a:r>
                        <a:rPr lang="zh-CN" altLang="en-US">
                          <a:solidFill>
                            <a:srgbClr val="003300"/>
                          </a:solidFill>
                          <a:latin typeface="宋体" panose="02010600030101010101" pitchFamily="2" charset="-122"/>
                          <a:ea typeface="黑体" panose="02010609060101010101" pitchFamily="2" charset="-122"/>
                        </a:rPr>
                        <a:t>轮战报</a:t>
                      </a:r>
                      <a:endParaRPr lang="zh-CN" altLang="en-US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名次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队名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参赛轮次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胜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平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负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进球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失球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净胜球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积分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大连实德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上海申花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四川商务通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青岛啤酒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深圳科健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辽宁抚顺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陕西国力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重庆力帆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云南红塔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北京国安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天津泰达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八一振帮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沈阳海狮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山东鲁能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-4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57505" lvl="0" indent="-357505" algn="just" defTabSz="914400" eaLnBrk="1" fontAlgn="base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anose="05020102010507070707" pitchFamily="2" charset="2"/>
                        <a:buChar char=""/>
                        <a:defRPr sz="2000" u="none" kern="1200" baseline="0">
                          <a:solidFill>
                            <a:srgbClr val="1A93C8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1pPr>
                      <a:lvl2pPr marL="357505" lvl="1" indent="-357505" algn="l" defTabSz="91440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幼圆" panose="02010509060101010101" pitchFamily="1" charset="-122"/>
                        <a:buChar char=" "/>
                        <a:defRPr sz="16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1" charset="-122"/>
                          <a:ea typeface="幼圆" panose="02010509060101010101" pitchFamily="1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6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幼圆" panose="02010509060101010101" pitchFamily="1" charset="-122"/>
                        </a:defRPr>
                      </a:lvl5pPr>
                    </a:lstStyle>
                    <a:p>
                      <a:pPr marL="0" lvl="0" indent="0" algn="ctr" font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33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zh-CN" altLang="en-US" sz="2000">
                        <a:solidFill>
                          <a:srgbClr val="003300"/>
                        </a:solidFill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291513" cy="234950"/>
          </a:xfrm>
          <a:ln/>
        </p:spPr>
        <p:txBody>
          <a:bodyPr anchor="b"/>
          <a:p>
            <a:r>
              <a:rPr lang="zh-CN" altLang="en-US" sz="4400">
                <a:solidFill>
                  <a:srgbClr val="FF0000"/>
                </a:solidFill>
                <a:ea typeface="华文细黑" panose="02010600040101010101" pitchFamily="2" charset="-122"/>
              </a:rPr>
              <a:t>甲</a:t>
            </a:r>
            <a:r>
              <a:rPr lang="en-US" altLang="zh-CN" sz="4400">
                <a:solidFill>
                  <a:srgbClr val="FF0000"/>
                </a:solidFill>
                <a:ea typeface="华文细黑" panose="02010600040101010101" pitchFamily="2" charset="-122"/>
              </a:rPr>
              <a:t>A</a:t>
            </a:r>
            <a:r>
              <a:rPr lang="zh-CN" altLang="en-US" sz="4400">
                <a:solidFill>
                  <a:srgbClr val="FF0000"/>
                </a:solidFill>
                <a:ea typeface="华文细黑" panose="02010600040101010101" pitchFamily="2" charset="-122"/>
              </a:rPr>
              <a:t>各队获胜情况统计图</a:t>
            </a:r>
            <a:endParaRPr lang="zh-CN" altLang="en-US" sz="4400">
              <a:solidFill>
                <a:srgbClr val="FF0000"/>
              </a:solidFill>
              <a:ea typeface="华文细黑" panose="02010600040101010101" pitchFamily="2" charset="-122"/>
            </a:endParaRPr>
          </a:p>
        </p:txBody>
      </p:sp>
      <p:graphicFrame>
        <p:nvGraphicFramePr>
          <p:cNvPr id="10243" name="内容占位符 10242"/>
          <p:cNvGraphicFramePr>
            <a:graphicFrameLocks noGrp="1" noChangeAspect="1"/>
          </p:cNvGraphicFramePr>
          <p:nvPr>
            <p:ph idx="1"/>
          </p:nvPr>
        </p:nvGraphicFramePr>
        <p:xfrm>
          <a:off x="1068388" y="1196975"/>
          <a:ext cx="7173912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005320" imgH="3857625" progId="Excel.Chart.8">
                  <p:embed/>
                </p:oleObj>
              </mc:Choice>
              <mc:Fallback>
                <p:oleObj name="" r:id="rId1" imgW="7005320" imgH="3857625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8388" y="1196975"/>
                        <a:ext cx="7173912" cy="49911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0" y="2781300"/>
            <a:ext cx="8540750" cy="1143000"/>
          </a:xfrm>
          <a:ln/>
        </p:spPr>
        <p:txBody>
          <a:bodyPr anchor="b"/>
          <a:p>
            <a:r>
              <a:rPr lang="en-US" altLang="zh-CN" sz="4800">
                <a:solidFill>
                  <a:srgbClr val="FF0000"/>
                </a:solidFill>
                <a:ea typeface="黑体" panose="02010609060101010101" pitchFamily="2" charset="-122"/>
              </a:rPr>
              <a:t>       </a:t>
            </a:r>
            <a:r>
              <a:rPr lang="zh-CN" altLang="en-US" sz="4800" u="sng">
                <a:solidFill>
                  <a:srgbClr val="FF0000"/>
                </a:solidFill>
                <a:ea typeface="黑体" panose="02010609060101010101" pitchFamily="2" charset="-122"/>
              </a:rPr>
              <a:t>图表</a:t>
            </a:r>
            <a:r>
              <a:rPr lang="zh-CN" altLang="en-US" sz="4800">
                <a:solidFill>
                  <a:srgbClr val="FF0000"/>
                </a:solidFill>
                <a:ea typeface="黑体" panose="02010609060101010101" pitchFamily="2" charset="-122"/>
              </a:rPr>
              <a:t>就是用图形的方式显示</a:t>
            </a:r>
            <a:r>
              <a:rPr lang="en-US" altLang="zh-CN" sz="4800">
                <a:solidFill>
                  <a:srgbClr val="FF0000"/>
                </a:solidFill>
                <a:ea typeface="黑体" panose="02010609060101010101" pitchFamily="2" charset="-122"/>
              </a:rPr>
              <a:t>Excel</a:t>
            </a:r>
            <a:r>
              <a:rPr lang="zh-CN" altLang="en-US" sz="4800">
                <a:solidFill>
                  <a:srgbClr val="FF0000"/>
                </a:solidFill>
                <a:ea typeface="黑体" panose="02010609060101010101" pitchFamily="2" charset="-122"/>
              </a:rPr>
              <a:t>工作表中的数据。</a:t>
            </a:r>
            <a:endParaRPr lang="zh-CN" altLang="en-US" sz="480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611188" y="692150"/>
            <a:ext cx="8229600" cy="1143000"/>
          </a:xfrm>
          <a:ln/>
        </p:spPr>
        <p:txBody>
          <a:bodyPr anchor="b"/>
          <a:p>
            <a:r>
              <a:rPr lang="zh-CN" altLang="en-US" sz="4000" b="0"/>
              <a:t>图表功能：</a:t>
            </a:r>
            <a:r>
              <a:rPr lang="zh-CN" altLang="en-US" sz="3200" b="0"/>
              <a:t>用图形描述工作表中的数据称为图表，即数字数据的图形化。</a:t>
            </a:r>
            <a:endParaRPr lang="zh-CN" altLang="en-US" sz="3200" b="0"/>
          </a:p>
        </p:txBody>
      </p:sp>
      <p:pic>
        <p:nvPicPr>
          <p:cNvPr id="12291" name="内容占位符 12290" descr="5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940425" y="2709863"/>
            <a:ext cx="2589213" cy="1541462"/>
          </a:xfrm>
          <a:ln/>
        </p:spPr>
      </p:pic>
      <p:pic>
        <p:nvPicPr>
          <p:cNvPr id="12292" name="内容占位符 12291" descr="6"/>
          <p:cNvPicPr>
            <a:picLocks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419475" y="2925763"/>
            <a:ext cx="2146300" cy="1252537"/>
          </a:xfrm>
          <a:ln/>
        </p:spPr>
      </p:pic>
      <p:pic>
        <p:nvPicPr>
          <p:cNvPr id="12293" name="内容占位符 12292" descr="7"/>
          <p:cNvPicPr>
            <a:picLocks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684213" y="2781300"/>
            <a:ext cx="2366962" cy="1450975"/>
          </a:xfrm>
          <a:ln/>
        </p:spPr>
      </p:pic>
      <p:sp>
        <p:nvSpPr>
          <p:cNvPr id="12294" name="文本框 12293"/>
          <p:cNvSpPr txBox="1"/>
          <p:nvPr/>
        </p:nvSpPr>
        <p:spPr>
          <a:xfrm>
            <a:off x="611188" y="5086350"/>
            <a:ext cx="72390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>
                <a:latin typeface="Arial" panose="020B0604020202020204" pitchFamily="34" charset="0"/>
              </a:rPr>
              <a:t>标准类型：柱形图、条形图、折线图、饼图、</a:t>
            </a:r>
            <a:r>
              <a:rPr lang="en-US" altLang="zh-CN" sz="2000">
                <a:latin typeface="Arial" panose="020B0604020202020204" pitchFamily="34" charset="0"/>
              </a:rPr>
              <a:t>XY</a:t>
            </a:r>
            <a:r>
              <a:rPr lang="zh-CN" altLang="en-US" sz="2000">
                <a:latin typeface="Arial" panose="020B0604020202020204" pitchFamily="34" charset="0"/>
              </a:rPr>
              <a:t>散点图</a:t>
            </a:r>
            <a:r>
              <a:rPr lang="en-US" altLang="zh-CN" sz="2000">
                <a:latin typeface="Arial" panose="020B0604020202020204" pitchFamily="34" charset="0"/>
              </a:rPr>
              <a:t>……</a:t>
            </a:r>
            <a:endParaRPr lang="en-US" altLang="zh-CN" sz="2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000">
                <a:latin typeface="Arial" panose="020B0604020202020204" pitchFamily="34" charset="0"/>
              </a:rPr>
              <a:t>自定义类型：彩色堆积图、彩色折线图、带深度的柱形图</a:t>
            </a:r>
            <a:r>
              <a:rPr lang="en-US" altLang="zh-CN" sz="2000">
                <a:latin typeface="Arial" panose="020B0604020202020204" pitchFamily="34" charset="0"/>
              </a:rPr>
              <a:t>……</a:t>
            </a:r>
            <a:endParaRPr lang="en-US" altLang="zh-CN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122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1229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122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 sz="quarter"/>
          </p:nvPr>
        </p:nvSpPr>
        <p:spPr>
          <a:xfrm>
            <a:off x="3962400" y="228600"/>
            <a:ext cx="3200400" cy="1143000"/>
          </a:xfrm>
          <a:ln/>
        </p:spPr>
        <p:txBody>
          <a:bodyPr anchor="b"/>
          <a:p>
            <a:r>
              <a:rPr lang="zh-CN" altLang="en-US" sz="3600"/>
              <a:t>哪张是柱形图</a:t>
            </a:r>
            <a:endParaRPr lang="zh-CN" altLang="en-US" sz="3600"/>
          </a:p>
        </p:txBody>
      </p:sp>
      <p:pic>
        <p:nvPicPr>
          <p:cNvPr id="13315" name="内容占位符 13314" descr="1"/>
          <p:cNvPicPr>
            <a:picLocks noChangeAspect="1"/>
          </p:cNvPicPr>
          <p:nvPr>
            <p:ph sz="quarter" idx="1"/>
          </p:nvPr>
        </p:nvPicPr>
        <p:blipFill>
          <a:blip r:embed="rId1"/>
          <a:stretch>
            <a:fillRect/>
          </a:stretch>
        </p:blipFill>
        <p:spPr>
          <a:xfrm>
            <a:off x="735013" y="1703388"/>
            <a:ext cx="3305175" cy="1720850"/>
          </a:xfrm>
          <a:ln/>
        </p:spPr>
      </p:pic>
      <p:pic>
        <p:nvPicPr>
          <p:cNvPr id="13316" name="内容占位符 13315" descr="2"/>
          <p:cNvPicPr>
            <a:picLocks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03775" y="1703388"/>
            <a:ext cx="2822575" cy="1720850"/>
          </a:xfrm>
          <a:ln/>
        </p:spPr>
      </p:pic>
      <p:pic>
        <p:nvPicPr>
          <p:cNvPr id="13317" name="内容占位符 13316" descr="3"/>
          <p:cNvPicPr>
            <a:picLocks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847725" y="3200400"/>
            <a:ext cx="3108325" cy="2143125"/>
          </a:xfrm>
          <a:ln/>
        </p:spPr>
      </p:pic>
      <p:pic>
        <p:nvPicPr>
          <p:cNvPr id="13318" name="内容占位符 13317" descr="4"/>
          <p:cNvPicPr>
            <a:picLocks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38675" y="3359150"/>
            <a:ext cx="3425825" cy="2279650"/>
          </a:xfrm>
          <a:ln/>
        </p:spPr>
      </p:pic>
      <p:sp>
        <p:nvSpPr>
          <p:cNvPr id="13319" name="文本框 13318"/>
          <p:cNvSpPr txBox="1"/>
          <p:nvPr/>
        </p:nvSpPr>
        <p:spPr>
          <a:xfrm>
            <a:off x="381000" y="2362200"/>
            <a:ext cx="30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A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4114800" y="2438400"/>
            <a:ext cx="38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B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3321" name="文本框 13320"/>
          <p:cNvSpPr txBox="1"/>
          <p:nvPr/>
        </p:nvSpPr>
        <p:spPr>
          <a:xfrm>
            <a:off x="381000" y="4114800"/>
            <a:ext cx="38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C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3322" name="文本框 13321"/>
          <p:cNvSpPr txBox="1"/>
          <p:nvPr/>
        </p:nvSpPr>
        <p:spPr>
          <a:xfrm>
            <a:off x="4114800" y="4191000"/>
            <a:ext cx="38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D</a:t>
            </a:r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13323" name="图片 13322" descr="图片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0"/>
            <a:ext cx="20574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" fill="hold"/>
                                        <p:tgtEl>
                                          <p:spTgt spid="133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133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" fill="hold"/>
                                        <p:tgtEl>
                                          <p:spTgt spid="133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133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133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133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133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" fill="hold"/>
                                        <p:tgtEl>
                                          <p:spTgt spid="133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" fill="hold"/>
                                        <p:tgtEl>
                                          <p:spTgt spid="133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9" grpId="0"/>
      <p:bldP spid="13320" grpId="0"/>
      <p:bldP spid="13321" grpId="0"/>
      <p:bldP spid="13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ln/>
        </p:spPr>
        <p:txBody>
          <a:bodyPr anchor="b"/>
          <a:p>
            <a:r>
              <a:rPr lang="zh-CN" altLang="en-US" sz="2600"/>
              <a:t>柱形图是一种常用的统计图，它通过图表上柱形的高低，形象地表示统计数据的大小，简洁而直观。</a:t>
            </a:r>
            <a:endParaRPr lang="zh-CN" altLang="en-US" sz="2600"/>
          </a:p>
        </p:txBody>
      </p:sp>
      <p:pic>
        <p:nvPicPr>
          <p:cNvPr id="14339" name="图片 14338" descr="20110611135335-1972448104"/>
          <p:cNvPicPr>
            <a:picLocks noChangeAspect="1"/>
          </p:cNvPicPr>
          <p:nvPr/>
        </p:nvPicPr>
        <p:blipFill>
          <a:blip r:embed="rId1">
            <a:lum contrast="18000"/>
          </a:blip>
          <a:srcRect l="1500" t="32248" r="4733" b="3183"/>
          <a:stretch>
            <a:fillRect/>
          </a:stretch>
        </p:blipFill>
        <p:spPr>
          <a:xfrm>
            <a:off x="2209800" y="3886200"/>
            <a:ext cx="4465638" cy="2736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0" name="图片 14339" descr="20110611135335-1972448104"/>
          <p:cNvPicPr>
            <a:picLocks noChangeAspect="1"/>
          </p:cNvPicPr>
          <p:nvPr/>
        </p:nvPicPr>
        <p:blipFill>
          <a:blip r:embed="rId1">
            <a:lum bright="6000" contrast="-12000"/>
          </a:blip>
          <a:srcRect r="4613" b="69615"/>
          <a:stretch>
            <a:fillRect/>
          </a:stretch>
        </p:blipFill>
        <p:spPr>
          <a:xfrm>
            <a:off x="1219200" y="2362200"/>
            <a:ext cx="5975350" cy="1439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上弧形箭头 14340"/>
          <p:cNvSpPr/>
          <p:nvPr/>
        </p:nvSpPr>
        <p:spPr>
          <a:xfrm rot="16200000">
            <a:off x="196850" y="3536950"/>
            <a:ext cx="2425700" cy="1752600"/>
          </a:xfrm>
          <a:prstGeom prst="curvedDownArrow">
            <a:avLst>
              <a:gd name="adj1" fmla="val 8463"/>
              <a:gd name="adj2" fmla="val 38683"/>
              <a:gd name="adj3" fmla="val 3396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43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1434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143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" fill="hold"/>
                                        <p:tgtEl>
                                          <p:spTgt spid="1434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92162"/>
          </a:xfrm>
          <a:ln/>
        </p:spPr>
        <p:txBody>
          <a:bodyPr anchor="b"/>
          <a:p>
            <a:r>
              <a:rPr lang="zh-CN" altLang="en-US" sz="3200">
                <a:solidFill>
                  <a:srgbClr val="FF0000"/>
                </a:solidFill>
                <a:ea typeface="微软雅黑" panose="020B0503020204020204" pitchFamily="2" charset="-122"/>
              </a:rPr>
              <a:t>建立图表的方法主要有两种</a:t>
            </a:r>
            <a:endParaRPr lang="zh-CN" altLang="en-US" sz="3200">
              <a:solidFill>
                <a:srgbClr val="FF0000"/>
              </a:solidFill>
              <a:ea typeface="微软雅黑" panose="020B0503020204020204" pitchFamily="2" charset="-122"/>
            </a:endParaRPr>
          </a:p>
        </p:txBody>
      </p:sp>
      <p:sp>
        <p:nvSpPr>
          <p:cNvPr id="15363" name="文本占位符 15362"/>
          <p:cNvSpPr>
            <a:spLocks noGrp="1"/>
          </p:cNvSpPr>
          <p:nvPr>
            <p:ph type="body" idx="1"/>
          </p:nvPr>
        </p:nvSpPr>
        <p:spPr>
          <a:xfrm>
            <a:off x="468313" y="2708275"/>
            <a:ext cx="7989887" cy="2947988"/>
          </a:xfrm>
          <a:ln/>
        </p:spPr>
        <p:txBody>
          <a:bodyPr/>
          <a:p>
            <a:pPr>
              <a:lnSpc>
                <a:spcPct val="100000"/>
              </a:lnSpc>
            </a:pPr>
            <a:r>
              <a:rPr lang="en-US" altLang="zh-CN" sz="3600">
                <a:solidFill>
                  <a:srgbClr val="161ACE"/>
                </a:solidFill>
                <a:ea typeface="楷体_GB2312" pitchFamily="1" charset="-122"/>
              </a:rPr>
              <a:t>1</a:t>
            </a:r>
            <a:r>
              <a:rPr lang="zh-CN" altLang="en-US" sz="3600">
                <a:solidFill>
                  <a:srgbClr val="161ACE"/>
                </a:solidFill>
                <a:ea typeface="楷体_GB2312" pitchFamily="1" charset="-122"/>
              </a:rPr>
              <a:t>、使用常用工具栏上的“图表向导”按钮，通过它可以很快完成图表的制作工作。</a:t>
            </a:r>
            <a:endParaRPr lang="zh-CN" altLang="en-US" sz="3600">
              <a:solidFill>
                <a:srgbClr val="161ACE"/>
              </a:solidFill>
              <a:ea typeface="楷体_GB2312" pitchFamily="1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3600">
                <a:solidFill>
                  <a:srgbClr val="161ACE"/>
                </a:solidFill>
                <a:ea typeface="楷体_GB2312" pitchFamily="1" charset="-122"/>
              </a:rPr>
              <a:t>2</a:t>
            </a:r>
            <a:r>
              <a:rPr lang="zh-CN" altLang="en-US" sz="3600">
                <a:solidFill>
                  <a:srgbClr val="161ACE"/>
                </a:solidFill>
                <a:ea typeface="楷体_GB2312" pitchFamily="1" charset="-122"/>
              </a:rPr>
              <a:t>、使用“插入”菜单中的“图表”命令来建立图表。</a:t>
            </a:r>
            <a:endParaRPr lang="zh-CN" altLang="en-US" sz="3600">
              <a:solidFill>
                <a:srgbClr val="161ACE"/>
              </a:solidFill>
              <a:ea typeface="楷体_GB2312" pitchFamily="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charRg st="38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318A02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628EE3"/>
      </a:accent2>
      <a:accent3>
        <a:srgbClr val="FFFFFF"/>
      </a:accent3>
      <a:accent4>
        <a:srgbClr val="333537"/>
      </a:accent4>
      <a:accent5>
        <a:srgbClr val="B1D7F1"/>
      </a:accent5>
      <a:accent6>
        <a:srgbClr val="577FCB"/>
      </a:accent6>
      <a:hlink>
        <a:srgbClr val="00B0F0"/>
      </a:hlink>
      <a:folHlink>
        <a:srgbClr val="AFB2B4"/>
      </a:folHlink>
    </a:clrScheme>
    <a:fontScheme name="">
      <a:majorFont>
        <a:latin typeface="楷体"/>
        <a:ea typeface="楷体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537"/>
        </a:accent4>
        <a:accent5>
          <a:srgbClr val="B1D7F1"/>
        </a:accent5>
        <a:accent6>
          <a:srgbClr val="577FCB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1097</Words>
  <Application>WPS 演示</Application>
  <PresentationFormat>在屏幕上显示</PresentationFormat>
  <Paragraphs>402</Paragraphs>
  <Slides>23</Slides>
  <Notes>0</Notes>
  <HiddenSlides>0</HiddenSlides>
  <MMClips>2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50" baseType="lpstr">
      <vt:lpstr>Arial</vt:lpstr>
      <vt:lpstr>宋体</vt:lpstr>
      <vt:lpstr>Wingdings</vt:lpstr>
      <vt:lpstr>华文新魏</vt:lpstr>
      <vt:lpstr>黑体</vt:lpstr>
      <vt:lpstr>华文细黑</vt:lpstr>
      <vt:lpstr>楷体_GB2312</vt:lpstr>
      <vt:lpstr>隶书</vt:lpstr>
      <vt:lpstr>方正姚体</vt:lpstr>
      <vt:lpstr>新宋体</vt:lpstr>
      <vt:lpstr>Times New Roman</vt:lpstr>
      <vt:lpstr>Calibri</vt:lpstr>
      <vt:lpstr>幼圆</vt:lpstr>
      <vt:lpstr>华文中宋</vt:lpstr>
      <vt:lpstr>Wingdings 2</vt:lpstr>
      <vt:lpstr>微软雅黑</vt:lpstr>
      <vt:lpstr>Bauhaus 93</vt:lpstr>
      <vt:lpstr>Segoe Print</vt:lpstr>
      <vt:lpstr>楷体</vt:lpstr>
      <vt:lpstr>华文行楷</vt:lpstr>
      <vt:lpstr>Arial Unicode MS</vt:lpstr>
      <vt:lpstr>诗情画意</vt:lpstr>
      <vt:lpstr>A000120150318A02PWBG</vt:lpstr>
      <vt:lpstr>自定义设计方案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zidi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abc</dc:creator>
  <cp:lastModifiedBy>Lenovo</cp:lastModifiedBy>
  <cp:revision>84</cp:revision>
  <dcterms:created xsi:type="dcterms:W3CDTF">2030-11-25T08:09:51Z</dcterms:created>
  <dcterms:modified xsi:type="dcterms:W3CDTF">2018-10-30T14:37:38Z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