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6" r:id="rId2"/>
    <p:sldId id="261"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54" r:id="rId24"/>
    <p:sldId id="262" r:id="rId25"/>
    <p:sldId id="263"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77" r:id="rId40"/>
    <p:sldId id="278" r:id="rId41"/>
    <p:sldId id="279" r:id="rId42"/>
    <p:sldId id="301" r:id="rId43"/>
    <p:sldId id="355" r:id="rId44"/>
    <p:sldId id="302" r:id="rId45"/>
    <p:sldId id="356" r:id="rId46"/>
    <p:sldId id="303" r:id="rId47"/>
    <p:sldId id="304" r:id="rId48"/>
    <p:sldId id="305" r:id="rId49"/>
    <p:sldId id="357" r:id="rId50"/>
    <p:sldId id="306" r:id="rId51"/>
    <p:sldId id="358" r:id="rId52"/>
    <p:sldId id="307" r:id="rId53"/>
    <p:sldId id="308" r:id="rId54"/>
    <p:sldId id="309" r:id="rId55"/>
    <p:sldId id="310" r:id="rId56"/>
    <p:sldId id="311" r:id="rId57"/>
    <p:sldId id="312" r:id="rId58"/>
    <p:sldId id="313" r:id="rId59"/>
    <p:sldId id="314" r:id="rId60"/>
    <p:sldId id="315" r:id="rId61"/>
    <p:sldId id="316" r:id="rId62"/>
    <p:sldId id="318" r:id="rId63"/>
    <p:sldId id="319" r:id="rId64"/>
    <p:sldId id="320" r:id="rId65"/>
    <p:sldId id="359" r:id="rId66"/>
    <p:sldId id="321" r:id="rId67"/>
    <p:sldId id="360" r:id="rId68"/>
    <p:sldId id="322" r:id="rId69"/>
    <p:sldId id="323" r:id="rId70"/>
    <p:sldId id="361" r:id="rId71"/>
    <p:sldId id="324" r:id="rId72"/>
    <p:sldId id="362" r:id="rId73"/>
    <p:sldId id="325" r:id="rId74"/>
    <p:sldId id="326" r:id="rId75"/>
    <p:sldId id="327" r:id="rId76"/>
    <p:sldId id="363" r:id="rId77"/>
    <p:sldId id="328" r:id="rId78"/>
    <p:sldId id="329" r:id="rId79"/>
    <p:sldId id="330" r:id="rId80"/>
    <p:sldId id="364" r:id="rId81"/>
    <p:sldId id="331" r:id="rId82"/>
    <p:sldId id="332" r:id="rId83"/>
    <p:sldId id="365" r:id="rId84"/>
    <p:sldId id="333" r:id="rId85"/>
    <p:sldId id="366" r:id="rId86"/>
    <p:sldId id="334" r:id="rId8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1232" y="-35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和文本">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Content Placeholder 8"/>
          <p:cNvSpPr>
            <a:spLocks noGrp="1"/>
          </p:cNvSpPr>
          <p:nvPr>
            <p:ph sz="quarter" idx="13"/>
          </p:nvPr>
        </p:nvSpPr>
        <p:spPr>
          <a:xfrm>
            <a:off x="902207" y="2679192"/>
            <a:ext cx="5096256" cy="34472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2018/10/26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pPr/>
              <a:t>2018/10/26</a:t>
            </a:fld>
            <a:endParaRPr lang="zh-CN" alt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pPr/>
              <a:t>‹#›</a:t>
            </a:fld>
            <a:endParaRPr lang="zh-CN" alt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latin typeface="微软雅黑" panose="020B0503020204020204" charset="-122"/>
                <a:ea typeface="微软雅黑" panose="020B0503020204020204" charset="-122"/>
              </a:rPr>
              <a:t>保教知识与能力</a:t>
            </a:r>
          </a:p>
        </p:txBody>
      </p:sp>
      <p:sp>
        <p:nvSpPr>
          <p:cNvPr id="3" name="副标题 2"/>
          <p:cNvSpPr>
            <a:spLocks noGrp="1"/>
          </p:cNvSpPr>
          <p:nvPr>
            <p:ph type="subTitle" idx="1"/>
          </p:nvPr>
        </p:nvSpPr>
        <p:spPr/>
        <p:txBody>
          <a:bodyPr/>
          <a:lstStyle/>
          <a:p>
            <a:r>
              <a:rPr lang="zh-CN" altLang="en-US" sz="2800" dirty="0" smtClean="0">
                <a:solidFill>
                  <a:schemeClr val="tx1"/>
                </a:solidFill>
              </a:rPr>
              <a:t>冲刺</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96752"/>
            <a:ext cx="9877777" cy="4929411"/>
          </a:xfrm>
        </p:spPr>
        <p:txBody>
          <a:bodyPr>
            <a:normAutofit/>
          </a:bodyPr>
          <a:lstStyle/>
          <a:p>
            <a:r>
              <a:rPr lang="en-US" altLang="zh-CN" b="1" dirty="0"/>
              <a:t>9.</a:t>
            </a:r>
            <a:r>
              <a:rPr lang="zh-CN" altLang="zh-CN" b="1" dirty="0"/>
              <a:t>幼儿想象和现实相混淆（材料题）</a:t>
            </a:r>
          </a:p>
          <a:p>
            <a:r>
              <a:rPr lang="zh-CN" altLang="zh-CN" dirty="0"/>
              <a:t>答：幼儿时期，常将想象的东西和现实进行混淆，表现在三个方面：</a:t>
            </a:r>
          </a:p>
          <a:p>
            <a:r>
              <a:rPr lang="en-US" altLang="zh-CN" dirty="0"/>
              <a:t>1.</a:t>
            </a:r>
            <a:r>
              <a:rPr lang="zh-CN" altLang="zh-CN" dirty="0"/>
              <a:t>把渴望得到的东西说成已经得到。如有的幼儿看到别人有漂亮的娃娃或“冲锋枪”，他会说：“我们家也有。”可事实没有。</a:t>
            </a:r>
          </a:p>
          <a:p>
            <a:r>
              <a:rPr lang="en-US" altLang="zh-CN" dirty="0"/>
              <a:t>2.</a:t>
            </a:r>
            <a:r>
              <a:rPr lang="zh-CN" altLang="zh-CN" dirty="0"/>
              <a:t>把希望发生的事情当成已发生的事情来描述。如一位中班小朋友听邻居讲去玄武湖公园玩的事，很开心，于是这位小朋友也有了去玄武湖玩的愿望。他把玩的“过程”想象了一下（即根据别人的描述而想象），然后到幼儿园去对同伴说他自己去玄武湖公园玩的“经历”。</a:t>
            </a:r>
          </a:p>
          <a:p>
            <a:r>
              <a:rPr lang="en-US" altLang="zh-CN" dirty="0"/>
              <a:t>3.</a:t>
            </a:r>
            <a:r>
              <a:rPr lang="zh-CN" altLang="zh-CN" dirty="0"/>
              <a:t>在参加游戏或欣赏文艺作品时，往往身临其境，与角色产生同样的情绪反应。如幼儿园里小班幼儿正在玩“狡猾的狐狸，你在哪里”的游戏，当老师扮演的狐狸逮着小鸡（小朋友饰），装着要吃她的时候，这个孩子大哭起来说：“你是老师，怎么可以吃人呢！”并拼命挣扎。</a:t>
            </a:r>
            <a:endParaRPr kumimoji="1"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en-US" altLang="zh-CN" b="1" dirty="0"/>
              <a:t>10.</a:t>
            </a:r>
            <a:r>
              <a:rPr lang="zh-CN" altLang="zh-CN" b="1" dirty="0"/>
              <a:t>幼儿想象力的培养（简答题、材料题）</a:t>
            </a:r>
          </a:p>
          <a:p>
            <a:r>
              <a:rPr lang="zh-CN" altLang="zh-CN" dirty="0"/>
              <a:t>答：幼儿想象力的培养可以从以下几方面进行：</a:t>
            </a:r>
          </a:p>
          <a:p>
            <a:r>
              <a:rPr lang="en-US" altLang="zh-CN" dirty="0"/>
              <a:t>1.</a:t>
            </a:r>
            <a:r>
              <a:rPr lang="zh-CN" altLang="zh-CN" dirty="0"/>
              <a:t>丰富幼儿的感性知识，积累想象的素材；</a:t>
            </a:r>
          </a:p>
          <a:p>
            <a:r>
              <a:rPr lang="en-US" altLang="zh-CN" dirty="0"/>
              <a:t>2.</a:t>
            </a:r>
            <a:r>
              <a:rPr lang="zh-CN" altLang="zh-CN" dirty="0"/>
              <a:t>保护幼儿的好奇心，培养想象的主动性；</a:t>
            </a:r>
          </a:p>
          <a:p>
            <a:r>
              <a:rPr lang="en-US" altLang="zh-CN" dirty="0"/>
              <a:t>3.</a:t>
            </a:r>
            <a:r>
              <a:rPr lang="zh-CN" altLang="zh-CN" dirty="0"/>
              <a:t>开展各种游戏活动，创设想象的情境；</a:t>
            </a:r>
          </a:p>
          <a:p>
            <a:r>
              <a:rPr lang="en-US" altLang="zh-CN" dirty="0"/>
              <a:t>4.</a:t>
            </a:r>
            <a:r>
              <a:rPr lang="zh-CN" altLang="zh-CN" dirty="0"/>
              <a:t>充分利用文学、艺术等形式，激发幼儿的想象力；</a:t>
            </a:r>
          </a:p>
          <a:p>
            <a:r>
              <a:rPr lang="en-US" altLang="zh-CN" dirty="0"/>
              <a:t>5.</a:t>
            </a:r>
            <a:r>
              <a:rPr lang="zh-CN" altLang="zh-CN" dirty="0"/>
              <a:t>鼓励大胆想象，营造宽松的心理氛围；</a:t>
            </a:r>
          </a:p>
          <a:p>
            <a:r>
              <a:rPr lang="en-US" altLang="zh-CN" dirty="0"/>
              <a:t>6.</a:t>
            </a:r>
            <a:r>
              <a:rPr lang="zh-CN" altLang="zh-CN" dirty="0"/>
              <a:t>教给幼儿表达想象形象的技能技巧。</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052736"/>
            <a:ext cx="9877777" cy="5073427"/>
          </a:xfrm>
        </p:spPr>
        <p:txBody>
          <a:bodyPr>
            <a:noAutofit/>
          </a:bodyPr>
          <a:lstStyle/>
          <a:p>
            <a:r>
              <a:rPr lang="en-US" altLang="zh-CN" sz="2000" b="1" dirty="0"/>
              <a:t>11.</a:t>
            </a:r>
            <a:r>
              <a:rPr lang="zh-CN" altLang="zh-CN" sz="2000" b="1" dirty="0"/>
              <a:t>学前儿童思维发展的趋势（简答题、材料题）</a:t>
            </a:r>
          </a:p>
          <a:p>
            <a:r>
              <a:rPr lang="zh-CN" altLang="zh-CN" sz="2000" dirty="0"/>
              <a:t>答：（一）学前儿童思维方式的变化：从思维方式看，幼儿早期的思维以直觉行动思维为主，幼儿中期的思维以具体形象思维为主，幼儿晚期抽象逻辑思维开始萌芽。</a:t>
            </a:r>
          </a:p>
          <a:p>
            <a:r>
              <a:rPr lang="en-US" altLang="zh-CN" sz="2000" dirty="0"/>
              <a:t>1.</a:t>
            </a:r>
            <a:r>
              <a:rPr lang="zh-CN" altLang="zh-CN" sz="2000" dirty="0"/>
              <a:t>直觉行动思维：直觉行动思维，也称直观行动思维，指依靠对事物的感知，依靠人的动作来进行的思维。直觉行动思维是最低水平的思维，这种思维的进行离不开儿童自身对物体的感知，也离不开儿童自身的动作。</a:t>
            </a:r>
          </a:p>
          <a:p>
            <a:r>
              <a:rPr lang="en-US" altLang="zh-CN" sz="2000" dirty="0"/>
              <a:t>2.</a:t>
            </a:r>
            <a:r>
              <a:rPr lang="zh-CN" altLang="zh-CN" sz="2000" dirty="0"/>
              <a:t>具体形象思维：具体形象思维，又称表象思维，是指依靠事物的形象和表现来进行的思维。一般认为</a:t>
            </a:r>
            <a:r>
              <a:rPr lang="en-US" altLang="zh-CN" sz="2000" dirty="0"/>
              <a:t>2.5</a:t>
            </a:r>
            <a:r>
              <a:rPr lang="zh-CN" altLang="zh-CN" sz="2000" dirty="0"/>
              <a:t>～</a:t>
            </a:r>
            <a:r>
              <a:rPr lang="en-US" altLang="zh-CN" sz="2000" dirty="0"/>
              <a:t>3</a:t>
            </a:r>
            <a:r>
              <a:rPr lang="zh-CN" altLang="zh-CN" sz="2000" dirty="0"/>
              <a:t>岁是幼儿从直觉行动思维向具体形象思维转化的关键年龄。三至六七岁幼儿的思维主要就是具体形象思维。</a:t>
            </a:r>
          </a:p>
          <a:p>
            <a:r>
              <a:rPr lang="en-US" altLang="zh-CN" sz="2000" dirty="0"/>
              <a:t>3.</a:t>
            </a:r>
            <a:r>
              <a:rPr lang="zh-CN" altLang="zh-CN" sz="2000" dirty="0"/>
              <a:t>抽象逻辑思维：六七岁以后，儿童的思维开始进入逻辑思维阶段。抽象逻辑思维反映的是事物的本质特征，是运用概念、根据事物的逻辑关系来进行的思维。它是靠语言进行的思维，是人类所特有的思维方式。幼儿阶段抽象思维仅仅开始萌芽</a:t>
            </a:r>
            <a:r>
              <a:rPr lang="zh-CN" altLang="zh-CN" sz="2000" dirty="0" smtClean="0"/>
              <a:t>。</a:t>
            </a:r>
          </a:p>
          <a:p>
            <a:r>
              <a:rPr lang="zh-CN" altLang="zh-CN" sz="2000" dirty="0"/>
              <a:t>（二）学前儿童思维工具的变化：动作在其中的作用是由大到小，语言的作用则由小到大。</a:t>
            </a:r>
            <a:endParaRPr kumimoji="1" lang="zh-CN" altLang="zh-C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836712"/>
            <a:ext cx="9877777" cy="5184576"/>
          </a:xfrm>
        </p:spPr>
        <p:txBody>
          <a:bodyPr>
            <a:normAutofit fontScale="92500"/>
          </a:bodyPr>
          <a:lstStyle/>
          <a:p>
            <a:r>
              <a:rPr lang="en-US" altLang="zh-CN" b="1" dirty="0"/>
              <a:t>12.</a:t>
            </a:r>
            <a:r>
              <a:rPr lang="zh-CN" altLang="zh-CN" b="1" dirty="0"/>
              <a:t>学前儿童思维发展的一般特点（简答题、材料题）</a:t>
            </a:r>
          </a:p>
          <a:p>
            <a:r>
              <a:rPr lang="zh-CN" altLang="zh-CN" dirty="0"/>
              <a:t>答：幼儿期是思维开始发展的时期，其思维的主要特点是具体形象性，它是在直觉行动思维的基础上演化而来的。在幼儿晚期，抽象逻辑思维开始萌芽。</a:t>
            </a:r>
          </a:p>
          <a:p>
            <a:r>
              <a:rPr lang="en-US" altLang="zh-CN" dirty="0"/>
              <a:t>1.</a:t>
            </a:r>
            <a:r>
              <a:rPr lang="zh-CN" altLang="zh-CN" dirty="0"/>
              <a:t>直觉行动思维不断发展：思维解决的问题复杂化了；思维解决问题的方法比较概括化；思维中语言的作用逐渐增强。</a:t>
            </a:r>
          </a:p>
          <a:p>
            <a:r>
              <a:rPr lang="en-US" altLang="zh-CN" dirty="0"/>
              <a:t>2.</a:t>
            </a:r>
            <a:r>
              <a:rPr lang="zh-CN" altLang="zh-CN" dirty="0"/>
              <a:t>思维的具体形象性：在直觉行动思维的基础上，幼儿思维的具体形象性逐渐获得了发展，并表现出来一些特点：思维的象征性：思维的经验性：思维的拟人性：思维的表面性：思维的刻板性：</a:t>
            </a:r>
          </a:p>
          <a:p>
            <a:r>
              <a:rPr lang="en-US" altLang="zh-CN" dirty="0"/>
              <a:t>3.</a:t>
            </a:r>
            <a:r>
              <a:rPr lang="zh-CN" altLang="zh-CN" dirty="0"/>
              <a:t>抽象逻辑思维开始萌芽：抽象逻辑思维是成年人思维的典型方式。这种思维能力在个体身上很晚才能完全获得，但它绝不是在某个时刻为个体所立刻获得的。幼儿初期，幼儿还不能形成这种思维方式。但在幼儿晚期，特别是</a:t>
            </a:r>
            <a:r>
              <a:rPr lang="en-US" altLang="zh-CN" dirty="0"/>
              <a:t>5</a:t>
            </a:r>
            <a:r>
              <a:rPr lang="zh-CN" altLang="zh-CN" dirty="0"/>
              <a:t>岁以后，明显地出现了抽象逻辑思维的萌芽。它具体地表现在分析、综合、比较、概括等思维基本过程的发展，概念的掌握、判断和推理的形成，以及理解能力的发展等方面。</a:t>
            </a:r>
            <a:endParaRPr kumimoji="1"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en-US" altLang="zh-CN" b="1" dirty="0"/>
              <a:t>13.</a:t>
            </a:r>
            <a:r>
              <a:rPr lang="zh-CN" altLang="zh-CN" b="1" dirty="0"/>
              <a:t>幼儿思维能力的培养（简答题、材料题）</a:t>
            </a:r>
          </a:p>
          <a:p>
            <a:r>
              <a:rPr lang="zh-CN" altLang="zh-CN" dirty="0"/>
              <a:t>答：</a:t>
            </a:r>
            <a:r>
              <a:rPr lang="en-US" altLang="zh-CN" dirty="0"/>
              <a:t>1.</a:t>
            </a:r>
            <a:r>
              <a:rPr lang="zh-CN" altLang="zh-CN" dirty="0"/>
              <a:t>创设直接感知和动手操作的机会，根据幼儿思维的直观行动性进行培养：提供可以直接感知的活动材料；创造活动与操作的条件和机会；引导幼儿由表象代替动作，逐步向具体形象性过渡。</a:t>
            </a:r>
          </a:p>
          <a:p>
            <a:r>
              <a:rPr lang="en-US" altLang="zh-CN" dirty="0"/>
              <a:t>2.</a:t>
            </a:r>
            <a:r>
              <a:rPr lang="zh-CN" altLang="zh-CN" dirty="0"/>
              <a:t>不断丰富幼儿的感性知识，根据幼儿思维的具体形象性进行培养：丰富幼儿的感性经验；选择适应的活动材料和教学方法；尊重和理解幼儿的思维特点。 </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a:bodyPr>
          <a:lstStyle/>
          <a:p>
            <a:r>
              <a:rPr lang="en-US" altLang="zh-CN" b="1" dirty="0"/>
              <a:t>14.</a:t>
            </a:r>
            <a:r>
              <a:rPr lang="zh-CN" altLang="zh-CN" b="1" dirty="0"/>
              <a:t>幼儿理解发展的特点（简答题、材料题）</a:t>
            </a:r>
          </a:p>
          <a:p>
            <a:r>
              <a:rPr lang="zh-CN" altLang="zh-CN" dirty="0"/>
              <a:t>答：理解是个体运用已有的知识经验去认识事物的联系、关系乃至其本质和规律的思维活动。学前儿童对事物的理解有以下发展趋势：</a:t>
            </a:r>
          </a:p>
          <a:p>
            <a:r>
              <a:rPr lang="en-US" altLang="zh-CN" dirty="0"/>
              <a:t>1.</a:t>
            </a:r>
            <a:r>
              <a:rPr lang="zh-CN" altLang="zh-CN" dirty="0"/>
              <a:t>从对个别事物的理解，发展到理解事物的关系。</a:t>
            </a:r>
          </a:p>
          <a:p>
            <a:r>
              <a:rPr lang="en-US" altLang="zh-CN" dirty="0"/>
              <a:t>2.</a:t>
            </a:r>
            <a:r>
              <a:rPr lang="zh-CN" altLang="zh-CN" dirty="0"/>
              <a:t>从主要依靠具体形象来理解事物，发展到依靠语言说明来理解。</a:t>
            </a:r>
          </a:p>
          <a:p>
            <a:r>
              <a:rPr lang="en-US" altLang="zh-CN" dirty="0"/>
              <a:t>3.</a:t>
            </a:r>
            <a:r>
              <a:rPr lang="zh-CN" altLang="zh-CN" dirty="0"/>
              <a:t>从对事物作简单、表面的理解，发展到理解事物较复杂、较深刻的含义。</a:t>
            </a:r>
          </a:p>
          <a:p>
            <a:r>
              <a:rPr lang="en-US" altLang="zh-CN" dirty="0"/>
              <a:t>4.</a:t>
            </a:r>
            <a:r>
              <a:rPr lang="zh-CN" altLang="zh-CN" dirty="0"/>
              <a:t>从理解与情感密切联系，发展到比较客观的理解。</a:t>
            </a:r>
          </a:p>
          <a:p>
            <a:r>
              <a:rPr lang="en-US" altLang="zh-CN" dirty="0"/>
              <a:t>5.</a:t>
            </a:r>
            <a:r>
              <a:rPr lang="zh-CN" altLang="zh-CN" dirty="0"/>
              <a:t>从不理解事物的相对关系，发展到逐渐能理解事物的相对关系</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a:t>15.</a:t>
            </a:r>
            <a:r>
              <a:rPr lang="zh-CN" altLang="zh-CN" b="1" dirty="0"/>
              <a:t>学前儿童口语表达能力的发展特点。（简答题）</a:t>
            </a:r>
          </a:p>
          <a:p>
            <a:r>
              <a:rPr lang="zh-CN" altLang="zh-CN" dirty="0"/>
              <a:t>答：</a:t>
            </a:r>
            <a:r>
              <a:rPr lang="en-US" altLang="zh-CN" dirty="0"/>
              <a:t>1.</a:t>
            </a:r>
            <a:r>
              <a:rPr lang="zh-CN" altLang="zh-CN" dirty="0"/>
              <a:t>从对话语言逐渐过渡到独白语言</a:t>
            </a:r>
          </a:p>
          <a:p>
            <a:r>
              <a:rPr lang="en-US" altLang="zh-CN" dirty="0"/>
              <a:t>2.</a:t>
            </a:r>
            <a:r>
              <a:rPr lang="zh-CN" altLang="zh-CN" dirty="0"/>
              <a:t>从情境性言语到连贯性言语的发展</a:t>
            </a:r>
          </a:p>
          <a:p>
            <a:r>
              <a:rPr lang="en-US" altLang="zh-CN" dirty="0"/>
              <a:t>3.</a:t>
            </a:r>
            <a:r>
              <a:rPr lang="zh-CN" altLang="zh-CN" dirty="0"/>
              <a:t>讲述条理性逐渐提高</a:t>
            </a:r>
          </a:p>
          <a:p>
            <a:r>
              <a:rPr lang="en-US" altLang="zh-CN" dirty="0"/>
              <a:t>4.</a:t>
            </a:r>
            <a:r>
              <a:rPr lang="zh-CN" altLang="zh-CN" dirty="0"/>
              <a:t>逐渐掌握语言表达技巧</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268760"/>
            <a:ext cx="9877777" cy="4857403"/>
          </a:xfrm>
        </p:spPr>
        <p:txBody>
          <a:bodyPr>
            <a:normAutofit fontScale="92500" lnSpcReduction="10000"/>
          </a:bodyPr>
          <a:lstStyle/>
          <a:p>
            <a:r>
              <a:rPr lang="en-US" altLang="zh-CN" b="1" dirty="0"/>
              <a:t>16.</a:t>
            </a:r>
            <a:r>
              <a:rPr lang="zh-CN" altLang="zh-CN" b="1" dirty="0"/>
              <a:t>促进学前儿童言语发展的策略（简答题）</a:t>
            </a:r>
          </a:p>
          <a:p>
            <a:r>
              <a:rPr lang="zh-CN" altLang="zh-CN" dirty="0"/>
              <a:t>答：（一）倾听能力的培养</a:t>
            </a:r>
          </a:p>
          <a:p>
            <a:r>
              <a:rPr lang="zh-CN" altLang="zh-CN" dirty="0"/>
              <a:t>倾听指有意识地、集中注意力地听。养成倾听的习惯和能力，是幼儿言语理解和言语表达的前提。教师可以选择幼儿感兴趣的内容，以各种方法引导幼儿感受倾听的乐趣，培养倾听的能力。游戏法；讨论法；评议法；求异法。</a:t>
            </a:r>
          </a:p>
          <a:p>
            <a:r>
              <a:rPr lang="zh-CN" altLang="zh-CN" dirty="0"/>
              <a:t>（二）口语表达能力的培养</a:t>
            </a:r>
          </a:p>
          <a:p>
            <a:r>
              <a:rPr lang="en-US" altLang="zh-CN" dirty="0"/>
              <a:t>1.</a:t>
            </a:r>
            <a:r>
              <a:rPr lang="zh-CN" altLang="zh-CN" dirty="0"/>
              <a:t>激发幼儿言语交往的需要：亲子之间交往；同伴之间的言语交往；师生之间的言语交往。</a:t>
            </a:r>
          </a:p>
          <a:p>
            <a:r>
              <a:rPr lang="en-US" altLang="zh-CN" dirty="0"/>
              <a:t>2.</a:t>
            </a:r>
            <a:r>
              <a:rPr lang="zh-CN" altLang="zh-CN" dirty="0"/>
              <a:t>讲究教法：儿童学习语言有两种途径：一是模仿，二是强化。良好的教法就是使幼儿获得正确使用言语规范和有正确指导的练习。</a:t>
            </a:r>
          </a:p>
          <a:p>
            <a:r>
              <a:rPr lang="en-US" altLang="zh-CN" dirty="0"/>
              <a:t>3.</a:t>
            </a:r>
            <a:r>
              <a:rPr lang="zh-CN" altLang="zh-CN" dirty="0"/>
              <a:t>鼓励言语创造性：在儿童言语活动中，注意其主动性和积极性，模仿和创造性往往相结合。</a:t>
            </a:r>
          </a:p>
          <a:p>
            <a:r>
              <a:rPr lang="en-US" altLang="zh-CN" dirty="0"/>
              <a:t>4.</a:t>
            </a:r>
            <a:r>
              <a:rPr lang="zh-CN" altLang="zh-CN" dirty="0"/>
              <a:t>培养“前读写”兴趣。</a:t>
            </a:r>
          </a:p>
          <a:p>
            <a:r>
              <a:rPr lang="zh-CN" altLang="zh-CN" dirty="0"/>
              <a:t>（三）早期阅读能力的培养：</a:t>
            </a:r>
            <a:r>
              <a:rPr lang="en-US" altLang="zh-CN" dirty="0"/>
              <a:t>1.</a:t>
            </a:r>
            <a:r>
              <a:rPr lang="zh-CN" altLang="zh-CN" dirty="0"/>
              <a:t>选择适龄的读物</a:t>
            </a:r>
            <a:r>
              <a:rPr lang="en-US" altLang="zh-CN" dirty="0"/>
              <a:t>2.</a:t>
            </a:r>
            <a:r>
              <a:rPr lang="zh-CN" altLang="zh-CN" dirty="0"/>
              <a:t>采用正确的指导方法。</a:t>
            </a:r>
            <a:endParaRPr kumimoji="1"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a:bodyPr>
          <a:lstStyle/>
          <a:p>
            <a:r>
              <a:rPr lang="en-US" altLang="zh-CN" b="1" dirty="0"/>
              <a:t>17.</a:t>
            </a:r>
            <a:r>
              <a:rPr lang="zh-CN" altLang="zh-CN" b="1" dirty="0"/>
              <a:t>从幼儿情绪和情感的进行过程看（简答题、材料题）</a:t>
            </a:r>
          </a:p>
          <a:p>
            <a:r>
              <a:rPr lang="zh-CN" altLang="zh-CN" dirty="0"/>
              <a:t>答：从幼儿情绪和情感的进行过程看，幼儿情绪和情感的发展具有三个主要特点：</a:t>
            </a:r>
          </a:p>
          <a:p>
            <a:r>
              <a:rPr lang="en-US" altLang="zh-CN" dirty="0"/>
              <a:t>1.</a:t>
            </a:r>
            <a:r>
              <a:rPr lang="zh-CN" altLang="zh-CN" dirty="0"/>
              <a:t>情绪和情感的不稳定：到了幼儿期，幼儿情绪和情感的稳定性虽然比婴儿期稍有提高，但仍是经常变化和不稳定的，甚至喜怒、哀乐两种对立的情绪也常常在很短的时间内互相转换。</a:t>
            </a:r>
          </a:p>
          <a:p>
            <a:r>
              <a:rPr lang="en-US" altLang="zh-CN" dirty="0"/>
              <a:t>2.</a:t>
            </a:r>
            <a:r>
              <a:rPr lang="zh-CN" altLang="zh-CN" dirty="0"/>
              <a:t>情感比较外露：幼儿初期，幼儿的情感完全表露于外，几乎不加控制或掩盖。</a:t>
            </a:r>
          </a:p>
          <a:p>
            <a:r>
              <a:rPr lang="en-US" altLang="zh-CN" dirty="0"/>
              <a:t>3.</a:t>
            </a:r>
            <a:r>
              <a:rPr lang="zh-CN" altLang="zh-CN" dirty="0"/>
              <a:t>情绪极易冲动：幼儿期的儿童常常处于激动的情绪状态，他们的情感非常容易受外界事物的影响而冲动。这种现象在幼儿初期尤为突出。</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a:t>18.</a:t>
            </a:r>
            <a:r>
              <a:rPr lang="zh-CN" altLang="zh-CN" b="1" dirty="0"/>
              <a:t>如何培养幼儿良好的情绪情感（简答题、材料题）</a:t>
            </a:r>
          </a:p>
          <a:p>
            <a:r>
              <a:rPr lang="zh-CN" altLang="zh-CN" dirty="0"/>
              <a:t>答：</a:t>
            </a:r>
            <a:r>
              <a:rPr lang="en-US" altLang="zh-CN" dirty="0"/>
              <a:t>1.</a:t>
            </a:r>
            <a:r>
              <a:rPr lang="zh-CN" altLang="zh-CN" dirty="0"/>
              <a:t>合理的生活制度、丰富的生活内容，能让幼儿处于愉快的情绪之中</a:t>
            </a:r>
          </a:p>
          <a:p>
            <a:r>
              <a:rPr lang="en-US" altLang="zh-CN" dirty="0"/>
              <a:t>2.</a:t>
            </a:r>
            <a:r>
              <a:rPr lang="zh-CN" altLang="zh-CN" dirty="0"/>
              <a:t>和谐的家庭生活、良好的情绪示范和教养态度对幼儿良好情绪的发展作用极大</a:t>
            </a:r>
          </a:p>
          <a:p>
            <a:r>
              <a:rPr lang="en-US" altLang="zh-CN" dirty="0"/>
              <a:t>3.</a:t>
            </a:r>
            <a:r>
              <a:rPr lang="zh-CN" altLang="zh-CN" dirty="0"/>
              <a:t>通过文学艺术作品培养幼儿高级情感</a:t>
            </a:r>
          </a:p>
          <a:p>
            <a:r>
              <a:rPr lang="en-US" altLang="zh-CN" dirty="0"/>
              <a:t>4.</a:t>
            </a:r>
            <a:r>
              <a:rPr lang="zh-CN" altLang="zh-CN" dirty="0"/>
              <a:t>采用方法来帮助幼儿克服不良情绪</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zh-CN" b="1" dirty="0"/>
              <a:t>第一章 学前儿童发展</a:t>
            </a:r>
          </a:p>
          <a:p>
            <a:r>
              <a:rPr lang="en-US" altLang="zh-CN" b="1" dirty="0"/>
              <a:t>1.</a:t>
            </a:r>
            <a:r>
              <a:rPr lang="zh-CN" altLang="zh-CN" b="1" dirty="0"/>
              <a:t>皮亚杰的儿童心理发展阶段中的前运算阶段中的幼儿的思维特点有什么？（简答、材料题）</a:t>
            </a:r>
          </a:p>
          <a:p>
            <a:r>
              <a:rPr lang="zh-CN" altLang="zh-CN" dirty="0"/>
              <a:t>答：</a:t>
            </a:r>
            <a:r>
              <a:rPr lang="en-US" altLang="zh-CN" dirty="0"/>
              <a:t>1.</a:t>
            </a:r>
            <a:r>
              <a:rPr lang="zh-CN" altLang="zh-CN" dirty="0"/>
              <a:t>“万物有灵论”；</a:t>
            </a:r>
          </a:p>
          <a:p>
            <a:r>
              <a:rPr lang="en-US" altLang="zh-CN" dirty="0"/>
              <a:t>2.</a:t>
            </a:r>
            <a:r>
              <a:rPr lang="zh-CN" altLang="zh-CN" dirty="0"/>
              <a:t>一切以自我为中心；（三山实验）</a:t>
            </a:r>
          </a:p>
          <a:p>
            <a:r>
              <a:rPr lang="en-US" altLang="zh-CN" dirty="0"/>
              <a:t>3.</a:t>
            </a:r>
            <a:r>
              <a:rPr lang="zh-CN" altLang="zh-CN" dirty="0"/>
              <a:t>思维具有不可逆性、刻板性；</a:t>
            </a:r>
          </a:p>
          <a:p>
            <a:r>
              <a:rPr lang="en-US" altLang="zh-CN" dirty="0"/>
              <a:t>4.</a:t>
            </a:r>
            <a:r>
              <a:rPr lang="zh-CN" altLang="zh-CN" dirty="0"/>
              <a:t>没有守恒概念；</a:t>
            </a:r>
          </a:p>
          <a:p>
            <a:r>
              <a:rPr lang="en-US" altLang="zh-CN" dirty="0"/>
              <a:t>5.</a:t>
            </a:r>
            <a:r>
              <a:rPr lang="zh-CN" altLang="zh-CN" dirty="0"/>
              <a:t>作出判断时只能运用一个标准或维度。</a:t>
            </a:r>
          </a:p>
          <a:p>
            <a:endParaRPr kumimoji="1" lang="zh-CN" altLang="zh-CN"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80728"/>
            <a:ext cx="9877777" cy="5145435"/>
          </a:xfrm>
        </p:spPr>
        <p:txBody>
          <a:bodyPr>
            <a:normAutofit fontScale="92500" lnSpcReduction="20000"/>
          </a:bodyPr>
          <a:lstStyle/>
          <a:p>
            <a:r>
              <a:rPr lang="en-US" altLang="zh-CN" b="1" dirty="0"/>
              <a:t>19.</a:t>
            </a:r>
            <a:r>
              <a:rPr lang="zh-CN" altLang="zh-CN" b="1" dirty="0"/>
              <a:t>控制幼儿情绪的方法（简答题、材料题）</a:t>
            </a:r>
          </a:p>
          <a:p>
            <a:r>
              <a:rPr lang="zh-CN" altLang="zh-CN" dirty="0"/>
              <a:t>答：</a:t>
            </a:r>
            <a:r>
              <a:rPr lang="en-US" altLang="zh-CN" dirty="0"/>
              <a:t>1.</a:t>
            </a:r>
            <a:r>
              <a:rPr lang="zh-CN" altLang="zh-CN" dirty="0"/>
              <a:t>成人可以用各种方法帮助他们控制情绪：</a:t>
            </a:r>
          </a:p>
          <a:p>
            <a:r>
              <a:rPr lang="zh-CN" altLang="zh-CN" dirty="0"/>
              <a:t>①转移法：对</a:t>
            </a:r>
            <a:r>
              <a:rPr lang="en-US" altLang="zh-CN" dirty="0"/>
              <a:t>4</a:t>
            </a:r>
            <a:r>
              <a:rPr lang="zh-CN" altLang="zh-CN" dirty="0"/>
              <a:t>岁以后的幼儿，当他处于情绪困扰之中时，可以用精神而非物质的转移方法。</a:t>
            </a:r>
          </a:p>
          <a:p>
            <a:r>
              <a:rPr lang="zh-CN" altLang="zh-CN" dirty="0"/>
              <a:t>②冷却法：孩子情绪十分激动时，可以采取暂时置之不理的方法，孩子自己会慢慢地停止哭喊。</a:t>
            </a:r>
          </a:p>
          <a:p>
            <a:r>
              <a:rPr lang="zh-CN" altLang="zh-CN" dirty="0"/>
              <a:t>③消退法：对孩子的消极情绪可以采用条件反射消退法。</a:t>
            </a:r>
          </a:p>
          <a:p>
            <a:r>
              <a:rPr lang="en-US" altLang="zh-CN" dirty="0"/>
              <a:t>2.</a:t>
            </a:r>
            <a:r>
              <a:rPr lang="zh-CN" altLang="zh-CN" dirty="0"/>
              <a:t>成人也可以教孩子调节自己的情绪的方法：</a:t>
            </a:r>
          </a:p>
          <a:p>
            <a:r>
              <a:rPr lang="zh-CN" altLang="zh-CN" dirty="0"/>
              <a:t>①反思法：让孩子想一想自己的情绪表现是否合适。</a:t>
            </a:r>
          </a:p>
          <a:p>
            <a:r>
              <a:rPr lang="zh-CN" altLang="zh-CN" dirty="0"/>
              <a:t>②自我说服法：孩子初入园由于要找妈妈而伤心地哭泣时，可以教他自己大声说：“好孩子是不哭的。”孩子起先是边说边哭泣，以后渐渐地不哭了。孩子和小朋友打架，很生气时，可以要求他讲述打架发生的过程，孩子会越讲越平静。</a:t>
            </a:r>
          </a:p>
          <a:p>
            <a:r>
              <a:rPr lang="zh-CN" altLang="zh-CN" dirty="0"/>
              <a:t>③想象法：遇到困难或挫折而伤心时，想想自己是“大姐姐”、“大哥哥”、“男子汉”或某个英雄任务等等。</a:t>
            </a:r>
            <a:endParaRPr kumimoji="1"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a:t>20.</a:t>
            </a:r>
            <a:r>
              <a:rPr lang="zh-CN" altLang="zh-CN" b="1" dirty="0"/>
              <a:t>幼儿自我评价的特点（简答题）</a:t>
            </a:r>
          </a:p>
          <a:p>
            <a:r>
              <a:rPr lang="zh-CN" altLang="zh-CN" dirty="0"/>
              <a:t>答：自我评价是自我认识的核心成分。自我评价就是一个人在对自己认识的基础上对自己的评价。幼儿自我认识的发展主要表现在自我评价方面：</a:t>
            </a:r>
          </a:p>
          <a:p>
            <a:r>
              <a:rPr lang="en-US" altLang="zh-CN" dirty="0"/>
              <a:t>1.</a:t>
            </a:r>
            <a:r>
              <a:rPr lang="zh-CN" altLang="zh-CN" dirty="0"/>
              <a:t>主要依赖成人的评价。</a:t>
            </a:r>
          </a:p>
          <a:p>
            <a:r>
              <a:rPr lang="en-US" altLang="zh-CN" dirty="0"/>
              <a:t>2.</a:t>
            </a:r>
            <a:r>
              <a:rPr lang="zh-CN" altLang="zh-CN" dirty="0"/>
              <a:t>自我评价常常带有主观情绪性。</a:t>
            </a:r>
          </a:p>
          <a:p>
            <a:r>
              <a:rPr lang="en-US" altLang="zh-CN" dirty="0"/>
              <a:t>3.</a:t>
            </a:r>
            <a:r>
              <a:rPr lang="zh-CN" altLang="zh-CN" dirty="0"/>
              <a:t>自我评价受认识水平的限制。</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08720"/>
            <a:ext cx="9877777" cy="5472608"/>
          </a:xfrm>
        </p:spPr>
        <p:txBody>
          <a:bodyPr>
            <a:noAutofit/>
          </a:bodyPr>
          <a:lstStyle/>
          <a:p>
            <a:r>
              <a:rPr lang="en-US" altLang="zh-CN" b="1" dirty="0"/>
              <a:t>21.</a:t>
            </a:r>
            <a:r>
              <a:rPr lang="zh-CN" altLang="zh-CN" b="1" dirty="0"/>
              <a:t>幼儿的气质气质类型及教育</a:t>
            </a:r>
          </a:p>
          <a:p>
            <a:r>
              <a:rPr lang="zh-CN" altLang="zh-CN" dirty="0"/>
              <a:t>答：幼儿的气质类型分为四类，不同的气质类型特点和进行的教育不同，具体如下：</a:t>
            </a:r>
          </a:p>
          <a:p>
            <a:r>
              <a:rPr lang="en-US" altLang="zh-CN" dirty="0"/>
              <a:t>1.</a:t>
            </a:r>
            <a:r>
              <a:rPr lang="zh-CN" altLang="zh-CN" dirty="0"/>
              <a:t>胆汁质：</a:t>
            </a:r>
          </a:p>
          <a:p>
            <a:r>
              <a:rPr lang="zh-CN" altLang="zh-CN" dirty="0"/>
              <a:t>特点：直率热情，精力旺盛，好冲动，但暴躁易怒，脾气急，热情忽高忽低，喜欢新环境带来刺激的学习。</a:t>
            </a:r>
          </a:p>
          <a:p>
            <a:r>
              <a:rPr lang="zh-CN" altLang="zh-CN" dirty="0"/>
              <a:t>教育：对于胆汁质的孩子，要培养勇于进取、豪放的品质，防止任性、粗暴；</a:t>
            </a:r>
          </a:p>
          <a:p>
            <a:r>
              <a:rPr lang="en-US" altLang="zh-CN" dirty="0"/>
              <a:t>2.</a:t>
            </a:r>
            <a:r>
              <a:rPr lang="zh-CN" altLang="zh-CN" dirty="0"/>
              <a:t>多血质：</a:t>
            </a:r>
          </a:p>
          <a:p>
            <a:r>
              <a:rPr lang="zh-CN" altLang="zh-CN" dirty="0"/>
              <a:t>特点：活泼好动，反应迅速，热爱交际，能说会道，适应性强，具有明显的外向倾向，粗枝大叶。</a:t>
            </a:r>
          </a:p>
          <a:p>
            <a:r>
              <a:rPr lang="zh-CN" altLang="zh-CN" dirty="0"/>
              <a:t>教育：对于多血质的孩子，要培养热情开朗的性格及稳定的兴趣，防止粗枝大叶、虎头蛇尾；</a:t>
            </a:r>
            <a:endParaRPr kumimoji="1" lang="zh-CN" altLang="zh-C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274448"/>
            <a:ext cx="9877777" cy="4746840"/>
          </a:xfrm>
        </p:spPr>
        <p:txBody>
          <a:bodyPr>
            <a:noAutofit/>
          </a:bodyPr>
          <a:lstStyle/>
          <a:p>
            <a:r>
              <a:rPr lang="en-US" altLang="zh-CN" dirty="0"/>
              <a:t>3.</a:t>
            </a:r>
            <a:r>
              <a:rPr lang="zh-CN" altLang="zh-CN" dirty="0"/>
              <a:t>粘液质：</a:t>
            </a:r>
          </a:p>
          <a:p>
            <a:r>
              <a:rPr lang="zh-CN" altLang="zh-CN" dirty="0"/>
              <a:t>特点：安静稳重踏实，反应性低，交际适度，自制力强，话少，适于从事细心、程序化的学习，表现出内倾性，可塑性差。有些死板，缺乏生气。</a:t>
            </a:r>
          </a:p>
          <a:p>
            <a:r>
              <a:rPr lang="zh-CN" altLang="zh-CN" dirty="0"/>
              <a:t>教育：对于黏液质的孩子，要培养积极探索精神及踏实、认真的特点，防止墨守成规、谨小慎微；</a:t>
            </a:r>
          </a:p>
          <a:p>
            <a:r>
              <a:rPr lang="en-US" altLang="zh-CN" dirty="0"/>
              <a:t>4.</a:t>
            </a:r>
            <a:r>
              <a:rPr lang="zh-CN" altLang="zh-CN" dirty="0"/>
              <a:t>抑郁质：</a:t>
            </a:r>
          </a:p>
          <a:p>
            <a:r>
              <a:rPr lang="zh-CN" altLang="zh-CN" dirty="0"/>
              <a:t>特点：行为孤僻，不善交往，易多愁善感，反应迟缓，适应能力差，容易疲劳，性格具有明显的内倾性。</a:t>
            </a:r>
          </a:p>
          <a:p>
            <a:r>
              <a:rPr lang="zh-CN" altLang="zh-CN" dirty="0"/>
              <a:t>教育：对于抑郁质的孩子，要培养机智、敏锐和自信心，防止疑虑、孤独。</a:t>
            </a:r>
            <a:endParaRPr kumimoji="1" lang="zh-CN" altLang="zh-C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altLang="zh-CN" b="1" dirty="0"/>
              <a:t>22.</a:t>
            </a:r>
            <a:r>
              <a:rPr lang="zh-CN" altLang="zh-CN" b="1" dirty="0"/>
              <a:t>如何正确正确认识幼儿的气质类型的特点。</a:t>
            </a:r>
          </a:p>
          <a:p>
            <a:r>
              <a:rPr lang="zh-CN" altLang="zh-CN" dirty="0"/>
              <a:t>答：首先，要了解幼儿的气质特点。家长和教师可对幼儿在游戏、学习、劳动等活动中的情感表现、行为态度等进行反复细致的观察。</a:t>
            </a:r>
          </a:p>
          <a:p>
            <a:r>
              <a:rPr lang="zh-CN" altLang="zh-CN" dirty="0"/>
              <a:t>其次，要接受幼儿的气质特点。接受幼儿先天遗传的某些气质特征，找出幼儿气质特征中的闪光点，宽容对待他们，多鼓励，通过言传身教帮助他们养成良好的行为习惯，在教育中要以幼儿为主体，开展适合其天性的活动。</a:t>
            </a:r>
          </a:p>
          <a:p>
            <a:r>
              <a:rPr lang="zh-CN" altLang="zh-CN" dirty="0"/>
              <a:t>最后，不要轻易对幼儿的气质类型下结论。幼儿虽然表现出各种气质特征，但教师不要轻易下结论，断定一个幼儿属于某种气质类型，这是由于在实际生活中纯粹属于某种气质类型的人是极少的，某一种行为特点可能为几种气质类型所共有。</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836712"/>
            <a:ext cx="9877777" cy="5472608"/>
          </a:xfrm>
        </p:spPr>
        <p:txBody>
          <a:bodyPr>
            <a:noAutofit/>
          </a:bodyPr>
          <a:lstStyle/>
          <a:p>
            <a:r>
              <a:rPr lang="en-US" altLang="zh-CN" b="1" dirty="0"/>
              <a:t>23.</a:t>
            </a:r>
            <a:r>
              <a:rPr lang="zh-CN" altLang="zh-CN" b="1" dirty="0"/>
              <a:t>幼儿性格的年龄特点（简答题、材料题）</a:t>
            </a:r>
          </a:p>
          <a:p>
            <a:r>
              <a:rPr lang="zh-CN" altLang="zh-CN" dirty="0"/>
              <a:t>答：在儿童性格差异日益明显的同时，幼儿性格的年龄特征也越来越明显，具体表现在以下几个方面：</a:t>
            </a:r>
          </a:p>
          <a:p>
            <a:r>
              <a:rPr lang="en-US" altLang="zh-CN" dirty="0"/>
              <a:t>1.</a:t>
            </a:r>
            <a:r>
              <a:rPr lang="zh-CN" altLang="zh-CN" dirty="0"/>
              <a:t>活泼好动：活泼好动是幼儿的天性，也是幼儿期儿童性格最明显的特征之一，不论是何种类型的幼儿都有此特性。</a:t>
            </a:r>
          </a:p>
          <a:p>
            <a:r>
              <a:rPr lang="en-US" altLang="zh-CN" dirty="0"/>
              <a:t>2.</a:t>
            </a:r>
            <a:r>
              <a:rPr lang="zh-CN" altLang="zh-CN" dirty="0"/>
              <a:t>喜欢交往：孩子进人幼儿期后，在行为方面最明显的特征之一就是喜欢和同龄或年龄相近的小伙伴交往。</a:t>
            </a:r>
          </a:p>
          <a:p>
            <a:r>
              <a:rPr lang="en-US" altLang="zh-CN" dirty="0"/>
              <a:t>3.</a:t>
            </a:r>
            <a:r>
              <a:rPr lang="zh-CN" altLang="zh-CN" dirty="0"/>
              <a:t>好奇好问：幼儿有着强烈的好奇心和求知欲，主要表现在探索行为和好奇好问。好问，是幼儿好奇心的一种突出表现。</a:t>
            </a:r>
          </a:p>
          <a:p>
            <a:r>
              <a:rPr lang="en-US" altLang="zh-CN" dirty="0"/>
              <a:t>4.</a:t>
            </a:r>
            <a:r>
              <a:rPr lang="zh-CN" altLang="zh-CN" dirty="0"/>
              <a:t>模仿性强：模仿性强是幼儿期的典型特点，小班幼儿表现尤为突出。幼儿模仿的对象可以是成人，也可以是儿童。对成人模仿更多的是对教师或父母行为的模仿，这是由于这些人是幼儿心目中的偶像。</a:t>
            </a:r>
          </a:p>
          <a:p>
            <a:r>
              <a:rPr lang="en-US" altLang="zh-CN" dirty="0"/>
              <a:t>5.</a:t>
            </a:r>
            <a:r>
              <a:rPr lang="zh-CN" altLang="zh-CN" dirty="0"/>
              <a:t>好冲动：幼儿性格在情绪方面的表现就是情绪不稳定，好冲动。</a:t>
            </a:r>
            <a:endParaRPr kumimoji="1" lang="zh-CN" altLang="zh-C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24744"/>
            <a:ext cx="9877777" cy="5001419"/>
          </a:xfrm>
        </p:spPr>
        <p:txBody>
          <a:bodyPr>
            <a:normAutofit fontScale="92500" lnSpcReduction="10000"/>
          </a:bodyPr>
          <a:lstStyle/>
          <a:p>
            <a:r>
              <a:rPr lang="en-US" altLang="zh-CN" b="1" dirty="0"/>
              <a:t>24.</a:t>
            </a:r>
            <a:r>
              <a:rPr lang="zh-CN" altLang="zh-CN" b="1" dirty="0"/>
              <a:t>影响幼儿性格形成和发展的因素（简答题、材料题）</a:t>
            </a:r>
          </a:p>
          <a:p>
            <a:r>
              <a:rPr lang="zh-CN" altLang="zh-CN" dirty="0"/>
              <a:t>答：影响性格形成和发展的因素是多方面的，一般认为，性格的形成与发展受遗传、家庭、教育、环境等因素的影响。</a:t>
            </a:r>
          </a:p>
          <a:p>
            <a:r>
              <a:rPr lang="en-US" altLang="zh-CN" dirty="0"/>
              <a:t>1.</a:t>
            </a:r>
            <a:r>
              <a:rPr lang="zh-CN" altLang="zh-CN" dirty="0"/>
              <a:t>遗传的作用：人的神经系统类型在性格形成中有一定的作用，人的气质影响着性格特征的外部表现。</a:t>
            </a:r>
          </a:p>
          <a:p>
            <a:r>
              <a:rPr lang="en-US" altLang="zh-CN" dirty="0"/>
              <a:t>2.</a:t>
            </a:r>
            <a:r>
              <a:rPr lang="zh-CN" altLang="zh-CN" dirty="0"/>
              <a:t>家庭的影响：家庭的教育态度和教育方式对儿童性格的形成与发展有着直接的影响作用。研究证明，父母教育方式不同儿童会形成不同的性格特征。</a:t>
            </a:r>
          </a:p>
          <a:p>
            <a:r>
              <a:rPr lang="en-US" altLang="zh-CN" dirty="0"/>
              <a:t>3.</a:t>
            </a:r>
            <a:r>
              <a:rPr lang="zh-CN" altLang="zh-CN" dirty="0"/>
              <a:t>幼儿园教育的作用：（材料题）幼儿园的教育和教学对儿童性格的形成起主导作用。</a:t>
            </a:r>
          </a:p>
          <a:p>
            <a:r>
              <a:rPr lang="en-US" altLang="zh-CN" dirty="0"/>
              <a:t>4.</a:t>
            </a:r>
            <a:r>
              <a:rPr lang="zh-CN" altLang="zh-CN" dirty="0"/>
              <a:t>社会环境的影响：社会环境的影响是复杂的，对儿童性格形成的影响主要是通过文化媒介传播进行的。</a:t>
            </a:r>
          </a:p>
          <a:p>
            <a:r>
              <a:rPr lang="en-US" altLang="zh-CN" dirty="0"/>
              <a:t>5.</a:t>
            </a:r>
            <a:r>
              <a:rPr lang="zh-CN" altLang="zh-CN" dirty="0"/>
              <a:t>社会实践活动的作用：家庭、幼儿园教育、社会环境因素等都是性格形成的外部条件，性格形成的过程，实际上就是主体参加实践活动时把其接受的外部社会要求，逐渐内化为自己内部要求的过程。</a:t>
            </a:r>
            <a:endParaRPr kumimoji="1"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24744"/>
            <a:ext cx="9877777" cy="5001419"/>
          </a:xfrm>
        </p:spPr>
        <p:txBody>
          <a:bodyPr>
            <a:normAutofit fontScale="92500" lnSpcReduction="10000"/>
          </a:bodyPr>
          <a:lstStyle/>
          <a:p>
            <a:r>
              <a:rPr lang="en-US" altLang="zh-CN" b="1" dirty="0"/>
              <a:t>25.</a:t>
            </a:r>
            <a:r>
              <a:rPr lang="zh-CN" altLang="zh-CN" b="1" dirty="0"/>
              <a:t>亲子关系的类型（简答题、材料题）</a:t>
            </a:r>
          </a:p>
          <a:p>
            <a:r>
              <a:rPr lang="zh-CN" altLang="zh-CN" dirty="0"/>
              <a:t>答：</a:t>
            </a:r>
            <a:r>
              <a:rPr lang="en-US" altLang="zh-CN" dirty="0"/>
              <a:t>1.</a:t>
            </a:r>
            <a:r>
              <a:rPr lang="zh-CN" altLang="zh-CN" dirty="0"/>
              <a:t>民主型：这样的家庭中，父母与子女关系融洽，父母对孩子提出合理的要求，对孩子的行为作出适当的限制，设立恰当的目标，并坚持要求孩子服从和达到这些目标。在这种家庭中成长的孩子，独立性、主动性、自我控制力、信心、探索性等方面的发展较好。研究证明，民主型的亲子关系最有益于幼儿个性的良好发展。</a:t>
            </a:r>
          </a:p>
          <a:p>
            <a:r>
              <a:rPr lang="en-US" altLang="zh-CN" dirty="0"/>
              <a:t>2.</a:t>
            </a:r>
            <a:r>
              <a:rPr lang="zh-CN" altLang="zh-CN" dirty="0"/>
              <a:t>专制型：这样的家庭中，父母对孩子的要求很严格，提出很高的行为标准。这些标准和要求甚至于不近情理，孩子没有丝毫讨价还价的权利。这类家庭的孩子，创造性受到压抑、无主动性、情绪不安，甚至带有神经质、不喜欢与同伴交往、忧虑、退缩、怀疑，或是变得以自我为中心和胆大妄为，在家长面前和背后言行不一。</a:t>
            </a:r>
          </a:p>
          <a:p>
            <a:r>
              <a:rPr lang="en-US" altLang="zh-CN" dirty="0"/>
              <a:t>3.</a:t>
            </a:r>
            <a:r>
              <a:rPr lang="zh-CN" altLang="zh-CN" dirty="0"/>
              <a:t>放任型：这样的家庭中，父母对孩子充满爱与期望，他们很少对孩子提出什么要求或施加任何控制。这种家庭中成长起来的孩子表现得很不成熟，自我控制能力尤其差，往往形成好吃懒做、生活不能自理、胆小怯懦、自命不凡、意志薄弱、缺乏独立性等诸多不良品质。</a:t>
            </a:r>
            <a:endParaRPr kumimoji="1"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96752"/>
            <a:ext cx="9877777" cy="5040560"/>
          </a:xfrm>
        </p:spPr>
        <p:txBody>
          <a:bodyPr>
            <a:noAutofit/>
          </a:bodyPr>
          <a:lstStyle/>
          <a:p>
            <a:r>
              <a:rPr lang="en-US" altLang="zh-CN" b="1" dirty="0"/>
              <a:t>26.</a:t>
            </a:r>
            <a:r>
              <a:rPr lang="zh-CN" altLang="zh-CN" b="1" dirty="0"/>
              <a:t>良好亲子关系的建立与发展（简答题、材料题）</a:t>
            </a:r>
          </a:p>
          <a:p>
            <a:r>
              <a:rPr lang="zh-CN" altLang="zh-CN" dirty="0"/>
              <a:t>答：</a:t>
            </a:r>
            <a:r>
              <a:rPr lang="en-US" altLang="zh-CN" dirty="0"/>
              <a:t>1.</a:t>
            </a:r>
            <a:r>
              <a:rPr lang="zh-CN" altLang="zh-CN" dirty="0"/>
              <a:t>端正父母的教养态度与教养方式。父母的教养态度和方式直接影响到幼儿个性品质的形成，是幼儿人格发展最重要的影响因素。如父母态度专制，孩子容易懦弱、顺从，父母溺爱则容易导致孩子任性等。</a:t>
            </a:r>
          </a:p>
          <a:p>
            <a:r>
              <a:rPr lang="en-US" altLang="zh-CN" dirty="0"/>
              <a:t>2.</a:t>
            </a:r>
            <a:r>
              <a:rPr lang="zh-CN" altLang="zh-CN" dirty="0"/>
              <a:t>形成亲子间安全的依恋关系：早期亲子间的情感联系是以后幼儿建立同他人关系的基础，幼儿早期亲子关系良好，就比较容易与其他人建立好的人际关系。</a:t>
            </a:r>
          </a:p>
          <a:p>
            <a:r>
              <a:rPr lang="en-US" altLang="zh-CN" dirty="0"/>
              <a:t>3.</a:t>
            </a:r>
            <a:r>
              <a:rPr lang="zh-CN" altLang="zh-CN" dirty="0"/>
              <a:t>了解与尊重儿童的成长规律：成长的反抗期正确对待儿童在</a:t>
            </a:r>
            <a:r>
              <a:rPr lang="en-US" altLang="zh-CN" dirty="0"/>
              <a:t>2</a:t>
            </a:r>
            <a:r>
              <a:rPr lang="zh-CN" altLang="zh-CN" dirty="0"/>
              <a:t>～</a:t>
            </a:r>
            <a:r>
              <a:rPr lang="en-US" altLang="zh-CN" dirty="0"/>
              <a:t>3</a:t>
            </a:r>
            <a:r>
              <a:rPr lang="zh-CN" altLang="zh-CN" dirty="0"/>
              <a:t>岁之间进入第一反抗期；发展的关键期不容错过。</a:t>
            </a:r>
          </a:p>
          <a:p>
            <a:r>
              <a:rPr lang="en-US" altLang="zh-CN" dirty="0"/>
              <a:t>4.</a:t>
            </a:r>
            <a:r>
              <a:rPr lang="zh-CN" altLang="zh-CN" dirty="0"/>
              <a:t>要保证亲子沟通的时间与质量。</a:t>
            </a:r>
          </a:p>
          <a:p>
            <a:r>
              <a:rPr lang="en-US" altLang="zh-CN" dirty="0"/>
              <a:t>5.</a:t>
            </a:r>
            <a:r>
              <a:rPr lang="zh-CN" altLang="zh-CN" dirty="0"/>
              <a:t>开放儿童自主活动的时间和空间。</a:t>
            </a:r>
          </a:p>
          <a:p>
            <a:r>
              <a:rPr lang="en-US" altLang="zh-CN" dirty="0"/>
              <a:t>6.</a:t>
            </a:r>
            <a:r>
              <a:rPr lang="zh-CN" altLang="zh-CN" dirty="0"/>
              <a:t>开展形式多样的亲子游戏。</a:t>
            </a:r>
            <a:endParaRPr kumimoji="1" lang="zh-CN" altLang="zh-C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en-US" altLang="zh-CN" b="1" dirty="0"/>
              <a:t>27.</a:t>
            </a:r>
            <a:r>
              <a:rPr lang="zh-CN" altLang="zh-CN" b="1" dirty="0"/>
              <a:t>庞丽娟研究的同伴关系类型及特点（简答题、材料题）</a:t>
            </a:r>
          </a:p>
          <a:p>
            <a:r>
              <a:rPr lang="zh-CN" altLang="zh-CN" dirty="0"/>
              <a:t>答：</a:t>
            </a:r>
            <a:r>
              <a:rPr lang="en-US" altLang="zh-CN" dirty="0"/>
              <a:t>1.</a:t>
            </a:r>
            <a:r>
              <a:rPr lang="zh-CN" altLang="zh-CN" dirty="0"/>
              <a:t>受欢迎型：受欢迎型幼儿喜欢与人交往，在交往中积极主动，且常常表现出友好、积极的交往行为。</a:t>
            </a:r>
          </a:p>
          <a:p>
            <a:r>
              <a:rPr lang="en-US" altLang="zh-CN" dirty="0"/>
              <a:t>2.</a:t>
            </a:r>
            <a:r>
              <a:rPr lang="zh-CN" altLang="zh-CN" dirty="0"/>
              <a:t>被拒绝型：喜欢交往，在交往中活跃、主动，但常常采取不友好的交往方式。</a:t>
            </a:r>
          </a:p>
          <a:p>
            <a:r>
              <a:rPr lang="en-US" altLang="zh-CN" dirty="0"/>
              <a:t>3.</a:t>
            </a:r>
            <a:r>
              <a:rPr lang="zh-CN" altLang="zh-CN" dirty="0"/>
              <a:t>被忽视型：这类幼儿不喜欢交往，他们常常独处或一人活动，在交往中表现得退缩或畏缩。</a:t>
            </a:r>
          </a:p>
          <a:p>
            <a:r>
              <a:rPr lang="en-US" altLang="zh-CN" dirty="0"/>
              <a:t>4.</a:t>
            </a:r>
            <a:r>
              <a:rPr lang="zh-CN" altLang="zh-CN" dirty="0"/>
              <a:t>一般型：既不是特别主动、友好，也不是特别不主动或不友好；同伴有的喜欢他们，有的不喜欢他们。</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2204864"/>
            <a:ext cx="9877777" cy="3450696"/>
          </a:xfrm>
        </p:spPr>
        <p:txBody>
          <a:bodyPr>
            <a:normAutofit fontScale="92500" lnSpcReduction="10000"/>
          </a:bodyPr>
          <a:lstStyle/>
          <a:p>
            <a:r>
              <a:rPr lang="en-US" altLang="zh-CN" b="1" dirty="0"/>
              <a:t>2.</a:t>
            </a:r>
            <a:r>
              <a:rPr lang="zh-CN" altLang="zh-CN" b="1" dirty="0"/>
              <a:t>维果斯基的教育观点及其对教育的启示（简答题）</a:t>
            </a:r>
          </a:p>
          <a:p>
            <a:r>
              <a:rPr lang="zh-CN" altLang="zh-CN" dirty="0"/>
              <a:t>答：</a:t>
            </a:r>
            <a:r>
              <a:rPr lang="en-US" altLang="zh-CN" dirty="0"/>
              <a:t>1.</a:t>
            </a:r>
            <a:r>
              <a:rPr lang="zh-CN" altLang="zh-CN" dirty="0"/>
              <a:t>维果斯基的教育观点：</a:t>
            </a:r>
          </a:p>
          <a:p>
            <a:r>
              <a:rPr lang="zh-CN" altLang="zh-CN" dirty="0"/>
              <a:t>维果斯基认为儿童的发展有两种水平：一是儿童的现有水平，二是即将达到的发展水平。这两种水平之间的差异就是最近发展区。最近发展区的大小是儿童心理发展潜能的主要标志。</a:t>
            </a:r>
          </a:p>
          <a:p>
            <a:r>
              <a:rPr lang="en-US" altLang="zh-CN" dirty="0"/>
              <a:t>2.</a:t>
            </a:r>
            <a:r>
              <a:rPr lang="zh-CN" altLang="zh-CN" dirty="0"/>
              <a:t>教学启示：</a:t>
            </a:r>
          </a:p>
          <a:p>
            <a:r>
              <a:rPr lang="zh-CN" altLang="zh-CN" dirty="0"/>
              <a:t>维果斯基提出“教学应当走在发展的前面”，即教学应着眼于学生的最近发展区，把潜在的发展水平变成现实的发展，并创造新的最近发展区。因此，教师在设置教育目标时，要在儿童的最近发展区域内进行教学，“跳一跳，摘桃子”。</a:t>
            </a:r>
          </a:p>
          <a:p>
            <a:endParaRPr kumimoji="1" lang="zh-CN" altLang="zh-CN"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en-US" altLang="zh-CN" b="1" dirty="0"/>
              <a:t>28.</a:t>
            </a:r>
            <a:r>
              <a:rPr lang="zh-CN" altLang="zh-CN" b="1" dirty="0"/>
              <a:t>同伴关系中的问题儿童及帮助措施简答题、材料题）</a:t>
            </a:r>
          </a:p>
          <a:p>
            <a:r>
              <a:rPr lang="zh-CN" altLang="zh-CN" dirty="0"/>
              <a:t>答：</a:t>
            </a:r>
            <a:r>
              <a:rPr lang="en-US" altLang="zh-CN" dirty="0"/>
              <a:t>1.</a:t>
            </a:r>
            <a:r>
              <a:rPr lang="zh-CN" altLang="zh-CN" dirty="0"/>
              <a:t>两种交往困难儿童：被忽视型幼儿、被排斥型幼儿。</a:t>
            </a:r>
          </a:p>
          <a:p>
            <a:r>
              <a:rPr lang="en-US" altLang="zh-CN" dirty="0"/>
              <a:t>2.</a:t>
            </a:r>
            <a:r>
              <a:rPr lang="zh-CN" altLang="zh-CN" dirty="0"/>
              <a:t>如何帮助交往困难儿童：</a:t>
            </a:r>
          </a:p>
          <a:p>
            <a:r>
              <a:rPr lang="zh-CN" altLang="zh-CN" dirty="0"/>
              <a:t>首先，要使他们了解到自身存在的问题，帮助他们学习与他人友好相处。</a:t>
            </a:r>
          </a:p>
          <a:p>
            <a:r>
              <a:rPr lang="zh-CN" altLang="zh-CN" dirty="0"/>
              <a:t>同时，教师要引导其他幼儿发现这些幼儿的长处，及时鼓励和表扬，提高这些幼儿在同伴心目中的地位，通过有效的教育活动达到促进儿童交往、改善同伴关系的目的。</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80728"/>
            <a:ext cx="9877777" cy="5145435"/>
          </a:xfrm>
        </p:spPr>
        <p:txBody>
          <a:bodyPr>
            <a:normAutofit lnSpcReduction="10000"/>
          </a:bodyPr>
          <a:lstStyle/>
          <a:p>
            <a:r>
              <a:rPr lang="en-US" altLang="zh-CN" b="1" dirty="0"/>
              <a:t>29.</a:t>
            </a:r>
            <a:r>
              <a:rPr lang="zh-CN" altLang="zh-CN" b="1" dirty="0"/>
              <a:t>同伴交往的影响因素（简答题、材料题）</a:t>
            </a:r>
          </a:p>
          <a:p>
            <a:r>
              <a:rPr lang="zh-CN" altLang="zh-CN" dirty="0"/>
              <a:t>答：</a:t>
            </a:r>
            <a:r>
              <a:rPr lang="en-US" altLang="zh-CN" dirty="0"/>
              <a:t>1.</a:t>
            </a:r>
            <a:r>
              <a:rPr lang="zh-CN" altLang="zh-CN" dirty="0"/>
              <a:t>早期亲子交往的经验：幼儿在与父母的交往过程中不但实际练习着社交方式，而且发现自己的行为可以引起父母的反应，由此可以获得一种最初的“自我肯定”的概念。这种概念是幼儿将来自信心和自尊感的基础，也是其同伴交往积极、健康发展的先决条件之一。</a:t>
            </a:r>
          </a:p>
          <a:p>
            <a:r>
              <a:rPr lang="en-US" altLang="zh-CN" dirty="0"/>
              <a:t>2.</a:t>
            </a:r>
            <a:r>
              <a:rPr lang="zh-CN" altLang="zh-CN" dirty="0"/>
              <a:t>幼儿自身的特征：首先，性别、长相、年龄等生理因素和姓名影响着幼儿被同伴选择和接纳的程度。其次，幼儿的气质、情感、能力、性格等个性、情感特征影响着他们对同伴的态度和交往中的行为特征，由此影响同伴对他们的反应和其在同伴中的关系类型。对幼儿同伴交往关系影响最大的是其在交往中的积极主动性、交往行为及交往技能。</a:t>
            </a:r>
          </a:p>
          <a:p>
            <a:r>
              <a:rPr lang="en-US" altLang="zh-CN" dirty="0"/>
              <a:t>3.</a:t>
            </a:r>
            <a:r>
              <a:rPr lang="zh-CN" altLang="zh-CN" dirty="0"/>
              <a:t>活动材料和活动性质：活动材料，特别是玩具，是幼儿同伴交往的一个不可忽视的影响因素，尤其是婴儿期到幼儿初期，幼儿之间的交往大多围绕玩具发生。活动性质对同伴交往的影响主要体现在自由游戏的情境下，不同社交类型的幼儿表现出交往行为上的巨大差异。 </a:t>
            </a:r>
            <a:endParaRPr kumimoji="1"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altLang="zh-CN" b="1" dirty="0"/>
              <a:t>30.</a:t>
            </a:r>
            <a:r>
              <a:rPr lang="zh-CN" altLang="zh-CN" b="1" dirty="0"/>
              <a:t>学前儿童性别角色发展的阶段与特点（简答题）</a:t>
            </a:r>
          </a:p>
          <a:p>
            <a:r>
              <a:rPr lang="zh-CN" altLang="zh-CN" dirty="0"/>
              <a:t>答：</a:t>
            </a:r>
            <a:r>
              <a:rPr lang="en-US" altLang="zh-CN" dirty="0"/>
              <a:t>1.</a:t>
            </a:r>
            <a:r>
              <a:rPr lang="zh-CN" altLang="zh-CN" dirty="0"/>
              <a:t>知道自己的性别，并初步掌握性别角色知识（</a:t>
            </a:r>
            <a:r>
              <a:rPr lang="en-US" altLang="zh-CN" dirty="0"/>
              <a:t>2</a:t>
            </a:r>
            <a:r>
              <a:rPr lang="zh-CN" altLang="zh-CN" dirty="0"/>
              <a:t>～</a:t>
            </a:r>
            <a:r>
              <a:rPr lang="en-US" altLang="zh-CN" dirty="0"/>
              <a:t>3</a:t>
            </a:r>
            <a:r>
              <a:rPr lang="zh-CN" altLang="zh-CN" dirty="0"/>
              <a:t>岁）</a:t>
            </a:r>
          </a:p>
          <a:p>
            <a:r>
              <a:rPr lang="en-US" altLang="zh-CN" dirty="0"/>
              <a:t>2.</a:t>
            </a:r>
            <a:r>
              <a:rPr lang="zh-CN" altLang="zh-CN" dirty="0"/>
              <a:t>自我中心地认识性别角色（</a:t>
            </a:r>
            <a:r>
              <a:rPr lang="en-US" altLang="zh-CN" dirty="0"/>
              <a:t>3</a:t>
            </a:r>
            <a:r>
              <a:rPr lang="zh-CN" altLang="zh-CN" dirty="0"/>
              <a:t>～</a:t>
            </a:r>
            <a:r>
              <a:rPr lang="en-US" altLang="zh-CN" dirty="0"/>
              <a:t>4</a:t>
            </a:r>
            <a:r>
              <a:rPr lang="zh-CN" altLang="zh-CN" dirty="0"/>
              <a:t>岁）</a:t>
            </a:r>
          </a:p>
          <a:p>
            <a:r>
              <a:rPr lang="en-US" altLang="zh-CN" dirty="0"/>
              <a:t>3.</a:t>
            </a:r>
            <a:r>
              <a:rPr lang="zh-CN" altLang="zh-CN" dirty="0"/>
              <a:t>刻板地认识性别角色（</a:t>
            </a:r>
            <a:r>
              <a:rPr lang="en-US" altLang="zh-CN" dirty="0"/>
              <a:t>5</a:t>
            </a:r>
            <a:r>
              <a:rPr lang="zh-CN" altLang="zh-CN" dirty="0"/>
              <a:t>～</a:t>
            </a:r>
            <a:r>
              <a:rPr lang="en-US" altLang="zh-CN" dirty="0"/>
              <a:t>7</a:t>
            </a:r>
            <a:r>
              <a:rPr lang="zh-CN" altLang="zh-CN" dirty="0"/>
              <a:t>岁）</a:t>
            </a:r>
          </a:p>
          <a:p>
            <a:r>
              <a:rPr lang="en-US" altLang="zh-CN" b="1" dirty="0"/>
              <a:t>31.</a:t>
            </a:r>
            <a:r>
              <a:rPr lang="zh-CN" altLang="zh-CN" b="1" dirty="0"/>
              <a:t>幼儿亲社会行为的影响因素（简答题）</a:t>
            </a:r>
          </a:p>
          <a:p>
            <a:r>
              <a:rPr lang="zh-CN" altLang="zh-CN" dirty="0"/>
              <a:t>答：</a:t>
            </a:r>
            <a:r>
              <a:rPr lang="en-US" altLang="zh-CN" dirty="0"/>
              <a:t>1.</a:t>
            </a:r>
            <a:r>
              <a:rPr lang="zh-CN" altLang="zh-CN" dirty="0"/>
              <a:t>社会生活环境（社会文化、大众传媒）</a:t>
            </a:r>
          </a:p>
          <a:p>
            <a:r>
              <a:rPr lang="en-US" altLang="zh-CN" dirty="0"/>
              <a:t>2.</a:t>
            </a:r>
            <a:r>
              <a:rPr lang="zh-CN" altLang="zh-CN" dirty="0"/>
              <a:t>家庭日常的生活环境（父母的榜样作用、父母的教养方式）</a:t>
            </a:r>
          </a:p>
          <a:p>
            <a:r>
              <a:rPr lang="en-US" altLang="zh-CN" dirty="0"/>
              <a:t>3.</a:t>
            </a:r>
            <a:r>
              <a:rPr lang="zh-CN" altLang="zh-CN" dirty="0"/>
              <a:t>移情：移情是指从他人的角度来考虑问题。移情是导致亲社会行为最根本、最内在的因素，是亲社会行为的动力基础、前提或动机。</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052736"/>
            <a:ext cx="9877777" cy="5073427"/>
          </a:xfrm>
        </p:spPr>
        <p:txBody>
          <a:bodyPr>
            <a:normAutofit fontScale="97500"/>
          </a:bodyPr>
          <a:lstStyle/>
          <a:p>
            <a:r>
              <a:rPr lang="en-US" altLang="zh-CN" b="1" dirty="0"/>
              <a:t>32.</a:t>
            </a:r>
            <a:r>
              <a:rPr lang="zh-CN" altLang="zh-CN" b="1" dirty="0"/>
              <a:t>影响学前儿童攻击性行为的因素（简答题、材料题）</a:t>
            </a:r>
          </a:p>
          <a:p>
            <a:r>
              <a:rPr lang="zh-CN" altLang="zh-CN" dirty="0"/>
              <a:t>答：</a:t>
            </a:r>
            <a:r>
              <a:rPr lang="en-US" altLang="zh-CN" dirty="0"/>
              <a:t>1.</a:t>
            </a:r>
            <a:r>
              <a:rPr lang="zh-CN" altLang="zh-CN" dirty="0"/>
              <a:t>父母的惩罚：惩罚对攻击型和非攻击型的幼儿能产生不同的影响。惩罚能抑制非攻击型幼儿的攻击性，却不能抑制攻击型幼儿的攻击性，反而会加重他们的攻击性行为。</a:t>
            </a:r>
          </a:p>
          <a:p>
            <a:r>
              <a:rPr lang="en-US" altLang="zh-CN" dirty="0"/>
              <a:t>2.</a:t>
            </a:r>
            <a:r>
              <a:rPr lang="zh-CN" altLang="zh-CN" dirty="0"/>
              <a:t>榜样：电视上的攻击性榜样会增加儿童以后的攻击性行为，过多的电视暴力还能影像儿童的态度，使他们将暴力看作是一种解决人际冲突的可以接受的和有效的途径。</a:t>
            </a:r>
          </a:p>
          <a:p>
            <a:r>
              <a:rPr lang="en-US" altLang="zh-CN" dirty="0"/>
              <a:t>3.</a:t>
            </a:r>
            <a:r>
              <a:rPr lang="zh-CN" altLang="zh-CN" dirty="0"/>
              <a:t>强化：当幼儿出现攻击性行为时，父母或教师不加制止或听之任之，就等于强化了幼儿的侵犯行为。同伴之间也能学会攻击性行为，如果一个幼儿成功地运用了攻击策略来控制同伴，就可以加强和增加他以后的攻击性。</a:t>
            </a:r>
          </a:p>
          <a:p>
            <a:r>
              <a:rPr lang="en-US" altLang="zh-CN" dirty="0"/>
              <a:t>4.</a:t>
            </a:r>
            <a:r>
              <a:rPr lang="zh-CN" altLang="zh-CN" dirty="0"/>
              <a:t>挫折：攻击性行为产生的直接原因主要是挫折。挫折是人在活动过程中遇到障碍或干扰，使自己的目的不能实现、需要不能满足时的情绪状态。对幼儿来说，家长或教师的不公正是挫折产生的主要原因之一。</a:t>
            </a:r>
            <a:endParaRPr kumimoji="1"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en-US" altLang="zh-CN" b="1" dirty="0"/>
              <a:t>33.</a:t>
            </a:r>
            <a:r>
              <a:rPr lang="zh-CN" altLang="zh-CN" b="1" dirty="0"/>
              <a:t>抑制儿童攻击行为的策略（简答题、材料题）</a:t>
            </a:r>
          </a:p>
          <a:p>
            <a:r>
              <a:rPr lang="zh-CN" altLang="zh-CN" dirty="0"/>
              <a:t>答：</a:t>
            </a:r>
            <a:r>
              <a:rPr lang="en-US" altLang="zh-CN" dirty="0"/>
              <a:t>1.</a:t>
            </a:r>
            <a:r>
              <a:rPr lang="zh-CN" altLang="zh-CN" dirty="0"/>
              <a:t>尽量满足儿童合理的心理需要：公正地对待每个儿童，尽可能多地关注和尊重每一个儿童，让每个儿童都有成功和表现自我的机会；对儿童的期望要合理，不宜过高，；要尽量减少对儿童的不适当的限制和控制，以减少他们的挫折感，进而减少其攻击性行为的产生。</a:t>
            </a:r>
          </a:p>
          <a:p>
            <a:r>
              <a:rPr lang="en-US" altLang="zh-CN" dirty="0"/>
              <a:t>2.</a:t>
            </a:r>
            <a:r>
              <a:rPr lang="zh-CN" altLang="zh-CN" dirty="0"/>
              <a:t>努力提供宣泄内心压力的多种形式和途径：对幼儿的攻击性行为宜“疏”不宜“堵”。要努力创造各种机会，让儿童宣泄其内心的紧张情绪，以减少他的攻击性行为产生的可能性。另外，还可以多与每个儿童交谈，交流感情，耐心倾听他们的心声。</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a:bodyPr>
          <a:lstStyle/>
          <a:p>
            <a:r>
              <a:rPr lang="en-US" altLang="zh-CN" b="1" dirty="0"/>
              <a:t>34.</a:t>
            </a:r>
            <a:r>
              <a:rPr lang="zh-CN" altLang="zh-CN" b="1" dirty="0"/>
              <a:t>幼儿社会交往的培养措施（简答题、论述题、材料题）</a:t>
            </a:r>
          </a:p>
          <a:p>
            <a:r>
              <a:rPr lang="zh-CN" altLang="zh-CN" dirty="0"/>
              <a:t>答：</a:t>
            </a:r>
            <a:r>
              <a:rPr lang="en-US" altLang="zh-CN" dirty="0"/>
              <a:t>1.</a:t>
            </a:r>
            <a:r>
              <a:rPr lang="zh-CN" altLang="zh-CN" dirty="0"/>
              <a:t>家庭方面：创设良好的家庭氛围；家长要以身作则；创设更多交往机会。</a:t>
            </a:r>
          </a:p>
          <a:p>
            <a:r>
              <a:rPr lang="en-US" altLang="zh-CN" dirty="0"/>
              <a:t>2.</a:t>
            </a:r>
            <a:r>
              <a:rPr lang="zh-CN" altLang="zh-CN" dirty="0"/>
              <a:t>幼儿园方面：当学前儿童进入幼儿园后，幼儿园里的教师和同伴在学前儿童社会交往中起到重要作用。特别是教师，其作用重要体现在三个方面：一是改善与提高幼儿在家庭中未能很好形成的社会能力。二是根据幼儿不同的社会能力与特点，有针对性地为其创设交往的机会。三是直接参与幼儿的交往活动，在交往中给以榜样示范、引导帮助，培养幼儿形成良好、积极的社会交往能力与品质。因此，教师可以从以下几方面入手培养幼儿：创设良好的心理环境；</a:t>
            </a:r>
            <a:r>
              <a:rPr lang="en-US" altLang="zh-CN" dirty="0"/>
              <a:t>.</a:t>
            </a:r>
            <a:r>
              <a:rPr lang="zh-CN" altLang="zh-CN" dirty="0"/>
              <a:t>创设不同的游戏活动区；注重角色游戏的指导。</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916832"/>
            <a:ext cx="9877777" cy="4209331"/>
          </a:xfrm>
        </p:spPr>
        <p:txBody>
          <a:bodyPr>
            <a:normAutofit fontScale="92500" lnSpcReduction="20000"/>
          </a:bodyPr>
          <a:lstStyle/>
          <a:p>
            <a:r>
              <a:rPr lang="zh-CN" altLang="zh-CN" b="1" dirty="0"/>
              <a:t>第二章 学前教育原理</a:t>
            </a:r>
          </a:p>
          <a:p>
            <a:r>
              <a:rPr lang="en-US" altLang="zh-CN" b="1" dirty="0"/>
              <a:t>1.</a:t>
            </a:r>
            <a:r>
              <a:rPr lang="zh-CN" altLang="zh-CN" b="1" dirty="0"/>
              <a:t>幼儿园为什么要以游戏为基本活动（简答、论述）</a:t>
            </a:r>
          </a:p>
          <a:p>
            <a:r>
              <a:rPr lang="zh-CN" altLang="zh-CN" dirty="0"/>
              <a:t>答：</a:t>
            </a:r>
            <a:r>
              <a:rPr lang="en-US" altLang="zh-CN" dirty="0"/>
              <a:t>1.</a:t>
            </a:r>
            <a:r>
              <a:rPr lang="zh-CN" altLang="zh-CN" dirty="0"/>
              <a:t>游戏是幼儿最喜爱的活动，是幼儿生活的主要内容：在幼儿一日生活中，除了吃饭、睡觉等生活活动外，绝大多数的时间都在游戏。即便是生活、劳动、学习等活动，幼儿也常常是以游戏的形式来进行的，或是将生活、学习、劳动的过程变成游戏活动。可见幼儿喜欢游戏，还喜欢把他们的一切活动游戏化。</a:t>
            </a:r>
          </a:p>
          <a:p>
            <a:r>
              <a:rPr lang="en-US" altLang="zh-CN" dirty="0"/>
              <a:t>2.</a:t>
            </a:r>
            <a:r>
              <a:rPr lang="zh-CN" altLang="zh-CN" dirty="0"/>
              <a:t>游戏是幼儿对生长的适应，符合幼儿身心发展的特点：为解决身心发展及其需要在现实中与实际能力之间的矛盾，应让幼儿创造并参与游戏，到游戏中去满足需要，适应生长。幼儿身心发展的水平决定了幼儿游戏的水平，幼儿所玩游戏的内容、形式等与其实际身心发展水平是一致的。</a:t>
            </a:r>
          </a:p>
          <a:p>
            <a:r>
              <a:rPr lang="en-US" altLang="zh-CN" dirty="0"/>
              <a:t>3.</a:t>
            </a:r>
            <a:r>
              <a:rPr lang="zh-CN" altLang="zh-CN" dirty="0"/>
              <a:t>游戏是幼儿的自发学习：对幼儿来说，游戏不仅仅是一种消遣，还是幼儿学习的主要方式。幼儿在游戏中学习，在游戏中健康成长。</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052736"/>
            <a:ext cx="9877777" cy="5400600"/>
          </a:xfrm>
        </p:spPr>
        <p:txBody>
          <a:bodyPr>
            <a:noAutofit/>
          </a:bodyPr>
          <a:lstStyle/>
          <a:p>
            <a:r>
              <a:rPr lang="en-US" altLang="zh-CN" b="1" dirty="0"/>
              <a:t>2.</a:t>
            </a:r>
            <a:r>
              <a:rPr lang="zh-CN" altLang="zh-CN" b="1" dirty="0"/>
              <a:t>教育的一般原则（简答题）</a:t>
            </a:r>
          </a:p>
          <a:p>
            <a:r>
              <a:rPr lang="zh-CN" altLang="zh-CN" dirty="0"/>
              <a:t>答：</a:t>
            </a:r>
            <a:r>
              <a:rPr lang="en-US" altLang="zh-CN" dirty="0"/>
              <a:t>1.</a:t>
            </a:r>
            <a:r>
              <a:rPr lang="zh-CN" altLang="zh-CN" dirty="0"/>
              <a:t>尊重儿童的人格尊严和合法权益的原则</a:t>
            </a:r>
          </a:p>
          <a:p>
            <a:r>
              <a:rPr lang="en-US" altLang="zh-CN" dirty="0"/>
              <a:t>2.</a:t>
            </a:r>
            <a:r>
              <a:rPr lang="zh-CN" altLang="zh-CN" dirty="0"/>
              <a:t>促进儿童全面发展的原则</a:t>
            </a:r>
          </a:p>
          <a:p>
            <a:r>
              <a:rPr lang="en-US" altLang="zh-CN" dirty="0"/>
              <a:t>3.</a:t>
            </a:r>
            <a:r>
              <a:rPr lang="zh-CN" altLang="zh-CN" dirty="0"/>
              <a:t>面向全体，重视个别差异的原则</a:t>
            </a:r>
          </a:p>
          <a:p>
            <a:r>
              <a:rPr lang="en-US" altLang="zh-CN" dirty="0"/>
              <a:t>4.</a:t>
            </a:r>
            <a:r>
              <a:rPr lang="zh-CN" altLang="zh-CN" dirty="0"/>
              <a:t>充分利用儿童、家庭、社会的教育资源的原则</a:t>
            </a:r>
          </a:p>
          <a:p>
            <a:r>
              <a:rPr lang="en-US" altLang="zh-CN" dirty="0"/>
              <a:t>5.</a:t>
            </a:r>
            <a:r>
              <a:rPr lang="zh-CN" altLang="zh-CN" dirty="0"/>
              <a:t>发展适宜性原则</a:t>
            </a:r>
          </a:p>
          <a:p>
            <a:r>
              <a:rPr lang="en-US" altLang="zh-CN" b="1" dirty="0"/>
              <a:t>3.</a:t>
            </a:r>
            <a:r>
              <a:rPr lang="zh-CN" altLang="zh-CN" b="1" dirty="0"/>
              <a:t>幼儿园教育的特殊原则（简答题、论述题）</a:t>
            </a:r>
          </a:p>
          <a:p>
            <a:r>
              <a:rPr lang="zh-CN" altLang="zh-CN" dirty="0"/>
              <a:t>答：</a:t>
            </a:r>
            <a:r>
              <a:rPr lang="en-US" altLang="zh-CN" dirty="0"/>
              <a:t>1.</a:t>
            </a:r>
            <a:r>
              <a:rPr lang="zh-CN" altLang="zh-CN" dirty="0"/>
              <a:t>保教结合的原则：保教结合的原则是我国学前教育特有的一条原则。</a:t>
            </a:r>
          </a:p>
          <a:p>
            <a:r>
              <a:rPr lang="en-US" altLang="zh-CN" dirty="0"/>
              <a:t>2.</a:t>
            </a:r>
            <a:r>
              <a:rPr lang="zh-CN" altLang="zh-CN" dirty="0"/>
              <a:t>以游戏为基本活动的原则</a:t>
            </a:r>
          </a:p>
          <a:p>
            <a:r>
              <a:rPr lang="en-US" altLang="zh-CN" dirty="0"/>
              <a:t>3.</a:t>
            </a:r>
            <a:r>
              <a:rPr lang="zh-CN" altLang="zh-CN" dirty="0"/>
              <a:t>教育的活动性和活动的多样性原则</a:t>
            </a:r>
          </a:p>
          <a:p>
            <a:r>
              <a:rPr lang="en-US" altLang="zh-CN" dirty="0"/>
              <a:t>4.</a:t>
            </a:r>
            <a:r>
              <a:rPr lang="zh-CN" altLang="zh-CN" dirty="0"/>
              <a:t>发挥一日活动整体教育功能的原则</a:t>
            </a:r>
            <a:endParaRPr kumimoji="1" lang="zh-CN" altLang="zh-C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altLang="zh-CN" b="1" dirty="0"/>
              <a:t>4.</a:t>
            </a:r>
            <a:r>
              <a:rPr lang="zh-CN" altLang="zh-CN" b="1" dirty="0"/>
              <a:t>健康领域的指导要点（简答、论述题）</a:t>
            </a:r>
          </a:p>
          <a:p>
            <a:r>
              <a:rPr lang="zh-CN" altLang="zh-CN" dirty="0"/>
              <a:t>答：</a:t>
            </a:r>
            <a:r>
              <a:rPr lang="en-US" altLang="zh-CN" dirty="0"/>
              <a:t>1.</a:t>
            </a:r>
            <a:r>
              <a:rPr lang="zh-CN" altLang="zh-CN" dirty="0"/>
              <a:t>幼儿园必须把保护幼儿的生命和促进幼儿的健康放在工作的首位。树立正确的健康观念，在重视幼儿身体健康的同时，要高度重视幼儿的心理健康。</a:t>
            </a:r>
          </a:p>
          <a:p>
            <a:r>
              <a:rPr lang="en-US" altLang="zh-CN" dirty="0"/>
              <a:t>2.</a:t>
            </a:r>
            <a:r>
              <a:rPr lang="zh-CN" altLang="zh-CN" dirty="0"/>
              <a:t>既要高度重视和满足幼儿受保护、受照顾的需要，又要尊重和满足他们不断增长的独立要求，避免过度保护和包办代替，鼓励并指导幼儿自理、自立的尝试。</a:t>
            </a:r>
          </a:p>
          <a:p>
            <a:r>
              <a:rPr lang="en-US" altLang="zh-CN" dirty="0"/>
              <a:t>3.</a:t>
            </a:r>
            <a:r>
              <a:rPr lang="zh-CN" altLang="zh-CN" dirty="0"/>
              <a:t>健康领域的活动要充分尊重幼儿生长发育的规律，严禁以任何名义进行有损幼儿健康的比赛、表演或训练等。</a:t>
            </a:r>
          </a:p>
          <a:p>
            <a:r>
              <a:rPr lang="en-US" altLang="zh-CN" dirty="0"/>
              <a:t>4.</a:t>
            </a:r>
            <a:r>
              <a:rPr lang="zh-CN" altLang="zh-CN" dirty="0"/>
              <a:t>培养幼儿对体育活动的兴趣是幼儿园体育的重要目标，要根据幼儿的特点组织生动有趣、形式多样的体育活动，吸引幼儿主动参与。</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altLang="zh-CN" b="1" dirty="0"/>
              <a:t>5.</a:t>
            </a:r>
            <a:r>
              <a:rPr lang="zh-CN" altLang="zh-CN" b="1" dirty="0"/>
              <a:t>语言学习的指导要点（简答、论述题）</a:t>
            </a:r>
          </a:p>
          <a:p>
            <a:r>
              <a:rPr lang="zh-CN" altLang="zh-CN" dirty="0"/>
              <a:t>答：</a:t>
            </a:r>
            <a:r>
              <a:rPr lang="en-US" altLang="zh-CN" dirty="0"/>
              <a:t>1.</a:t>
            </a:r>
            <a:r>
              <a:rPr lang="zh-CN" altLang="zh-CN" dirty="0"/>
              <a:t>语言能力是在运用的过程中发展起来的，发展幼儿语言的关键是创设一个能使他们想说、敢说、喜欢说、有机会说并能得到积极应答的环境。</a:t>
            </a:r>
          </a:p>
          <a:p>
            <a:r>
              <a:rPr lang="en-US" altLang="zh-CN" dirty="0"/>
              <a:t>2.</a:t>
            </a:r>
            <a:r>
              <a:rPr lang="zh-CN" altLang="zh-CN" dirty="0"/>
              <a:t>幼儿语言的发展与其情感、经验、思维、社会交往能力等其他方面的发展密切相关，因此，发展幼儿语言的重要途径是通过互相渗透的各领域的教育，在丰富多彩的活动中去扩展幼儿的经验，提供促进语言发展的条件。</a:t>
            </a:r>
          </a:p>
          <a:p>
            <a:r>
              <a:rPr lang="en-US" altLang="zh-CN" dirty="0"/>
              <a:t>3.</a:t>
            </a:r>
            <a:r>
              <a:rPr lang="zh-CN" altLang="zh-CN" dirty="0"/>
              <a:t>幼儿的语言学习具有个别化的特点，教师与幼儿的个别交流、幼儿之间的自由交谈等，对幼儿语言发展具有特殊意义。</a:t>
            </a:r>
          </a:p>
          <a:p>
            <a:r>
              <a:rPr lang="en-US" altLang="zh-CN" dirty="0"/>
              <a:t>4.</a:t>
            </a:r>
            <a:r>
              <a:rPr lang="zh-CN" altLang="zh-CN" dirty="0"/>
              <a:t>对有语言障碍的儿童要给予特别关注，要与家长和有关方面密切配合，积极地帮助他们提高语言能力。</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2276872"/>
            <a:ext cx="9877777" cy="3450696"/>
          </a:xfrm>
        </p:spPr>
        <p:txBody>
          <a:bodyPr>
            <a:normAutofit fontScale="92500" lnSpcReduction="10000"/>
          </a:bodyPr>
          <a:lstStyle/>
          <a:p>
            <a:r>
              <a:rPr lang="en-US" altLang="zh-CN" b="1" dirty="0"/>
              <a:t>3.</a:t>
            </a:r>
            <a:r>
              <a:rPr lang="zh-CN" altLang="zh-CN" b="1" dirty="0"/>
              <a:t>幼儿初期（</a:t>
            </a:r>
            <a:r>
              <a:rPr lang="en-US" altLang="zh-CN" b="1" dirty="0"/>
              <a:t>3</a:t>
            </a:r>
            <a:r>
              <a:rPr lang="zh-CN" altLang="zh-CN" b="1" dirty="0"/>
              <a:t>—</a:t>
            </a:r>
            <a:r>
              <a:rPr lang="en-US" altLang="zh-CN" b="1" dirty="0"/>
              <a:t>4</a:t>
            </a:r>
            <a:r>
              <a:rPr lang="zh-CN" altLang="zh-CN" b="1" dirty="0"/>
              <a:t>岁）的年龄特征（简答题、材料）</a:t>
            </a:r>
          </a:p>
          <a:p>
            <a:r>
              <a:rPr lang="zh-CN" altLang="zh-CN" dirty="0"/>
              <a:t>答：</a:t>
            </a:r>
            <a:r>
              <a:rPr lang="en-US" altLang="zh-CN" dirty="0"/>
              <a:t>1.</a:t>
            </a:r>
            <a:r>
              <a:rPr lang="zh-CN" altLang="zh-CN" dirty="0"/>
              <a:t>生活范围扩大：幼儿</a:t>
            </a:r>
            <a:r>
              <a:rPr lang="en-US" altLang="zh-CN" dirty="0"/>
              <a:t>3</a:t>
            </a:r>
            <a:r>
              <a:rPr lang="zh-CN" altLang="zh-CN" dirty="0"/>
              <a:t>岁以后，开始进入幼儿园。新环境对幼儿最大的影响是：从只和亲人接触的小范围，扩大到有教师、更多同伴的新环境。生活范围的扩大，引起了幼儿心理上的许多变化，使幼儿的认识能力、生活能力以及交往能力得到迅速发展。</a:t>
            </a:r>
          </a:p>
          <a:p>
            <a:r>
              <a:rPr lang="en-US" altLang="zh-CN" dirty="0"/>
              <a:t>2.</a:t>
            </a:r>
            <a:r>
              <a:rPr lang="zh-CN" altLang="zh-CN" dirty="0"/>
              <a:t>认识依靠行动：这个阶段的幼儿的认识活动往往依靠动作和行动来进行。</a:t>
            </a:r>
            <a:r>
              <a:rPr lang="en-US" altLang="zh-CN" dirty="0"/>
              <a:t>3</a:t>
            </a:r>
            <a:r>
              <a:rPr lang="zh-CN" altLang="zh-CN" dirty="0"/>
              <a:t>—</a:t>
            </a:r>
            <a:r>
              <a:rPr lang="en-US" altLang="zh-CN" dirty="0"/>
              <a:t>4</a:t>
            </a:r>
            <a:r>
              <a:rPr lang="zh-CN" altLang="zh-CN" dirty="0"/>
              <a:t>岁的幼儿的认识特点是先做再想。他们的注意、感知、想象、语言、思维等都与动作联系在一起。</a:t>
            </a:r>
          </a:p>
          <a:p>
            <a:r>
              <a:rPr lang="en-US" altLang="zh-CN" dirty="0"/>
              <a:t>3.</a:t>
            </a:r>
            <a:r>
              <a:rPr lang="zh-CN" altLang="zh-CN" dirty="0"/>
              <a:t>情绪作用大：幼儿的情绪不稳定，容易受外界环境和周围人的感染。</a:t>
            </a:r>
          </a:p>
          <a:p>
            <a:r>
              <a:rPr lang="en-US" altLang="zh-CN" dirty="0"/>
              <a:t>4.</a:t>
            </a:r>
            <a:r>
              <a:rPr lang="zh-CN" altLang="zh-CN" dirty="0"/>
              <a:t>爱模仿：</a:t>
            </a:r>
            <a:r>
              <a:rPr lang="en-US" altLang="zh-CN" dirty="0"/>
              <a:t>3</a:t>
            </a:r>
            <a:r>
              <a:rPr lang="zh-CN" altLang="zh-CN" dirty="0"/>
              <a:t>—</a:t>
            </a:r>
            <a:r>
              <a:rPr lang="en-US" altLang="zh-CN" dirty="0"/>
              <a:t>4</a:t>
            </a:r>
            <a:r>
              <a:rPr lang="zh-CN" altLang="zh-CN" dirty="0"/>
              <a:t>岁的幼儿模仿性很强，对成人的依赖也很大。</a:t>
            </a:r>
            <a:endParaRPr kumimoji="1" lang="zh-CN" altLang="zh-CN"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en-US" altLang="zh-CN" b="1" dirty="0"/>
              <a:t>6.</a:t>
            </a:r>
            <a:r>
              <a:rPr lang="zh-CN" altLang="zh-CN" b="1" dirty="0"/>
              <a:t>科学领域的指导要点（简答、论述题）</a:t>
            </a:r>
          </a:p>
          <a:p>
            <a:r>
              <a:rPr lang="zh-CN" altLang="zh-CN" dirty="0"/>
              <a:t>答：</a:t>
            </a:r>
            <a:r>
              <a:rPr lang="en-US" altLang="zh-CN" dirty="0"/>
              <a:t>1.</a:t>
            </a:r>
            <a:r>
              <a:rPr lang="zh-CN" altLang="zh-CN" dirty="0"/>
              <a:t>幼儿的科学教育是科学启蒙教育，重在激发幼儿的认识兴趣和探究欲望。</a:t>
            </a:r>
          </a:p>
          <a:p>
            <a:r>
              <a:rPr lang="en-US" altLang="zh-CN" dirty="0"/>
              <a:t>2.</a:t>
            </a:r>
            <a:r>
              <a:rPr lang="zh-CN" altLang="zh-CN" dirty="0"/>
              <a:t>要尽量创造条件让幼儿实际参加探究活动，使他们感受科学探究的过程和方法，体验发现的乐趣。</a:t>
            </a:r>
          </a:p>
          <a:p>
            <a:r>
              <a:rPr lang="en-US" altLang="zh-CN" dirty="0"/>
              <a:t>3.</a:t>
            </a:r>
            <a:r>
              <a:rPr lang="zh-CN" altLang="zh-CN" dirty="0"/>
              <a:t>科学教育应密切联系幼儿的实际生活进行，利用身边的事物与现象作为科学探索的对象。</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altLang="zh-CN" b="1" dirty="0"/>
              <a:t>7.</a:t>
            </a:r>
            <a:r>
              <a:rPr lang="zh-CN" altLang="zh-CN" b="1" dirty="0"/>
              <a:t>艺术领域的指导要点（简答、论述题）</a:t>
            </a:r>
          </a:p>
          <a:p>
            <a:r>
              <a:rPr lang="zh-CN" altLang="zh-CN" dirty="0"/>
              <a:t>答：</a:t>
            </a:r>
            <a:r>
              <a:rPr lang="en-US" altLang="zh-CN" dirty="0"/>
              <a:t>1.</a:t>
            </a:r>
            <a:r>
              <a:rPr lang="zh-CN" altLang="zh-CN" dirty="0"/>
              <a:t>艺术是实施美育的主要途径，应充分发挥艺术的情感教育功能，促进幼儿健全人格的形成。要避免仅仅重视表现技能或艺术活动的结果，而忽视幼儿在活动过程中的情感体验和态度的倾向。</a:t>
            </a:r>
          </a:p>
          <a:p>
            <a:r>
              <a:rPr lang="en-US" altLang="zh-CN" dirty="0"/>
              <a:t>2.</a:t>
            </a:r>
            <a:r>
              <a:rPr lang="zh-CN" altLang="zh-CN" dirty="0"/>
              <a:t>幼儿的创作过程和作品是他们表达自己的认识和情感的重要方式，应支持幼儿富有个性和创造性的表达，克服过分强调技能技巧和标准化要求的倾向。</a:t>
            </a:r>
          </a:p>
          <a:p>
            <a:r>
              <a:rPr lang="en-US" altLang="zh-CN" dirty="0"/>
              <a:t>3.</a:t>
            </a:r>
            <a:r>
              <a:rPr lang="zh-CN" altLang="zh-CN" dirty="0"/>
              <a:t>幼儿艺术活动的能力是在大胆表现的过程中逐渐发展起来的，教师的作用应主要在于激发幼儿感受美、表现美的情趣，丰富他们的审美经验，使之体验自由表达和创造的快乐。在此基础上，根据幼儿的发展状况和需要，对表现方式和技能技巧给予适时、适当的指导。</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r>
              <a:rPr lang="en-US" altLang="zh-CN" b="1" dirty="0"/>
              <a:t>8.</a:t>
            </a:r>
            <a:r>
              <a:rPr lang="zh-CN" altLang="zh-CN" b="1" dirty="0"/>
              <a:t>论述教师尊重幼儿个体差异的意义与举措。（论述题）</a:t>
            </a:r>
          </a:p>
          <a:p>
            <a:r>
              <a:rPr lang="zh-CN" altLang="zh-CN" dirty="0"/>
              <a:t>答：</a:t>
            </a:r>
            <a:r>
              <a:rPr lang="en-US" altLang="zh-CN" dirty="0"/>
              <a:t>1.</a:t>
            </a:r>
            <a:r>
              <a:rPr lang="zh-CN" altLang="zh-CN" dirty="0"/>
              <a:t>《纲要》中指出要关注个别差异，促进幼儿富有个性的发展，同时幼儿园教育原则也指出要面向全体，尊重个别差异。在教育过程中，教育者在关注全体受教育对象的同时，还应重视儿童的个别差异，因人施教，有针对性地采用最有效、最合理的方式促进每个儿童的发展。因此尊重幼儿的个体差异具有重要意义：</a:t>
            </a:r>
          </a:p>
          <a:p>
            <a:r>
              <a:rPr lang="zh-CN" altLang="zh-CN" dirty="0"/>
              <a:t>①能够促进每个儿童的发展</a:t>
            </a:r>
          </a:p>
          <a:p>
            <a:r>
              <a:rPr lang="zh-CN" altLang="zh-CN" dirty="0"/>
              <a:t>②促进每个儿童发挥自己的特长</a:t>
            </a:r>
          </a:p>
          <a:p>
            <a:r>
              <a:rPr lang="zh-CN" altLang="zh-CN" dirty="0"/>
              <a:t>③有利于教师自身专业的发展</a:t>
            </a:r>
            <a:endParaRPr kumimoji="1" lang="zh-CN" altLang="zh-CN"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764704"/>
            <a:ext cx="9877777" cy="5361459"/>
          </a:xfrm>
        </p:spPr>
        <p:txBody>
          <a:bodyPr>
            <a:noAutofit/>
          </a:bodyPr>
          <a:lstStyle/>
          <a:p>
            <a:r>
              <a:rPr lang="en-US" altLang="zh-CN" b="1" dirty="0"/>
              <a:t>8.</a:t>
            </a:r>
            <a:r>
              <a:rPr lang="zh-CN" altLang="zh-CN" b="1" dirty="0"/>
              <a:t>论述教师尊重幼儿个体差异的意义与举措。（论述题）</a:t>
            </a:r>
          </a:p>
          <a:p>
            <a:r>
              <a:rPr lang="en-US" altLang="zh-CN" dirty="0"/>
              <a:t>2.</a:t>
            </a:r>
            <a:r>
              <a:rPr lang="zh-CN" altLang="zh-CN" dirty="0"/>
              <a:t>由于受遗传因素和不同环境和幼儿自身的影响，决定了每个幼儿在原有的基础上存在着个别差异。作为幼儿教师，在教育过程中，应做到以下几点：</a:t>
            </a:r>
          </a:p>
          <a:p>
            <a:r>
              <a:rPr lang="zh-CN" altLang="zh-CN" dirty="0"/>
              <a:t>①幼儿教师应该依照幼儿心理形成和发展的基本规律，利用各种形式的游戏活动，对幼儿进行科学、合理的教育。</a:t>
            </a:r>
          </a:p>
          <a:p>
            <a:r>
              <a:rPr lang="zh-CN" altLang="zh-CN" dirty="0"/>
              <a:t>②尊重幼儿的个别差异，正确对待幼儿的个别差异。</a:t>
            </a:r>
          </a:p>
          <a:p>
            <a:r>
              <a:rPr lang="zh-CN" altLang="zh-CN" dirty="0"/>
              <a:t>③转变教育观念：教师应对不同发展水平的幼儿施以不同的教育，做到因人而异，因人施教。</a:t>
            </a:r>
          </a:p>
          <a:p>
            <a:r>
              <a:rPr lang="zh-CN" altLang="zh-CN" dirty="0"/>
              <a:t>④正确评价幼儿的发展水平。承认和关注幼儿的个体差异，避免用统一的标准评价不同的幼儿，在幼儿面前慎用横向的比较。</a:t>
            </a:r>
          </a:p>
          <a:p>
            <a:r>
              <a:rPr lang="zh-CN" altLang="zh-CN" dirty="0"/>
              <a:t>⑤创设良好的育儿环境。应为所有的幼儿提供丰富多彩的环境，并进行有目的、有计划、合理的早期教育，以促使幼儿的智力更早更快地发展。</a:t>
            </a:r>
            <a:endParaRPr kumimoji="1" lang="zh-CN" altLang="zh-C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268760"/>
            <a:ext cx="9877777" cy="3450696"/>
          </a:xfrm>
        </p:spPr>
        <p:txBody>
          <a:bodyPr>
            <a:noAutofit/>
          </a:bodyPr>
          <a:lstStyle/>
          <a:p>
            <a:r>
              <a:rPr lang="zh-CN" altLang="zh-CN" b="1" dirty="0"/>
              <a:t>第三章 生活指导</a:t>
            </a:r>
          </a:p>
          <a:p>
            <a:r>
              <a:rPr lang="en-US" altLang="zh-CN" b="1" dirty="0"/>
              <a:t>1.</a:t>
            </a:r>
            <a:r>
              <a:rPr lang="zh-CN" altLang="zh-CN" b="1" dirty="0"/>
              <a:t>组织一日生活应注意的问题（简答题、论述题）</a:t>
            </a:r>
          </a:p>
          <a:p>
            <a:r>
              <a:rPr lang="zh-CN" altLang="zh-CN" dirty="0"/>
              <a:t>答：</a:t>
            </a:r>
            <a:r>
              <a:rPr lang="en-US" altLang="zh-CN" dirty="0"/>
              <a:t>1.</a:t>
            </a:r>
            <a:r>
              <a:rPr lang="zh-CN" altLang="zh-CN" dirty="0"/>
              <a:t>把幼儿园一日活动列入教育计划，保证幼儿身心得到全面的、充分的、主动的发展。对幼儿的一周活动要有通盘计划，克服片面性和盲目性。活动内容要丰富多彩，能吸引儿童，富有儿童特点，并能使儿童全面地、生动活泼健康地成长</a:t>
            </a:r>
          </a:p>
          <a:p>
            <a:r>
              <a:rPr lang="en-US" altLang="zh-CN" dirty="0"/>
              <a:t>2.</a:t>
            </a:r>
            <a:r>
              <a:rPr lang="zh-CN" altLang="zh-CN" dirty="0"/>
              <a:t>要制订一日生活常规。幼儿在一日生活中，只有按制订的常规努力养成各种良好的生活习惯、行为习惯，才能很好地在集体的共同生活中协调一致。</a:t>
            </a:r>
          </a:p>
          <a:p>
            <a:r>
              <a:rPr lang="en-US" altLang="zh-CN" dirty="0"/>
              <a:t>3.</a:t>
            </a:r>
            <a:r>
              <a:rPr lang="zh-CN" altLang="zh-CN" dirty="0"/>
              <a:t>要把组织的集体教育活动和分散的个体活动结合起来。集体的教育活动和分散的个体活动起着不同的作用，应当结合运用，交替进行，互相配合。</a:t>
            </a:r>
            <a:endParaRPr kumimoji="1" lang="zh-CN" altLang="zh-C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556792"/>
            <a:ext cx="9877777" cy="3450696"/>
          </a:xfrm>
        </p:spPr>
        <p:txBody>
          <a:bodyPr>
            <a:noAutofit/>
          </a:bodyPr>
          <a:lstStyle/>
          <a:p>
            <a:r>
              <a:rPr lang="zh-CN" altLang="zh-CN" b="1" dirty="0"/>
              <a:t>第三章 生活指导</a:t>
            </a:r>
          </a:p>
          <a:p>
            <a:r>
              <a:rPr lang="en-US" altLang="zh-CN" b="1" dirty="0"/>
              <a:t>1.</a:t>
            </a:r>
            <a:r>
              <a:rPr lang="zh-CN" altLang="zh-CN" b="1" dirty="0"/>
              <a:t>组织一日生活应注意的问题（简答题、论述题）</a:t>
            </a:r>
            <a:endParaRPr lang="zh-CN" altLang="zh-CN" dirty="0"/>
          </a:p>
          <a:p>
            <a:r>
              <a:rPr lang="en-US" altLang="zh-CN" dirty="0"/>
              <a:t>4.</a:t>
            </a:r>
            <a:r>
              <a:rPr lang="zh-CN" altLang="zh-CN" dirty="0"/>
              <a:t>自由与纪律的关系。纪律是集体生活所必需的，但纪律必须服从于教育目的，它不应该是束缚儿童生动活泼发展的桎梏，而应当是儿童积极主动地成长的保证。要废除妨碍儿童健康成长的规定。在一日生活的组织中，教师应该管得合理，要放手让儿童通过自身的活动，克服困难，获得经验。应该管而不死，活而有序。</a:t>
            </a:r>
          </a:p>
          <a:p>
            <a:r>
              <a:rPr lang="en-US" altLang="zh-CN" dirty="0"/>
              <a:t>5.</a:t>
            </a:r>
            <a:r>
              <a:rPr lang="zh-CN" altLang="zh-CN" dirty="0"/>
              <a:t>要面向全体幼儿。教师应关心每个幼儿，不能偏爱，必须随时了解每个孩子在什么地方，在干什么，不应该有被遗忘的儿童。</a:t>
            </a:r>
          </a:p>
          <a:p>
            <a:r>
              <a:rPr lang="en-US" altLang="zh-CN" dirty="0"/>
              <a:t>6.</a:t>
            </a:r>
            <a:r>
              <a:rPr lang="zh-CN" altLang="zh-CN" dirty="0"/>
              <a:t>保教结合、教养并重。育中有教，教中有育，这既是启蒙阶段教育工作的原则，也是幼儿教育工作的特点。</a:t>
            </a:r>
            <a:endParaRPr kumimoji="1" lang="zh-CN" altLang="zh-C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916832"/>
            <a:ext cx="9877777" cy="3450696"/>
          </a:xfrm>
        </p:spPr>
        <p:txBody>
          <a:bodyPr>
            <a:noAutofit/>
          </a:bodyPr>
          <a:lstStyle/>
          <a:p>
            <a:r>
              <a:rPr lang="en-US" altLang="zh-CN" b="1" dirty="0"/>
              <a:t>2.</a:t>
            </a:r>
            <a:r>
              <a:rPr lang="zh-CN" altLang="zh-CN" b="1" dirty="0"/>
              <a:t>如何更好地发挥幼儿园一日生活的整体教育功能</a:t>
            </a:r>
            <a:r>
              <a:rPr lang="en-US" altLang="zh-CN" b="1" dirty="0"/>
              <a:t>?</a:t>
            </a:r>
            <a:r>
              <a:rPr lang="zh-CN" altLang="zh-CN" b="1" dirty="0"/>
              <a:t>（简单、论述题）</a:t>
            </a:r>
          </a:p>
          <a:p>
            <a:r>
              <a:rPr lang="zh-CN" altLang="zh-CN" dirty="0"/>
              <a:t>答：幼儿园的一日生活是指幼儿园每天进行的所有教育活动，包括日常生活活动和其他活动。一日生活的整体功能指保教结合，日常生活活动与教育活动相结合，处处渗透教育，在各个环节注意幼儿身体的养护，使之成为一个整体。要更好地发挥幼儿园一日生活的整体功能，应注意以下两点：</a:t>
            </a:r>
          </a:p>
          <a:p>
            <a:r>
              <a:rPr lang="en-US" altLang="zh-CN" dirty="0"/>
              <a:t>1.</a:t>
            </a:r>
            <a:r>
              <a:rPr lang="zh-CN" altLang="zh-CN" dirty="0"/>
              <a:t>教师应充分认识和利用一日生活的各个环节的教育价值，通过合理组织、科学安排，使一日生活成为一个有机的整体，让幼儿在自然的生活中身心健康地发展。</a:t>
            </a:r>
          </a:p>
          <a:p>
            <a:r>
              <a:rPr lang="en-US" altLang="zh-CN" dirty="0"/>
              <a:t>2.</a:t>
            </a:r>
            <a:r>
              <a:rPr lang="zh-CN" altLang="zh-CN" dirty="0"/>
              <a:t>教师要克服对一日活动各环节作用的单一、片面认识，要将保育和教育相结合，认识到幼儿园每个环节的活动都是对儿童有效的教育，将各个环节有机地结合起来。</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988840"/>
            <a:ext cx="9877777" cy="3450696"/>
          </a:xfrm>
        </p:spPr>
        <p:txBody>
          <a:bodyPr>
            <a:noAutofit/>
          </a:bodyPr>
          <a:lstStyle/>
          <a:p>
            <a:r>
              <a:rPr lang="en-US" altLang="zh-CN" b="1" dirty="0"/>
              <a:t>3.</a:t>
            </a:r>
            <a:r>
              <a:rPr lang="zh-CN" altLang="zh-CN" b="1" dirty="0"/>
              <a:t>幼儿园一日生活的意义（简答、论述题）</a:t>
            </a:r>
          </a:p>
          <a:p>
            <a:r>
              <a:rPr lang="zh-CN" altLang="zh-CN" dirty="0"/>
              <a:t>答：</a:t>
            </a:r>
            <a:r>
              <a:rPr lang="en-US" altLang="zh-CN" dirty="0"/>
              <a:t>1.</a:t>
            </a:r>
            <a:r>
              <a:rPr lang="zh-CN" altLang="zh-CN" dirty="0"/>
              <a:t>促进幼儿的身心健康：幼儿园合理安排幼儿的一日生活，科学地组织游戏、教育教学活动、户外活动、进餐、如厕、睡眠和各项娱乐活动等生活环节，动静交替，有张有弛，劳逸结合，能减少孩子的等待时间和大脑的负担，是幼儿园最基本的保健方法。</a:t>
            </a:r>
          </a:p>
          <a:p>
            <a:r>
              <a:rPr lang="en-US" altLang="zh-CN" dirty="0"/>
              <a:t>2.</a:t>
            </a:r>
            <a:r>
              <a:rPr lang="zh-CN" altLang="zh-CN" dirty="0"/>
              <a:t>有助于幼儿形成良好的生活习惯</a:t>
            </a:r>
            <a:r>
              <a:rPr lang="en-US" altLang="zh-CN" dirty="0"/>
              <a:t>:</a:t>
            </a:r>
            <a:r>
              <a:rPr lang="zh-CN" altLang="zh-CN" dirty="0"/>
              <a:t>幼儿期是最容易养成固定习惯的时期，而从小形成某些好习惯，将会终身受益。</a:t>
            </a:r>
          </a:p>
          <a:p>
            <a:r>
              <a:rPr lang="en-US" altLang="zh-CN" dirty="0"/>
              <a:t>3.</a:t>
            </a:r>
            <a:r>
              <a:rPr lang="zh-CN" altLang="zh-CN" dirty="0"/>
              <a:t>全面完成幼儿园教育任务的保证：组织好幼儿的一日生活，能帮助幼儿尽快适应幼儿园的集体环境，与老师、同伴建立良好的互动关系，学习如何在集体中生活。有利于保教人员主动、有效地组织班集体活动，完成幼儿园的各项教育教学任务。</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96752"/>
            <a:ext cx="9877777" cy="3450696"/>
          </a:xfrm>
        </p:spPr>
        <p:txBody>
          <a:bodyPr>
            <a:noAutofit/>
          </a:bodyPr>
          <a:lstStyle/>
          <a:p>
            <a:r>
              <a:rPr lang="zh-CN" altLang="zh-CN" b="1" dirty="0"/>
              <a:t>第四章 环境创设</a:t>
            </a:r>
          </a:p>
          <a:p>
            <a:r>
              <a:rPr lang="en-US" altLang="zh-CN" b="1" dirty="0"/>
              <a:t>1.</a:t>
            </a:r>
            <a:r>
              <a:rPr lang="zh-CN" altLang="zh-CN" b="1" dirty="0"/>
              <a:t>幼儿园环境的作用（简答、论述、材料题）</a:t>
            </a:r>
          </a:p>
          <a:p>
            <a:r>
              <a:rPr lang="zh-CN" altLang="zh-CN" dirty="0"/>
              <a:t>答：幼儿园作为专门的幼儿教育机构，其环境创设与其他非教育机构有显著区别，它是根据幼儿园教育的目标及幼儿的发展特点有目的、有计划、有组织地精心创设的。在幼儿园教育中，环境创设不仅是美化的需要，更是教育者实现教育意图的重要中介，教育者把教育意图隐含在环境中，让环境去说话，让环境去引发幼儿应有的行为。幼儿园环境的重要性可以概括为以下方面：</a:t>
            </a:r>
          </a:p>
          <a:p>
            <a:r>
              <a:rPr lang="en-US" altLang="zh-CN" dirty="0"/>
              <a:t>1.</a:t>
            </a:r>
            <a:r>
              <a:rPr lang="zh-CN" altLang="zh-CN" dirty="0"/>
              <a:t>幼儿园环境可以启发幼儿的智力：儿童智力的发展依赖与环境不断地互动，儿童自主地建构起各种知识经验，从而获得对外在事物的认识。良好的幼儿园环境包含着各种充满教育元素的图片、文字和实物，能够潜移默化地使儿童通过操作和探究获得智力的发展。同时幼儿还可以通过参与环境布置，激发其学习兴趣，增强求知欲望，最终获得认知学习的内在动机。</a:t>
            </a:r>
            <a:endParaRPr kumimoji="1" lang="zh-CN" altLang="zh-C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24744"/>
            <a:ext cx="9877777" cy="3450696"/>
          </a:xfrm>
        </p:spPr>
        <p:txBody>
          <a:bodyPr>
            <a:noAutofit/>
          </a:bodyPr>
          <a:lstStyle/>
          <a:p>
            <a:r>
              <a:rPr lang="zh-CN" altLang="zh-CN" b="1" dirty="0"/>
              <a:t>第四章 环境创设</a:t>
            </a:r>
          </a:p>
          <a:p>
            <a:r>
              <a:rPr lang="en-US" altLang="zh-CN" b="1" dirty="0"/>
              <a:t>1.</a:t>
            </a:r>
            <a:r>
              <a:rPr lang="zh-CN" altLang="zh-CN" b="1" dirty="0"/>
              <a:t>幼儿园环境的作用（简答、论述、材料题）</a:t>
            </a:r>
            <a:endParaRPr lang="zh-CN" altLang="zh-CN" dirty="0"/>
          </a:p>
          <a:p>
            <a:r>
              <a:rPr lang="en-US" altLang="zh-CN" dirty="0"/>
              <a:t>2.</a:t>
            </a:r>
            <a:r>
              <a:rPr lang="zh-CN" altLang="zh-CN" dirty="0"/>
              <a:t>幼儿园环境可以提高幼儿感受美、欣赏美的能力：幼儿园环境中物品的装饰和呈现方式，以及教师有意布置的教学作品展示，不仅可以让幼儿直接地感受美、体验美、欣赏美，而且通过参与环境的创设，幼儿还能够体验创造美的乐趣，在感受合作的快乐和成功的喜悦中萌发美好的情感。</a:t>
            </a:r>
          </a:p>
          <a:p>
            <a:r>
              <a:rPr lang="en-US" altLang="zh-CN" dirty="0"/>
              <a:t>3.</a:t>
            </a:r>
            <a:r>
              <a:rPr lang="zh-CN" altLang="zh-CN" dirty="0"/>
              <a:t>幼儿园环境可以促进儿童社会性的发展：幼儿园环境组织得当，就能以此为平台激发幼儿之间的交流、谈话、互助，有效地支持幼儿的社会交往。幼儿在参与环境创设的过程中，更是可以通过与教师、同伴的交流互动，逐渐摆脱自我中心主义，学习体会他人的意图和看法，从而实现从“自然人”向“社会人”的转变。</a:t>
            </a:r>
            <a:endParaRPr kumimoji="1" lang="zh-CN" altLang="zh-C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en-US" altLang="zh-CN" b="1" dirty="0"/>
              <a:t>4.</a:t>
            </a:r>
            <a:r>
              <a:rPr lang="zh-CN" altLang="zh-CN" b="1" dirty="0"/>
              <a:t>幼儿中期（</a:t>
            </a:r>
            <a:r>
              <a:rPr lang="en-US" altLang="zh-CN" b="1" dirty="0"/>
              <a:t>4</a:t>
            </a:r>
            <a:r>
              <a:rPr lang="zh-CN" altLang="zh-CN" b="1" dirty="0"/>
              <a:t>—</a:t>
            </a:r>
            <a:r>
              <a:rPr lang="en-US" altLang="zh-CN" b="1" dirty="0"/>
              <a:t>5</a:t>
            </a:r>
            <a:r>
              <a:rPr lang="zh-CN" altLang="zh-CN" b="1" dirty="0"/>
              <a:t>岁）的年龄特征（简答题、材料）</a:t>
            </a:r>
          </a:p>
          <a:p>
            <a:r>
              <a:rPr lang="zh-CN" altLang="zh-CN" dirty="0"/>
              <a:t>答：</a:t>
            </a:r>
            <a:r>
              <a:rPr lang="en-US" altLang="zh-CN" dirty="0"/>
              <a:t>1.</a:t>
            </a:r>
            <a:r>
              <a:rPr lang="zh-CN" altLang="zh-CN" dirty="0"/>
              <a:t>活泼好动：这一特点在中班幼儿身上表现的尤为突出。</a:t>
            </a:r>
          </a:p>
          <a:p>
            <a:r>
              <a:rPr lang="en-US" altLang="zh-CN" dirty="0"/>
              <a:t>2.</a:t>
            </a:r>
            <a:r>
              <a:rPr lang="zh-CN" altLang="zh-CN" dirty="0"/>
              <a:t>具体形象思维开始：幼儿开始依靠头脑中的表象进行思维。</a:t>
            </a:r>
          </a:p>
          <a:p>
            <a:r>
              <a:rPr lang="en-US" altLang="zh-CN" dirty="0"/>
              <a:t>3.</a:t>
            </a:r>
            <a:r>
              <a:rPr lang="zh-CN" altLang="zh-CN" dirty="0"/>
              <a:t>开始能够遵守规则：</a:t>
            </a:r>
            <a:r>
              <a:rPr lang="en-US" altLang="zh-CN" dirty="0"/>
              <a:t>4</a:t>
            </a:r>
            <a:r>
              <a:rPr lang="zh-CN" altLang="zh-CN" dirty="0"/>
              <a:t>—</a:t>
            </a:r>
            <a:r>
              <a:rPr lang="en-US" altLang="zh-CN" dirty="0"/>
              <a:t>5</a:t>
            </a:r>
            <a:r>
              <a:rPr lang="zh-CN" altLang="zh-CN" dirty="0"/>
              <a:t>岁的幼儿已能够在日常生活中遵守一定的行为规范和生活规则。</a:t>
            </a:r>
          </a:p>
          <a:p>
            <a:r>
              <a:rPr lang="en-US" altLang="zh-CN" dirty="0"/>
              <a:t>4.</a:t>
            </a:r>
            <a:r>
              <a:rPr lang="zh-CN" altLang="zh-CN" dirty="0"/>
              <a:t>开始自己组织游戏：游戏是幼儿的主要活动形式。他们此时已经能够理解和遵守游戏规则，能够自己组织游戏，自己确定游戏主题。</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80728"/>
            <a:ext cx="9877777" cy="3450696"/>
          </a:xfrm>
        </p:spPr>
        <p:txBody>
          <a:bodyPr>
            <a:noAutofit/>
          </a:bodyPr>
          <a:lstStyle/>
          <a:p>
            <a:r>
              <a:rPr lang="en-US" altLang="zh-CN" b="1" dirty="0"/>
              <a:t>2.</a:t>
            </a:r>
            <a:r>
              <a:rPr lang="zh-CN" altLang="zh-CN" b="1" dirty="0"/>
              <a:t>幼儿园环境创设的原则（简答题、材料题）</a:t>
            </a:r>
          </a:p>
          <a:p>
            <a:r>
              <a:rPr lang="zh-CN" altLang="zh-CN" dirty="0"/>
              <a:t>答：</a:t>
            </a:r>
            <a:r>
              <a:rPr lang="en-US" altLang="zh-CN" dirty="0"/>
              <a:t>1.</a:t>
            </a:r>
            <a:r>
              <a:rPr lang="zh-CN" altLang="zh-CN" dirty="0"/>
              <a:t>环境与教育目标一致的原则：幼儿园环境是幼儿园课程的一部分，在创设幼儿园环境时，要考虑它的教育性，应使环境创设的目标与幼儿园教育目标相一致。</a:t>
            </a:r>
          </a:p>
          <a:p>
            <a:r>
              <a:rPr lang="en-US" altLang="zh-CN" dirty="0"/>
              <a:t>2.</a:t>
            </a:r>
            <a:r>
              <a:rPr lang="zh-CN" altLang="zh-CN" dirty="0"/>
              <a:t>适宜性原则：幼儿园环境创设应与幼儿身心发展的特点和发展需要相适宜；环境创设应适应幼儿的差异。</a:t>
            </a:r>
          </a:p>
          <a:p>
            <a:r>
              <a:rPr lang="en-US" altLang="zh-CN" dirty="0"/>
              <a:t>3.</a:t>
            </a:r>
            <a:r>
              <a:rPr lang="zh-CN" altLang="zh-CN" dirty="0"/>
              <a:t>幼儿参与的原则：环境创设的过程是幼儿与教师共同参与合作的过程。教育者要有让幼儿参与环境创设的意识，认识到幼儿园环境的教育性不仅蕴涵于环境之中，而且蕴涵于环境创设的过程中。教师应将幼儿参与环境创设融入课程，以便对幼儿有针对性地进行教育。</a:t>
            </a:r>
          </a:p>
          <a:p>
            <a:r>
              <a:rPr lang="en-US" altLang="zh-CN" dirty="0"/>
              <a:t>4.</a:t>
            </a:r>
            <a:r>
              <a:rPr lang="zh-CN" altLang="zh-CN" dirty="0"/>
              <a:t>开放性原则：开放性原则是指创设幼儿园环境，不仅要考虑幼儿园内环境要素，也要重视园外环境的各要素，两者有机结合，协同一致地对幼儿施加影响。利用开放的教育环境对幼儿进行教育，是教育者应该树立的大教育观。</a:t>
            </a:r>
            <a:endParaRPr kumimoji="1" lang="zh-CN" altLang="zh-C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r>
              <a:rPr lang="en-US" altLang="zh-CN" b="1" dirty="0"/>
              <a:t>2.</a:t>
            </a:r>
            <a:r>
              <a:rPr lang="zh-CN" altLang="zh-CN" b="1" dirty="0"/>
              <a:t>幼儿园环境创设的原则（简答题、材料题）</a:t>
            </a:r>
          </a:p>
          <a:p>
            <a:r>
              <a:rPr lang="zh-CN" altLang="zh-CN" dirty="0"/>
              <a:t>答：</a:t>
            </a:r>
          </a:p>
          <a:p>
            <a:r>
              <a:rPr lang="en-US" altLang="zh-CN" dirty="0"/>
              <a:t>5.</a:t>
            </a:r>
            <a:r>
              <a:rPr lang="zh-CN" altLang="zh-CN" dirty="0"/>
              <a:t>经济性原则：经济性原则是指创设幼儿园环境应考虑幼儿园自身经济条件，因地制宜办园。</a:t>
            </a:r>
          </a:p>
          <a:p>
            <a:r>
              <a:rPr lang="en-US" altLang="zh-CN" dirty="0"/>
              <a:t>6.</a:t>
            </a:r>
            <a:r>
              <a:rPr lang="zh-CN" altLang="zh-CN" dirty="0"/>
              <a:t>安全性原则：保护幼儿的安全健康，是幼儿园的基本责任，也是贯彻“保教并重”原则的必要措施。幼儿园环境的安全主要包括两个方面。一是物质环境的安全，物质环境的安全是保障幼儿人身安全的基础。二是精神环境的安全，它是保证幼儿获得心理安全的重要条件。</a:t>
            </a:r>
          </a:p>
          <a:p>
            <a:pPr marL="0" indent="0">
              <a:buNone/>
            </a:pPr>
            <a:endParaRPr kumimoji="1" lang="zh-CN" altLang="zh-CN"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268760"/>
            <a:ext cx="9877777" cy="4857403"/>
          </a:xfrm>
        </p:spPr>
        <p:txBody>
          <a:bodyPr>
            <a:normAutofit lnSpcReduction="10000"/>
          </a:bodyPr>
          <a:lstStyle/>
          <a:p>
            <a:r>
              <a:rPr lang="en-US" altLang="zh-CN" b="1" dirty="0"/>
              <a:t>3.</a:t>
            </a:r>
            <a:r>
              <a:rPr lang="zh-CN" altLang="zh-CN" b="1" dirty="0"/>
              <a:t>幼儿园环境创设的意义（简答题、材料题）</a:t>
            </a:r>
          </a:p>
          <a:p>
            <a:r>
              <a:rPr lang="zh-CN" altLang="zh-CN" dirty="0"/>
              <a:t>答：</a:t>
            </a:r>
            <a:r>
              <a:rPr lang="en-US" altLang="zh-CN" dirty="0"/>
              <a:t>1.</a:t>
            </a:r>
            <a:r>
              <a:rPr lang="zh-CN" altLang="zh-CN" dirty="0"/>
              <a:t>提供发展保障：幼儿要在幼儿园吃饭、睡觉、游戏等，只有具备相应功能的建筑、空间设备才能使幼儿感到安全、方便、舒适和愉悦。</a:t>
            </a:r>
          </a:p>
          <a:p>
            <a:r>
              <a:rPr lang="en-US" altLang="zh-CN" dirty="0"/>
              <a:t>2.</a:t>
            </a:r>
            <a:r>
              <a:rPr lang="zh-CN" altLang="zh-CN" dirty="0"/>
              <a:t>促进幼儿身心健康：宽敞的空间、齐全的设备器具可以使幼儿肌体得到锻炼；整洁、优美的环境会给幼儿美的享受；具有探索性的环境可满足幼儿的好奇心，激发幼儿的探究热情，培养幼儿的探究能力；文明有序的集体活动环境有利于培养幼儿的适应能力；融洽和谐的人际关系可使幼儿感到宽松、自由、被尊重、被接纳，从而乐观自信。</a:t>
            </a:r>
          </a:p>
          <a:p>
            <a:r>
              <a:rPr lang="en-US" altLang="zh-CN" dirty="0"/>
              <a:t>3.</a:t>
            </a:r>
            <a:r>
              <a:rPr lang="zh-CN" altLang="zh-CN" dirty="0"/>
              <a:t>激发创造潜能：幼儿是环境创设的积极参与者和互动者。在环境创设的过程中，幼儿会参与设计构思、材料搜集、动手制作和布置的全过程，激发了幼儿自我发展的主人翁意识。在与环境交互的过程中，幼儿会根据自己的需要自由选择环境，探索环境，控制和驾驭环境，其积极性、主动性、创造性可以得到最大限度的释放。</a:t>
            </a:r>
            <a:endParaRPr kumimoji="1"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a:t>4.</a:t>
            </a:r>
            <a:r>
              <a:rPr lang="zh-CN" altLang="zh-CN" b="1" dirty="0"/>
              <a:t>结构良好的室内环境应符合以下标准：（简答题）</a:t>
            </a:r>
          </a:p>
          <a:p>
            <a:r>
              <a:rPr lang="zh-CN" altLang="zh-CN" dirty="0"/>
              <a:t>答：</a:t>
            </a:r>
            <a:r>
              <a:rPr lang="en-US" altLang="zh-CN" dirty="0"/>
              <a:t>1.</a:t>
            </a:r>
            <a:r>
              <a:rPr lang="zh-CN" altLang="zh-CN" dirty="0"/>
              <a:t>活动区数量、面积适宜</a:t>
            </a:r>
          </a:p>
          <a:p>
            <a:r>
              <a:rPr lang="en-US" altLang="zh-CN" dirty="0"/>
              <a:t>2.</a:t>
            </a:r>
            <a:r>
              <a:rPr lang="zh-CN" altLang="zh-CN" dirty="0"/>
              <a:t>各活动区的活动减少干扰</a:t>
            </a:r>
          </a:p>
          <a:p>
            <a:r>
              <a:rPr lang="en-US" altLang="zh-CN" dirty="0"/>
              <a:t>3.</a:t>
            </a:r>
            <a:r>
              <a:rPr lang="zh-CN" altLang="zh-CN" dirty="0"/>
              <a:t>设备的摆放应方便幼儿取用和走动</a:t>
            </a:r>
          </a:p>
          <a:p>
            <a:r>
              <a:rPr lang="en-US" altLang="zh-CN" dirty="0"/>
              <a:t>4.</a:t>
            </a:r>
            <a:r>
              <a:rPr lang="zh-CN" altLang="zh-CN" dirty="0"/>
              <a:t>幼儿有独处的地方</a:t>
            </a:r>
          </a:p>
          <a:p>
            <a:r>
              <a:rPr lang="en-US" altLang="zh-CN" dirty="0"/>
              <a:t>5.</a:t>
            </a:r>
            <a:r>
              <a:rPr lang="zh-CN" altLang="zh-CN" dirty="0"/>
              <a:t>各活动区应该遵守的活动规则要清楚明确</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268760"/>
            <a:ext cx="9877777" cy="4857403"/>
          </a:xfrm>
        </p:spPr>
        <p:txBody>
          <a:bodyPr>
            <a:noAutofit/>
          </a:bodyPr>
          <a:lstStyle/>
          <a:p>
            <a:r>
              <a:rPr lang="en-US" altLang="zh-CN" sz="2000" b="1" dirty="0"/>
              <a:t>5.</a:t>
            </a:r>
            <a:r>
              <a:rPr lang="zh-CN" altLang="zh-CN" sz="2000" b="1" dirty="0"/>
              <a:t>活动区材料投放原则（简答题、论述题、材料题）</a:t>
            </a:r>
          </a:p>
          <a:p>
            <a:r>
              <a:rPr lang="zh-CN" altLang="zh-CN" sz="2000" dirty="0"/>
              <a:t>答：</a:t>
            </a:r>
            <a:r>
              <a:rPr lang="en-US" altLang="zh-CN" sz="2000" dirty="0"/>
              <a:t>1.</a:t>
            </a:r>
            <a:r>
              <a:rPr lang="zh-CN" altLang="zh-CN" sz="2000" dirty="0"/>
              <a:t>目的性原则：教师要明确各个区域的各种材料所隐含的不同教育功能，并在此基础上将幼儿发展目标和材料的教育功能对应起来，有目的地引导幼儿进行操作探索活动，以达到区域活动的预定教育目标。</a:t>
            </a:r>
          </a:p>
          <a:p>
            <a:r>
              <a:rPr lang="en-US" altLang="zh-CN" sz="2000" dirty="0"/>
              <a:t>2.</a:t>
            </a:r>
            <a:r>
              <a:rPr lang="zh-CN" altLang="zh-CN" sz="2000" dirty="0"/>
              <a:t>适宜性原则：区域活动的材料和工具适宜性体现为要符合幼儿的年龄特点。</a:t>
            </a:r>
          </a:p>
          <a:p>
            <a:r>
              <a:rPr lang="en-US" altLang="zh-CN" sz="2000" dirty="0"/>
              <a:t>3.</a:t>
            </a:r>
            <a:r>
              <a:rPr lang="zh-CN" altLang="zh-CN" sz="2000" dirty="0"/>
              <a:t>丰富性原则：为满足幼儿操作需要，需要提供数量充足，形式、功能多样的活动区材料。区域活动材料的丰富性还需要结合幼儿年龄特点和发展状况。</a:t>
            </a:r>
          </a:p>
          <a:p>
            <a:r>
              <a:rPr lang="en-US" altLang="zh-CN" sz="2000" dirty="0"/>
              <a:t>4.</a:t>
            </a:r>
            <a:r>
              <a:rPr lang="zh-CN" altLang="zh-CN" sz="2000" dirty="0"/>
              <a:t>层次性原则：教师在选择和投放操作材料时，要在所要投放的材料与所要达成的目标之间，按照由浅入深、从易到难的要求，分解出若干个能与幼儿认知发展相吻合的层次，投放难度不同的材料，满足幼儿个体操作和学习的需要，从而更大效益地实现教育目标。</a:t>
            </a:r>
          </a:p>
          <a:p>
            <a:r>
              <a:rPr lang="en-US" altLang="zh-CN" sz="2000" dirty="0"/>
              <a:t>5.</a:t>
            </a:r>
            <a:r>
              <a:rPr lang="zh-CN" altLang="zh-CN" sz="2000" dirty="0"/>
              <a:t>操作性原则：幼儿喜欢操作摆弄，教师所提供的区域活动材料最好是能让幼儿动手做做、摆摆，再配以说说、画画，这样有助于吸引幼儿主动地参与操作，激发创造欲望，在操作中思维能力、动手能力以及合作能力得到发展。</a:t>
            </a:r>
            <a:endParaRPr kumimoji="1" lang="zh-CN" altLang="zh-CN"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80728"/>
            <a:ext cx="9877777" cy="5145435"/>
          </a:xfrm>
        </p:spPr>
        <p:txBody>
          <a:bodyPr>
            <a:normAutofit lnSpcReduction="10000"/>
          </a:bodyPr>
          <a:lstStyle/>
          <a:p>
            <a:r>
              <a:rPr lang="en-US" altLang="zh-CN" b="1" dirty="0"/>
              <a:t>6.</a:t>
            </a:r>
            <a:r>
              <a:rPr lang="zh-CN" altLang="zh-CN" b="1" dirty="0"/>
              <a:t>活动区创设的策略（简答、材料题）</a:t>
            </a:r>
          </a:p>
          <a:p>
            <a:r>
              <a:rPr lang="zh-CN" altLang="zh-CN" dirty="0"/>
              <a:t>答：</a:t>
            </a:r>
            <a:r>
              <a:rPr lang="en-US" altLang="zh-CN" dirty="0"/>
              <a:t>1.</a:t>
            </a:r>
            <a:r>
              <a:rPr lang="zh-CN" altLang="zh-CN" dirty="0"/>
              <a:t>干湿与动静分区：区域活动的环境要根据内容、特点来进行合理布局：如美工科学用水，而图书角不需要水，应该分开。动静分区：建构、表演音乐等属于热闹的动区，而图书区、数学等活动量较小，需要安静，这两类域最好离得远些，以免相互干扰。</a:t>
            </a:r>
          </a:p>
          <a:p>
            <a:r>
              <a:rPr lang="en-US" altLang="zh-CN" dirty="0"/>
              <a:t>2.</a:t>
            </a:r>
            <a:r>
              <a:rPr lang="zh-CN" altLang="zh-CN" dirty="0"/>
              <a:t>相对封闭性：活动区之间形成隔，使每个域独一体有利于 幼儿在区域内的活动。特别是对一些独立操作性较强的活动区。小班幼儿因为注意的有意性和稳定较差，很容易被外界的刺激影响，所以需要封闭程度高的环境，而大班则应加开放性，以利于活动内容的丰富和区域之间的交流。</a:t>
            </a:r>
          </a:p>
          <a:p>
            <a:r>
              <a:rPr lang="en-US" altLang="zh-CN" dirty="0"/>
              <a:t>3.</a:t>
            </a:r>
            <a:r>
              <a:rPr lang="zh-CN" altLang="zh-CN" dirty="0"/>
              <a:t>就近设置：各种设备、材料应尽量放在幼儿伸手可及之处，便于幼儿充分利用其开展活动。切忌束之高阁，限制幼儿利用。</a:t>
            </a:r>
          </a:p>
          <a:p>
            <a:r>
              <a:rPr lang="en-US" altLang="zh-CN" dirty="0"/>
              <a:t>4.</a:t>
            </a:r>
            <a:r>
              <a:rPr lang="zh-CN" altLang="zh-CN" dirty="0"/>
              <a:t>方便通畅 方便通畅：教师要合理利用活动室的每个角落。充分发挥活动室内设施的作用，保证活动室内的“交通”畅通无阻。</a:t>
            </a:r>
            <a:endParaRPr kumimoji="1"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80728"/>
            <a:ext cx="9877777" cy="5145435"/>
          </a:xfrm>
        </p:spPr>
        <p:txBody>
          <a:bodyPr>
            <a:normAutofit fontScale="95000"/>
          </a:bodyPr>
          <a:lstStyle/>
          <a:p>
            <a:r>
              <a:rPr lang="en-US" altLang="zh-CN" b="1" dirty="0"/>
              <a:t>7.</a:t>
            </a:r>
            <a:r>
              <a:rPr lang="zh-CN" altLang="zh-CN" b="1" dirty="0"/>
              <a:t>良好师幼关系的意义及如何建立积极的师幼关系（简答、论述题）</a:t>
            </a:r>
          </a:p>
          <a:p>
            <a:r>
              <a:rPr lang="zh-CN" altLang="zh-CN" dirty="0"/>
              <a:t>答：（一）良好师幼关系的意义</a:t>
            </a:r>
          </a:p>
          <a:p>
            <a:r>
              <a:rPr lang="en-US" altLang="zh-CN" dirty="0"/>
              <a:t>1.</a:t>
            </a:r>
            <a:r>
              <a:rPr lang="zh-CN" altLang="zh-CN" dirty="0"/>
              <a:t>良好的师幼关系有助于幼儿获得关爱； </a:t>
            </a:r>
          </a:p>
          <a:p>
            <a:r>
              <a:rPr lang="en-US" altLang="zh-CN" dirty="0"/>
              <a:t>2.</a:t>
            </a:r>
            <a:r>
              <a:rPr lang="zh-CN" altLang="zh-CN" dirty="0"/>
              <a:t>良好的师幼关系有助于幼儿获得安全感； </a:t>
            </a:r>
          </a:p>
          <a:p>
            <a:r>
              <a:rPr lang="en-US" altLang="zh-CN" dirty="0"/>
              <a:t>3.</a:t>
            </a:r>
            <a:r>
              <a:rPr lang="zh-CN" altLang="zh-CN" dirty="0"/>
              <a:t>良好的师幼关系有助于幼儿之间建立同伴关系； </a:t>
            </a:r>
          </a:p>
          <a:p>
            <a:r>
              <a:rPr lang="en-US" altLang="zh-CN" dirty="0"/>
              <a:t>4.</a:t>
            </a:r>
            <a:r>
              <a:rPr lang="zh-CN" altLang="zh-CN" dirty="0"/>
              <a:t>良好的师幼关系有助于教师的专业成长和发展。</a:t>
            </a:r>
          </a:p>
          <a:p>
            <a:r>
              <a:rPr lang="zh-CN" altLang="zh-CN" dirty="0"/>
              <a:t>（二）建立良好师幼关系的策略</a:t>
            </a:r>
          </a:p>
          <a:p>
            <a:r>
              <a:rPr lang="en-US" altLang="zh-CN" dirty="0"/>
              <a:t>1.</a:t>
            </a:r>
            <a:r>
              <a:rPr lang="zh-CN" altLang="zh-CN" dirty="0"/>
              <a:t>幼儿园教师要树立正确的教育观和儿童观； </a:t>
            </a:r>
          </a:p>
          <a:p>
            <a:r>
              <a:rPr lang="en-US" altLang="zh-CN" dirty="0"/>
              <a:t>2.</a:t>
            </a:r>
            <a:r>
              <a:rPr lang="zh-CN" altLang="zh-CN" dirty="0"/>
              <a:t>教师对幼要持支持、尊重、接受的情感态度和行为； </a:t>
            </a:r>
          </a:p>
          <a:p>
            <a:r>
              <a:rPr lang="en-US" altLang="zh-CN" dirty="0"/>
              <a:t>3.</a:t>
            </a:r>
            <a:r>
              <a:rPr lang="zh-CN" altLang="zh-CN" dirty="0"/>
              <a:t>教师对待幼儿应善于疏导而不是压制； </a:t>
            </a:r>
          </a:p>
          <a:p>
            <a:r>
              <a:rPr lang="en-US" altLang="zh-CN" dirty="0"/>
              <a:t>4.</a:t>
            </a:r>
            <a:r>
              <a:rPr lang="zh-CN" altLang="zh-CN" dirty="0"/>
              <a:t>教师对幼儿要尽量使用多种适宜的身体语言动作。 </a:t>
            </a:r>
            <a:endParaRPr kumimoji="1"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en-US" altLang="zh-CN" b="1" dirty="0"/>
              <a:t>8.</a:t>
            </a:r>
            <a:r>
              <a:rPr lang="zh-CN" altLang="zh-CN" b="1" dirty="0"/>
              <a:t>幼儿园家长工作的原则（论述题、材料题）</a:t>
            </a:r>
          </a:p>
          <a:p>
            <a:r>
              <a:rPr lang="zh-CN" altLang="zh-CN" dirty="0"/>
              <a:t>答：</a:t>
            </a:r>
            <a:r>
              <a:rPr lang="en-US" altLang="zh-CN" dirty="0"/>
              <a:t>1.</a:t>
            </a:r>
            <a:r>
              <a:rPr lang="zh-CN" altLang="zh-CN" dirty="0"/>
              <a:t>尊重家长的原则；</a:t>
            </a:r>
          </a:p>
          <a:p>
            <a:r>
              <a:rPr lang="en-US" altLang="zh-CN" dirty="0"/>
              <a:t>2.</a:t>
            </a:r>
            <a:r>
              <a:rPr lang="zh-CN" altLang="zh-CN" dirty="0"/>
              <a:t>要求适度的原则；</a:t>
            </a:r>
          </a:p>
          <a:p>
            <a:r>
              <a:rPr lang="en-US" altLang="zh-CN" dirty="0"/>
              <a:t>3.</a:t>
            </a:r>
            <a:r>
              <a:rPr lang="zh-CN" altLang="zh-CN" dirty="0"/>
              <a:t>双向反馈的原则。</a:t>
            </a:r>
          </a:p>
          <a:p>
            <a:r>
              <a:rPr lang="en-US" altLang="zh-CN" b="1" dirty="0"/>
              <a:t>9.</a:t>
            </a:r>
            <a:r>
              <a:rPr lang="zh-CN" altLang="zh-CN" b="1" dirty="0"/>
              <a:t>与家长进行有效沟通的策略（论述题、材料题）</a:t>
            </a:r>
          </a:p>
          <a:p>
            <a:r>
              <a:rPr lang="zh-CN" altLang="zh-CN" dirty="0"/>
              <a:t>答：</a:t>
            </a:r>
            <a:r>
              <a:rPr lang="en-US" altLang="zh-CN" dirty="0"/>
              <a:t>1.</a:t>
            </a:r>
            <a:r>
              <a:rPr lang="zh-CN" altLang="zh-CN" dirty="0"/>
              <a:t>换位思考，尊重家长；</a:t>
            </a:r>
          </a:p>
          <a:p>
            <a:r>
              <a:rPr lang="en-US" altLang="zh-CN" dirty="0"/>
              <a:t>2.</a:t>
            </a:r>
            <a:r>
              <a:rPr lang="zh-CN" altLang="zh-CN" dirty="0"/>
              <a:t>客观评价，取得信任；</a:t>
            </a:r>
          </a:p>
          <a:p>
            <a:r>
              <a:rPr lang="en-US" altLang="zh-CN" dirty="0"/>
              <a:t>3.</a:t>
            </a:r>
            <a:r>
              <a:rPr lang="zh-CN" altLang="zh-CN" dirty="0"/>
              <a:t>讲究方法，艺术沟通。</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en-US" altLang="zh-CN" b="1" dirty="0"/>
              <a:t>10.</a:t>
            </a:r>
            <a:r>
              <a:rPr lang="zh-CN" altLang="zh-CN" b="1" dirty="0"/>
              <a:t>试述幼小衔接的意义（论述题）</a:t>
            </a:r>
          </a:p>
          <a:p>
            <a:r>
              <a:rPr lang="zh-CN" altLang="zh-CN" dirty="0"/>
              <a:t>答：幼小衔接的意义为：学前教育机构与小学衔接工作是指学前教育机构和小学根据儿童身心发展的阶段性和连续性的规律即儿童可持续发展的需要，做好两个教育阶段的衔接工作，使幼儿尽快适应新的学习生活，避免和减少因两个学习阶段间存在的差异给幼儿身心发展带来的负面影响，为其入小学后的发展及终身发展打好基础。</a:t>
            </a:r>
          </a:p>
          <a:p>
            <a:r>
              <a:rPr lang="zh-CN" altLang="zh-CN" dirty="0"/>
              <a:t>学前儿童身心发展是一个不断矛盾统一、变化发展的过程，幼儿园和小学虽然同属于基础教育，但这两个阶段在教育任务、内容、形式、方法、作息制度及常规管理等方面都存在较大差异，儿童从幼儿园到小学需要一个渐进的过程、过渡适应的过程。学前教育和小学教师是相邻的两个教育阶段，两者的链接是使学前教育和小学教育阶段实现平稳过渡。衔接工作做得如何，直接影响儿童入学后的适应和今后的健康成长和可持续发展。</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484784"/>
            <a:ext cx="9877777" cy="3450696"/>
          </a:xfrm>
        </p:spPr>
        <p:txBody>
          <a:bodyPr>
            <a:noAutofit/>
          </a:bodyPr>
          <a:lstStyle/>
          <a:p>
            <a:r>
              <a:rPr lang="en-US" altLang="zh-CN" sz="2000" b="1" dirty="0"/>
              <a:t>11.</a:t>
            </a:r>
            <a:r>
              <a:rPr lang="zh-CN" altLang="zh-CN" sz="2000" b="1" dirty="0"/>
              <a:t>为什么要做幼小衔接工作（论述题）</a:t>
            </a:r>
          </a:p>
          <a:p>
            <a:r>
              <a:rPr lang="zh-CN" altLang="zh-CN" sz="2000" b="1" dirty="0"/>
              <a:t>（一）学前教育与小学教育的差异（简答题）</a:t>
            </a:r>
          </a:p>
          <a:p>
            <a:r>
              <a:rPr lang="en-US" altLang="zh-CN" sz="2000" dirty="0"/>
              <a:t>1.</a:t>
            </a:r>
            <a:r>
              <a:rPr lang="zh-CN" altLang="zh-CN" sz="2000" dirty="0"/>
              <a:t>社会要求的提高</a:t>
            </a:r>
          </a:p>
          <a:p>
            <a:r>
              <a:rPr lang="en-US" altLang="zh-CN" sz="2000" dirty="0"/>
              <a:t>2.</a:t>
            </a:r>
            <a:r>
              <a:rPr lang="zh-CN" altLang="zh-CN" sz="2000" dirty="0"/>
              <a:t>生活制度的变化</a:t>
            </a:r>
          </a:p>
          <a:p>
            <a:r>
              <a:rPr lang="en-US" altLang="zh-CN" sz="2000" dirty="0"/>
              <a:t>3.</a:t>
            </a:r>
            <a:r>
              <a:rPr lang="zh-CN" altLang="zh-CN" sz="2000" dirty="0"/>
              <a:t>师生关系的不同</a:t>
            </a:r>
          </a:p>
          <a:p>
            <a:r>
              <a:rPr lang="en-US" altLang="zh-CN" sz="2000" dirty="0"/>
              <a:t>4.</a:t>
            </a:r>
            <a:r>
              <a:rPr lang="zh-CN" altLang="zh-CN" sz="2000" dirty="0"/>
              <a:t>生活环境的完全改观</a:t>
            </a:r>
          </a:p>
          <a:p>
            <a:r>
              <a:rPr lang="en-US" altLang="zh-CN" sz="2000" dirty="0"/>
              <a:t>5.</a:t>
            </a:r>
            <a:r>
              <a:rPr lang="zh-CN" altLang="zh-CN" sz="2000" dirty="0"/>
              <a:t>教育内容加深，形象化的方法减少</a:t>
            </a:r>
          </a:p>
          <a:p>
            <a:r>
              <a:rPr lang="zh-CN" altLang="zh-CN" sz="2000" dirty="0"/>
              <a:t>（二）学前儿童进入小学的不适应表现</a:t>
            </a:r>
          </a:p>
          <a:p>
            <a:r>
              <a:rPr lang="en-US" altLang="zh-CN" sz="2000" dirty="0"/>
              <a:t>1.</a:t>
            </a:r>
            <a:r>
              <a:rPr lang="zh-CN" altLang="zh-CN" sz="2000" dirty="0"/>
              <a:t>身体方面：身体方面的睡眠不足、身体疲劳、食欲不振、体重下降等现象；</a:t>
            </a:r>
          </a:p>
          <a:p>
            <a:r>
              <a:rPr lang="en-US" altLang="zh-CN" sz="2000" dirty="0"/>
              <a:t>2.</a:t>
            </a:r>
            <a:r>
              <a:rPr lang="zh-CN" altLang="zh-CN" sz="2000" dirty="0"/>
              <a:t>心理方面：心理方面的精神负担重、心理压力大、情绪低落、自信心不足、学习兴趣降低等现象；</a:t>
            </a:r>
          </a:p>
          <a:p>
            <a:r>
              <a:rPr lang="en-US" altLang="zh-CN" sz="2000" dirty="0"/>
              <a:t>3.</a:t>
            </a:r>
            <a:r>
              <a:rPr lang="zh-CN" altLang="zh-CN" sz="2000" dirty="0"/>
              <a:t>社会性方面：社会性方面的人际交往不良、人际关系紧张等现象，有的学生甚至还出现怕学、厌学的情绪。</a:t>
            </a:r>
            <a:endParaRPr kumimoji="1" lang="zh-CN"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en-US" altLang="zh-CN" b="1" dirty="0"/>
              <a:t>5.</a:t>
            </a:r>
            <a:r>
              <a:rPr lang="zh-CN" altLang="zh-CN" b="1" dirty="0"/>
              <a:t>幼儿晚期（</a:t>
            </a:r>
            <a:r>
              <a:rPr lang="en-US" altLang="zh-CN" b="1" dirty="0"/>
              <a:t>5</a:t>
            </a:r>
            <a:r>
              <a:rPr lang="zh-CN" altLang="zh-CN" b="1" dirty="0"/>
              <a:t>—</a:t>
            </a:r>
            <a:r>
              <a:rPr lang="en-US" altLang="zh-CN" b="1" dirty="0"/>
              <a:t>6</a:t>
            </a:r>
            <a:r>
              <a:rPr lang="zh-CN" altLang="zh-CN" b="1" dirty="0"/>
              <a:t>岁）的年龄特征（简答题、材料）</a:t>
            </a:r>
          </a:p>
          <a:p>
            <a:r>
              <a:rPr lang="zh-CN" altLang="zh-CN" dirty="0"/>
              <a:t>答：</a:t>
            </a:r>
            <a:r>
              <a:rPr lang="en-US" altLang="zh-CN" dirty="0"/>
              <a:t>1.</a:t>
            </a:r>
            <a:r>
              <a:rPr lang="zh-CN" altLang="zh-CN" dirty="0"/>
              <a:t>好问好学：幼儿在这一时期有强烈的求知欲和学习兴趣，好奇心更强。</a:t>
            </a:r>
          </a:p>
          <a:p>
            <a:r>
              <a:rPr lang="en-US" altLang="zh-CN" dirty="0"/>
              <a:t>2.</a:t>
            </a:r>
            <a:r>
              <a:rPr lang="zh-CN" altLang="zh-CN" dirty="0"/>
              <a:t>抽象思维能力开始萌芽：幼儿在这一阶段仍以具体形象思维为主，但明显有抽象逻辑思维的萌芽。</a:t>
            </a:r>
          </a:p>
          <a:p>
            <a:r>
              <a:rPr lang="en-US" altLang="zh-CN" dirty="0"/>
              <a:t>3.</a:t>
            </a:r>
            <a:r>
              <a:rPr lang="zh-CN" altLang="zh-CN" dirty="0"/>
              <a:t>开始掌握认识方法：幼儿出现有意识地自觉控制和调节自觉心理活动的能力，认知方面有了方法，开始运用集中注意的方法和有意记忆。</a:t>
            </a:r>
          </a:p>
          <a:p>
            <a:r>
              <a:rPr lang="en-US" altLang="zh-CN" dirty="0"/>
              <a:t>4.</a:t>
            </a:r>
            <a:r>
              <a:rPr lang="zh-CN" altLang="zh-CN" dirty="0"/>
              <a:t>个性初具雏形：</a:t>
            </a:r>
            <a:r>
              <a:rPr lang="en-US" altLang="zh-CN" dirty="0"/>
              <a:t>5</a:t>
            </a:r>
            <a:r>
              <a:rPr lang="zh-CN" altLang="zh-CN" dirty="0"/>
              <a:t>—</a:t>
            </a:r>
            <a:r>
              <a:rPr lang="en-US" altLang="zh-CN" dirty="0"/>
              <a:t>6</a:t>
            </a:r>
            <a:r>
              <a:rPr lang="zh-CN" altLang="zh-CN" dirty="0"/>
              <a:t>岁的幼儿开始有较稳定的态度、情绪、兴趣等，个性初具雏形。</a:t>
            </a:r>
            <a:endParaRPr kumimoji="1" lang="zh-CN" altLang="en-US" dirty="0"/>
          </a:p>
        </p:txBody>
      </p:sp>
      <p:sp>
        <p:nvSpPr>
          <p:cNvPr id="2" name="标题 1"/>
          <p:cNvSpPr>
            <a:spLocks noGrp="1"/>
          </p:cNvSpPr>
          <p:nvPr>
            <p:ph type="title"/>
          </p:nvPr>
        </p:nvSpPr>
        <p:spPr/>
        <p:txBody>
          <a:bodyPr/>
          <a:lstStyle/>
          <a:p>
            <a:endParaRPr kumimoji="1" lang="zh-CN"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08720"/>
            <a:ext cx="9877777" cy="5217443"/>
          </a:xfrm>
        </p:spPr>
        <p:txBody>
          <a:bodyPr>
            <a:normAutofit/>
          </a:bodyPr>
          <a:lstStyle/>
          <a:p>
            <a:r>
              <a:rPr lang="zh-CN" altLang="zh-CN" sz="2000" b="1" dirty="0"/>
              <a:t>二、如何做好幼小衔接工作（论述题）</a:t>
            </a:r>
          </a:p>
          <a:p>
            <a:r>
              <a:rPr lang="zh-CN" altLang="zh-CN" sz="2000" dirty="0"/>
              <a:t>答：从幼儿园角度做好幼小衔接主要是做好儿童的入学准备，包括以下几个方面：</a:t>
            </a:r>
          </a:p>
          <a:p>
            <a:r>
              <a:rPr lang="zh-CN" altLang="zh-CN" sz="2000" dirty="0"/>
              <a:t>（一）加强儿童入小学适应所应具备的素质培养</a:t>
            </a:r>
          </a:p>
          <a:p>
            <a:r>
              <a:rPr lang="en-US" altLang="zh-CN" sz="2000" dirty="0"/>
              <a:t>1.</a:t>
            </a:r>
            <a:r>
              <a:rPr lang="zh-CN" altLang="zh-CN" sz="2000" dirty="0"/>
              <a:t>培养幼儿的主动性</a:t>
            </a:r>
          </a:p>
          <a:p>
            <a:r>
              <a:rPr lang="en-US" altLang="zh-CN" sz="2000" dirty="0"/>
              <a:t>2.</a:t>
            </a:r>
            <a:r>
              <a:rPr lang="zh-CN" altLang="zh-CN" sz="2000" dirty="0"/>
              <a:t>培养独立性</a:t>
            </a:r>
          </a:p>
          <a:p>
            <a:r>
              <a:rPr lang="en-US" altLang="zh-CN" sz="2000" dirty="0"/>
              <a:t>3.</a:t>
            </a:r>
            <a:r>
              <a:rPr lang="zh-CN" altLang="zh-CN" sz="2000" dirty="0"/>
              <a:t>发展人际交往能力</a:t>
            </a:r>
          </a:p>
          <a:p>
            <a:r>
              <a:rPr lang="en-US" altLang="zh-CN" sz="2000" dirty="0"/>
              <a:t>4.</a:t>
            </a:r>
            <a:r>
              <a:rPr lang="zh-CN" altLang="zh-CN" sz="2000" dirty="0"/>
              <a:t>培养幼儿的规则意识和任务意识</a:t>
            </a:r>
          </a:p>
          <a:p>
            <a:r>
              <a:rPr lang="en-US" altLang="zh-CN" sz="2000" dirty="0"/>
              <a:t>5.</a:t>
            </a:r>
            <a:r>
              <a:rPr lang="zh-CN" altLang="zh-CN" sz="2000" dirty="0"/>
              <a:t>发展动作，增强体质</a:t>
            </a:r>
          </a:p>
          <a:p>
            <a:r>
              <a:rPr lang="zh-CN" altLang="zh-CN" sz="2000" dirty="0"/>
              <a:t>（二）做好儿童入学前的准备工作</a:t>
            </a:r>
          </a:p>
          <a:p>
            <a:r>
              <a:rPr lang="en-US" altLang="zh-CN" sz="2000" dirty="0"/>
              <a:t>1.</a:t>
            </a:r>
            <a:r>
              <a:rPr lang="zh-CN" altLang="zh-CN" sz="2000" dirty="0"/>
              <a:t>缩小与小学差异程度的工作。首先，调整每日的作息制度；其次，改变活动时环境的布置。</a:t>
            </a:r>
          </a:p>
          <a:p>
            <a:r>
              <a:rPr lang="en-US" altLang="zh-CN" sz="2000" dirty="0"/>
              <a:t>2.</a:t>
            </a:r>
            <a:r>
              <a:rPr lang="zh-CN" altLang="zh-CN" sz="2000" dirty="0"/>
              <a:t>开展适应小学的教育活动。首先，开展培养进入小学适应性方面的教育；其次，带领儿童参观小学，开展联谊活动。</a:t>
            </a:r>
          </a:p>
          <a:p>
            <a:r>
              <a:rPr lang="en-US" altLang="zh-CN" sz="2000" dirty="0"/>
              <a:t>3.</a:t>
            </a:r>
            <a:r>
              <a:rPr lang="zh-CN" altLang="zh-CN" sz="2000" dirty="0"/>
              <a:t>举行隆重的毕业典礼</a:t>
            </a:r>
            <a:endParaRPr kumimoji="1" lang="zh-CN" altLang="zh-CN"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80728"/>
            <a:ext cx="9877777" cy="5145435"/>
          </a:xfrm>
        </p:spPr>
        <p:txBody>
          <a:bodyPr>
            <a:noAutofit/>
          </a:bodyPr>
          <a:lstStyle/>
          <a:p>
            <a:r>
              <a:rPr lang="zh-CN" altLang="en-US" sz="2000" b="1" dirty="0" smtClean="0"/>
              <a:t>第五章 游戏活动的指导</a:t>
            </a:r>
          </a:p>
          <a:p>
            <a:r>
              <a:rPr lang="en-US" sz="2000" b="1" dirty="0" smtClean="0"/>
              <a:t>1.</a:t>
            </a:r>
            <a:r>
              <a:rPr lang="zh-CN" altLang="en-US" sz="2000" b="1" dirty="0" smtClean="0"/>
              <a:t>幼儿游戏的基本特征（简答题、材料题）</a:t>
            </a:r>
          </a:p>
          <a:p>
            <a:r>
              <a:rPr lang="zh-CN" altLang="en-US" sz="2000" dirty="0" smtClean="0"/>
              <a:t>答：</a:t>
            </a:r>
            <a:r>
              <a:rPr lang="en-US" sz="2000" dirty="0" smtClean="0"/>
              <a:t>1.</a:t>
            </a:r>
            <a:r>
              <a:rPr lang="zh-CN" altLang="en-US" sz="2000" dirty="0" smtClean="0"/>
              <a:t>游戏是儿童主动的自愿的活动：游戏是非强制性的，被迫的游戏就不再是游戏了。儿童之所以游戏，是出于自发、自愿的需要，因为游戏带给他们欢乐，他们在游戏中可以自由选择游戏的内容、玩法、材料及同伴等，自主性是游戏的最本质属性的表现。</a:t>
            </a:r>
          </a:p>
          <a:p>
            <a:r>
              <a:rPr lang="en-US" sz="2000" dirty="0" smtClean="0"/>
              <a:t>2.</a:t>
            </a:r>
            <a:r>
              <a:rPr lang="zh-CN" altLang="en-US" sz="2000" dirty="0" smtClean="0"/>
              <a:t>游戏是在假想的情景中反映周围生活：游戏具有社会性，受社会历史、文化、道德等的影响，儿童游戏是对周围现实生活的反映。但是，这种反映不是机械的模仿，而是加入了想象，创造性地整合和表现周围生活。</a:t>
            </a:r>
          </a:p>
          <a:p>
            <a:r>
              <a:rPr lang="en-US" sz="2000" dirty="0" smtClean="0"/>
              <a:t>3.</a:t>
            </a:r>
            <a:r>
              <a:rPr lang="zh-CN" altLang="en-US" sz="2000" dirty="0" smtClean="0"/>
              <a:t>游戏没有社会的实用价值，不直接创造财富，没有强制性的社会义务：游戏没有强烈的完成任务的需要，没有外部的控制。游戏的目的不在于外部而在于本身的过程，它更多是一种获得愉快体验的手段，从功利角度讲是非生产性的。</a:t>
            </a:r>
          </a:p>
          <a:p>
            <a:r>
              <a:rPr lang="en-US" sz="2000" dirty="0" smtClean="0"/>
              <a:t>4.</a:t>
            </a:r>
            <a:r>
              <a:rPr lang="zh-CN" altLang="en-US" sz="2000" dirty="0" smtClean="0"/>
              <a:t>游戏伴随着愉悦的情绪：游戏适应儿童身心发展水平和需要，因此使儿童感到满足和愉快。在游戏中，儿童能控制所处的环境，表现自己的能力，实现自己的愿望，从成功和创造中获得愉快。而且由于没有强制的目标，也减轻了紧张感，使儿童感到轻松愉快。</a:t>
            </a:r>
            <a:endParaRPr kumimoji="1" lang="zh-CN" altLang="en-US" sz="20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268760"/>
            <a:ext cx="9877777" cy="4857403"/>
          </a:xfrm>
        </p:spPr>
        <p:txBody>
          <a:bodyPr>
            <a:noAutofit/>
          </a:bodyPr>
          <a:lstStyle/>
          <a:p>
            <a:r>
              <a:rPr lang="en-US" b="1" dirty="0" smtClean="0"/>
              <a:t>2.</a:t>
            </a:r>
            <a:r>
              <a:rPr lang="zh-CN" altLang="en-US" b="1" dirty="0" smtClean="0"/>
              <a:t>游戏的发展价值（简答题、论述题、材料题）</a:t>
            </a:r>
          </a:p>
          <a:p>
            <a:r>
              <a:rPr lang="zh-CN" altLang="en-US" dirty="0" smtClean="0"/>
              <a:t>答：（一）在身体发展中的作用</a:t>
            </a:r>
          </a:p>
          <a:p>
            <a:r>
              <a:rPr lang="en-US" dirty="0" smtClean="0"/>
              <a:t>1.</a:t>
            </a:r>
            <a:r>
              <a:rPr lang="zh-CN" altLang="en-US" dirty="0" smtClean="0"/>
              <a:t>促进儿童身体的生长发育</a:t>
            </a:r>
          </a:p>
          <a:p>
            <a:r>
              <a:rPr lang="en-US" dirty="0" smtClean="0"/>
              <a:t>2.</a:t>
            </a:r>
            <a:r>
              <a:rPr lang="zh-CN" altLang="en-US" dirty="0" smtClean="0"/>
              <a:t>发展儿童的基本动作和技能</a:t>
            </a:r>
          </a:p>
          <a:p>
            <a:r>
              <a:rPr lang="en-US" dirty="0" smtClean="0"/>
              <a:t>3.</a:t>
            </a:r>
            <a:r>
              <a:rPr lang="zh-CN" altLang="en-US" dirty="0" smtClean="0"/>
              <a:t>增强儿童对外界环境变化的适应能力</a:t>
            </a:r>
          </a:p>
          <a:p>
            <a:r>
              <a:rPr lang="en-US" dirty="0" smtClean="0"/>
              <a:t>4.</a:t>
            </a:r>
            <a:r>
              <a:rPr lang="zh-CN" altLang="en-US" dirty="0" smtClean="0"/>
              <a:t>有利于儿童的身心健康</a:t>
            </a:r>
          </a:p>
          <a:p>
            <a:r>
              <a:rPr lang="zh-CN" altLang="en-US" dirty="0" smtClean="0"/>
              <a:t>（二）在智力发展中的作用</a:t>
            </a:r>
          </a:p>
          <a:p>
            <a:r>
              <a:rPr lang="en-US" dirty="0" smtClean="0"/>
              <a:t>1.</a:t>
            </a:r>
            <a:r>
              <a:rPr lang="zh-CN" altLang="en-US" dirty="0" smtClean="0"/>
              <a:t>游戏扩展和加深儿童对周围事物的认识，增长儿童的知识</a:t>
            </a:r>
          </a:p>
          <a:p>
            <a:r>
              <a:rPr lang="en-US" dirty="0" smtClean="0"/>
              <a:t>2.</a:t>
            </a:r>
            <a:r>
              <a:rPr lang="zh-CN" altLang="en-US" dirty="0" smtClean="0"/>
              <a:t>游戏促进儿童语言的发展</a:t>
            </a:r>
          </a:p>
          <a:p>
            <a:r>
              <a:rPr lang="en-US" dirty="0" smtClean="0"/>
              <a:t>3.</a:t>
            </a:r>
            <a:r>
              <a:rPr lang="zh-CN" altLang="en-US" dirty="0" smtClean="0"/>
              <a:t>游戏促进儿童想象力的发展</a:t>
            </a:r>
          </a:p>
          <a:p>
            <a:r>
              <a:rPr lang="en-US" dirty="0" smtClean="0"/>
              <a:t>4.</a:t>
            </a:r>
            <a:r>
              <a:rPr lang="zh-CN" altLang="en-US" dirty="0" smtClean="0"/>
              <a:t>游戏促进儿童思维能力的发展</a:t>
            </a:r>
          </a:p>
          <a:p>
            <a:r>
              <a:rPr lang="en-US" dirty="0" smtClean="0"/>
              <a:t>5.</a:t>
            </a:r>
            <a:r>
              <a:rPr lang="zh-CN" altLang="en-US" dirty="0" smtClean="0"/>
              <a:t>游戏提供了儿童智力活动的轻松愉快的心理氛围</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268760"/>
            <a:ext cx="9877777" cy="4857403"/>
          </a:xfrm>
        </p:spPr>
        <p:txBody>
          <a:bodyPr>
            <a:normAutofit/>
          </a:bodyPr>
          <a:lstStyle/>
          <a:p>
            <a:r>
              <a:rPr lang="zh-CN" altLang="en-US" dirty="0" smtClean="0"/>
              <a:t>（三）在社会性发展中的作用</a:t>
            </a:r>
          </a:p>
          <a:p>
            <a:r>
              <a:rPr lang="en-US" dirty="0" smtClean="0"/>
              <a:t>1.</a:t>
            </a:r>
            <a:r>
              <a:rPr lang="zh-CN" altLang="en-US" dirty="0" smtClean="0"/>
              <a:t>游戏提供了儿童社会交往的机会，发展了儿童的社会交往能力</a:t>
            </a:r>
          </a:p>
          <a:p>
            <a:r>
              <a:rPr lang="en-US" dirty="0" smtClean="0"/>
              <a:t>2.</a:t>
            </a:r>
            <a:r>
              <a:rPr lang="zh-CN" altLang="en-US" dirty="0" smtClean="0"/>
              <a:t>游戏有助于儿童克服自我中心化，学会理解他人</a:t>
            </a:r>
          </a:p>
          <a:p>
            <a:r>
              <a:rPr lang="en-US" dirty="0" smtClean="0"/>
              <a:t>3.</a:t>
            </a:r>
            <a:r>
              <a:rPr lang="zh-CN" altLang="en-US" dirty="0" smtClean="0"/>
              <a:t>游戏有助于儿童社会角色的学习，增强社会角色扮演能力</a:t>
            </a:r>
          </a:p>
          <a:p>
            <a:r>
              <a:rPr lang="en-US" dirty="0" smtClean="0"/>
              <a:t>4.</a:t>
            </a:r>
            <a:r>
              <a:rPr lang="zh-CN" altLang="en-US" dirty="0" smtClean="0"/>
              <a:t>游戏有助于儿童行为规范的掌握，形成良好的道德品质</a:t>
            </a:r>
          </a:p>
          <a:p>
            <a:r>
              <a:rPr lang="en-US" dirty="0" smtClean="0"/>
              <a:t>5.</a:t>
            </a:r>
            <a:r>
              <a:rPr lang="zh-CN" altLang="en-US" dirty="0" smtClean="0"/>
              <a:t>游戏有助于儿童自制力的增强，锻炼儿童意志</a:t>
            </a:r>
          </a:p>
          <a:p>
            <a:r>
              <a:rPr lang="zh-CN" altLang="en-US" dirty="0" smtClean="0"/>
              <a:t>（四）在情感发展中的作用</a:t>
            </a:r>
          </a:p>
          <a:p>
            <a:r>
              <a:rPr lang="en-US" dirty="0" smtClean="0"/>
              <a:t>1.</a:t>
            </a:r>
            <a:r>
              <a:rPr lang="zh-CN" altLang="en-US" dirty="0" smtClean="0"/>
              <a:t>游戏中的角色扮演丰富了儿童积极的情绪情感体验</a:t>
            </a:r>
          </a:p>
          <a:p>
            <a:r>
              <a:rPr lang="en-US" dirty="0" smtClean="0"/>
              <a:t>2.</a:t>
            </a:r>
            <a:r>
              <a:rPr lang="zh-CN" altLang="en-US" dirty="0" smtClean="0"/>
              <a:t>游戏中的自由自主发展了儿童的成就感和自信心</a:t>
            </a:r>
          </a:p>
          <a:p>
            <a:r>
              <a:rPr lang="en-US" dirty="0" smtClean="0"/>
              <a:t>3.</a:t>
            </a:r>
            <a:r>
              <a:rPr lang="zh-CN" altLang="en-US" dirty="0" smtClean="0"/>
              <a:t>游戏中的审美活动发展了儿童的美感</a:t>
            </a:r>
          </a:p>
          <a:p>
            <a:r>
              <a:rPr lang="en-US" dirty="0" smtClean="0"/>
              <a:t>4.</a:t>
            </a:r>
            <a:r>
              <a:rPr lang="zh-CN" altLang="en-US" dirty="0" smtClean="0"/>
              <a:t>游戏中的情绪宣泄有助于儿童消除消极的情绪情感</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96752"/>
            <a:ext cx="9877777" cy="3450696"/>
          </a:xfrm>
        </p:spPr>
        <p:txBody>
          <a:bodyPr>
            <a:noAutofit/>
          </a:bodyPr>
          <a:lstStyle/>
          <a:p>
            <a:r>
              <a:rPr lang="en-US" b="1" dirty="0" smtClean="0"/>
              <a:t>3.</a:t>
            </a:r>
            <a:r>
              <a:rPr lang="zh-CN" altLang="en-US" b="1" dirty="0" smtClean="0"/>
              <a:t>如何为幼儿创设良好的游戏条件（简答题、论述题、材料题）</a:t>
            </a:r>
          </a:p>
          <a:p>
            <a:r>
              <a:rPr lang="zh-CN" altLang="en-US" dirty="0" smtClean="0"/>
              <a:t>答：（一）游戏的时间</a:t>
            </a:r>
          </a:p>
          <a:p>
            <a:r>
              <a:rPr lang="en-US" dirty="0" smtClean="0"/>
              <a:t>1.</a:t>
            </a:r>
            <a:r>
              <a:rPr lang="zh-CN" altLang="en-US" dirty="0" smtClean="0"/>
              <a:t>充足的时间是儿童游戏的前提</a:t>
            </a:r>
          </a:p>
          <a:p>
            <a:r>
              <a:rPr lang="en-US" dirty="0" smtClean="0"/>
              <a:t>2.</a:t>
            </a:r>
            <a:r>
              <a:rPr lang="zh-CN" altLang="en-US" dirty="0" smtClean="0"/>
              <a:t>减少过渡环节，提高单位时间内儿童游戏的有效时间</a:t>
            </a:r>
          </a:p>
          <a:p>
            <a:r>
              <a:rPr lang="zh-CN" altLang="en-US" dirty="0" smtClean="0"/>
              <a:t>（二）游戏的环境与材料</a:t>
            </a:r>
          </a:p>
          <a:p>
            <a:r>
              <a:rPr lang="en-US" dirty="0" smtClean="0"/>
              <a:t>1.</a:t>
            </a:r>
            <a:r>
              <a:rPr lang="zh-CN" altLang="en-US" dirty="0" smtClean="0"/>
              <a:t>游戏的环境：游戏环境是指为儿童游戏提供的条件，包括游戏的空间环境和心理环境。</a:t>
            </a:r>
          </a:p>
          <a:p>
            <a:r>
              <a:rPr lang="zh-CN" altLang="en-US" dirty="0" smtClean="0"/>
              <a:t>（</a:t>
            </a:r>
            <a:r>
              <a:rPr lang="en-US" dirty="0" smtClean="0"/>
              <a:t>1</a:t>
            </a:r>
            <a:r>
              <a:rPr lang="zh-CN" altLang="en-US" dirty="0" smtClean="0"/>
              <a:t>）游戏的空间环境：游戏的空间环境包括户外游戏场地和室内游戏环境。</a:t>
            </a:r>
          </a:p>
          <a:p>
            <a:r>
              <a:rPr lang="zh-CN" altLang="en-US" dirty="0" smtClean="0"/>
              <a:t>（</a:t>
            </a:r>
            <a:r>
              <a:rPr lang="en-US" dirty="0" smtClean="0"/>
              <a:t>2</a:t>
            </a:r>
            <a:r>
              <a:rPr lang="zh-CN" altLang="en-US" dirty="0" smtClean="0"/>
              <a:t>）游戏的心理环境：教师应建立与儿童民主、亲切、平等、和谐的关系；建立互助、友爱的伙伴关系；教师之间的真诚相待、友好合作，是儿童最好的榜样。</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r>
              <a:rPr lang="en-US" b="1" dirty="0" smtClean="0"/>
              <a:t>4.</a:t>
            </a:r>
            <a:r>
              <a:rPr lang="zh-CN" altLang="en-US" b="1" dirty="0" smtClean="0"/>
              <a:t>游戏的材料（简答题、材料题）</a:t>
            </a:r>
          </a:p>
          <a:p>
            <a:r>
              <a:rPr lang="zh-CN" altLang="en-US" dirty="0" smtClean="0"/>
              <a:t>答：</a:t>
            </a:r>
            <a:r>
              <a:rPr lang="en-US" dirty="0" smtClean="0"/>
              <a:t>1.</a:t>
            </a:r>
            <a:r>
              <a:rPr lang="zh-CN" altLang="en-US" dirty="0" smtClean="0"/>
              <a:t>要为儿童提供足够的游戏材料</a:t>
            </a:r>
          </a:p>
          <a:p>
            <a:r>
              <a:rPr lang="en-US" dirty="0" smtClean="0"/>
              <a:t>2.</a:t>
            </a:r>
            <a:r>
              <a:rPr lang="zh-CN" altLang="en-US" dirty="0" smtClean="0"/>
              <a:t>根据儿童的年龄特点提供游戏材料</a:t>
            </a:r>
          </a:p>
          <a:p>
            <a:r>
              <a:rPr lang="en-US" dirty="0" smtClean="0"/>
              <a:t>3.</a:t>
            </a:r>
            <a:r>
              <a:rPr lang="zh-CN" altLang="en-US" dirty="0" smtClean="0"/>
              <a:t>提供与阶段教育目标、内容相匹配的游戏材料</a:t>
            </a:r>
          </a:p>
          <a:p>
            <a:r>
              <a:rPr lang="en-US" dirty="0" smtClean="0"/>
              <a:t>4.</a:t>
            </a:r>
            <a:r>
              <a:rPr lang="zh-CN" altLang="en-US" dirty="0" smtClean="0"/>
              <a:t>尽量提供无固定功能的游戏材料</a:t>
            </a:r>
          </a:p>
          <a:p>
            <a:r>
              <a:rPr lang="en-US" dirty="0" smtClean="0"/>
              <a:t>5.</a:t>
            </a:r>
            <a:r>
              <a:rPr lang="zh-CN" altLang="en-US" dirty="0" smtClean="0"/>
              <a:t>多提供中等熟悉和中等复杂程度的游戏材料</a:t>
            </a:r>
          </a:p>
          <a:p>
            <a:r>
              <a:rPr lang="en-US" dirty="0" smtClean="0"/>
              <a:t>6.</a:t>
            </a:r>
            <a:r>
              <a:rPr lang="zh-CN" altLang="en-US" dirty="0" smtClean="0"/>
              <a:t>将游戏材料放在可见位置</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r>
              <a:rPr lang="en-US" b="1" dirty="0" smtClean="0"/>
              <a:t>5.</a:t>
            </a:r>
            <a:r>
              <a:rPr lang="zh-CN" altLang="en-US" b="1" dirty="0" smtClean="0"/>
              <a:t>影响幼儿游戏的因素有哪些？（简答题）</a:t>
            </a:r>
          </a:p>
          <a:p>
            <a:r>
              <a:rPr lang="zh-CN" altLang="en-US" b="1" dirty="0" smtClean="0"/>
              <a:t>（一）影响幼儿游戏的外在客观因素（简答题）</a:t>
            </a:r>
          </a:p>
          <a:p>
            <a:r>
              <a:rPr lang="zh-CN" altLang="en-US" dirty="0" smtClean="0"/>
              <a:t>答：</a:t>
            </a:r>
            <a:r>
              <a:rPr lang="en-US" dirty="0" smtClean="0"/>
              <a:t>1.</a:t>
            </a:r>
            <a:r>
              <a:rPr lang="zh-CN" altLang="en-US" dirty="0" smtClean="0"/>
              <a:t>游戏机会：为儿童提供“均等”的机会对儿童的游戏行为有重要影响。</a:t>
            </a:r>
          </a:p>
          <a:p>
            <a:r>
              <a:rPr lang="en-US" dirty="0" smtClean="0"/>
              <a:t>2.</a:t>
            </a:r>
            <a:r>
              <a:rPr lang="zh-CN" altLang="en-US" dirty="0" smtClean="0"/>
              <a:t>游戏时间：游戏时间的长短会影响儿童游戏的质量。</a:t>
            </a:r>
          </a:p>
          <a:p>
            <a:r>
              <a:rPr lang="en-US" dirty="0" smtClean="0"/>
              <a:t>3.</a:t>
            </a:r>
            <a:r>
              <a:rPr lang="zh-CN" altLang="en-US" dirty="0" smtClean="0"/>
              <a:t>游戏场地：游戏场地的大小、在室内还是户外、场地的结构、空间密度等都对儿童游戏产生影响。</a:t>
            </a:r>
          </a:p>
          <a:p>
            <a:r>
              <a:rPr lang="en-US" dirty="0" smtClean="0"/>
              <a:t>4.</a:t>
            </a:r>
            <a:r>
              <a:rPr lang="zh-CN" altLang="en-US" dirty="0" smtClean="0"/>
              <a:t>游戏材料：游戏材料是游戏的物质支柱，同时也对游戏性质、内容等产生影响。</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412776"/>
            <a:ext cx="9877777" cy="3450696"/>
          </a:xfrm>
        </p:spPr>
        <p:txBody>
          <a:bodyPr>
            <a:noAutofit/>
          </a:bodyPr>
          <a:lstStyle/>
          <a:p>
            <a:r>
              <a:rPr lang="en-US" sz="2000" b="1" dirty="0" smtClean="0"/>
              <a:t>5.</a:t>
            </a:r>
            <a:r>
              <a:rPr lang="zh-CN" altLang="en-US" sz="2000" b="1" dirty="0" smtClean="0"/>
              <a:t>影响幼儿游戏的因素有哪些？（简答题）</a:t>
            </a:r>
          </a:p>
          <a:p>
            <a:r>
              <a:rPr lang="zh-CN" altLang="en-US" sz="2000" b="1" dirty="0" smtClean="0"/>
              <a:t>（二）影响幼儿游戏的个体因素（简单题）</a:t>
            </a:r>
          </a:p>
          <a:p>
            <a:r>
              <a:rPr lang="zh-CN" altLang="en-US" sz="2000" dirty="0" smtClean="0"/>
              <a:t>答：</a:t>
            </a:r>
            <a:r>
              <a:rPr lang="en-US" sz="2000" dirty="0" smtClean="0"/>
              <a:t>1.</a:t>
            </a:r>
            <a:r>
              <a:rPr lang="zh-CN" altLang="en-US" sz="2000" dirty="0" smtClean="0"/>
              <a:t>性别差异。男孩和女孩对游戏的选择和在游戏中的表现是有差异的。男孩理喜欢体育类等运动性较强的游戏要，女孩则更倾向于角色游戏、表演游戏等活动量偏小的游戏。</a:t>
            </a:r>
          </a:p>
          <a:p>
            <a:r>
              <a:rPr lang="en-US" sz="2000" dirty="0" smtClean="0"/>
              <a:t>2.</a:t>
            </a:r>
            <a:r>
              <a:rPr lang="zh-CN" altLang="en-US" sz="2000" dirty="0" smtClean="0"/>
              <a:t>年龄差异。大中小班幼儿由于身心发展水平和能力的差异，对游戏的选择是不一样的。大班幼儿以合作游戏为主，中班幼儿以联合游戏为主，小班幼儿以独自游戏和平行游戏为主。别外，大中小班幼儿在同一种游戏中的表现也是不一样的。</a:t>
            </a:r>
          </a:p>
          <a:p>
            <a:r>
              <a:rPr lang="en-US" sz="2000" dirty="0" smtClean="0"/>
              <a:t>3.</a:t>
            </a:r>
            <a:r>
              <a:rPr lang="zh-CN" altLang="en-US" sz="2000" dirty="0" smtClean="0"/>
              <a:t>个性差异。幼儿因因遗传、环境等各方面因素的影响，形成了不同的个性品质。有的幼儿活泼好动，有的安静内敛，有的善于表达，有的羞于启齿。这些因素都会影响幼儿对游戏的参与程度和在游戏中的表现。</a:t>
            </a:r>
          </a:p>
          <a:p>
            <a:r>
              <a:rPr lang="en-US" sz="2000" dirty="0" smtClean="0"/>
              <a:t>4.</a:t>
            </a:r>
            <a:r>
              <a:rPr lang="zh-CN" altLang="en-US" sz="2000" dirty="0" smtClean="0"/>
              <a:t>健康差异。幼儿如果患有疾病，如心脏病或哮喘病等，就不适宜进行一些活动量较大的游戏。另外，其他健康状况不佳的情况，如感冒等，也会影响幼儿的情绪。</a:t>
            </a:r>
          </a:p>
          <a:p>
            <a:r>
              <a:rPr lang="en-US" sz="2000" dirty="0" smtClean="0"/>
              <a:t>5.</a:t>
            </a:r>
            <a:r>
              <a:rPr lang="zh-CN" altLang="en-US" sz="2000" dirty="0" smtClean="0"/>
              <a:t>情绪差异。当幼儿处于疲倦或难过等不佳情绪的时候，在游戏中也会有所体现，比如难以调动积极性，只选择活动量较小或较安静的游戏，甚至不愿意参与游戏。</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b="1" dirty="0" smtClean="0"/>
              <a:t>6.</a:t>
            </a:r>
            <a:r>
              <a:rPr lang="zh-CN" altLang="en-US" b="1" dirty="0" smtClean="0"/>
              <a:t>教师对幼儿游戏的指导策略（材料题）</a:t>
            </a:r>
          </a:p>
          <a:p>
            <a:r>
              <a:rPr lang="zh-CN" altLang="en-US" dirty="0" smtClean="0"/>
              <a:t>答：</a:t>
            </a:r>
            <a:r>
              <a:rPr lang="en-US" dirty="0" smtClean="0"/>
              <a:t>1.</a:t>
            </a:r>
            <a:r>
              <a:rPr lang="zh-CN" altLang="en-US" dirty="0" smtClean="0"/>
              <a:t>指导以观察为依据</a:t>
            </a:r>
          </a:p>
          <a:p>
            <a:r>
              <a:rPr lang="en-US" dirty="0" smtClean="0"/>
              <a:t>2.</a:t>
            </a:r>
            <a:r>
              <a:rPr lang="zh-CN" altLang="en-US" dirty="0" smtClean="0"/>
              <a:t>确定指导的方式方法</a:t>
            </a:r>
          </a:p>
          <a:p>
            <a:r>
              <a:rPr lang="zh-CN" altLang="en-US" dirty="0" smtClean="0"/>
              <a:t>①以自身为媒介：游戏者；旁观者。</a:t>
            </a:r>
          </a:p>
          <a:p>
            <a:r>
              <a:rPr lang="zh-CN" altLang="en-US" dirty="0" smtClean="0"/>
              <a:t>②以材料为媒介</a:t>
            </a:r>
          </a:p>
          <a:p>
            <a:r>
              <a:rPr lang="zh-CN" altLang="en-US" dirty="0" smtClean="0"/>
              <a:t>③以儿童伙伴为媒介</a:t>
            </a:r>
          </a:p>
          <a:p>
            <a:r>
              <a:rPr lang="en-US" dirty="0" smtClean="0"/>
              <a:t>3.</a:t>
            </a:r>
            <a:r>
              <a:rPr lang="zh-CN" altLang="en-US" dirty="0" smtClean="0"/>
              <a:t>确定指导的时机</a:t>
            </a:r>
          </a:p>
          <a:p>
            <a:r>
              <a:rPr lang="en-US" dirty="0" smtClean="0"/>
              <a:t>4.</a:t>
            </a:r>
            <a:r>
              <a:rPr lang="zh-CN" altLang="en-US" dirty="0" smtClean="0"/>
              <a:t>把握好指导的对象范围</a:t>
            </a:r>
          </a:p>
          <a:p>
            <a:r>
              <a:rPr lang="en-US" dirty="0" smtClean="0"/>
              <a:t>5.</a:t>
            </a:r>
            <a:r>
              <a:rPr lang="zh-CN" altLang="en-US" dirty="0" smtClean="0"/>
              <a:t>把握好互动的节奏</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412776"/>
            <a:ext cx="9877777" cy="3450696"/>
          </a:xfrm>
        </p:spPr>
        <p:txBody>
          <a:bodyPr>
            <a:noAutofit/>
          </a:bodyPr>
          <a:lstStyle/>
          <a:p>
            <a:r>
              <a:rPr lang="en-US" b="1" dirty="0" smtClean="0"/>
              <a:t>7.</a:t>
            </a:r>
            <a:r>
              <a:rPr lang="zh-CN" altLang="en-US" b="1" dirty="0" smtClean="0"/>
              <a:t>教师对幼儿游戏的介入（材料题）</a:t>
            </a:r>
          </a:p>
          <a:p>
            <a:r>
              <a:rPr lang="zh-CN" altLang="en-US" dirty="0" smtClean="0"/>
              <a:t>（一）介入的角色定位</a:t>
            </a:r>
          </a:p>
          <a:p>
            <a:r>
              <a:rPr lang="en-US" dirty="0" smtClean="0"/>
              <a:t>1.</a:t>
            </a:r>
            <a:r>
              <a:rPr lang="zh-CN" altLang="en-US" dirty="0" smtClean="0"/>
              <a:t>非支持性角色：（</a:t>
            </a:r>
            <a:r>
              <a:rPr lang="en-US" dirty="0" smtClean="0"/>
              <a:t>1</a:t>
            </a:r>
            <a:r>
              <a:rPr lang="zh-CN" altLang="en-US" dirty="0" smtClean="0"/>
              <a:t>）不参与者（</a:t>
            </a:r>
            <a:r>
              <a:rPr lang="en-US" dirty="0" smtClean="0"/>
              <a:t>2</a:t>
            </a:r>
            <a:r>
              <a:rPr lang="zh-CN" altLang="en-US" dirty="0" smtClean="0"/>
              <a:t>）导演者</a:t>
            </a:r>
          </a:p>
          <a:p>
            <a:r>
              <a:rPr lang="en-US" dirty="0" smtClean="0"/>
              <a:t>2.</a:t>
            </a:r>
            <a:r>
              <a:rPr lang="zh-CN" altLang="en-US" dirty="0" smtClean="0"/>
              <a:t>支持者角色（</a:t>
            </a:r>
            <a:r>
              <a:rPr lang="en-US" dirty="0" smtClean="0"/>
              <a:t>1</a:t>
            </a:r>
            <a:r>
              <a:rPr lang="zh-CN" altLang="en-US" dirty="0" smtClean="0"/>
              <a:t>）旁观者（</a:t>
            </a:r>
            <a:r>
              <a:rPr lang="en-US" dirty="0" smtClean="0"/>
              <a:t>2</a:t>
            </a:r>
            <a:r>
              <a:rPr lang="zh-CN" altLang="en-US" dirty="0" smtClean="0"/>
              <a:t>）舞台管理者（</a:t>
            </a:r>
            <a:r>
              <a:rPr lang="en-US" dirty="0" smtClean="0"/>
              <a:t>3</a:t>
            </a:r>
            <a:r>
              <a:rPr lang="zh-CN" altLang="en-US" dirty="0" smtClean="0"/>
              <a:t>）共同游戏者（</a:t>
            </a:r>
            <a:r>
              <a:rPr lang="en-US" dirty="0" smtClean="0"/>
              <a:t>4</a:t>
            </a:r>
            <a:r>
              <a:rPr lang="zh-CN" altLang="en-US" dirty="0" smtClean="0"/>
              <a:t>）游戏带头人</a:t>
            </a:r>
          </a:p>
          <a:p>
            <a:r>
              <a:rPr lang="zh-CN" altLang="en-US" dirty="0" smtClean="0"/>
              <a:t>（二）介入的时机</a:t>
            </a:r>
          </a:p>
          <a:p>
            <a:r>
              <a:rPr lang="en-US" dirty="0" smtClean="0"/>
              <a:t>1.</a:t>
            </a:r>
            <a:r>
              <a:rPr lang="zh-CN" altLang="en-US" dirty="0" smtClean="0"/>
              <a:t>当幼儿游戏出现困难时介入</a:t>
            </a:r>
          </a:p>
          <a:p>
            <a:r>
              <a:rPr lang="en-US" dirty="0" smtClean="0"/>
              <a:t>2.</a:t>
            </a:r>
            <a:r>
              <a:rPr lang="zh-CN" altLang="en-US" dirty="0" smtClean="0"/>
              <a:t>当必要的游戏秩序受到威胁时介入</a:t>
            </a:r>
          </a:p>
          <a:p>
            <a:r>
              <a:rPr lang="en-US" dirty="0" smtClean="0"/>
              <a:t>3.</a:t>
            </a:r>
            <a:r>
              <a:rPr lang="zh-CN" altLang="en-US" dirty="0" smtClean="0"/>
              <a:t>当儿童对游戏失去兴趣或准备放弃时</a:t>
            </a:r>
          </a:p>
          <a:p>
            <a:r>
              <a:rPr lang="en-US" dirty="0" smtClean="0"/>
              <a:t>4.</a:t>
            </a:r>
            <a:r>
              <a:rPr lang="zh-CN" altLang="en-US" dirty="0" smtClean="0"/>
              <a:t>在游戏内容发展或技巧方面发生困难时</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980728"/>
            <a:ext cx="9877777" cy="5400600"/>
          </a:xfrm>
        </p:spPr>
        <p:txBody>
          <a:bodyPr>
            <a:noAutofit/>
          </a:bodyPr>
          <a:lstStyle/>
          <a:p>
            <a:r>
              <a:rPr lang="en-US" altLang="zh-CN" b="1" dirty="0"/>
              <a:t>6.</a:t>
            </a:r>
            <a:r>
              <a:rPr lang="zh-CN" altLang="zh-CN" b="1" dirty="0"/>
              <a:t>幼儿注意发展的特点（简答题）</a:t>
            </a:r>
          </a:p>
          <a:p>
            <a:r>
              <a:rPr lang="zh-CN" altLang="zh-CN" dirty="0"/>
              <a:t>答：幼儿注意发展的特征是无意注意占优势地位，有意注意逐渐发展。</a:t>
            </a:r>
          </a:p>
          <a:p>
            <a:r>
              <a:rPr lang="en-US" altLang="zh-CN" dirty="0"/>
              <a:t>1.</a:t>
            </a:r>
            <a:r>
              <a:rPr lang="zh-CN" altLang="zh-CN" dirty="0"/>
              <a:t>幼儿的无意注意占优势：</a:t>
            </a:r>
            <a:r>
              <a:rPr lang="en-US" altLang="zh-CN" dirty="0"/>
              <a:t>3</a:t>
            </a:r>
            <a:r>
              <a:rPr lang="zh-CN" altLang="zh-CN" dirty="0"/>
              <a:t>岁前儿童的注意基本上属于无意注意。进入幼儿园后，幼儿的注意主要还是无意注意，而且已经相当成熟，许多事物都能引起幼儿的无意注意。容易引起幼儿无意注意的诱因有如下两大类：刺激比较强烈，对比鲜明，新异和变化多端的事物；与幼儿兴趣、需要和生活经验有关系的事物。</a:t>
            </a:r>
          </a:p>
          <a:p>
            <a:r>
              <a:rPr lang="en-US" altLang="zh-CN" dirty="0"/>
              <a:t>2.</a:t>
            </a:r>
            <a:r>
              <a:rPr lang="zh-CN" altLang="zh-CN" dirty="0"/>
              <a:t>幼儿的有意注意初步发展：有意注意是指有预定目的，需要一定意志努力的注意。有意注意是需要控制的注意，它服从于幼儿生活、学习的需要与任务。如认真听讲、读书、看报等都属于有意注意。在幼儿园中，老师在组织幼儿的游戏活动中，经常提醒幼儿说：“注意了！”这时幼儿的注意就是有意注意。此外，幼儿从始至终地听老师讲故事，认真地画画、做手工等都是幼儿有目的性的活动，而且为了完成活动要努力控制自己不做别的事，这也是幼儿的有意注意。</a:t>
            </a:r>
            <a:endParaRPr kumimoji="1" lang="zh-CN" altLang="zh-CN"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196752"/>
            <a:ext cx="9877777" cy="3450696"/>
          </a:xfrm>
        </p:spPr>
        <p:txBody>
          <a:bodyPr>
            <a:noAutofit/>
          </a:bodyPr>
          <a:lstStyle/>
          <a:p>
            <a:r>
              <a:rPr lang="en-US" b="1" dirty="0" smtClean="0"/>
              <a:t>7.</a:t>
            </a:r>
            <a:r>
              <a:rPr lang="zh-CN" altLang="en-US" b="1" dirty="0" smtClean="0"/>
              <a:t>教师对幼儿游戏的介入（材料题）</a:t>
            </a:r>
            <a:endParaRPr lang="zh-CN" altLang="en-US" dirty="0" smtClean="0"/>
          </a:p>
          <a:p>
            <a:r>
              <a:rPr lang="zh-CN" altLang="en-US" dirty="0" smtClean="0"/>
              <a:t>（三）介入方式</a:t>
            </a:r>
          </a:p>
          <a:p>
            <a:r>
              <a:rPr lang="en-US" dirty="0" smtClean="0"/>
              <a:t>1.</a:t>
            </a:r>
            <a:r>
              <a:rPr lang="zh-CN" altLang="en-US" dirty="0" smtClean="0"/>
              <a:t>外部干预：是指成人并不直接参与游戏，而是以一个外在的角色，引导、说明、建议、鼓励游戏中幼儿的行为。</a:t>
            </a:r>
          </a:p>
          <a:p>
            <a:r>
              <a:rPr lang="en-US" dirty="0" smtClean="0"/>
              <a:t>2.</a:t>
            </a:r>
            <a:r>
              <a:rPr lang="zh-CN" altLang="en-US" dirty="0" smtClean="0"/>
              <a:t>内部干预：是指成人以游戏中的角色身份参与幼儿的游戏，以游戏情节需要的角色动作和语言来引导幼儿的游戏行为。</a:t>
            </a:r>
          </a:p>
          <a:p>
            <a:r>
              <a:rPr lang="zh-CN" altLang="en-US" dirty="0" smtClean="0"/>
              <a:t>（四）介入的注意点</a:t>
            </a:r>
          </a:p>
          <a:p>
            <a:r>
              <a:rPr lang="en-US" dirty="0" smtClean="0"/>
              <a:t>1.</a:t>
            </a:r>
            <a:r>
              <a:rPr lang="zh-CN" altLang="en-US" dirty="0" smtClean="0"/>
              <a:t>分层次指导：不同年龄段，幼儿游戏的发展水平各不相同，教师指导的侧重点也应有所不同。</a:t>
            </a:r>
          </a:p>
          <a:p>
            <a:r>
              <a:rPr lang="en-US" dirty="0" smtClean="0"/>
              <a:t>2.</a:t>
            </a:r>
            <a:r>
              <a:rPr lang="zh-CN" altLang="en-US" dirty="0" smtClean="0"/>
              <a:t>慎扮“现实代言人”角色；</a:t>
            </a:r>
          </a:p>
          <a:p>
            <a:r>
              <a:rPr lang="en-US" dirty="0" smtClean="0"/>
              <a:t>3.</a:t>
            </a:r>
            <a:r>
              <a:rPr lang="zh-CN" altLang="en-US" dirty="0" smtClean="0"/>
              <a:t>及时退出。</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052736"/>
            <a:ext cx="9877777" cy="3450696"/>
          </a:xfrm>
        </p:spPr>
        <p:txBody>
          <a:bodyPr>
            <a:noAutofit/>
          </a:bodyPr>
          <a:lstStyle/>
          <a:p>
            <a:r>
              <a:rPr lang="en-US" sz="2000" b="1" dirty="0" smtClean="0"/>
              <a:t>8.</a:t>
            </a:r>
            <a:r>
              <a:rPr lang="zh-CN" altLang="en-US" sz="2000" b="1" dirty="0" smtClean="0"/>
              <a:t>角色游戏的指导（简答题、材料题）</a:t>
            </a:r>
          </a:p>
          <a:p>
            <a:r>
              <a:rPr lang="zh-CN" altLang="en-US" sz="2000" dirty="0" smtClean="0"/>
              <a:t>答：</a:t>
            </a:r>
            <a:r>
              <a:rPr lang="en-US" sz="2000" dirty="0" smtClean="0"/>
              <a:t>1.</a:t>
            </a:r>
            <a:r>
              <a:rPr lang="zh-CN" altLang="en-US" sz="2000" dirty="0" smtClean="0"/>
              <a:t>制订好工作计划</a:t>
            </a:r>
          </a:p>
          <a:p>
            <a:r>
              <a:rPr lang="en-US" sz="2000" dirty="0" smtClean="0"/>
              <a:t>2.</a:t>
            </a:r>
            <a:r>
              <a:rPr lang="zh-CN" altLang="en-US" sz="2000" dirty="0" smtClean="0"/>
              <a:t>丰富幼儿的生活经脸</a:t>
            </a:r>
          </a:p>
          <a:p>
            <a:r>
              <a:rPr lang="en-US" sz="2000" dirty="0" smtClean="0"/>
              <a:t>3.</a:t>
            </a:r>
            <a:r>
              <a:rPr lang="zh-CN" altLang="en-US" sz="2000" dirty="0" smtClean="0"/>
              <a:t>做好场地、设备、玩具等的准备和投放</a:t>
            </a:r>
          </a:p>
          <a:p>
            <a:r>
              <a:rPr lang="zh-CN" altLang="en-US" sz="2000" dirty="0" smtClean="0"/>
              <a:t>（</a:t>
            </a:r>
            <a:r>
              <a:rPr lang="en-US" sz="2000" dirty="0" smtClean="0"/>
              <a:t>1</a:t>
            </a:r>
            <a:r>
              <a:rPr lang="zh-CN" altLang="en-US" sz="2000" dirty="0" smtClean="0"/>
              <a:t>）每个年龄班一般应设置一定数量的固定的游戏区域和设备。</a:t>
            </a:r>
          </a:p>
          <a:p>
            <a:r>
              <a:rPr lang="zh-CN" altLang="en-US" sz="2000" dirty="0" smtClean="0"/>
              <a:t>（</a:t>
            </a:r>
            <a:r>
              <a:rPr lang="en-US" sz="2000" dirty="0" smtClean="0"/>
              <a:t>2</a:t>
            </a:r>
            <a:r>
              <a:rPr lang="zh-CN" altLang="en-US" sz="2000" dirty="0" smtClean="0"/>
              <a:t>）游戏的玩具、材料应是丰富多样的，尽量满足每位学前儿童不同的游戏愿望。同时，游戏所需的玩具、设备及材料，除少数材料需要形象逼真外，多数材料应具有可塑性，特别是针对中、大班幼儿，教师还可以为他们提供一些半成品或废旧材料，给学前儿童留下想象和动手制作的空间。</a:t>
            </a:r>
          </a:p>
          <a:p>
            <a:r>
              <a:rPr lang="zh-CN" altLang="en-US" sz="2000" dirty="0" smtClean="0"/>
              <a:t>（</a:t>
            </a:r>
            <a:r>
              <a:rPr lang="en-US" sz="2000" dirty="0" smtClean="0"/>
              <a:t>3</a:t>
            </a:r>
            <a:r>
              <a:rPr lang="zh-CN" altLang="en-US" sz="2000" dirty="0" smtClean="0"/>
              <a:t>）游戏的玩具和材料应随时更换或增减，满足儿童的好奇心，激发儿童的游戏兴趣。</a:t>
            </a:r>
          </a:p>
          <a:p>
            <a:r>
              <a:rPr lang="en-US" sz="2000" dirty="0" smtClean="0"/>
              <a:t>4.</a:t>
            </a:r>
            <a:r>
              <a:rPr lang="zh-CN" altLang="en-US" sz="2000" dirty="0" smtClean="0"/>
              <a:t>以尊重幼儿的主体性为原则</a:t>
            </a:r>
          </a:p>
          <a:p>
            <a:r>
              <a:rPr lang="en-US" sz="2000" dirty="0" smtClean="0"/>
              <a:t>5.</a:t>
            </a:r>
            <a:r>
              <a:rPr lang="zh-CN" altLang="en-US" sz="2000" dirty="0" smtClean="0"/>
              <a:t>以间接指导为主</a:t>
            </a:r>
          </a:p>
          <a:p>
            <a:r>
              <a:rPr lang="en-US" sz="2000" dirty="0" smtClean="0"/>
              <a:t>6.</a:t>
            </a:r>
            <a:r>
              <a:rPr lang="zh-CN" altLang="en-US" sz="2000" dirty="0" smtClean="0"/>
              <a:t>加强游戏过程中的现场指导</a:t>
            </a:r>
          </a:p>
          <a:p>
            <a:r>
              <a:rPr lang="en-US" sz="2000" dirty="0" smtClean="0"/>
              <a:t>7.</a:t>
            </a:r>
            <a:r>
              <a:rPr lang="zh-CN" altLang="en-US" sz="2000" dirty="0" smtClean="0"/>
              <a:t>做好游戏结束时的整理和总结工作</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916832"/>
            <a:ext cx="9877777" cy="3450696"/>
          </a:xfrm>
        </p:spPr>
        <p:txBody>
          <a:bodyPr>
            <a:noAutofit/>
          </a:bodyPr>
          <a:lstStyle/>
          <a:p>
            <a:r>
              <a:rPr lang="en-US" b="1" dirty="0" smtClean="0"/>
              <a:t>9.</a:t>
            </a:r>
            <a:r>
              <a:rPr lang="zh-CN" altLang="en-US" b="1" dirty="0" smtClean="0"/>
              <a:t>建构游戏的指导（简单、材料题）</a:t>
            </a:r>
          </a:p>
          <a:p>
            <a:r>
              <a:rPr lang="zh-CN" altLang="en-US" dirty="0" smtClean="0"/>
              <a:t>答：</a:t>
            </a:r>
            <a:r>
              <a:rPr lang="en-US" dirty="0" smtClean="0"/>
              <a:t>1.</a:t>
            </a:r>
            <a:r>
              <a:rPr lang="zh-CN" altLang="en-US" dirty="0" smtClean="0"/>
              <a:t>激发幼儿参与建构游戏的兴趣</a:t>
            </a:r>
          </a:p>
          <a:p>
            <a:r>
              <a:rPr lang="en-US" dirty="0" smtClean="0"/>
              <a:t>2.</a:t>
            </a:r>
            <a:r>
              <a:rPr lang="zh-CN" altLang="en-US" dirty="0" smtClean="0"/>
              <a:t>丰富幼儿对周围环境的印象</a:t>
            </a:r>
          </a:p>
          <a:p>
            <a:r>
              <a:rPr lang="en-US" dirty="0" smtClean="0"/>
              <a:t>3.</a:t>
            </a:r>
            <a:r>
              <a:rPr lang="zh-CN" altLang="en-US" dirty="0" smtClean="0"/>
              <a:t>帮助幼儿了解建构材料和相关操作技能</a:t>
            </a:r>
          </a:p>
          <a:p>
            <a:r>
              <a:rPr lang="en-US" dirty="0" smtClean="0"/>
              <a:t>4.</a:t>
            </a:r>
            <a:r>
              <a:rPr lang="zh-CN" altLang="en-US" dirty="0" smtClean="0"/>
              <a:t>引导和鼓励幼儿的创造性构造</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628800"/>
            <a:ext cx="9877777" cy="3450696"/>
          </a:xfrm>
        </p:spPr>
        <p:txBody>
          <a:bodyPr>
            <a:noAutofit/>
          </a:bodyPr>
          <a:lstStyle/>
          <a:p>
            <a:r>
              <a:rPr lang="en-US" sz="2000" b="1" dirty="0" smtClean="0"/>
              <a:t>10.</a:t>
            </a:r>
            <a:r>
              <a:rPr lang="zh-CN" altLang="en-US" sz="2000" b="1" dirty="0" smtClean="0"/>
              <a:t>表演游戏的指导（简答题、材料题）</a:t>
            </a:r>
          </a:p>
          <a:p>
            <a:r>
              <a:rPr lang="zh-CN" altLang="en-US" sz="2000" dirty="0" smtClean="0"/>
              <a:t>答：</a:t>
            </a:r>
            <a:r>
              <a:rPr lang="en-US" sz="2000" dirty="0" smtClean="0"/>
              <a:t>1.</a:t>
            </a:r>
            <a:r>
              <a:rPr lang="zh-CN" altLang="en-US" sz="2000" dirty="0" smtClean="0"/>
              <a:t>表演游戏主题的确定：表演游戏选用的童话、儿童故事等作品应符合下列要求：（</a:t>
            </a:r>
            <a:r>
              <a:rPr lang="en-US" sz="2000" dirty="0" smtClean="0"/>
              <a:t>1</a:t>
            </a:r>
            <a:r>
              <a:rPr lang="zh-CN" altLang="en-US" sz="2000" dirty="0" smtClean="0"/>
              <a:t>）思想内容要健康活泼。（</a:t>
            </a:r>
            <a:r>
              <a:rPr lang="en-US" sz="2000" dirty="0" smtClean="0"/>
              <a:t>2</a:t>
            </a:r>
            <a:r>
              <a:rPr lang="zh-CN" altLang="en-US" sz="2000" dirty="0" smtClean="0"/>
              <a:t>）有较强的表演性。（</a:t>
            </a:r>
            <a:r>
              <a:rPr lang="en-US" sz="2000" dirty="0" smtClean="0"/>
              <a:t>3</a:t>
            </a:r>
            <a:r>
              <a:rPr lang="zh-CN" altLang="en-US" sz="2000" dirty="0" smtClean="0"/>
              <a:t>）有起伏变化的情节。（</a:t>
            </a:r>
            <a:r>
              <a:rPr lang="en-US" sz="2000" dirty="0" smtClean="0"/>
              <a:t>4</a:t>
            </a:r>
            <a:r>
              <a:rPr lang="zh-CN" altLang="en-US" sz="2000" dirty="0" smtClean="0"/>
              <a:t>）有较多的对话和明显的动作。</a:t>
            </a:r>
          </a:p>
          <a:p>
            <a:r>
              <a:rPr lang="en-US" sz="2000" dirty="0" smtClean="0"/>
              <a:t>2.</a:t>
            </a:r>
            <a:r>
              <a:rPr lang="zh-CN" altLang="en-US" sz="2000" dirty="0" smtClean="0"/>
              <a:t>表演游戏物质条件的准备：应引导和鼓励幼儿和教师一起为表演游戏准备玩具、服装和道具、布景等，有的玩具或道具教师可以和幼儿一起利用废旧物品制作。做好的玩具等可以摆放在相应的游戏角落，同时应为幼儿创设游戏场景，以激发和调动他们开展表演游戏的愿望和积极性。</a:t>
            </a:r>
          </a:p>
          <a:p>
            <a:r>
              <a:rPr lang="en-US" sz="2000" dirty="0" smtClean="0"/>
              <a:t>3.</a:t>
            </a:r>
            <a:r>
              <a:rPr lang="zh-CN" altLang="en-US" sz="2000" dirty="0" smtClean="0"/>
              <a:t>表演游戏的角色分配：幼儿在游戏中都喜欢扮演主要角色，而不愿扮演其他角色。教师指导角色分配时，要坚持尊重幼儿的原则。一般而言，小班幼儿的角色可以由教师指定或自己选择；对于中、大班的幼儿，要引导他们理解轮流担任角色的必要性，指导幼儿采用协商等方式进行角色轮流表演。</a:t>
            </a:r>
          </a:p>
          <a:p>
            <a:r>
              <a:rPr lang="en-US" sz="2000" dirty="0" smtClean="0"/>
              <a:t>4.</a:t>
            </a:r>
            <a:r>
              <a:rPr lang="zh-CN" altLang="en-US" sz="2000" dirty="0" smtClean="0"/>
              <a:t>表演游戏过程的指导：第一，示范表演。第二，关注游戏进展。第三，表演游戏结束的组织。提醒并和幼儿一道收拾玩具或道具，整理场所，以培养幼儿的秩序感。</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490472"/>
            <a:ext cx="9877777" cy="3450696"/>
          </a:xfrm>
        </p:spPr>
        <p:txBody>
          <a:bodyPr>
            <a:noAutofit/>
          </a:bodyPr>
          <a:lstStyle/>
          <a:p>
            <a:r>
              <a:rPr lang="zh-CN" altLang="en-US" sz="2000" b="1" dirty="0" smtClean="0"/>
              <a:t>第六章 教育活动的组织与实施</a:t>
            </a:r>
          </a:p>
          <a:p>
            <a:r>
              <a:rPr lang="en-US" sz="2000" b="1" dirty="0" smtClean="0"/>
              <a:t>1.</a:t>
            </a:r>
            <a:r>
              <a:rPr lang="zh-CN" altLang="en-US" sz="2000" b="1" dirty="0" smtClean="0"/>
              <a:t>幼儿园教育活动设计流程</a:t>
            </a:r>
          </a:p>
          <a:p>
            <a:r>
              <a:rPr lang="zh-CN" altLang="en-US" sz="2000" dirty="0" smtClean="0"/>
              <a:t>一、</a:t>
            </a:r>
            <a:r>
              <a:rPr lang="zh-CN" altLang="en-US" sz="2000" b="1" u="dbl" dirty="0" smtClean="0"/>
              <a:t>活动设计流程（活动设计题）</a:t>
            </a:r>
          </a:p>
          <a:p>
            <a:r>
              <a:rPr lang="zh-CN" altLang="en-US" sz="2000" dirty="0" smtClean="0"/>
              <a:t>一、活动名称（班级：领域：名称）</a:t>
            </a:r>
          </a:p>
          <a:p>
            <a:r>
              <a:rPr lang="zh-CN" altLang="en-US" sz="2000" dirty="0" smtClean="0"/>
              <a:t>二、活动目标（三维目标；</a:t>
            </a:r>
            <a:r>
              <a:rPr lang="en-US" sz="2000" dirty="0" smtClean="0"/>
              <a:t>2</a:t>
            </a:r>
            <a:r>
              <a:rPr lang="en-US" altLang="zh-CN" sz="2000" dirty="0" smtClean="0"/>
              <a:t>—</a:t>
            </a:r>
            <a:r>
              <a:rPr lang="en-US" sz="2000" dirty="0" smtClean="0"/>
              <a:t>3</a:t>
            </a:r>
            <a:r>
              <a:rPr lang="zh-CN" altLang="en-US" sz="2000" dirty="0" smtClean="0"/>
              <a:t>条）</a:t>
            </a:r>
          </a:p>
          <a:p>
            <a:r>
              <a:rPr lang="zh-CN" altLang="en-US" sz="2000" dirty="0" smtClean="0"/>
              <a:t>三、活动准备（材料准备；知识准备）</a:t>
            </a:r>
          </a:p>
          <a:p>
            <a:r>
              <a:rPr lang="zh-CN" altLang="en-US" sz="2000" dirty="0" smtClean="0"/>
              <a:t>四、活动过程</a:t>
            </a:r>
          </a:p>
          <a:p>
            <a:r>
              <a:rPr lang="en-US" sz="2000" dirty="0" smtClean="0"/>
              <a:t>       </a:t>
            </a:r>
            <a:r>
              <a:rPr lang="zh-CN" altLang="en-US" sz="2000" dirty="0" smtClean="0"/>
              <a:t>（一）开始部分（导入部分：谜语导入，律动导入，提问导入，图片导入等）</a:t>
            </a:r>
          </a:p>
          <a:p>
            <a:r>
              <a:rPr lang="en-US" sz="2000" dirty="0" smtClean="0"/>
              <a:t>       </a:t>
            </a:r>
            <a:r>
              <a:rPr lang="zh-CN" altLang="en-US" sz="2000" dirty="0" smtClean="0"/>
              <a:t>（二）基本部分（</a:t>
            </a:r>
            <a:r>
              <a:rPr lang="en-US" sz="2000" dirty="0" smtClean="0"/>
              <a:t>2-3</a:t>
            </a:r>
            <a:r>
              <a:rPr lang="zh-CN" altLang="en-US" sz="2000" dirty="0" smtClean="0"/>
              <a:t>个活动：讲故事；做游戏：角色游戏，扮演游戏；）</a:t>
            </a:r>
          </a:p>
          <a:p>
            <a:r>
              <a:rPr lang="en-US" sz="2000" dirty="0" smtClean="0"/>
              <a:t>       </a:t>
            </a:r>
            <a:r>
              <a:rPr lang="zh-CN" altLang="en-US" sz="2000" dirty="0" smtClean="0"/>
              <a:t>（三）结束部分（总结式结束，成果展示，操作训练）</a:t>
            </a:r>
          </a:p>
          <a:p>
            <a:r>
              <a:rPr lang="zh-CN" altLang="en-US" sz="2000" dirty="0" smtClean="0"/>
              <a:t>五、活动延伸（区角活动，家园共育，游戏活动）</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490472"/>
            <a:ext cx="9877777" cy="3450696"/>
          </a:xfrm>
        </p:spPr>
        <p:txBody>
          <a:bodyPr>
            <a:noAutofit/>
          </a:bodyPr>
          <a:lstStyle/>
          <a:p>
            <a:r>
              <a:rPr lang="en-US" sz="2000" b="1" dirty="0" smtClean="0"/>
              <a:t>2.</a:t>
            </a:r>
            <a:r>
              <a:rPr lang="zh-CN" altLang="en-US" sz="2000" b="1" dirty="0" smtClean="0"/>
              <a:t>学前儿童健康活动设计</a:t>
            </a:r>
          </a:p>
          <a:p>
            <a:r>
              <a:rPr lang="zh-CN" altLang="en-US" sz="2000" dirty="0" smtClean="0"/>
              <a:t>健康领域设计案例：</a:t>
            </a:r>
          </a:p>
          <a:p>
            <a:r>
              <a:rPr lang="zh-CN" altLang="en-US" sz="2000" dirty="0" smtClean="0"/>
              <a:t>一、活动名称：小班：健康活动：宝宝爱洗手</a:t>
            </a:r>
          </a:p>
          <a:p>
            <a:r>
              <a:rPr lang="zh-CN" altLang="en-US" sz="2000" dirty="0" smtClean="0"/>
              <a:t>二、活动目标 </a:t>
            </a:r>
          </a:p>
          <a:p>
            <a:r>
              <a:rPr lang="en-US" sz="2000" dirty="0" smtClean="0"/>
              <a:t>1.</a:t>
            </a:r>
            <a:r>
              <a:rPr lang="zh-CN" altLang="en-US" sz="2000" dirty="0" smtClean="0"/>
              <a:t>尝试使用正确的方法洗手。 </a:t>
            </a:r>
          </a:p>
          <a:p>
            <a:r>
              <a:rPr lang="en-US" sz="2000" dirty="0" smtClean="0"/>
              <a:t>2.</a:t>
            </a:r>
            <a:r>
              <a:rPr lang="zh-CN" altLang="en-US" sz="2000" dirty="0" smtClean="0"/>
              <a:t>初步了解洗手的重要性，知道吃东西之前要洗手。 </a:t>
            </a:r>
          </a:p>
          <a:p>
            <a:r>
              <a:rPr lang="en-US" sz="2000" dirty="0" smtClean="0"/>
              <a:t>3.</a:t>
            </a:r>
            <a:r>
              <a:rPr lang="zh-CN" altLang="en-US" sz="2000" dirty="0" smtClean="0"/>
              <a:t>愿意使用正确的方法洗手，养成良好生活、卫生习惯。</a:t>
            </a:r>
          </a:p>
          <a:p>
            <a:r>
              <a:rPr lang="zh-CN" altLang="en-US" sz="2000" dirty="0" smtClean="0"/>
              <a:t>三、活动准备：</a:t>
            </a:r>
          </a:p>
          <a:p>
            <a:r>
              <a:rPr lang="en-US" sz="2000" dirty="0" smtClean="0"/>
              <a:t>1.</a:t>
            </a:r>
            <a:r>
              <a:rPr lang="zh-CN" altLang="en-US" sz="2000" dirty="0" smtClean="0"/>
              <a:t>故事</a:t>
            </a:r>
            <a:r>
              <a:rPr lang="en-US" altLang="zh-CN" sz="2000" dirty="0" smtClean="0"/>
              <a:t>《</a:t>
            </a:r>
            <a:r>
              <a:rPr lang="zh-CN" altLang="en-US" sz="2000" dirty="0" smtClean="0"/>
              <a:t>巧虎生病了</a:t>
            </a:r>
            <a:r>
              <a:rPr lang="en-US" altLang="zh-CN" sz="2000" dirty="0" smtClean="0"/>
              <a:t>》</a:t>
            </a:r>
          </a:p>
          <a:p>
            <a:r>
              <a:rPr lang="en-US" sz="2000" dirty="0" smtClean="0"/>
              <a:t>2.</a:t>
            </a:r>
            <a:r>
              <a:rPr lang="zh-CN" altLang="en-US" sz="2000" dirty="0" smtClean="0"/>
              <a:t>巧虎的头饰</a:t>
            </a:r>
          </a:p>
          <a:p>
            <a:r>
              <a:rPr lang="en-US" sz="2000" dirty="0" smtClean="0"/>
              <a:t>3.</a:t>
            </a:r>
            <a:r>
              <a:rPr lang="zh-CN" altLang="en-US" sz="2000" dirty="0" smtClean="0"/>
              <a:t>洗手的顺序图</a:t>
            </a:r>
          </a:p>
          <a:p>
            <a:r>
              <a:rPr lang="en-US" sz="2000" dirty="0" smtClean="0"/>
              <a:t>4.</a:t>
            </a:r>
            <a:r>
              <a:rPr lang="en-US" altLang="zh-CN" sz="2000" dirty="0" smtClean="0"/>
              <a:t>《</a:t>
            </a:r>
            <a:r>
              <a:rPr lang="zh-CN" altLang="en-US" sz="2000" dirty="0" smtClean="0"/>
              <a:t>洗手歌</a:t>
            </a:r>
            <a:r>
              <a:rPr lang="en-US" altLang="zh-CN" sz="2000" dirty="0" smtClean="0"/>
              <a:t>》</a:t>
            </a:r>
          </a:p>
          <a:p>
            <a:endParaRPr lang="en-US" altLang="zh-CN" sz="20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772816"/>
            <a:ext cx="9877777" cy="3450696"/>
          </a:xfrm>
        </p:spPr>
        <p:txBody>
          <a:bodyPr>
            <a:noAutofit/>
          </a:bodyPr>
          <a:lstStyle/>
          <a:p>
            <a:r>
              <a:rPr lang="zh-CN" altLang="en-US" sz="2000" dirty="0" smtClean="0"/>
              <a:t>四、活动过程</a:t>
            </a:r>
          </a:p>
          <a:p>
            <a:r>
              <a:rPr lang="zh-CN" altLang="en-US" sz="2000" dirty="0" smtClean="0"/>
              <a:t>（一）开始部分</a:t>
            </a:r>
          </a:p>
          <a:p>
            <a:r>
              <a:rPr lang="en-US" sz="2000" dirty="0" smtClean="0"/>
              <a:t>1.</a:t>
            </a:r>
            <a:r>
              <a:rPr lang="zh-CN" altLang="en-US" sz="2000" dirty="0" smtClean="0"/>
              <a:t>出示图片：你们看这是谁呀？（巧虎）巧虎在干嘛？（做运动）</a:t>
            </a:r>
          </a:p>
          <a:p>
            <a:r>
              <a:rPr lang="zh-CN" altLang="en-US" sz="2000" dirty="0" smtClean="0"/>
              <a:t>师：我们做运动，能锻炼身体，所以大家都很强壮。可是巧虎也锻炼身体，可它还是生病了，这是为什么呢？我们来听听故事</a:t>
            </a:r>
            <a:r>
              <a:rPr lang="en-US" altLang="zh-CN" sz="2000" dirty="0" smtClean="0"/>
              <a:t>《</a:t>
            </a:r>
            <a:r>
              <a:rPr lang="zh-CN" altLang="en-US" sz="2000" dirty="0" smtClean="0"/>
              <a:t>巧虎生病了</a:t>
            </a:r>
            <a:r>
              <a:rPr lang="en-US" altLang="zh-CN" sz="2000" dirty="0" smtClean="0"/>
              <a:t>》</a:t>
            </a:r>
          </a:p>
          <a:p>
            <a:r>
              <a:rPr lang="zh-CN" altLang="en-US" sz="2000" dirty="0" smtClean="0"/>
              <a:t>（二）基本部分</a:t>
            </a:r>
          </a:p>
          <a:p>
            <a:r>
              <a:rPr lang="en-US" sz="2000" dirty="0" smtClean="0"/>
              <a:t>1.</a:t>
            </a:r>
            <a:r>
              <a:rPr lang="zh-CN" altLang="en-US" sz="2000" dirty="0" smtClean="0"/>
              <a:t>听故事</a:t>
            </a:r>
            <a:r>
              <a:rPr lang="en-US" altLang="zh-CN" sz="2000" dirty="0" smtClean="0"/>
              <a:t>《</a:t>
            </a:r>
            <a:r>
              <a:rPr lang="zh-CN" altLang="en-US" sz="2000" dirty="0" smtClean="0"/>
              <a:t>巧虎生病了</a:t>
            </a:r>
            <a:r>
              <a:rPr lang="en-US" altLang="zh-CN" sz="2000" dirty="0" smtClean="0"/>
              <a:t>》</a:t>
            </a:r>
          </a:p>
          <a:p>
            <a:r>
              <a:rPr lang="zh-CN" altLang="en-US" sz="2000" dirty="0" smtClean="0"/>
              <a:t>①师：巧虎怎么了？它为什么会生病呢？</a:t>
            </a:r>
          </a:p>
          <a:p>
            <a:r>
              <a:rPr lang="zh-CN" altLang="en-US" sz="2000" dirty="0" smtClean="0"/>
              <a:t>小结：手上有细菌，所以吃了东西肚子疼。</a:t>
            </a:r>
          </a:p>
          <a:p>
            <a:r>
              <a:rPr lang="zh-CN" altLang="en-US" sz="2000" dirty="0" smtClean="0"/>
              <a:t>②师：巧虎吃东西忘记了干什么？</a:t>
            </a:r>
          </a:p>
          <a:p>
            <a:r>
              <a:rPr lang="zh-CN" altLang="en-US" sz="2000" dirty="0" smtClean="0"/>
              <a:t>小结：吃东西前我们要记得洗手。</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700808"/>
            <a:ext cx="9877777" cy="3450696"/>
          </a:xfrm>
        </p:spPr>
        <p:txBody>
          <a:bodyPr>
            <a:noAutofit/>
          </a:bodyPr>
          <a:lstStyle/>
          <a:p>
            <a:r>
              <a:rPr lang="zh-CN" altLang="en-US" sz="2000" dirty="0" smtClean="0"/>
              <a:t>③引导幼儿联系自己的实际进行交流</a:t>
            </a:r>
          </a:p>
          <a:p>
            <a:r>
              <a:rPr lang="zh-CN" altLang="en-US" sz="2000" dirty="0" smtClean="0"/>
              <a:t>说说自己平时是怎么洗手的，进一步体验洗手的重要性。</a:t>
            </a:r>
          </a:p>
          <a:p>
            <a:r>
              <a:rPr lang="en-US" sz="2000" dirty="0" smtClean="0"/>
              <a:t>2.</a:t>
            </a:r>
            <a:r>
              <a:rPr lang="zh-CN" altLang="en-US" sz="2000" dirty="0" smtClean="0"/>
              <a:t>学习洗手</a:t>
            </a:r>
          </a:p>
          <a:p>
            <a:r>
              <a:rPr lang="zh-CN" altLang="en-US" sz="2000" dirty="0" smtClean="0"/>
              <a:t>①引导幼儿观察图片</a:t>
            </a:r>
          </a:p>
          <a:p>
            <a:r>
              <a:rPr lang="zh-CN" altLang="en-US" sz="2000" dirty="0" smtClean="0"/>
              <a:t>师：看看图片上的宝宝是怎么洗手的？</a:t>
            </a:r>
          </a:p>
          <a:p>
            <a:r>
              <a:rPr lang="zh-CN" altLang="en-US" sz="2000" dirty="0" smtClean="0"/>
              <a:t>②引导幼儿边说</a:t>
            </a:r>
            <a:r>
              <a:rPr lang="en-US" altLang="zh-CN" sz="2000" dirty="0" smtClean="0"/>
              <a:t>《</a:t>
            </a:r>
            <a:r>
              <a:rPr lang="zh-CN" altLang="en-US" sz="2000" dirty="0" smtClean="0"/>
              <a:t>洗手歌</a:t>
            </a:r>
            <a:r>
              <a:rPr lang="en-US" altLang="zh-CN" sz="2000" dirty="0" smtClean="0"/>
              <a:t>》</a:t>
            </a:r>
            <a:r>
              <a:rPr lang="zh-CN" altLang="en-US" sz="2000" dirty="0" smtClean="0"/>
              <a:t>儿歌边模仿洗手动作，学习洗手的正确方法：卷袖子</a:t>
            </a:r>
            <a:r>
              <a:rPr lang="en-US" altLang="zh-CN" sz="2000" dirty="0" smtClean="0"/>
              <a:t>——</a:t>
            </a:r>
            <a:r>
              <a:rPr lang="zh-CN" altLang="en-US" sz="2000" dirty="0" smtClean="0"/>
              <a:t>冲手</a:t>
            </a:r>
            <a:r>
              <a:rPr lang="en-US" altLang="zh-CN" sz="2000" dirty="0" smtClean="0"/>
              <a:t>——</a:t>
            </a:r>
            <a:r>
              <a:rPr lang="zh-CN" altLang="en-US" sz="2000" dirty="0" smtClean="0"/>
              <a:t>搓肥皂</a:t>
            </a:r>
            <a:r>
              <a:rPr lang="en-US" altLang="zh-CN" sz="2000" dirty="0" smtClean="0"/>
              <a:t>——</a:t>
            </a:r>
            <a:r>
              <a:rPr lang="zh-CN" altLang="en-US" sz="2000" dirty="0" smtClean="0"/>
              <a:t>搓手心手背</a:t>
            </a:r>
            <a:r>
              <a:rPr lang="en-US" altLang="zh-CN" sz="2000" dirty="0" smtClean="0"/>
              <a:t>——</a:t>
            </a:r>
            <a:r>
              <a:rPr lang="zh-CN" altLang="en-US" sz="2000" dirty="0" smtClean="0"/>
              <a:t>冲肥皂</a:t>
            </a:r>
            <a:r>
              <a:rPr lang="en-US" altLang="zh-CN" sz="2000" dirty="0" smtClean="0"/>
              <a:t>——</a:t>
            </a:r>
            <a:r>
              <a:rPr lang="zh-CN" altLang="en-US" sz="2000" dirty="0" smtClean="0"/>
              <a:t>擦手</a:t>
            </a:r>
          </a:p>
          <a:p>
            <a:r>
              <a:rPr lang="zh-CN" altLang="en-US" sz="2000" dirty="0" smtClean="0"/>
              <a:t>③分组进行洗手实际练习。通过实践练习正确的洗手方法，教师关注幼儿并给与指导，提醒幼儿使用正确的方法洗手。</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（三）结束部分</a:t>
            </a:r>
          </a:p>
          <a:p>
            <a:r>
              <a:rPr lang="en-US" dirty="0" smtClean="0"/>
              <a:t>1.</a:t>
            </a:r>
            <a:r>
              <a:rPr lang="zh-CN" altLang="en-US" dirty="0" smtClean="0"/>
              <a:t>表扬讲究卫生的好孩子。</a:t>
            </a:r>
          </a:p>
          <a:p>
            <a:r>
              <a:rPr lang="en-US" dirty="0" smtClean="0"/>
              <a:t>2.</a:t>
            </a:r>
            <a:r>
              <a:rPr lang="zh-CN" altLang="en-US" dirty="0" smtClean="0"/>
              <a:t>教育幼儿要认真洗手，饭前便后要洗手，要养成良好的卫生习惯；</a:t>
            </a:r>
          </a:p>
          <a:p>
            <a:r>
              <a:rPr lang="zh-CN" altLang="en-US" dirty="0" smtClean="0"/>
              <a:t>五、活动延伸</a:t>
            </a:r>
          </a:p>
          <a:p>
            <a:r>
              <a:rPr lang="zh-CN" altLang="en-US" dirty="0" smtClean="0"/>
              <a:t>洗完手之后安排幼儿吃午餐。</a:t>
            </a:r>
            <a:endParaRPr lang="zh-CN" altLang="en-US" dirty="0"/>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2564904"/>
            <a:ext cx="9877777" cy="3450696"/>
          </a:xfrm>
        </p:spPr>
        <p:txBody>
          <a:bodyPr>
            <a:noAutofit/>
          </a:bodyPr>
          <a:lstStyle/>
          <a:p>
            <a:r>
              <a:rPr lang="en-US" sz="2000" b="1" dirty="0" smtClean="0"/>
              <a:t>3.</a:t>
            </a:r>
            <a:r>
              <a:rPr lang="zh-CN" altLang="en-US" sz="2000" b="1" dirty="0" smtClean="0"/>
              <a:t>学前儿童社会活动设计</a:t>
            </a:r>
          </a:p>
          <a:p>
            <a:r>
              <a:rPr lang="zh-CN" altLang="en-US" sz="2000" dirty="0" smtClean="0"/>
              <a:t>一、社会活动设计案例</a:t>
            </a:r>
          </a:p>
          <a:p>
            <a:r>
              <a:rPr lang="zh-CN" altLang="en-US" sz="2000" dirty="0" smtClean="0"/>
              <a:t>一、活动名称：中班：社会领域：我爱妈妈</a:t>
            </a:r>
          </a:p>
          <a:p>
            <a:r>
              <a:rPr lang="zh-CN" altLang="en-US" sz="2000" dirty="0" smtClean="0"/>
              <a:t>二、活动目标：</a:t>
            </a:r>
          </a:p>
          <a:p>
            <a:r>
              <a:rPr lang="en-US" sz="2000" dirty="0" smtClean="0"/>
              <a:t>1.</a:t>
            </a:r>
            <a:r>
              <a:rPr lang="zh-CN" altLang="en-US" sz="2000" dirty="0" smtClean="0"/>
              <a:t>了解妈妈的喜好和为自己付出的辛劳，感受妈妈对自己的爱。</a:t>
            </a:r>
          </a:p>
          <a:p>
            <a:r>
              <a:rPr lang="en-US" sz="2000" dirty="0" smtClean="0"/>
              <a:t>2.</a:t>
            </a:r>
            <a:r>
              <a:rPr lang="zh-CN" altLang="en-US" sz="2000" dirty="0" smtClean="0"/>
              <a:t>尝试关心妈妈，用多种材料为妈妈制作手镯。</a:t>
            </a:r>
          </a:p>
          <a:p>
            <a:r>
              <a:rPr lang="zh-CN" altLang="en-US" sz="2000" dirty="0" smtClean="0"/>
              <a:t>三、活动准备：</a:t>
            </a:r>
          </a:p>
          <a:p>
            <a:r>
              <a:rPr lang="en-US" sz="2000" dirty="0" smtClean="0"/>
              <a:t>1.</a:t>
            </a:r>
            <a:r>
              <a:rPr lang="zh-CN" altLang="en-US" sz="2000" dirty="0" smtClean="0"/>
              <a:t>邀请妈妈来园参加活动。</a:t>
            </a:r>
          </a:p>
          <a:p>
            <a:r>
              <a:rPr lang="en-US" sz="2000" dirty="0" smtClean="0"/>
              <a:t>2.</a:t>
            </a:r>
            <a:r>
              <a:rPr lang="zh-CN" altLang="en-US" sz="2000" dirty="0" smtClean="0"/>
              <a:t>请两三位家长准备介绍孩子成长的过程。</a:t>
            </a:r>
          </a:p>
          <a:p>
            <a:r>
              <a:rPr lang="en-US" sz="2000" dirty="0" smtClean="0"/>
              <a:t>3.</a:t>
            </a:r>
            <a:r>
              <a:rPr lang="zh-CN" altLang="en-US" sz="2000" dirty="0" smtClean="0"/>
              <a:t>塑料、木质串珠、塑料管、塑料绳若干。</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07450" y="620688"/>
            <a:ext cx="10201118" cy="5976664"/>
          </a:xfrm>
        </p:spPr>
        <p:txBody>
          <a:bodyPr>
            <a:noAutofit/>
          </a:bodyPr>
          <a:lstStyle/>
          <a:p>
            <a:r>
              <a:rPr lang="en-US" altLang="zh-CN" b="1" dirty="0"/>
              <a:t>7.</a:t>
            </a:r>
            <a:r>
              <a:rPr lang="zh-CN" altLang="zh-CN" b="1" dirty="0"/>
              <a:t>幼儿记忆发展的特点（简答题）</a:t>
            </a:r>
          </a:p>
          <a:p>
            <a:r>
              <a:rPr lang="zh-CN" altLang="zh-CN" dirty="0"/>
              <a:t>答：</a:t>
            </a:r>
            <a:r>
              <a:rPr lang="en-US" altLang="zh-CN" dirty="0"/>
              <a:t>1.</a:t>
            </a:r>
            <a:r>
              <a:rPr lang="zh-CN" altLang="zh-CN" dirty="0"/>
              <a:t>记忆保持时间的延长：在幼儿记忆保持时间的发展中，存在两种独特的现象：幼年健忘和记忆恢复（回涨）现象。</a:t>
            </a:r>
          </a:p>
          <a:p>
            <a:r>
              <a:rPr lang="en-US" altLang="zh-CN" dirty="0"/>
              <a:t>2.</a:t>
            </a:r>
            <a:r>
              <a:rPr lang="zh-CN" altLang="zh-CN" dirty="0"/>
              <a:t>无意识记占优势，有意识记逐渐发展：无意识记的效果优于有意识记；无意识记的效果随着年龄增长而提高；无意识记是积极认知活动的副产物；幼儿的有意识记是在成人的教育下逐渐产生的；有意识记的效果依赖于对识记任务的意识和活动动机；幼儿有意再现的发展先于有意识记。</a:t>
            </a:r>
          </a:p>
          <a:p>
            <a:r>
              <a:rPr lang="en-US" altLang="zh-CN" dirty="0"/>
              <a:t>3.</a:t>
            </a:r>
            <a:r>
              <a:rPr lang="zh-CN" altLang="zh-CN" dirty="0"/>
              <a:t>较多运用机械识记，意义识记开始发展：机械识记用的多，意义识记效果好；幼儿的机械识记和意义识记都在不断发展。</a:t>
            </a:r>
          </a:p>
          <a:p>
            <a:r>
              <a:rPr lang="en-US" altLang="zh-CN" dirty="0"/>
              <a:t>4.</a:t>
            </a:r>
            <a:r>
              <a:rPr lang="zh-CN" altLang="zh-CN" dirty="0"/>
              <a:t>形象记忆占优势，语词记忆逐渐发展：幼儿形象记忆的效果优于语词记忆；形象记忆和语词记忆都随着年龄的增长而发展；形象记忆和语词记忆的差别逐渐缩小。</a:t>
            </a:r>
          </a:p>
          <a:p>
            <a:r>
              <a:rPr lang="en-US" altLang="zh-CN" dirty="0"/>
              <a:t>5.</a:t>
            </a:r>
            <a:r>
              <a:rPr lang="zh-CN" altLang="zh-CN" dirty="0"/>
              <a:t>幼儿记忆的意识性和记忆策略逐渐发展：儿童常见的记忆策略有：复述、组织策略和精细加工。</a:t>
            </a:r>
            <a:endParaRPr kumimoji="1" lang="zh-CN" altLang="zh-C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1988840"/>
            <a:ext cx="9877777" cy="3450696"/>
          </a:xfrm>
        </p:spPr>
        <p:txBody>
          <a:bodyPr>
            <a:noAutofit/>
          </a:bodyPr>
          <a:lstStyle/>
          <a:p>
            <a:r>
              <a:rPr lang="zh-CN" altLang="en-US" sz="2000" dirty="0" smtClean="0"/>
              <a:t>四、活动过程：</a:t>
            </a:r>
          </a:p>
          <a:p>
            <a:r>
              <a:rPr lang="zh-CN" altLang="en-US" sz="2000" dirty="0" smtClean="0"/>
              <a:t>（一）导入部分</a:t>
            </a:r>
          </a:p>
          <a:p>
            <a:r>
              <a:rPr lang="en-US" sz="2000" dirty="0" smtClean="0"/>
              <a:t>1.</a:t>
            </a:r>
            <a:r>
              <a:rPr lang="zh-CN" altLang="en-US" sz="2000" dirty="0" smtClean="0"/>
              <a:t>通过提问引导幼儿了解妈妈的辛苦，启发幼儿用各种方式表达对妈妈的爱。</a:t>
            </a:r>
          </a:p>
          <a:p>
            <a:r>
              <a:rPr lang="zh-CN" altLang="en-US" sz="2000" dirty="0" smtClean="0"/>
              <a:t>（</a:t>
            </a:r>
            <a:r>
              <a:rPr lang="en-US" sz="2000" dirty="0" smtClean="0"/>
              <a:t>1</a:t>
            </a:r>
            <a:r>
              <a:rPr lang="zh-CN" altLang="en-US" sz="2000" dirty="0" smtClean="0"/>
              <a:t>）妈妈平时都是怎样关心孩子的？</a:t>
            </a:r>
          </a:p>
          <a:p>
            <a:r>
              <a:rPr lang="zh-CN" altLang="en-US" sz="2000" dirty="0" smtClean="0"/>
              <a:t>（</a:t>
            </a:r>
            <a:r>
              <a:rPr lang="en-US" sz="2000" dirty="0" smtClean="0"/>
              <a:t>2</a:t>
            </a:r>
            <a:r>
              <a:rPr lang="zh-CN" altLang="en-US" sz="2000" dirty="0" smtClean="0"/>
              <a:t>）当你生病时，妈妈是怎样做的？</a:t>
            </a:r>
          </a:p>
          <a:p>
            <a:r>
              <a:rPr lang="zh-CN" altLang="en-US" sz="2000" dirty="0" smtClean="0">
                <a:sym typeface="+mn-ea"/>
              </a:rPr>
              <a:t>（二）基本部分</a:t>
            </a:r>
            <a:endParaRPr lang="zh-CN" altLang="en-US" sz="2000" dirty="0" smtClean="0"/>
          </a:p>
          <a:p>
            <a:r>
              <a:rPr lang="en-US" sz="2000" dirty="0" smtClean="0">
                <a:sym typeface="+mn-ea"/>
              </a:rPr>
              <a:t>1.</a:t>
            </a:r>
            <a:r>
              <a:rPr lang="zh-CN" altLang="en-US" sz="2000" dirty="0" smtClean="0">
                <a:sym typeface="+mn-ea"/>
              </a:rPr>
              <a:t>家长展示：</a:t>
            </a:r>
            <a:endParaRPr lang="zh-CN" altLang="en-US" sz="2000" dirty="0" smtClean="0"/>
          </a:p>
          <a:p>
            <a:r>
              <a:rPr lang="zh-CN" altLang="en-US" sz="2000" dirty="0" smtClean="0">
                <a:sym typeface="+mn-ea"/>
              </a:rPr>
              <a:t>请两三位家长分别通过录像、照片或课件等形式介绍为孩子的成长付出的辛劳，启发幼儿对妈妈的爱。</a:t>
            </a:r>
            <a:endParaRPr lang="zh-CN" altLang="en-US" sz="2000" dirty="0" smtClean="0"/>
          </a:p>
          <a:p>
            <a:r>
              <a:rPr lang="en-US" sz="2000" dirty="0" smtClean="0">
                <a:sym typeface="+mn-ea"/>
              </a:rPr>
              <a:t>2.</a:t>
            </a:r>
            <a:r>
              <a:rPr lang="zh-CN" altLang="en-US" sz="2000" dirty="0" smtClean="0">
                <a:sym typeface="+mn-ea"/>
              </a:rPr>
              <a:t>请幼儿和妈妈做游戏：我爱妈妈。</a:t>
            </a:r>
            <a:endParaRPr lang="zh-CN" altLang="en-US" sz="2000" dirty="0" smtClean="0"/>
          </a:p>
          <a:p>
            <a:r>
              <a:rPr lang="zh-CN" altLang="en-US" sz="2000" dirty="0" smtClean="0">
                <a:sym typeface="+mn-ea"/>
              </a:rPr>
              <a:t>玩法：幼儿和妈妈背对背坐，根据老师的提问，如：妈妈最喜欢吃什么水果？最喜欢什么颜色的衣服？你最喜欢和妈妈一起做什么事情？妈妈先写出来，再请幼儿说出，看是否一致。</a:t>
            </a:r>
            <a:endParaRPr lang="zh-CN" altLang="en-US" sz="2000" dirty="0" smtClean="0"/>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r>
              <a:rPr lang="en-US" sz="2000" dirty="0" smtClean="0"/>
              <a:t>3.</a:t>
            </a:r>
            <a:r>
              <a:rPr lang="zh-CN" altLang="en-US" sz="2000" dirty="0" smtClean="0"/>
              <a:t>幼儿为妈妈做手镯：</a:t>
            </a:r>
          </a:p>
          <a:p>
            <a:r>
              <a:rPr lang="zh-CN" altLang="en-US" sz="2000" dirty="0" smtClean="0"/>
              <a:t>鼓励幼儿选择喜欢的材料为妈妈做一个手镯，给妈妈戴上，并亲吻妈妈。</a:t>
            </a:r>
          </a:p>
          <a:p>
            <a:r>
              <a:rPr lang="zh-CN" altLang="en-US" sz="2000" dirty="0" smtClean="0"/>
              <a:t>（三）结束部分</a:t>
            </a:r>
          </a:p>
          <a:p>
            <a:r>
              <a:rPr lang="zh-CN" altLang="en-US" sz="2000" dirty="0" smtClean="0"/>
              <a:t>妈妈带着手镯与幼儿拍照留念。</a:t>
            </a:r>
          </a:p>
          <a:p>
            <a:r>
              <a:rPr lang="zh-CN" altLang="en-US" sz="2000" dirty="0" smtClean="0"/>
              <a:t>五、活动延伸</a:t>
            </a:r>
          </a:p>
          <a:p>
            <a:r>
              <a:rPr lang="zh-CN" altLang="en-US" sz="2000" dirty="0" smtClean="0"/>
              <a:t>回到家中，妈妈做饭时，做妈妈的小帮手。</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2138544"/>
            <a:ext cx="9877777" cy="3450696"/>
          </a:xfrm>
        </p:spPr>
        <p:txBody>
          <a:bodyPr>
            <a:noAutofit/>
          </a:bodyPr>
          <a:lstStyle/>
          <a:p>
            <a:r>
              <a:rPr lang="en-US" b="1" dirty="0" smtClean="0"/>
              <a:t>3.</a:t>
            </a:r>
            <a:r>
              <a:rPr lang="zh-CN" altLang="en-US" b="1" dirty="0" smtClean="0"/>
              <a:t>主题活动</a:t>
            </a:r>
            <a:r>
              <a:rPr lang="en-US" b="1" dirty="0" smtClean="0"/>
              <a:t>+</a:t>
            </a:r>
            <a:r>
              <a:rPr lang="zh-CN" altLang="en-US" b="1" dirty="0" smtClean="0"/>
              <a:t>子活动的设计流程：</a:t>
            </a:r>
          </a:p>
          <a:p>
            <a:r>
              <a:rPr lang="zh-CN" altLang="en-US" dirty="0" smtClean="0"/>
              <a:t>主题活动名称：班级</a:t>
            </a:r>
            <a:r>
              <a:rPr lang="en-US" dirty="0" smtClean="0"/>
              <a:t>+</a:t>
            </a:r>
            <a:r>
              <a:rPr lang="zh-CN" altLang="en-US" dirty="0" smtClean="0"/>
              <a:t>主题活动</a:t>
            </a:r>
            <a:r>
              <a:rPr lang="en-US" dirty="0" smtClean="0"/>
              <a:t>+</a:t>
            </a:r>
            <a:r>
              <a:rPr lang="zh-CN" altLang="en-US" dirty="0" smtClean="0"/>
              <a:t>名称</a:t>
            </a:r>
          </a:p>
          <a:p>
            <a:r>
              <a:rPr lang="zh-CN" altLang="en-US" dirty="0" smtClean="0"/>
              <a:t>主题活动总目标：（涵盖子活动目标）</a:t>
            </a:r>
          </a:p>
          <a:p>
            <a:r>
              <a:rPr lang="zh-CN" altLang="en-US" dirty="0" smtClean="0"/>
              <a:t>子活动一：</a:t>
            </a:r>
          </a:p>
          <a:p>
            <a:r>
              <a:rPr lang="zh-CN" altLang="en-US" dirty="0" smtClean="0"/>
              <a:t>活动名称：</a:t>
            </a:r>
          </a:p>
          <a:p>
            <a:r>
              <a:rPr lang="zh-CN" altLang="en-US" dirty="0" smtClean="0"/>
              <a:t>活动目标：</a:t>
            </a:r>
          </a:p>
          <a:p>
            <a:r>
              <a:rPr lang="zh-CN" altLang="en-US" dirty="0" smtClean="0"/>
              <a:t>活动准备：</a:t>
            </a:r>
          </a:p>
          <a:p>
            <a:r>
              <a:rPr lang="zh-CN" altLang="en-US" dirty="0" smtClean="0"/>
              <a:t>活动过程：</a:t>
            </a:r>
          </a:p>
          <a:p>
            <a:r>
              <a:rPr lang="zh-CN" altLang="en-US" dirty="0" smtClean="0"/>
              <a:t>活动延伸：</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r>
              <a:rPr lang="zh-CN" altLang="en-US" dirty="0" smtClean="0"/>
              <a:t>子活动二：</a:t>
            </a:r>
          </a:p>
          <a:p>
            <a:r>
              <a:rPr lang="zh-CN" altLang="en-US" dirty="0" smtClean="0"/>
              <a:t>活动名称：</a:t>
            </a:r>
          </a:p>
          <a:p>
            <a:r>
              <a:rPr lang="zh-CN" altLang="en-US" dirty="0" smtClean="0"/>
              <a:t>活动目标：</a:t>
            </a:r>
          </a:p>
          <a:p>
            <a:r>
              <a:rPr lang="zh-CN" altLang="en-US" dirty="0" smtClean="0"/>
              <a:t>活动准备：</a:t>
            </a:r>
          </a:p>
          <a:p>
            <a:r>
              <a:rPr lang="zh-CN" altLang="en-US" dirty="0" smtClean="0"/>
              <a:t>活动过程：</a:t>
            </a:r>
          </a:p>
          <a:p>
            <a:r>
              <a:rPr lang="zh-CN" altLang="en-US" dirty="0" smtClean="0"/>
              <a:t>活动延伸：</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95400" y="404664"/>
            <a:ext cx="10873207" cy="3450696"/>
          </a:xfrm>
        </p:spPr>
        <p:txBody>
          <a:bodyPr>
            <a:noAutofit/>
          </a:bodyPr>
          <a:lstStyle/>
          <a:p>
            <a:pPr>
              <a:lnSpc>
                <a:spcPct val="150000"/>
              </a:lnSpc>
            </a:pPr>
            <a:r>
              <a:rPr lang="en-US" sz="2200" b="1" dirty="0" smtClean="0"/>
              <a:t>4.</a:t>
            </a:r>
            <a:r>
              <a:rPr lang="zh-CN" altLang="en-US" sz="2200" b="1" dirty="0" smtClean="0"/>
              <a:t>教师如何为幼儿的主动学习提供支持（简答、论述题）</a:t>
            </a:r>
          </a:p>
          <a:p>
            <a:pPr>
              <a:lnSpc>
                <a:spcPct val="150000"/>
              </a:lnSpc>
            </a:pPr>
            <a:r>
              <a:rPr lang="zh-CN" altLang="en-US" sz="2200" dirty="0" smtClean="0"/>
              <a:t>教师可以从以下几个方面为幼儿的主动性提供支持：</a:t>
            </a:r>
          </a:p>
          <a:p>
            <a:pPr>
              <a:lnSpc>
                <a:spcPct val="150000"/>
              </a:lnSpc>
            </a:pPr>
            <a:r>
              <a:rPr lang="zh-CN" altLang="en-US" sz="2200" dirty="0" smtClean="0"/>
              <a:t>答：</a:t>
            </a:r>
            <a:r>
              <a:rPr lang="en-US" sz="2200" dirty="0" smtClean="0"/>
              <a:t>1.</a:t>
            </a:r>
            <a:r>
              <a:rPr lang="zh-CN" altLang="en-US" sz="2200" dirty="0" smtClean="0"/>
              <a:t>营造民主化学习环境，为幼儿搭建主动学习的平台。如，教师在课堂上提出一些探究性的问题后，要留给幼儿自己思维的空 间，不要以诱导或者暗示的方式，把幼儿的思路限制在自己为他们设计好的模式中，要给他们自主学习的机会。在操作活动中要多提供让幼儿自主探究、自主体验的机会，要学会“等待”，不要急于把现成答案抛给幼儿，要让幼儿尽情地探索、体验，在自主状态下主动建构知识与经验。</a:t>
            </a:r>
            <a:r>
              <a:rPr lang="en-US" sz="2200" dirty="0" smtClean="0"/>
              <a:t>  </a:t>
            </a:r>
            <a:endParaRPr lang="en-US" altLang="en-US" sz="2200" dirty="0" smtClean="0"/>
          </a:p>
          <a:p>
            <a:pPr>
              <a:lnSpc>
                <a:spcPct val="150000"/>
              </a:lnSpc>
            </a:pPr>
            <a:r>
              <a:rPr lang="en-US" sz="2200" dirty="0" smtClean="0"/>
              <a:t>2.</a:t>
            </a:r>
            <a:r>
              <a:rPr lang="zh-CN" altLang="en-US" sz="2200" dirty="0" smtClean="0"/>
              <a:t>创造性地运用教材，为幼儿提供主动学习的材料。</a:t>
            </a:r>
          </a:p>
          <a:p>
            <a:pPr>
              <a:lnSpc>
                <a:spcPct val="150000"/>
              </a:lnSpc>
            </a:pPr>
            <a:r>
              <a:rPr lang="en-US" sz="2200" dirty="0" smtClean="0"/>
              <a:t>3.</a:t>
            </a:r>
            <a:r>
              <a:rPr lang="zh-CN" altLang="en-US" sz="2200" dirty="0" smtClean="0"/>
              <a:t>改变教学方法，为幼儿提高主动学习的能力，让幼儿主动提出和解决问题。如，科学活动</a:t>
            </a:r>
            <a:r>
              <a:rPr lang="en-US" altLang="zh-CN" sz="2200" dirty="0" smtClean="0"/>
              <a:t>《</a:t>
            </a:r>
            <a:r>
              <a:rPr lang="zh-CN" altLang="en-US" sz="2200" dirty="0" smtClean="0"/>
              <a:t>会滚的物体</a:t>
            </a:r>
            <a:r>
              <a:rPr lang="en-US" altLang="zh-CN" sz="2200" dirty="0" smtClean="0"/>
              <a:t>》</a:t>
            </a:r>
            <a:r>
              <a:rPr lang="zh-CN" altLang="en-US" sz="2200" dirty="0" smtClean="0"/>
              <a:t>，让幼儿自由玩弄物品去发现“什么东西会滚？什么东西不会滚？为什么？”对于幼儿来说，自己主动发现问题，探求新知，印象和感受最深刻，理解也最深刻。</a:t>
            </a:r>
            <a:r>
              <a:rPr lang="en-US" sz="2200" dirty="0" smtClean="0"/>
              <a:t>   </a:t>
            </a:r>
            <a:endParaRPr lang="zh-CN" altLang="en-US" sz="2200"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62757" y="2204864"/>
            <a:ext cx="9877777" cy="3450696"/>
          </a:xfrm>
        </p:spPr>
        <p:txBody>
          <a:bodyPr>
            <a:noAutofit/>
          </a:bodyPr>
          <a:lstStyle/>
          <a:p>
            <a:pPr>
              <a:lnSpc>
                <a:spcPct val="150000"/>
              </a:lnSpc>
            </a:pPr>
            <a:r>
              <a:rPr lang="en-US" dirty="0" smtClean="0"/>
              <a:t>4.</a:t>
            </a:r>
            <a:r>
              <a:rPr lang="zh-CN" altLang="en-US" dirty="0" smtClean="0"/>
              <a:t>教给学习的方法，为幼儿创造主动学习的条件。</a:t>
            </a:r>
          </a:p>
          <a:p>
            <a:pPr>
              <a:lnSpc>
                <a:spcPct val="150000"/>
              </a:lnSpc>
            </a:pPr>
            <a:r>
              <a:rPr lang="en-US" dirty="0" smtClean="0"/>
              <a:t>5.</a:t>
            </a:r>
            <a:r>
              <a:rPr lang="zh-CN" altLang="en-US" dirty="0" smtClean="0"/>
              <a:t>改进指导策略，有效地促进幼儿主动学习。如，科学教学中，营造幼儿主动探索氛围的策略：一是让幼儿带着疑问去探索；二是在操作过程不限制幼儿的自由讨论、随机提问；三是允许孩子走动探索，让孩子不光观察探索自己的，还鼓励他们与同伴比较、分析、交流与合作；四是随时捕捉孩子不同的表现和发现。让幼儿在宽松的环境中探索，自主地乐于探究。</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b="1" dirty="0" smtClean="0"/>
              <a:t>5.</a:t>
            </a:r>
            <a:r>
              <a:rPr lang="zh-CN" altLang="en-US" b="1" dirty="0" smtClean="0"/>
              <a:t>为什么不能把</a:t>
            </a:r>
            <a:r>
              <a:rPr lang="en-US" altLang="zh-CN" b="1" dirty="0" smtClean="0"/>
              <a:t>《</a:t>
            </a:r>
            <a:r>
              <a:rPr lang="en-US" b="1" dirty="0" smtClean="0"/>
              <a:t>3-6</a:t>
            </a:r>
            <a:r>
              <a:rPr lang="zh-CN" altLang="en-US" b="1" dirty="0" smtClean="0"/>
              <a:t>岁儿童学习与发展指南</a:t>
            </a:r>
            <a:r>
              <a:rPr lang="en-US" altLang="zh-CN" b="1" dirty="0" smtClean="0"/>
              <a:t>》</a:t>
            </a:r>
            <a:r>
              <a:rPr lang="zh-CN" altLang="en-US" b="1" dirty="0" smtClean="0"/>
              <a:t>作为一把“尺子”来衡量所有的幼儿？（简答、论述题）</a:t>
            </a:r>
          </a:p>
          <a:p>
            <a:r>
              <a:rPr lang="zh-CN" altLang="en-US" dirty="0" smtClean="0"/>
              <a:t>答：因为</a:t>
            </a:r>
            <a:r>
              <a:rPr lang="en-US" altLang="zh-CN" dirty="0" smtClean="0"/>
              <a:t>《</a:t>
            </a:r>
            <a:r>
              <a:rPr lang="zh-CN" altLang="en-US" dirty="0" smtClean="0"/>
              <a:t>指南</a:t>
            </a:r>
            <a:r>
              <a:rPr lang="en-US" altLang="zh-CN" dirty="0" smtClean="0"/>
              <a:t>》</a:t>
            </a:r>
            <a:r>
              <a:rPr lang="zh-CN" altLang="en-US" dirty="0" smtClean="0"/>
              <a:t>中强调，在实施指南中需要把握以下几个方面：</a:t>
            </a:r>
          </a:p>
          <a:p>
            <a:r>
              <a:rPr lang="en-US" dirty="0" smtClean="0"/>
              <a:t>1.</a:t>
            </a:r>
            <a:r>
              <a:rPr lang="zh-CN" altLang="en-US" dirty="0" smtClean="0"/>
              <a:t>尊重幼儿发展的个体差异的原则。</a:t>
            </a:r>
          </a:p>
          <a:p>
            <a:r>
              <a:rPr lang="en-US" dirty="0" smtClean="0"/>
              <a:t>2.</a:t>
            </a:r>
            <a:r>
              <a:rPr lang="zh-CN" altLang="en-US" dirty="0" smtClean="0"/>
              <a:t>幼儿的发展是一个持续、渐进的过程，同时也表现出一定的阶段性特征。</a:t>
            </a:r>
          </a:p>
          <a:p>
            <a:r>
              <a:rPr lang="en-US" dirty="0" smtClean="0"/>
              <a:t>3.</a:t>
            </a:r>
            <a:r>
              <a:rPr lang="zh-CN" altLang="en-US" dirty="0" smtClean="0"/>
              <a:t>每个幼儿在沿着相似进程发展的过程中，各自的发展速度和到达某一水平的时间不完全相同。</a:t>
            </a:r>
          </a:p>
          <a:p>
            <a:r>
              <a:rPr lang="en-US" dirty="0" smtClean="0"/>
              <a:t>4.</a:t>
            </a:r>
            <a:r>
              <a:rPr lang="zh-CN" altLang="en-US" dirty="0" smtClean="0"/>
              <a:t>要充分理解和尊重幼儿发展进程中的个别差异，支持和引导他们从原有水平向更高水平发展，按照自身的速度和方式到达</a:t>
            </a:r>
            <a:r>
              <a:rPr lang="en-US" altLang="zh-CN" dirty="0" smtClean="0"/>
              <a:t>《</a:t>
            </a:r>
            <a:r>
              <a:rPr lang="zh-CN" altLang="en-US" dirty="0" smtClean="0"/>
              <a:t>指南</a:t>
            </a:r>
            <a:r>
              <a:rPr lang="en-US" altLang="zh-CN" dirty="0" smtClean="0"/>
              <a:t>》</a:t>
            </a:r>
            <a:r>
              <a:rPr lang="zh-CN" altLang="en-US" dirty="0" smtClean="0"/>
              <a:t>所呈现的发展“阶梯”，切忌用一把“尺子”衡量所有幼儿。</a:t>
            </a:r>
          </a:p>
        </p:txBody>
      </p:sp>
      <p:sp>
        <p:nvSpPr>
          <p:cNvPr id="2" name="标题 1"/>
          <p:cNvSpPr>
            <a:spLocks noGrp="1"/>
          </p:cNvSpPr>
          <p:nvPr>
            <p:ph type="title"/>
          </p:nvPr>
        </p:nvSpPr>
        <p:spPr/>
        <p:txBody>
          <a:bodyPr/>
          <a:lstStyle/>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95400" y="692696"/>
            <a:ext cx="10729192" cy="5904656"/>
          </a:xfrm>
        </p:spPr>
        <p:txBody>
          <a:bodyPr>
            <a:noAutofit/>
          </a:bodyPr>
          <a:lstStyle/>
          <a:p>
            <a:r>
              <a:rPr lang="en-US" altLang="zh-CN" b="1" dirty="0"/>
              <a:t>8.</a:t>
            </a:r>
            <a:r>
              <a:rPr lang="zh-CN" altLang="zh-CN" b="1" dirty="0"/>
              <a:t>幼儿想象的特点（简答题、材料题）</a:t>
            </a:r>
          </a:p>
          <a:p>
            <a:r>
              <a:rPr lang="zh-CN" altLang="zh-CN" dirty="0"/>
              <a:t>答：幼儿想象的特点是：</a:t>
            </a:r>
          </a:p>
          <a:p>
            <a:r>
              <a:rPr lang="en-US" altLang="zh-CN" dirty="0"/>
              <a:t>1.</a:t>
            </a:r>
            <a:r>
              <a:rPr lang="zh-CN" altLang="zh-CN" dirty="0"/>
              <a:t>无意想象为主，有意想象开始发展：无意想象的目的性不明确；想象的主题易受外界的干扰而变化；想象过程受兴趣和情绪的影响。有意想象开始发展。</a:t>
            </a:r>
          </a:p>
          <a:p>
            <a:r>
              <a:rPr lang="en-US" altLang="zh-CN" dirty="0"/>
              <a:t>2.</a:t>
            </a:r>
            <a:r>
              <a:rPr lang="zh-CN" altLang="zh-CN" dirty="0"/>
              <a:t>再造想象为主，创造想象开始发展：整个幼儿时期，幼儿是以再造想象为主的。表现为，想象在很大程度上具有复制性和模仿性。到了幼儿中期，在教育的影响下，再造想象中开始出现创造性的成分。</a:t>
            </a:r>
          </a:p>
          <a:p>
            <a:r>
              <a:rPr lang="en-US" altLang="zh-CN" dirty="0"/>
              <a:t>3.</a:t>
            </a:r>
            <a:r>
              <a:rPr lang="zh-CN" altLang="zh-CN" dirty="0"/>
              <a:t>想象的内容由贫乏、零碎逐渐向丰富、完整发展：进入幼儿期，孩子的想象内容较之婴儿期更为丰富，但从发展上来说，还是很贫乏。他们用以想象的形象</a:t>
            </a:r>
            <a:r>
              <a:rPr lang="en-US" altLang="zh-CN" dirty="0"/>
              <a:t>.</a:t>
            </a:r>
            <a:r>
              <a:rPr lang="zh-CN" altLang="zh-CN" dirty="0"/>
              <a:t>基本就是日常生活中和他最接近的事物，如爸妈、汽车、娃娃、小猫等等。数目很少，而且形象比较零碎，不完整，彼此之间缺乏联系。</a:t>
            </a:r>
          </a:p>
          <a:p>
            <a:r>
              <a:rPr lang="en-US" altLang="zh-CN" dirty="0"/>
              <a:t>4.</a:t>
            </a:r>
            <a:r>
              <a:rPr lang="zh-CN" altLang="zh-CN" dirty="0"/>
              <a:t>想象有时和现实混淆：（</a:t>
            </a:r>
            <a:r>
              <a:rPr lang="en-US" altLang="zh-CN" dirty="0"/>
              <a:t>1</a:t>
            </a:r>
            <a:r>
              <a:rPr lang="zh-CN" altLang="zh-CN" dirty="0"/>
              <a:t>）把渴望得到的东西说成已经得到；（</a:t>
            </a:r>
            <a:r>
              <a:rPr lang="en-US" altLang="zh-CN" dirty="0"/>
              <a:t>2</a:t>
            </a:r>
            <a:r>
              <a:rPr lang="zh-CN" altLang="zh-CN" dirty="0"/>
              <a:t>）把希望发生的事情当成已发生的事情来描述；（</a:t>
            </a:r>
            <a:r>
              <a:rPr lang="en-US" altLang="zh-CN" dirty="0"/>
              <a:t>3</a:t>
            </a:r>
            <a:r>
              <a:rPr lang="zh-CN" altLang="zh-CN" dirty="0"/>
              <a:t>）在参加游戏或欣赏文艺作品时，往往身临其境，与角色产生同样的情绪反应。</a:t>
            </a:r>
            <a:endParaRPr kumimoji="1" lang="zh-CN" altLang="zh-C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波形.thmx</Template>
  <TotalTime>14</TotalTime>
  <Words>13584</Words>
  <Application>Microsoft Office PowerPoint</Application>
  <PresentationFormat>自定义</PresentationFormat>
  <Paragraphs>543</Paragraphs>
  <Slides>86</Slides>
  <Notes>0</Notes>
  <HiddenSlides>0</HiddenSlides>
  <MMClips>0</MMClips>
  <ScaleCrop>false</ScaleCrop>
  <HeadingPairs>
    <vt:vector size="4" baseType="variant">
      <vt:variant>
        <vt:lpstr>主题</vt:lpstr>
      </vt:variant>
      <vt:variant>
        <vt:i4>1</vt:i4>
      </vt:variant>
      <vt:variant>
        <vt:lpstr>幻灯片标题</vt:lpstr>
      </vt:variant>
      <vt:variant>
        <vt:i4>86</vt:i4>
      </vt:variant>
    </vt:vector>
  </HeadingPairs>
  <TitlesOfParts>
    <vt:vector size="87" baseType="lpstr">
      <vt:lpstr>波形</vt:lpstr>
      <vt:lpstr>保教知识与能力</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幻灯片 82</vt:lpstr>
      <vt:lpstr>幻灯片 83</vt:lpstr>
      <vt:lpstr>幻灯片 84</vt:lpstr>
      <vt:lpstr>幻灯片 85</vt:lpstr>
      <vt:lpstr>幻灯片 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lydia</cp:lastModifiedBy>
  <cp:revision>25</cp:revision>
  <dcterms:created xsi:type="dcterms:W3CDTF">2017-04-18T11:34:00Z</dcterms:created>
  <dcterms:modified xsi:type="dcterms:W3CDTF">2018-10-26T13:19:55Z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