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3"/>
  </p:sldMasterIdLst>
  <p:sldIdLst>
    <p:sldId id="256" r:id="rId4"/>
    <p:sldId id="257" r:id="rId5"/>
    <p:sldId id="258" r:id="rId6"/>
    <p:sldId id="259" r:id="rId7"/>
    <p:sldId id="262" r:id="rId8"/>
    <p:sldId id="263" r:id="rId9"/>
    <p:sldId id="266" r:id="rId10"/>
    <p:sldId id="267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70" r:id="rId20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4" autoAdjust="0"/>
    <p:restoredTop sz="93692"/>
  </p:normalViewPr>
  <p:slideViewPr>
    <p:cSldViewPr snapToGrid="0" snapToObjects="1">
      <p:cViewPr>
        <p:scale>
          <a:sx n="66" d="100"/>
          <a:sy n="66" d="100"/>
        </p:scale>
        <p:origin x="2012" y="7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emf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976385">
            <a:off x="4795646" y="480193"/>
            <a:ext cx="5442619" cy="5834488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4418" y="3081777"/>
            <a:ext cx="5957887" cy="175432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POWERPOINT</a:t>
            </a:r>
            <a:endParaRPr lang="en-US" altLang="zh-CN" dirty="0"/>
          </a:p>
          <a:p>
            <a:pPr lvl="0"/>
            <a:r>
              <a:rPr lang="en-US" altLang="zh-CN" dirty="0"/>
              <a:t>TEMPLATE</a:t>
            </a:r>
            <a:endParaRPr lang="en-US" altLang="zh-CN" dirty="0"/>
          </a:p>
        </p:txBody>
      </p:sp>
      <p:sp>
        <p:nvSpPr>
          <p:cNvPr id="2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894417" y="2542907"/>
            <a:ext cx="5957887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Calibri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 宋体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获取更多优质模板（放映模式）</a:t>
            </a:r>
            <a:endParaRPr kumimoji="1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4185" y="190249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012180" y="211333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80" y="248133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804185" y="296733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4185" y="40321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6012180" y="316370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80" y="353169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7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80" y="42498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80" y="46178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4185" y="190249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012180" y="211333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80" y="248133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804185" y="296733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4185" y="40321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6012180" y="316370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80" y="353169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7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80" y="42498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80" y="46178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5680991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3804185" y="5070480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6012180" y="5288156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6012180" y="5656152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1628959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2600453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071912" y="111793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7279907" y="1328771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7279907" y="1696767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5071912" y="207926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7279907" y="2275634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7279907" y="2643630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3564168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071912" y="3042982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07" y="32393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7279907" y="36073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4508559"/>
            <a:ext cx="1608750" cy="382500"/>
          </a:xfrm>
          <a:prstGeom prst="rect">
            <a:avLst/>
          </a:prstGeom>
        </p:spPr>
      </p:pic>
      <p:sp>
        <p:nvSpPr>
          <p:cNvPr id="34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5071912" y="39873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7279907" y="4183740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25" hasCustomPrompt="1"/>
          </p:nvPr>
        </p:nvSpPr>
        <p:spPr>
          <a:xfrm>
            <a:off x="7279907" y="4551736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5466966"/>
            <a:ext cx="1608750" cy="382500"/>
          </a:xfrm>
          <a:prstGeom prst="rect">
            <a:avLst/>
          </a:prstGeom>
        </p:spPr>
      </p:pic>
      <p:sp>
        <p:nvSpPr>
          <p:cNvPr id="45" name="文本占位符 3"/>
          <p:cNvSpPr>
            <a:spLocks noGrp="1"/>
          </p:cNvSpPr>
          <p:nvPr>
            <p:ph type="body" sz="quarter" idx="26" hasCustomPrompt="1"/>
          </p:nvPr>
        </p:nvSpPr>
        <p:spPr>
          <a:xfrm>
            <a:off x="5071912" y="4945780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27" hasCustomPrompt="1"/>
          </p:nvPr>
        </p:nvSpPr>
        <p:spPr>
          <a:xfrm>
            <a:off x="7279907" y="5142147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28" hasCustomPrompt="1"/>
          </p:nvPr>
        </p:nvSpPr>
        <p:spPr>
          <a:xfrm>
            <a:off x="7279907" y="5510143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935211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1906705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071912" y="42418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7279907" y="635023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7279907" y="1003019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5071912" y="1385519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7279907" y="1581886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7279907" y="1949882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2870420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071912" y="2349234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07" y="2545601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7279907" y="2913597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3814811"/>
            <a:ext cx="1608750" cy="382500"/>
          </a:xfrm>
          <a:prstGeom prst="rect">
            <a:avLst/>
          </a:prstGeom>
        </p:spPr>
      </p:pic>
      <p:sp>
        <p:nvSpPr>
          <p:cNvPr id="34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5071912" y="329362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7279907" y="348999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25" hasCustomPrompt="1"/>
          </p:nvPr>
        </p:nvSpPr>
        <p:spPr>
          <a:xfrm>
            <a:off x="7279907" y="385798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4773218"/>
            <a:ext cx="1608750" cy="382500"/>
          </a:xfrm>
          <a:prstGeom prst="rect">
            <a:avLst/>
          </a:prstGeom>
        </p:spPr>
      </p:pic>
      <p:sp>
        <p:nvSpPr>
          <p:cNvPr id="45" name="文本占位符 3"/>
          <p:cNvSpPr>
            <a:spLocks noGrp="1"/>
          </p:cNvSpPr>
          <p:nvPr>
            <p:ph type="body" sz="quarter" idx="26" hasCustomPrompt="1"/>
          </p:nvPr>
        </p:nvSpPr>
        <p:spPr>
          <a:xfrm>
            <a:off x="5071912" y="4252032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27" hasCustomPrompt="1"/>
          </p:nvPr>
        </p:nvSpPr>
        <p:spPr>
          <a:xfrm>
            <a:off x="7279907" y="44483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28" hasCustomPrompt="1"/>
          </p:nvPr>
        </p:nvSpPr>
        <p:spPr>
          <a:xfrm>
            <a:off x="7279907" y="48163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5716124"/>
            <a:ext cx="1608750" cy="382500"/>
          </a:xfrm>
          <a:prstGeom prst="rect">
            <a:avLst/>
          </a:prstGeom>
        </p:spPr>
      </p:pic>
      <p:sp>
        <p:nvSpPr>
          <p:cNvPr id="40" name="文本占位符 3"/>
          <p:cNvSpPr>
            <a:spLocks noGrp="1"/>
          </p:cNvSpPr>
          <p:nvPr>
            <p:ph type="body" sz="quarter" idx="29" hasCustomPrompt="1"/>
          </p:nvPr>
        </p:nvSpPr>
        <p:spPr>
          <a:xfrm>
            <a:off x="5071912" y="5194938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1" name="文本占位符 3"/>
          <p:cNvSpPr>
            <a:spLocks noGrp="1"/>
          </p:cNvSpPr>
          <p:nvPr>
            <p:ph type="body" sz="quarter" idx="30" hasCustomPrompt="1"/>
          </p:nvPr>
        </p:nvSpPr>
        <p:spPr>
          <a:xfrm>
            <a:off x="7279907" y="539130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42" name="文本占位符 3"/>
          <p:cNvSpPr>
            <a:spLocks noGrp="1"/>
          </p:cNvSpPr>
          <p:nvPr>
            <p:ph type="body" sz="quarter" idx="31" hasCustomPrompt="1"/>
          </p:nvPr>
        </p:nvSpPr>
        <p:spPr>
          <a:xfrm>
            <a:off x="7279907" y="575930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5131" y="827927"/>
            <a:ext cx="4717349" cy="44552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172835">
            <a:off x="5104910" y="3139255"/>
            <a:ext cx="3312355" cy="187013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020" y="4193919"/>
            <a:ext cx="567780" cy="1205395"/>
          </a:xfrm>
          <a:prstGeom prst="rect">
            <a:avLst/>
          </a:prstGeom>
        </p:spPr>
      </p:pic>
      <p:sp>
        <p:nvSpPr>
          <p:cNvPr id="24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4894143" y="1947568"/>
            <a:ext cx="1007845" cy="22159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05990-BC52-416E-9197-CC5295CD08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64D650-7DD2-4B22-AAA8-AD86E4A3299A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277" y="39528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25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1352622" y="6069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352622" y="9749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5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277" y="39528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1352622" y="6069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27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352622" y="9749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1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4279900" y="2098675"/>
            <a:ext cx="5041900" cy="234791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zh-CN" altLang="en-US" sz="3200" strike="noStrike" kern="12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***班</a:t>
            </a:r>
            <a:br>
              <a:rPr lang="en-US" altLang="zh-CN" sz="3200" kern="12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sz="3200" strike="noStrike" kern="12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班</a:t>
            </a:r>
            <a:r>
              <a:rPr lang="zh-CN" altLang="en-US" sz="3200" strike="noStrike" kern="12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级简报</a:t>
            </a:r>
            <a:r>
              <a:rPr lang="en-US" altLang="zh-CN" sz="3200" strike="noStrike" kern="12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</a:t>
            </a:r>
            <a:r>
              <a:rPr lang="zh-CN" altLang="en-US" sz="3200" strike="noStrike" kern="12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第*期</a:t>
            </a:r>
            <a:r>
              <a:rPr lang="en-US" altLang="zh-CN" sz="3200" strike="noStrike" kern="120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)</a:t>
            </a:r>
            <a:endParaRPr lang="zh-CN" altLang="en-US" sz="3200" b="1" strike="noStrike" kern="1200" noProof="0" dirty="0" smtClean="0">
              <a:ln>
                <a:noFill/>
              </a:ln>
              <a:solidFill>
                <a:srgbClr val="09532A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100" name="文本框 3"/>
          <p:cNvSpPr txBox="1"/>
          <p:nvPr/>
        </p:nvSpPr>
        <p:spPr>
          <a:xfrm>
            <a:off x="9318625" y="6038850"/>
            <a:ext cx="2790825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 dirty="0">
                <a:solidFill>
                  <a:srgbClr val="09532A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主编：***    **年**月**日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143" y="1947568"/>
            <a:ext cx="1007845" cy="2214880"/>
          </a:xfrm>
        </p:spPr>
        <p:txBody>
          <a:bodyPr/>
          <a:lstStyle/>
          <a:p>
            <a:r>
              <a:rPr lang="zh-CN" altLang="en-US"/>
              <a:t>肆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277" y="395287"/>
            <a:ext cx="1007845" cy="922020"/>
          </a:xfrm>
        </p:spPr>
        <p:txBody>
          <a:bodyPr/>
          <a:lstStyle/>
          <a:p>
            <a:r>
              <a:rPr lang="zh-CN" altLang="en-US"/>
              <a:t>肆</a:t>
            </a:r>
            <a:endParaRPr lang="zh-CN" altLang="en-US" dirty="0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精彩案例</a:t>
            </a:r>
            <a:endParaRPr lang="zh-CN" altLang="en-US" dirty="0"/>
          </a:p>
        </p:txBody>
      </p:sp>
      <p:sp>
        <p:nvSpPr>
          <p:cNvPr id="11266" name="标题 1"/>
          <p:cNvSpPr>
            <a:spLocks noGrp="1"/>
          </p:cNvSpPr>
          <p:nvPr/>
        </p:nvSpPr>
        <p:spPr>
          <a:xfrm>
            <a:off x="3619500" y="394970"/>
            <a:ext cx="4892040" cy="99441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备注：分享班级学员的优秀作品</a:t>
            </a:r>
            <a:endParaRPr lang="zh-CN" altLang="en-US" sz="2400" b="1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4340" name="Rectangle 3"/>
          <p:cNvSpPr>
            <a:spLocks noGrp="1"/>
          </p:cNvSpPr>
          <p:nvPr/>
        </p:nvSpPr>
        <p:spPr>
          <a:xfrm>
            <a:off x="496570" y="1733550"/>
            <a:ext cx="11274425" cy="43516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endParaRPr lang="en-US" altLang="zh-CN" sz="1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世上只有妈妈好</a:t>
            </a:r>
            <a:r>
              <a:rPr lang="en-US" altLang="zh-CN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发布者：符帼程  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在一次音乐活动里，我教小朋友们唱这首耳熟能响的儿童歌曲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《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世上只有妈妈好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》</a:t>
            </a: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小朋友们唱得很好听也很喜欢参与到音乐活动中来，活动过后，小朋友们七嘴八舌地说出自己爱妈妈、喜欢妈妈等等的感言，这时，吴瑜嫚小朋友说：“老师！您给我们讲讲这首歌的故事吧”，小朋友一听到有故事听都兴奋起来，要知道，故事可是小朋友们最喜欢听的，我可不能让他们失望了，于是，我就大概把这部电影的故事情节加点生动的语气讲给小朋友们听</a:t>
            </a:r>
            <a:r>
              <a:rPr lang="en-US" altLang="zh-CN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.. .. ..</a:t>
            </a: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143" y="1947568"/>
            <a:ext cx="1007845" cy="2214880"/>
          </a:xfrm>
        </p:spPr>
        <p:txBody>
          <a:bodyPr/>
          <a:lstStyle/>
          <a:p>
            <a:r>
              <a:rPr lang="zh-CN" altLang="en-US"/>
              <a:t>伍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277" y="395287"/>
            <a:ext cx="1007845" cy="922020"/>
          </a:xfrm>
        </p:spPr>
        <p:txBody>
          <a:bodyPr/>
          <a:lstStyle/>
          <a:p>
            <a:r>
              <a:rPr lang="zh-CN" altLang="en-US"/>
              <a:t>伍</a:t>
            </a:r>
            <a:endParaRPr lang="zh-CN" altLang="en-US" dirty="0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我的感悟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5363" name="Rectangle 6"/>
          <p:cNvSpPr>
            <a:spLocks noGrp="1"/>
          </p:cNvSpPr>
          <p:nvPr/>
        </p:nvSpPr>
        <p:spPr>
          <a:xfrm>
            <a:off x="628650" y="1825625"/>
            <a:ext cx="11234420" cy="43516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心语（一）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发布者：邢巧敏</a:t>
            </a:r>
            <a:endParaRPr lang="en-US" altLang="zh-CN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1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著名主持人鲁豫说过：“猫吃鱼，狗吃肉，奥特曼打小怪兽。”在我看来，这句话就是对幸福最好的诠释。说到底，对“幸福”的定义是由每个人对幸福的感受和态度来决定的。作为一名乡镇幼教，在这个领域的我一直在学习，在享受其中的酸甜苦辣，各种滋味。幸福其实很简单，就看你怎么看待它。有一份稳定又有规律的工作就是一种幸福。教师平时除了有双休之外，令人羡慕的要数寒暑假了。我会选择看书、上网、可以旅游等等，在工作之余还可以有更多时间由自己支配，不断为自己充电。生活充实而幸福。</a:t>
            </a:r>
            <a:endParaRPr lang="zh-CN" altLang="en-US" sz="1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894143" y="1947568"/>
            <a:ext cx="1007845" cy="2214880"/>
          </a:xfrm>
        </p:spPr>
        <p:txBody>
          <a:bodyPr/>
          <a:lstStyle/>
          <a:p>
            <a:r>
              <a:rPr lang="zh-CN" altLang="en-US"/>
              <a:t>陆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277" y="395287"/>
            <a:ext cx="1007845" cy="922020"/>
          </a:xfrm>
        </p:spPr>
        <p:txBody>
          <a:bodyPr/>
          <a:lstStyle/>
          <a:p>
            <a:r>
              <a:rPr lang="zh-CN" altLang="en-US"/>
              <a:t>陆</a:t>
            </a:r>
            <a:endParaRPr lang="zh-CN" altLang="en-US" dirty="0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361690" y="533400"/>
            <a:ext cx="609219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备注：</a:t>
            </a:r>
            <a:r>
              <a:rPr lang="zh-CN" altLang="zh-CN" sz="1600" b="1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此版块可依据不同学习阶段进行不同的提示，可包含通知、安排等。右边的案例为</a:t>
            </a:r>
            <a:r>
              <a:rPr lang="zh-CN" altLang="zh-CN" sz="1600" b="1" noProof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某辅导教师简报第一期的温馨提示。</a:t>
            </a:r>
            <a:endParaRPr lang="zh-CN" altLang="zh-CN" sz="1600" b="1" kern="0" noProof="0" dirty="0">
              <a:ln>
                <a:noFill/>
              </a:ln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16386" name="TextBox 7"/>
          <p:cNvSpPr txBox="1"/>
          <p:nvPr/>
        </p:nvSpPr>
        <p:spPr>
          <a:xfrm>
            <a:off x="1352233" y="2029460"/>
            <a:ext cx="6754812" cy="3276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</a:t>
            </a:r>
            <a:r>
              <a:rPr lang="zh-CN" altLang="zh-CN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老师们看这里啦！！！</a:t>
            </a:r>
            <a:endParaRPr lang="zh-CN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endParaRPr lang="en-US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</a:t>
            </a:r>
            <a:endParaRPr lang="zh-CN" altLang="en-US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b="1" u="sng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b="1" u="sng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寄语：亲爱的老师学员们，是不是很容易得分呢？</a:t>
            </a:r>
            <a:endParaRPr lang="zh-CN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zh-CN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34277" y="395287"/>
            <a:ext cx="1007845" cy="922020"/>
          </a:xfrm>
        </p:spPr>
        <p:txBody>
          <a:bodyPr/>
          <a:lstStyle/>
          <a:p>
            <a:r>
              <a:rPr lang="zh-CN" altLang="en-US"/>
              <a:t>陆</a:t>
            </a:r>
            <a:endParaRPr lang="zh-CN" altLang="en-US" dirty="0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7410" name="矩形 5"/>
          <p:cNvSpPr/>
          <p:nvPr/>
        </p:nvSpPr>
        <p:spPr>
          <a:xfrm>
            <a:off x="2447925" y="1971040"/>
            <a:ext cx="8782050" cy="1337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只要您按照考核方案，针对目前您成绩中的薄弱项，及还未学习提交的项目，合理安排，及时积极提交作业和研修日志，参与研修活动，观看专家视频答疑，参与论坛交流，定能步步为赢，取得好成绩。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流程图: 终止 15"/>
          <p:cNvSpPr/>
          <p:nvPr/>
        </p:nvSpPr>
        <p:spPr>
          <a:xfrm>
            <a:off x="957263" y="2132013"/>
            <a:ext cx="1454150" cy="73660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寄语不合格学员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流程图: 终止 16"/>
          <p:cNvSpPr/>
          <p:nvPr/>
        </p:nvSpPr>
        <p:spPr>
          <a:xfrm>
            <a:off x="1012825" y="4149725"/>
            <a:ext cx="1327150" cy="681038"/>
          </a:xfrm>
          <a:prstGeom prst="flowChartTerminator">
            <a:avLst/>
          </a:prstGeom>
          <a:solidFill>
            <a:srgbClr val="095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寄语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已</a:t>
            </a:r>
            <a:r>
              <a:rPr kumimoji="0" lang="zh-CN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合格学员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13" name="矩形 10"/>
          <p:cNvSpPr/>
          <p:nvPr/>
        </p:nvSpPr>
        <p:spPr>
          <a:xfrm>
            <a:off x="2411730" y="4006215"/>
            <a:ext cx="8818245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zh-CN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虽然目前您的成绩已经合格，但为了我们整体的学习率和合格率，我们的分数是否还可以再高点呢，那么，也请您结合考核方案，继续努力，争取大家都能是百分。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0" descr="QQ截图201703101508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3765" y="3677285"/>
            <a:ext cx="2378710" cy="27298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894418" y="3081777"/>
            <a:ext cx="5957887" cy="1323439"/>
          </a:xfrm>
        </p:spPr>
        <p:txBody>
          <a:bodyPr/>
          <a:lstStyle/>
          <a:p>
            <a:r>
              <a:rPr lang="en-US" altLang="zh-CN" sz="8000">
                <a:solidFill>
                  <a:schemeClr val="tx1"/>
                </a:solidFill>
              </a:rPr>
              <a:t>THANKS</a:t>
            </a:r>
            <a:endParaRPr lang="en-US" altLang="zh-CN" sz="8000" dirty="0">
              <a:solidFill>
                <a:schemeClr val="tx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4451985" y="2569845"/>
            <a:ext cx="2746375" cy="768350"/>
          </a:xfrm>
        </p:spPr>
        <p:txBody>
          <a:bodyPr wrap="square"/>
          <a:lstStyle/>
          <a:p>
            <a:r>
              <a:rPr lang="zh-CN" altLang="en-US" sz="4400" dirty="0"/>
              <a:t>感谢观看</a:t>
            </a:r>
            <a:endParaRPr lang="zh-CN" alt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5937785" y="2102522"/>
            <a:ext cx="1007845" cy="923330"/>
          </a:xfrm>
        </p:spPr>
        <p:txBody>
          <a:bodyPr/>
          <a:lstStyle/>
          <a:p>
            <a:r>
              <a:rPr lang="zh-CN" altLang="en-US"/>
              <a:t>壹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2"/>
          </p:nvPr>
        </p:nvSpPr>
        <p:spPr>
          <a:xfrm>
            <a:off x="7038975" y="2379980"/>
            <a:ext cx="1762760" cy="460375"/>
          </a:xfrm>
        </p:spPr>
        <p:txBody>
          <a:bodyPr wrap="square"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卷首寄语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/>
              <a:t>CONTENTS</a:t>
            </a:r>
            <a:endParaRPr lang="en-US" altLang="zh-CN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5937785" y="3207365"/>
            <a:ext cx="1007845" cy="923330"/>
          </a:xfrm>
        </p:spPr>
        <p:txBody>
          <a:bodyPr/>
          <a:lstStyle/>
          <a:p>
            <a:r>
              <a:rPr lang="zh-CN" altLang="en-US"/>
              <a:t>贰</a:t>
            </a:r>
            <a:endParaRPr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5937785" y="4338878"/>
            <a:ext cx="1007845" cy="923330"/>
          </a:xfrm>
        </p:spPr>
        <p:txBody>
          <a:bodyPr/>
          <a:lstStyle/>
          <a:p>
            <a:r>
              <a:rPr lang="zh-CN" altLang="en-US"/>
              <a:t>叁</a:t>
            </a:r>
            <a:endParaRPr lang="zh-CN" altLang="en-US" dirty="0"/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8"/>
          </p:nvPr>
        </p:nvSpPr>
        <p:spPr>
          <a:xfrm>
            <a:off x="7038975" y="3430270"/>
            <a:ext cx="1762760" cy="460375"/>
          </a:xfrm>
        </p:spPr>
        <p:txBody>
          <a:bodyPr wrap="square"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班级之星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20"/>
          </p:nvPr>
        </p:nvSpPr>
        <p:spPr>
          <a:xfrm>
            <a:off x="7038975" y="4516755"/>
            <a:ext cx="1762760" cy="460375"/>
          </a:xfrm>
        </p:spPr>
        <p:txBody>
          <a:bodyPr wrap="square"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学情通报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占位符 15"/>
          <p:cNvSpPr>
            <a:spLocks noGrp="1"/>
          </p:cNvSpPr>
          <p:nvPr/>
        </p:nvSpPr>
        <p:spPr>
          <a:xfrm>
            <a:off x="8681620" y="2129192"/>
            <a:ext cx="1007845" cy="9220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肆</a:t>
            </a:r>
            <a:endParaRPr lang="zh-CN" altLang="en-US" dirty="0"/>
          </a:p>
        </p:txBody>
      </p:sp>
      <p:sp>
        <p:nvSpPr>
          <p:cNvPr id="6" name="文本占位符 15"/>
          <p:cNvSpPr>
            <a:spLocks noGrp="1"/>
          </p:cNvSpPr>
          <p:nvPr/>
        </p:nvSpPr>
        <p:spPr>
          <a:xfrm>
            <a:off x="8688605" y="3216312"/>
            <a:ext cx="1007845" cy="9220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伍</a:t>
            </a:r>
            <a:endParaRPr lang="zh-CN" altLang="en-US" dirty="0"/>
          </a:p>
        </p:txBody>
      </p:sp>
      <p:sp>
        <p:nvSpPr>
          <p:cNvPr id="7" name="文本占位符 15"/>
          <p:cNvSpPr>
            <a:spLocks noGrp="1"/>
          </p:cNvSpPr>
          <p:nvPr/>
        </p:nvSpPr>
        <p:spPr>
          <a:xfrm>
            <a:off x="8728610" y="4276762"/>
            <a:ext cx="1007845" cy="9220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陆</a:t>
            </a:r>
            <a:endParaRPr lang="zh-CN" altLang="en-US" dirty="0"/>
          </a:p>
        </p:txBody>
      </p:sp>
      <p:sp>
        <p:nvSpPr>
          <p:cNvPr id="8" name="文本占位符 16"/>
          <p:cNvSpPr>
            <a:spLocks noGrp="1"/>
          </p:cNvSpPr>
          <p:nvPr/>
        </p:nvSpPr>
        <p:spPr>
          <a:xfrm>
            <a:off x="9783445" y="2360930"/>
            <a:ext cx="1616075" cy="460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精彩案例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9" name="文本占位符 16"/>
          <p:cNvSpPr>
            <a:spLocks noGrp="1"/>
          </p:cNvSpPr>
          <p:nvPr/>
        </p:nvSpPr>
        <p:spPr>
          <a:xfrm>
            <a:off x="9756775" y="3446780"/>
            <a:ext cx="1496695" cy="460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我的感悟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占位符 16"/>
          <p:cNvSpPr>
            <a:spLocks noGrp="1"/>
          </p:cNvSpPr>
          <p:nvPr/>
        </p:nvSpPr>
        <p:spPr>
          <a:xfrm>
            <a:off x="9777730" y="4520565"/>
            <a:ext cx="1519555" cy="460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壹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壹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622" y="606999"/>
            <a:ext cx="3506203" cy="460375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卷首寄语</a:t>
            </a:r>
            <a:endParaRPr lang="zh-CN" altLang="en-US" dirty="0"/>
          </a:p>
        </p:txBody>
      </p:sp>
      <p:sp>
        <p:nvSpPr>
          <p:cNvPr id="7177" name="Rectangle 22"/>
          <p:cNvSpPr/>
          <p:nvPr/>
        </p:nvSpPr>
        <p:spPr>
          <a:xfrm>
            <a:off x="2400300" y="2053908"/>
            <a:ext cx="806069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教育是一条智慧的长河，它承载着知识、文明，</a:t>
            </a:r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它既是智慧的产物，又是智慧的载体与推进器。</a:t>
            </a:r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教育从来就是一个智慧的职业，教育需要智慧。</a:t>
            </a:r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智慧需要教育的传承，教育离不开智慧的滋养。</a:t>
            </a:r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  <a:p>
            <a:pPr eaLnBrk="0" hangingPunct="0"/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0114" y="4006729"/>
            <a:ext cx="2931886" cy="2409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贰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505" y="1623695"/>
            <a:ext cx="1165225" cy="1100455"/>
          </a:xfrm>
          <a:prstGeom prst="rect">
            <a:avLst/>
          </a:prstGeom>
        </p:spPr>
      </p:pic>
      <p:sp>
        <p:nvSpPr>
          <p:cNvPr id="21" name="空心弧 20"/>
          <p:cNvSpPr/>
          <p:nvPr/>
        </p:nvSpPr>
        <p:spPr>
          <a:xfrm rot="10965428">
            <a:off x="2616724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195938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空心弧 26"/>
          <p:cNvSpPr/>
          <p:nvPr/>
        </p:nvSpPr>
        <p:spPr>
          <a:xfrm rot="10965428">
            <a:off x="5528852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108066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空心弧 34"/>
          <p:cNvSpPr/>
          <p:nvPr/>
        </p:nvSpPr>
        <p:spPr>
          <a:xfrm rot="10965428">
            <a:off x="8439709" y="16502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9018923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贰</a:t>
            </a:r>
            <a:endParaRPr lang="zh-CN" altLang="en-US" dirty="0"/>
          </a:p>
        </p:txBody>
      </p:sp>
      <p:sp>
        <p:nvSpPr>
          <p:cNvPr id="39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2466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班级之星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825115" y="2004060"/>
            <a:ext cx="80264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2000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作 业</a:t>
            </a:r>
            <a:endParaRPr lang="zh-CN" altLang="en-US" sz="2000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855" y="1617345"/>
            <a:ext cx="1165225" cy="110045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779135" y="1851025"/>
            <a:ext cx="80264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研修活动</a:t>
            </a:r>
            <a:endParaRPr lang="zh-CN" altLang="en-US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885" y="1630680"/>
            <a:ext cx="1165225" cy="11004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8679180" y="1857375"/>
            <a:ext cx="80264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b="1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资源分享</a:t>
            </a:r>
            <a:endParaRPr lang="zh-CN" altLang="en-US" b="1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896745" y="3555365"/>
            <a:ext cx="2599055" cy="19145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53940" y="3555365"/>
            <a:ext cx="2599055" cy="19145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769860" y="3555365"/>
            <a:ext cx="2599055" cy="19145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叁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叁</a:t>
            </a:r>
            <a:endParaRPr lang="zh-CN" altLang="en-US" dirty="0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学情通报</a:t>
            </a:r>
            <a:endParaRPr lang="zh-CN" altLang="en-US" dirty="0"/>
          </a:p>
        </p:txBody>
      </p:sp>
      <p:sp>
        <p:nvSpPr>
          <p:cNvPr id="11266" name="标题 1"/>
          <p:cNvSpPr>
            <a:spLocks noGrp="1"/>
          </p:cNvSpPr>
          <p:nvPr/>
        </p:nvSpPr>
        <p:spPr>
          <a:xfrm>
            <a:off x="3453765" y="323850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/>
              <a:t>学员阶段考核成绩合格学员名单</a:t>
            </a:r>
            <a:br>
              <a:rPr lang="zh-CN" altLang="en-US" sz="2800" dirty="0"/>
            </a:br>
            <a:r>
              <a:rPr lang="zh-CN" altLang="en-US" sz="1800" dirty="0"/>
              <a:t>（截止</a:t>
            </a:r>
            <a:r>
              <a:rPr lang="en-US" altLang="zh-CN" sz="1800" dirty="0"/>
              <a:t>2018</a:t>
            </a:r>
            <a:r>
              <a:rPr lang="zh-CN" altLang="en-US" sz="1800" dirty="0"/>
              <a:t>年</a:t>
            </a:r>
            <a:r>
              <a:rPr lang="en-US" altLang="zh-CN" sz="1800" dirty="0"/>
              <a:t>*</a:t>
            </a:r>
            <a:r>
              <a:rPr lang="zh-CN" altLang="en-US" sz="1800" dirty="0"/>
              <a:t>月</a:t>
            </a:r>
            <a:r>
              <a:rPr lang="en-US" altLang="zh-CN" sz="1800" dirty="0"/>
              <a:t>*</a:t>
            </a:r>
            <a:r>
              <a:rPr lang="zh-CN" altLang="en-US" sz="1800" dirty="0"/>
              <a:t>日</a:t>
            </a:r>
            <a:r>
              <a:rPr lang="en-US" altLang="zh-CN" sz="1800" dirty="0"/>
              <a:t>*</a:t>
            </a:r>
            <a:r>
              <a:rPr lang="zh-CN" altLang="en-US" sz="1800" dirty="0"/>
              <a:t>时）</a:t>
            </a:r>
            <a:endParaRPr lang="zh-CN" altLang="en-US" sz="1800" dirty="0"/>
          </a:p>
        </p:txBody>
      </p:sp>
      <p:graphicFrame>
        <p:nvGraphicFramePr>
          <p:cNvPr id="30434" name="Group 1762"/>
          <p:cNvGraphicFramePr>
            <a:graphicFrameLocks noGrp="1"/>
          </p:cNvGraphicFramePr>
          <p:nvPr/>
        </p:nvGraphicFramePr>
        <p:xfrm>
          <a:off x="1678305" y="1813560"/>
          <a:ext cx="8568690" cy="4185920"/>
        </p:xfrm>
        <a:graphic>
          <a:graphicData uri="http://schemas.openxmlformats.org/drawingml/2006/table">
            <a:tbl>
              <a:tblPr/>
              <a:tblGrid>
                <a:gridCol w="916940"/>
                <a:gridCol w="1286510"/>
                <a:gridCol w="1188720"/>
                <a:gridCol w="991235"/>
                <a:gridCol w="1021080"/>
                <a:gridCol w="1035050"/>
                <a:gridCol w="1099266"/>
                <a:gridCol w="1029829"/>
              </a:tblGrid>
              <a:tr h="429895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 名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研修日志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资源分享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研修活动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论坛研讨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总学习时间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成绩</a:t>
                      </a: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学员一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195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学员二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学员四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学员五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学员六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学员七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学员八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327"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学员九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775" y="395133"/>
            <a:ext cx="2737485" cy="1291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叁</a:t>
            </a:r>
            <a:endParaRPr lang="zh-CN" altLang="en-US" dirty="0"/>
          </a:p>
        </p:txBody>
      </p:sp>
      <p:sp>
        <p:nvSpPr>
          <p:cNvPr id="31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352550" y="607060"/>
            <a:ext cx="1779270" cy="460375"/>
          </a:xfrm>
        </p:spPr>
        <p:txBody>
          <a:bodyPr wrap="square"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学情通报</a:t>
            </a:r>
            <a:endParaRPr lang="zh-CN" altLang="en-US" dirty="0"/>
          </a:p>
        </p:txBody>
      </p:sp>
      <p:sp>
        <p:nvSpPr>
          <p:cNvPr id="11266" name="标题 1"/>
          <p:cNvSpPr>
            <a:spLocks noGrp="1"/>
          </p:cNvSpPr>
          <p:nvPr/>
        </p:nvSpPr>
        <p:spPr>
          <a:xfrm>
            <a:off x="3619500" y="394970"/>
            <a:ext cx="1504950" cy="99441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sz="3200" b="1" dirty="0"/>
              <a:t>请关注</a:t>
            </a:r>
            <a:endParaRPr lang="zh-CN" sz="32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3314" name="Rectangle 3"/>
          <p:cNvSpPr>
            <a:spLocks noGrp="1"/>
          </p:cNvSpPr>
          <p:nvPr/>
        </p:nvSpPr>
        <p:spPr>
          <a:xfrm>
            <a:off x="233045" y="1511935"/>
            <a:ext cx="11752580" cy="16713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下表中老师们可以看出，经过大家这段时间的努力，我们班的学习率有所上升，达到了****，在**个班中排名第**！祝贺大家！不过还有部分老师的成绩来没有达到合格线，尤其是还有**位老师还没有开始学习。培训时间即将结束，老师们要抓紧最后的时间，加油哦！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055178" y="2540318"/>
          <a:ext cx="8424863" cy="3673475"/>
        </p:xfrm>
        <a:graphic>
          <a:graphicData uri="http://schemas.openxmlformats.org/drawingml/2006/table">
            <a:tbl>
              <a:tblPr/>
              <a:tblGrid>
                <a:gridCol w="1296035"/>
                <a:gridCol w="820420"/>
                <a:gridCol w="785495"/>
                <a:gridCol w="770890"/>
                <a:gridCol w="1235074"/>
                <a:gridCol w="730250"/>
                <a:gridCol w="713032"/>
                <a:gridCol w="730336"/>
                <a:gridCol w="664845"/>
                <a:gridCol w="678449"/>
              </a:tblGrid>
              <a:tr h="1165345"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班级名称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上线人数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有学时人数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未学习人数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总学习时间</a:t>
                      </a:r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分钟</a:t>
                      </a:r>
                      <a:r>
                        <a:rPr lang="en-US" altLang="zh-CN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研修日志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资源分享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研修活动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论坛研讨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4180"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********班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3762"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********班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3762"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********班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23762"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********班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600" b="1" i="0" u="none" strike="noStrike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812211">
                <a:tc>
                  <a:txBody>
                    <a:bodyPr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  <a:endParaRPr lang="zh-CN" altLang="en-US" sz="1600" b="1" i="0" u="none" strike="noStrike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fontAlgn="ctr" latinLnBrk="0" hangingPunct="1"/>
                      <a:r>
                        <a:rPr lang="zh-CN" altLang="en-US" sz="1600" b="1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　</a:t>
                      </a:r>
                      <a:endParaRPr lang="zh-CN" altLang="en-US" sz="1600" b="1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446" marR="9446" marT="9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CFE2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1">
      <a:majorFont>
        <a:latin typeface="Calibri"/>
        <a:ea typeface="宋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1335</Words>
  <Application>WPS 演示</Application>
  <PresentationFormat>宽屏</PresentationFormat>
  <Paragraphs>301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Segoe UI Light</vt:lpstr>
      <vt:lpstr>Century Gothic</vt:lpstr>
      <vt:lpstr>Segoe UI Light</vt:lpstr>
      <vt:lpstr>Arial</vt:lpstr>
      <vt:lpstr>黑体</vt:lpstr>
      <vt:lpstr>Calibri</vt:lpstr>
      <vt:lpstr>Arial Unicode MS</vt:lpstr>
      <vt:lpstr>华文行楷</vt:lpstr>
      <vt:lpstr>华文新魏</vt:lpstr>
      <vt:lpstr>Office 主题</vt:lpstr>
      <vt:lpstr>OfficePLUS</vt:lpstr>
      <vt:lpstr>***班 班级简报(第*期)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学员阶段考核成绩合格学员名单 （截止2018年*月*日*时）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keywords>ppt</cp:keywords>
  <cp:lastModifiedBy>魚小♫</cp:lastModifiedBy>
  <cp:revision>36</cp:revision>
  <dcterms:created xsi:type="dcterms:W3CDTF">2015-08-18T02:51:00Z</dcterms:created>
  <dcterms:modified xsi:type="dcterms:W3CDTF">2018-05-18T07:15:28Z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