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Layouts/slideLayout3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64" r:id="rId2"/>
    <p:sldMasterId id="2147483876" r:id="rId3"/>
    <p:sldMasterId id="2147483888" r:id="rId4"/>
  </p:sldMasterIdLst>
  <p:notesMasterIdLst>
    <p:notesMasterId r:id="rId131"/>
  </p:notesMasterIdLst>
  <p:sldIdLst>
    <p:sldId id="363" r:id="rId5"/>
    <p:sldId id="360" r:id="rId6"/>
    <p:sldId id="362" r:id="rId7"/>
    <p:sldId id="376" r:id="rId8"/>
    <p:sldId id="377" r:id="rId9"/>
    <p:sldId id="378" r:id="rId10"/>
    <p:sldId id="379" r:id="rId11"/>
    <p:sldId id="380" r:id="rId12"/>
    <p:sldId id="381" r:id="rId13"/>
    <p:sldId id="364" r:id="rId14"/>
    <p:sldId id="365" r:id="rId15"/>
    <p:sldId id="361" r:id="rId16"/>
    <p:sldId id="256" r:id="rId17"/>
    <p:sldId id="257" r:id="rId18"/>
    <p:sldId id="382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371" r:id="rId36"/>
    <p:sldId id="372" r:id="rId37"/>
    <p:sldId id="373" r:id="rId38"/>
    <p:sldId id="374" r:id="rId39"/>
    <p:sldId id="375" r:id="rId40"/>
    <p:sldId id="275" r:id="rId41"/>
    <p:sldId id="276" r:id="rId42"/>
    <p:sldId id="277" r:id="rId43"/>
    <p:sldId id="278" r:id="rId44"/>
    <p:sldId id="279" r:id="rId45"/>
    <p:sldId id="280" r:id="rId46"/>
    <p:sldId id="368" r:id="rId47"/>
    <p:sldId id="369" r:id="rId48"/>
    <p:sldId id="281" r:id="rId49"/>
    <p:sldId id="370" r:id="rId50"/>
    <p:sldId id="282" r:id="rId51"/>
    <p:sldId id="283" r:id="rId52"/>
    <p:sldId id="284" r:id="rId53"/>
    <p:sldId id="285" r:id="rId54"/>
    <p:sldId id="286" r:id="rId55"/>
    <p:sldId id="287" r:id="rId56"/>
    <p:sldId id="288" r:id="rId57"/>
    <p:sldId id="289" r:id="rId58"/>
    <p:sldId id="290" r:id="rId59"/>
    <p:sldId id="291" r:id="rId60"/>
    <p:sldId id="292" r:id="rId61"/>
    <p:sldId id="293" r:id="rId62"/>
    <p:sldId id="294" r:id="rId63"/>
    <p:sldId id="295" r:id="rId64"/>
    <p:sldId id="296" r:id="rId65"/>
    <p:sldId id="297" r:id="rId66"/>
    <p:sldId id="298" r:id="rId67"/>
    <p:sldId id="299" r:id="rId68"/>
    <p:sldId id="300" r:id="rId69"/>
    <p:sldId id="301" r:id="rId70"/>
    <p:sldId id="302" r:id="rId71"/>
    <p:sldId id="303" r:id="rId72"/>
    <p:sldId id="304" r:id="rId73"/>
    <p:sldId id="305" r:id="rId74"/>
    <p:sldId id="306" r:id="rId75"/>
    <p:sldId id="307" r:id="rId76"/>
    <p:sldId id="308" r:id="rId77"/>
    <p:sldId id="309" r:id="rId78"/>
    <p:sldId id="310" r:id="rId79"/>
    <p:sldId id="311" r:id="rId80"/>
    <p:sldId id="312" r:id="rId81"/>
    <p:sldId id="313" r:id="rId82"/>
    <p:sldId id="314" r:id="rId83"/>
    <p:sldId id="315" r:id="rId84"/>
    <p:sldId id="316" r:id="rId85"/>
    <p:sldId id="317" r:id="rId86"/>
    <p:sldId id="318" r:id="rId87"/>
    <p:sldId id="319" r:id="rId88"/>
    <p:sldId id="320" r:id="rId89"/>
    <p:sldId id="321" r:id="rId90"/>
    <p:sldId id="322" r:id="rId91"/>
    <p:sldId id="323" r:id="rId92"/>
    <p:sldId id="324" r:id="rId93"/>
    <p:sldId id="325" r:id="rId94"/>
    <p:sldId id="326" r:id="rId95"/>
    <p:sldId id="327" r:id="rId96"/>
    <p:sldId id="328" r:id="rId97"/>
    <p:sldId id="329" r:id="rId98"/>
    <p:sldId id="330" r:id="rId99"/>
    <p:sldId id="331" r:id="rId100"/>
    <p:sldId id="332" r:id="rId101"/>
    <p:sldId id="333" r:id="rId102"/>
    <p:sldId id="334" r:id="rId103"/>
    <p:sldId id="335" r:id="rId104"/>
    <p:sldId id="336" r:id="rId105"/>
    <p:sldId id="337" r:id="rId106"/>
    <p:sldId id="338" r:id="rId107"/>
    <p:sldId id="339" r:id="rId108"/>
    <p:sldId id="340" r:id="rId109"/>
    <p:sldId id="341" r:id="rId110"/>
    <p:sldId id="342" r:id="rId111"/>
    <p:sldId id="343" r:id="rId112"/>
    <p:sldId id="344" r:id="rId113"/>
    <p:sldId id="345" r:id="rId114"/>
    <p:sldId id="346" r:id="rId115"/>
    <p:sldId id="347" r:id="rId116"/>
    <p:sldId id="348" r:id="rId117"/>
    <p:sldId id="349" r:id="rId118"/>
    <p:sldId id="350" r:id="rId119"/>
    <p:sldId id="351" r:id="rId120"/>
    <p:sldId id="352" r:id="rId121"/>
    <p:sldId id="353" r:id="rId122"/>
    <p:sldId id="354" r:id="rId123"/>
    <p:sldId id="355" r:id="rId124"/>
    <p:sldId id="356" r:id="rId125"/>
    <p:sldId id="357" r:id="rId126"/>
    <p:sldId id="358" r:id="rId127"/>
    <p:sldId id="359" r:id="rId128"/>
    <p:sldId id="366" r:id="rId129"/>
    <p:sldId id="367" r:id="rId1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viewProps" Target="viewProps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26" Type="http://schemas.openxmlformats.org/officeDocument/2006/relationships/slide" Target="slides/slide122.xml"/><Relationship Id="rId13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slide" Target="slides/slide112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3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30" Type="http://schemas.openxmlformats.org/officeDocument/2006/relationships/slide" Target="slides/slide126.xml"/><Relationship Id="rId13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notesMaster" Target="notesMasters/notesMaster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C690FC-966F-4B5E-9832-6F215DD454F0}" type="doc">
      <dgm:prSet loTypeId="urn:microsoft.com/office/officeart/2005/8/layout/radial1" loCatId="cycle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C91AD2D3-FEA1-4D1D-B4AC-6BC947E2954F}">
      <dgm:prSet phldrT="[文本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CN" altLang="en-US" sz="2800" b="1" dirty="0" smtClean="0">
              <a:solidFill>
                <a:srgbClr val="000099"/>
              </a:solidFill>
              <a:latin typeface="黑体" pitchFamily="2" charset="-122"/>
              <a:ea typeface="黑体" pitchFamily="2" charset="-122"/>
            </a:rPr>
            <a:t>能力</a:t>
          </a:r>
          <a:endParaRPr lang="zh-CN" altLang="en-US" sz="2800" b="1" dirty="0">
            <a:solidFill>
              <a:srgbClr val="000099"/>
            </a:solidFill>
            <a:latin typeface="黑体" pitchFamily="2" charset="-122"/>
            <a:ea typeface="黑体" pitchFamily="2" charset="-122"/>
          </a:endParaRPr>
        </a:p>
      </dgm:t>
    </dgm:pt>
    <dgm:pt modelId="{738CFE79-ECC4-4C0D-9829-74B4D6ECE00E}" type="parTrans" cxnId="{27017CD5-B219-4F97-9E60-7E79B3BB0C42}">
      <dgm:prSet/>
      <dgm:spPr/>
      <dgm:t>
        <a:bodyPr/>
        <a:lstStyle/>
        <a:p>
          <a:endParaRPr lang="zh-CN" altLang="en-US"/>
        </a:p>
      </dgm:t>
    </dgm:pt>
    <dgm:pt modelId="{C9C6329B-2C0B-4E58-A868-F16AFAE2DAD9}" type="sibTrans" cxnId="{27017CD5-B219-4F97-9E60-7E79B3BB0C42}">
      <dgm:prSet/>
      <dgm:spPr/>
      <dgm:t>
        <a:bodyPr/>
        <a:lstStyle/>
        <a:p>
          <a:endParaRPr lang="zh-CN" altLang="en-US"/>
        </a:p>
      </dgm:t>
    </dgm:pt>
    <dgm:pt modelId="{140C5BFD-8BEA-4FFC-964C-CBF40D5B224E}">
      <dgm:prSet phldrT="[文本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CN" altLang="en-US" sz="2000" b="1" dirty="0" smtClean="0">
              <a:solidFill>
                <a:schemeClr val="bg1"/>
              </a:solidFill>
              <a:latin typeface="黑体" pitchFamily="2" charset="-122"/>
              <a:ea typeface="黑体" pitchFamily="2" charset="-122"/>
            </a:rPr>
            <a:t>教学设计能力</a:t>
          </a:r>
          <a:endParaRPr lang="zh-CN" altLang="en-US" sz="2000" b="1" dirty="0">
            <a:solidFill>
              <a:schemeClr val="bg1"/>
            </a:solidFill>
            <a:latin typeface="黑体" pitchFamily="2" charset="-122"/>
            <a:ea typeface="黑体" pitchFamily="2" charset="-122"/>
          </a:endParaRPr>
        </a:p>
      </dgm:t>
    </dgm:pt>
    <dgm:pt modelId="{C6A52178-F3A5-4E83-964A-DF266F7B08E3}" type="parTrans" cxnId="{09F895EC-D16B-4C50-92BB-FC67AAD3D089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CN" altLang="en-US"/>
        </a:p>
      </dgm:t>
    </dgm:pt>
    <dgm:pt modelId="{E3BB86B5-20FB-4156-86FF-8CD370DA7520}" type="sibTrans" cxnId="{09F895EC-D16B-4C50-92BB-FC67AAD3D089}">
      <dgm:prSet/>
      <dgm:spPr/>
      <dgm:t>
        <a:bodyPr/>
        <a:lstStyle/>
        <a:p>
          <a:endParaRPr lang="zh-CN" altLang="en-US"/>
        </a:p>
      </dgm:t>
    </dgm:pt>
    <dgm:pt modelId="{2DCFB37A-B610-4099-A56F-B96716E79E2F}">
      <dgm:prSet phldrT="[文本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CN" altLang="en-US" sz="2000" b="1" dirty="0" smtClean="0">
              <a:solidFill>
                <a:schemeClr val="bg1"/>
              </a:solidFill>
              <a:latin typeface="黑体" pitchFamily="2" charset="-122"/>
              <a:ea typeface="黑体" pitchFamily="2" charset="-122"/>
            </a:rPr>
            <a:t>教学研究能力</a:t>
          </a:r>
          <a:endParaRPr lang="zh-CN" altLang="en-US" sz="2000" b="1" dirty="0">
            <a:solidFill>
              <a:schemeClr val="bg1"/>
            </a:solidFill>
            <a:latin typeface="黑体" pitchFamily="2" charset="-122"/>
            <a:ea typeface="黑体" pitchFamily="2" charset="-122"/>
          </a:endParaRPr>
        </a:p>
      </dgm:t>
    </dgm:pt>
    <dgm:pt modelId="{38C27CF5-77A1-4397-AB2B-0AE6915C3A22}" type="parTrans" cxnId="{C04CBA61-EC80-4A4E-93EF-864A30FE341F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CN" altLang="en-US"/>
        </a:p>
      </dgm:t>
    </dgm:pt>
    <dgm:pt modelId="{084C65DB-D8C8-4738-A1B3-356815A0F4F0}" type="sibTrans" cxnId="{C04CBA61-EC80-4A4E-93EF-864A30FE341F}">
      <dgm:prSet/>
      <dgm:spPr/>
      <dgm:t>
        <a:bodyPr/>
        <a:lstStyle/>
        <a:p>
          <a:endParaRPr lang="zh-CN" altLang="en-US"/>
        </a:p>
      </dgm:t>
    </dgm:pt>
    <dgm:pt modelId="{8D9E718E-9D2F-43E5-8773-DA287F30DFC4}">
      <dgm:prSet phldrT="[文本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CN" altLang="en-US" sz="2000" b="1" dirty="0" smtClean="0">
              <a:solidFill>
                <a:schemeClr val="bg1"/>
              </a:solidFill>
              <a:latin typeface="黑体" pitchFamily="2" charset="-122"/>
              <a:ea typeface="黑体" pitchFamily="2" charset="-122"/>
            </a:rPr>
            <a:t>现代教学技术能力</a:t>
          </a:r>
          <a:endParaRPr lang="zh-CN" altLang="en-US" sz="2000" b="1" dirty="0">
            <a:solidFill>
              <a:schemeClr val="bg1"/>
            </a:solidFill>
            <a:latin typeface="黑体" pitchFamily="2" charset="-122"/>
            <a:ea typeface="黑体" pitchFamily="2" charset="-122"/>
          </a:endParaRPr>
        </a:p>
      </dgm:t>
    </dgm:pt>
    <dgm:pt modelId="{B202470F-7108-4879-BEE3-76D2E52B552F}" type="parTrans" cxnId="{C8EFCFF8-BCCB-4A65-AC18-82DB0DB41A13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CN" altLang="en-US"/>
        </a:p>
      </dgm:t>
    </dgm:pt>
    <dgm:pt modelId="{DF3AC9FF-B579-445E-89D0-9642D713D5FC}" type="sibTrans" cxnId="{C8EFCFF8-BCCB-4A65-AC18-82DB0DB41A13}">
      <dgm:prSet/>
      <dgm:spPr/>
      <dgm:t>
        <a:bodyPr/>
        <a:lstStyle/>
        <a:p>
          <a:endParaRPr lang="zh-CN" altLang="en-US"/>
        </a:p>
      </dgm:t>
    </dgm:pt>
    <dgm:pt modelId="{DEFEB775-464F-48D1-AF92-2DC678AD345C}">
      <dgm:prSet phldrT="[文本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CN" altLang="en-US" sz="2000" b="1" dirty="0" smtClean="0">
              <a:solidFill>
                <a:schemeClr val="bg1"/>
              </a:solidFill>
              <a:latin typeface="黑体" pitchFamily="2" charset="-122"/>
              <a:ea typeface="黑体" pitchFamily="2" charset="-122"/>
            </a:rPr>
            <a:t>课程资源开发能力</a:t>
          </a:r>
          <a:endParaRPr lang="zh-CN" altLang="en-US" sz="2000" b="1" dirty="0">
            <a:solidFill>
              <a:schemeClr val="bg1"/>
            </a:solidFill>
            <a:latin typeface="黑体" pitchFamily="2" charset="-122"/>
            <a:ea typeface="黑体" pitchFamily="2" charset="-122"/>
          </a:endParaRPr>
        </a:p>
      </dgm:t>
    </dgm:pt>
    <dgm:pt modelId="{419E79EA-CE84-43AC-8F21-A560E14C3E36}" type="parTrans" cxnId="{80478DDA-950B-467C-86F2-25E90B4187BF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CN" altLang="en-US"/>
        </a:p>
      </dgm:t>
    </dgm:pt>
    <dgm:pt modelId="{644657E9-6441-44CF-8BC3-3378293AC51E}" type="sibTrans" cxnId="{80478DDA-950B-467C-86F2-25E90B4187BF}">
      <dgm:prSet/>
      <dgm:spPr/>
      <dgm:t>
        <a:bodyPr/>
        <a:lstStyle/>
        <a:p>
          <a:endParaRPr lang="zh-CN" altLang="en-US"/>
        </a:p>
      </dgm:t>
    </dgm:pt>
    <dgm:pt modelId="{F574F98A-C29B-4A52-A56F-82281E62A6A9}">
      <dgm:prSet phldrT="[文本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CN" altLang="en-US" sz="2000" b="1" dirty="0" smtClean="0">
              <a:solidFill>
                <a:schemeClr val="bg1"/>
              </a:solidFill>
              <a:latin typeface="黑体" pitchFamily="2" charset="-122"/>
              <a:ea typeface="黑体" pitchFamily="2" charset="-122"/>
            </a:rPr>
            <a:t>教学实施能力</a:t>
          </a:r>
          <a:endParaRPr lang="zh-CN" altLang="en-US" sz="2000" b="1" dirty="0">
            <a:solidFill>
              <a:schemeClr val="bg1"/>
            </a:solidFill>
            <a:latin typeface="黑体" pitchFamily="2" charset="-122"/>
            <a:ea typeface="黑体" pitchFamily="2" charset="-122"/>
          </a:endParaRPr>
        </a:p>
      </dgm:t>
    </dgm:pt>
    <dgm:pt modelId="{4A236C55-3B67-4045-A6FC-1F63E1EA47DD}" type="parTrans" cxnId="{515803B1-F25F-4669-9268-0720ED5D359F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CN" altLang="en-US"/>
        </a:p>
      </dgm:t>
    </dgm:pt>
    <dgm:pt modelId="{CB3E4B92-6938-4056-BD1A-4034B99F8721}" type="sibTrans" cxnId="{515803B1-F25F-4669-9268-0720ED5D359F}">
      <dgm:prSet/>
      <dgm:spPr/>
      <dgm:t>
        <a:bodyPr/>
        <a:lstStyle/>
        <a:p>
          <a:endParaRPr lang="zh-CN" altLang="en-US"/>
        </a:p>
      </dgm:t>
    </dgm:pt>
    <dgm:pt modelId="{9C77472C-802B-4BDA-A7BE-5D026D222929}">
      <dgm:prSet phldrT="[文本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CN" altLang="en-US" sz="2000" b="1" dirty="0" smtClean="0">
              <a:solidFill>
                <a:schemeClr val="bg1"/>
              </a:solidFill>
              <a:latin typeface="黑体" pitchFamily="2" charset="-122"/>
              <a:ea typeface="黑体" pitchFamily="2" charset="-122"/>
            </a:rPr>
            <a:t>教学评价能力</a:t>
          </a:r>
          <a:endParaRPr lang="zh-CN" altLang="en-US" sz="2000" b="1" dirty="0">
            <a:solidFill>
              <a:schemeClr val="bg1"/>
            </a:solidFill>
            <a:latin typeface="黑体" pitchFamily="2" charset="-122"/>
            <a:ea typeface="黑体" pitchFamily="2" charset="-122"/>
          </a:endParaRPr>
        </a:p>
      </dgm:t>
    </dgm:pt>
    <dgm:pt modelId="{22863925-FF9D-45CA-A182-5E531862A50D}" type="parTrans" cxnId="{7C0B357D-1978-442B-88CE-9E96477C6295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CN" altLang="en-US"/>
        </a:p>
      </dgm:t>
    </dgm:pt>
    <dgm:pt modelId="{7518F63D-05F4-45A9-80E6-5B75D0B6257B}" type="sibTrans" cxnId="{7C0B357D-1978-442B-88CE-9E96477C6295}">
      <dgm:prSet/>
      <dgm:spPr/>
      <dgm:t>
        <a:bodyPr/>
        <a:lstStyle/>
        <a:p>
          <a:endParaRPr lang="zh-CN" altLang="en-US"/>
        </a:p>
      </dgm:t>
    </dgm:pt>
    <dgm:pt modelId="{C818CCDA-D20E-4CE0-B520-58AA7CDDBC24}">
      <dgm:prSet phldrT="[文本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CN" altLang="en-US" sz="2000" b="1" dirty="0" smtClean="0">
              <a:solidFill>
                <a:schemeClr val="bg1"/>
              </a:solidFill>
              <a:latin typeface="黑体" pitchFamily="2" charset="-122"/>
              <a:ea typeface="黑体" pitchFamily="2" charset="-122"/>
            </a:rPr>
            <a:t>教学管理能力</a:t>
          </a:r>
          <a:endParaRPr lang="zh-CN" altLang="en-US" sz="2000" b="1" dirty="0">
            <a:solidFill>
              <a:schemeClr val="bg1"/>
            </a:solidFill>
            <a:latin typeface="黑体" pitchFamily="2" charset="-122"/>
            <a:ea typeface="黑体" pitchFamily="2" charset="-122"/>
          </a:endParaRPr>
        </a:p>
      </dgm:t>
    </dgm:pt>
    <dgm:pt modelId="{4C64D7A4-F2B7-44EF-9466-4BA697C56AC2}" type="parTrans" cxnId="{8358B0DB-629A-40ED-916E-9362E4EE9999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CN" altLang="en-US"/>
        </a:p>
      </dgm:t>
    </dgm:pt>
    <dgm:pt modelId="{041959B6-F26C-41AC-8328-42F06341BB8B}" type="sibTrans" cxnId="{8358B0DB-629A-40ED-916E-9362E4EE9999}">
      <dgm:prSet/>
      <dgm:spPr/>
      <dgm:t>
        <a:bodyPr/>
        <a:lstStyle/>
        <a:p>
          <a:endParaRPr lang="zh-CN" altLang="en-US"/>
        </a:p>
      </dgm:t>
    </dgm:pt>
    <dgm:pt modelId="{31F30244-83D4-411E-8B8D-8BC1E6EC2F60}">
      <dgm:prSet phldrT="[文本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CN" altLang="en-US" sz="2000" b="1" dirty="0" smtClean="0">
              <a:solidFill>
                <a:schemeClr val="bg1"/>
              </a:solidFill>
              <a:latin typeface="黑体" pitchFamily="2" charset="-122"/>
              <a:ea typeface="黑体" pitchFamily="2" charset="-122"/>
            </a:rPr>
            <a:t>教师培训能力</a:t>
          </a:r>
          <a:endParaRPr lang="zh-CN" altLang="en-US" sz="2000" b="1" dirty="0">
            <a:solidFill>
              <a:schemeClr val="bg1"/>
            </a:solidFill>
            <a:latin typeface="黑体" pitchFamily="2" charset="-122"/>
            <a:ea typeface="黑体" pitchFamily="2" charset="-122"/>
          </a:endParaRPr>
        </a:p>
      </dgm:t>
    </dgm:pt>
    <dgm:pt modelId="{F955DC0A-2FF9-4D4E-984D-8C95459BFD0D}" type="parTrans" cxnId="{5918D781-EF16-4343-8B93-8DF51E00BAD6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CN" altLang="en-US"/>
        </a:p>
      </dgm:t>
    </dgm:pt>
    <dgm:pt modelId="{323030DF-C215-4F76-B482-2E2862CCE32D}" type="sibTrans" cxnId="{5918D781-EF16-4343-8B93-8DF51E00BAD6}">
      <dgm:prSet/>
      <dgm:spPr/>
      <dgm:t>
        <a:bodyPr/>
        <a:lstStyle/>
        <a:p>
          <a:endParaRPr lang="zh-CN" altLang="en-US"/>
        </a:p>
      </dgm:t>
    </dgm:pt>
    <dgm:pt modelId="{175B5D81-E073-4541-8E4B-D20A6EBFE47C}">
      <dgm:prSet phldrT="[文本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altLang="zh-CN" dirty="0" smtClean="0"/>
            <a:t>………….</a:t>
          </a:r>
          <a:endParaRPr lang="zh-CN" altLang="en-US" dirty="0"/>
        </a:p>
      </dgm:t>
    </dgm:pt>
    <dgm:pt modelId="{C3AEFF57-2547-4632-B3AD-F58FDA7AE72F}" type="parTrans" cxnId="{F2B3DAD2-703F-4FDE-BE8F-611939D7768E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CN" altLang="en-US"/>
        </a:p>
      </dgm:t>
    </dgm:pt>
    <dgm:pt modelId="{3E8D4461-A30E-456B-BF33-DCF45BF1685F}" type="sibTrans" cxnId="{F2B3DAD2-703F-4FDE-BE8F-611939D7768E}">
      <dgm:prSet/>
      <dgm:spPr/>
      <dgm:t>
        <a:bodyPr/>
        <a:lstStyle/>
        <a:p>
          <a:endParaRPr lang="zh-CN" altLang="en-US"/>
        </a:p>
      </dgm:t>
    </dgm:pt>
    <dgm:pt modelId="{7E09F446-1FBC-499B-812D-9BEDE4B7099A}" type="pres">
      <dgm:prSet presAssocID="{54C690FC-966F-4B5E-9832-6F215DD454F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3308A70-FEAA-4932-9A2D-DC2983AE64D8}" type="pres">
      <dgm:prSet presAssocID="{C91AD2D3-FEA1-4D1D-B4AC-6BC947E2954F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DAD3335D-16CB-418A-A681-E2E51BFB2BDA}" type="pres">
      <dgm:prSet presAssocID="{C6A52178-F3A5-4E83-964A-DF266F7B08E3}" presName="Name9" presStyleLbl="parChTrans1D2" presStyleIdx="0" presStyleCnt="9"/>
      <dgm:spPr/>
      <dgm:t>
        <a:bodyPr/>
        <a:lstStyle/>
        <a:p>
          <a:endParaRPr lang="zh-CN" altLang="en-US"/>
        </a:p>
      </dgm:t>
    </dgm:pt>
    <dgm:pt modelId="{715014B9-E451-4405-93EB-84C9B2946847}" type="pres">
      <dgm:prSet presAssocID="{C6A52178-F3A5-4E83-964A-DF266F7B08E3}" presName="connTx" presStyleLbl="parChTrans1D2" presStyleIdx="0" presStyleCnt="9"/>
      <dgm:spPr/>
      <dgm:t>
        <a:bodyPr/>
        <a:lstStyle/>
        <a:p>
          <a:endParaRPr lang="zh-CN" altLang="en-US"/>
        </a:p>
      </dgm:t>
    </dgm:pt>
    <dgm:pt modelId="{A865E914-E00D-4666-AF0D-4A9948D9C8E1}" type="pres">
      <dgm:prSet presAssocID="{140C5BFD-8BEA-4FFC-964C-CBF40D5B224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69BACAC-CACD-4DDE-9865-EF33C82E7B08}" type="pres">
      <dgm:prSet presAssocID="{4A236C55-3B67-4045-A6FC-1F63E1EA47DD}" presName="Name9" presStyleLbl="parChTrans1D2" presStyleIdx="1" presStyleCnt="9"/>
      <dgm:spPr/>
      <dgm:t>
        <a:bodyPr/>
        <a:lstStyle/>
        <a:p>
          <a:endParaRPr lang="zh-CN" altLang="en-US"/>
        </a:p>
      </dgm:t>
    </dgm:pt>
    <dgm:pt modelId="{62AB9F0C-2C69-4345-816A-D4F9D0F0D5DF}" type="pres">
      <dgm:prSet presAssocID="{4A236C55-3B67-4045-A6FC-1F63E1EA47DD}" presName="connTx" presStyleLbl="parChTrans1D2" presStyleIdx="1" presStyleCnt="9"/>
      <dgm:spPr/>
      <dgm:t>
        <a:bodyPr/>
        <a:lstStyle/>
        <a:p>
          <a:endParaRPr lang="zh-CN" altLang="en-US"/>
        </a:p>
      </dgm:t>
    </dgm:pt>
    <dgm:pt modelId="{50663C2E-6602-4F10-84F1-DF8E4CD3DB8C}" type="pres">
      <dgm:prSet presAssocID="{F574F98A-C29B-4A52-A56F-82281E62A6A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516CA5F-0E61-4E5C-9AC2-6814814CC7B3}" type="pres">
      <dgm:prSet presAssocID="{22863925-FF9D-45CA-A182-5E531862A50D}" presName="Name9" presStyleLbl="parChTrans1D2" presStyleIdx="2" presStyleCnt="9"/>
      <dgm:spPr/>
      <dgm:t>
        <a:bodyPr/>
        <a:lstStyle/>
        <a:p>
          <a:endParaRPr lang="zh-CN" altLang="en-US"/>
        </a:p>
      </dgm:t>
    </dgm:pt>
    <dgm:pt modelId="{2215F7EF-9A44-4DD3-A56D-CB3DE35E7EC3}" type="pres">
      <dgm:prSet presAssocID="{22863925-FF9D-45CA-A182-5E531862A50D}" presName="connTx" presStyleLbl="parChTrans1D2" presStyleIdx="2" presStyleCnt="9"/>
      <dgm:spPr/>
      <dgm:t>
        <a:bodyPr/>
        <a:lstStyle/>
        <a:p>
          <a:endParaRPr lang="zh-CN" altLang="en-US"/>
        </a:p>
      </dgm:t>
    </dgm:pt>
    <dgm:pt modelId="{B1206D29-F288-4F68-B30A-24F9605D6AD9}" type="pres">
      <dgm:prSet presAssocID="{9C77472C-802B-4BDA-A7BE-5D026D22292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4CB6BD-F4C8-46D3-9E44-F266FD044AC2}" type="pres">
      <dgm:prSet presAssocID="{38C27CF5-77A1-4397-AB2B-0AE6915C3A22}" presName="Name9" presStyleLbl="parChTrans1D2" presStyleIdx="3" presStyleCnt="9"/>
      <dgm:spPr/>
      <dgm:t>
        <a:bodyPr/>
        <a:lstStyle/>
        <a:p>
          <a:endParaRPr lang="zh-CN" altLang="en-US"/>
        </a:p>
      </dgm:t>
    </dgm:pt>
    <dgm:pt modelId="{41DD73B6-39C3-41DD-8B3A-CC0E8A803BEB}" type="pres">
      <dgm:prSet presAssocID="{38C27CF5-77A1-4397-AB2B-0AE6915C3A22}" presName="connTx" presStyleLbl="parChTrans1D2" presStyleIdx="3" presStyleCnt="9"/>
      <dgm:spPr/>
      <dgm:t>
        <a:bodyPr/>
        <a:lstStyle/>
        <a:p>
          <a:endParaRPr lang="zh-CN" altLang="en-US"/>
        </a:p>
      </dgm:t>
    </dgm:pt>
    <dgm:pt modelId="{492B80E5-86B2-4CF8-B0BF-E060DFC74B24}" type="pres">
      <dgm:prSet presAssocID="{2DCFB37A-B610-4099-A56F-B96716E79E2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5CD908E-DB70-4916-9519-FCB60FC67AC0}" type="pres">
      <dgm:prSet presAssocID="{B202470F-7108-4879-BEE3-76D2E52B552F}" presName="Name9" presStyleLbl="parChTrans1D2" presStyleIdx="4" presStyleCnt="9"/>
      <dgm:spPr/>
      <dgm:t>
        <a:bodyPr/>
        <a:lstStyle/>
        <a:p>
          <a:endParaRPr lang="zh-CN" altLang="en-US"/>
        </a:p>
      </dgm:t>
    </dgm:pt>
    <dgm:pt modelId="{FAA73707-D84F-4811-A0F2-90369C4AADE9}" type="pres">
      <dgm:prSet presAssocID="{B202470F-7108-4879-BEE3-76D2E52B552F}" presName="connTx" presStyleLbl="parChTrans1D2" presStyleIdx="4" presStyleCnt="9"/>
      <dgm:spPr/>
      <dgm:t>
        <a:bodyPr/>
        <a:lstStyle/>
        <a:p>
          <a:endParaRPr lang="zh-CN" altLang="en-US"/>
        </a:p>
      </dgm:t>
    </dgm:pt>
    <dgm:pt modelId="{75381A32-9A6D-42F0-8E96-19C039478B06}" type="pres">
      <dgm:prSet presAssocID="{8D9E718E-9D2F-43E5-8773-DA287F30DFC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A5B480-C0A2-472B-A7FC-A012CBD83ABC}" type="pres">
      <dgm:prSet presAssocID="{419E79EA-CE84-43AC-8F21-A560E14C3E36}" presName="Name9" presStyleLbl="parChTrans1D2" presStyleIdx="5" presStyleCnt="9"/>
      <dgm:spPr/>
      <dgm:t>
        <a:bodyPr/>
        <a:lstStyle/>
        <a:p>
          <a:endParaRPr lang="zh-CN" altLang="en-US"/>
        </a:p>
      </dgm:t>
    </dgm:pt>
    <dgm:pt modelId="{E1DB51AF-4CC2-415A-B926-4E2517A79FB0}" type="pres">
      <dgm:prSet presAssocID="{419E79EA-CE84-43AC-8F21-A560E14C3E36}" presName="connTx" presStyleLbl="parChTrans1D2" presStyleIdx="5" presStyleCnt="9"/>
      <dgm:spPr/>
      <dgm:t>
        <a:bodyPr/>
        <a:lstStyle/>
        <a:p>
          <a:endParaRPr lang="zh-CN" altLang="en-US"/>
        </a:p>
      </dgm:t>
    </dgm:pt>
    <dgm:pt modelId="{03236F27-791B-42EC-AC68-865CB6699073}" type="pres">
      <dgm:prSet presAssocID="{DEFEB775-464F-48D1-AF92-2DC678AD345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E1C9987-3870-4766-AB35-4704E8B6EFB3}" type="pres">
      <dgm:prSet presAssocID="{4C64D7A4-F2B7-44EF-9466-4BA697C56AC2}" presName="Name9" presStyleLbl="parChTrans1D2" presStyleIdx="6" presStyleCnt="9"/>
      <dgm:spPr/>
      <dgm:t>
        <a:bodyPr/>
        <a:lstStyle/>
        <a:p>
          <a:endParaRPr lang="zh-CN" altLang="en-US"/>
        </a:p>
      </dgm:t>
    </dgm:pt>
    <dgm:pt modelId="{6108DEC0-0060-400C-8BFD-D5429A57880B}" type="pres">
      <dgm:prSet presAssocID="{4C64D7A4-F2B7-44EF-9466-4BA697C56AC2}" presName="connTx" presStyleLbl="parChTrans1D2" presStyleIdx="6" presStyleCnt="9"/>
      <dgm:spPr/>
      <dgm:t>
        <a:bodyPr/>
        <a:lstStyle/>
        <a:p>
          <a:endParaRPr lang="zh-CN" altLang="en-US"/>
        </a:p>
      </dgm:t>
    </dgm:pt>
    <dgm:pt modelId="{949F9104-914F-4CA5-BDD7-9B1E68A2EBE5}" type="pres">
      <dgm:prSet presAssocID="{C818CCDA-D20E-4CE0-B520-58AA7CDDBC2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24963EB-9474-4698-986A-52D6D648192F}" type="pres">
      <dgm:prSet presAssocID="{F955DC0A-2FF9-4D4E-984D-8C95459BFD0D}" presName="Name9" presStyleLbl="parChTrans1D2" presStyleIdx="7" presStyleCnt="9"/>
      <dgm:spPr/>
      <dgm:t>
        <a:bodyPr/>
        <a:lstStyle/>
        <a:p>
          <a:endParaRPr lang="zh-CN" altLang="en-US"/>
        </a:p>
      </dgm:t>
    </dgm:pt>
    <dgm:pt modelId="{963BC9FF-0848-47DE-B3B3-4B89A16542E9}" type="pres">
      <dgm:prSet presAssocID="{F955DC0A-2FF9-4D4E-984D-8C95459BFD0D}" presName="connTx" presStyleLbl="parChTrans1D2" presStyleIdx="7" presStyleCnt="9"/>
      <dgm:spPr/>
      <dgm:t>
        <a:bodyPr/>
        <a:lstStyle/>
        <a:p>
          <a:endParaRPr lang="zh-CN" altLang="en-US"/>
        </a:p>
      </dgm:t>
    </dgm:pt>
    <dgm:pt modelId="{54D64DE6-5338-4919-B568-F193ECD8125F}" type="pres">
      <dgm:prSet presAssocID="{31F30244-83D4-411E-8B8D-8BC1E6EC2F60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69FA19-E251-4D4A-9D5A-34252B7B4FB8}" type="pres">
      <dgm:prSet presAssocID="{C3AEFF57-2547-4632-B3AD-F58FDA7AE72F}" presName="Name9" presStyleLbl="parChTrans1D2" presStyleIdx="8" presStyleCnt="9"/>
      <dgm:spPr/>
      <dgm:t>
        <a:bodyPr/>
        <a:lstStyle/>
        <a:p>
          <a:endParaRPr lang="zh-CN" altLang="en-US"/>
        </a:p>
      </dgm:t>
    </dgm:pt>
    <dgm:pt modelId="{9A3433E2-1644-4C94-B039-2539380D6342}" type="pres">
      <dgm:prSet presAssocID="{C3AEFF57-2547-4632-B3AD-F58FDA7AE72F}" presName="connTx" presStyleLbl="parChTrans1D2" presStyleIdx="8" presStyleCnt="9"/>
      <dgm:spPr/>
      <dgm:t>
        <a:bodyPr/>
        <a:lstStyle/>
        <a:p>
          <a:endParaRPr lang="zh-CN" altLang="en-US"/>
        </a:p>
      </dgm:t>
    </dgm:pt>
    <dgm:pt modelId="{F79C9B5C-BA70-4934-A6E4-52B7E5201E10}" type="pres">
      <dgm:prSet presAssocID="{175B5D81-E073-4541-8E4B-D20A6EBFE47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472F1C4-2A20-478D-B722-A2CDC416D7B0}" type="presOf" srcId="{419E79EA-CE84-43AC-8F21-A560E14C3E36}" destId="{E1DB51AF-4CC2-415A-B926-4E2517A79FB0}" srcOrd="1" destOrd="0" presId="urn:microsoft.com/office/officeart/2005/8/layout/radial1"/>
    <dgm:cxn modelId="{691BD5ED-BA4E-43AE-A932-18839B7DC7E3}" type="presOf" srcId="{2DCFB37A-B610-4099-A56F-B96716E79E2F}" destId="{492B80E5-86B2-4CF8-B0BF-E060DFC74B24}" srcOrd="0" destOrd="0" presId="urn:microsoft.com/office/officeart/2005/8/layout/radial1"/>
    <dgm:cxn modelId="{8358B0DB-629A-40ED-916E-9362E4EE9999}" srcId="{C91AD2D3-FEA1-4D1D-B4AC-6BC947E2954F}" destId="{C818CCDA-D20E-4CE0-B520-58AA7CDDBC24}" srcOrd="6" destOrd="0" parTransId="{4C64D7A4-F2B7-44EF-9466-4BA697C56AC2}" sibTransId="{041959B6-F26C-41AC-8328-42F06341BB8B}"/>
    <dgm:cxn modelId="{45B38077-2340-403A-A241-FEB0E264EC7A}" type="presOf" srcId="{F574F98A-C29B-4A52-A56F-82281E62A6A9}" destId="{50663C2E-6602-4F10-84F1-DF8E4CD3DB8C}" srcOrd="0" destOrd="0" presId="urn:microsoft.com/office/officeart/2005/8/layout/radial1"/>
    <dgm:cxn modelId="{C35FE3EE-DE8B-4B3E-A858-191FEF12A364}" type="presOf" srcId="{22863925-FF9D-45CA-A182-5E531862A50D}" destId="{7516CA5F-0E61-4E5C-9AC2-6814814CC7B3}" srcOrd="0" destOrd="0" presId="urn:microsoft.com/office/officeart/2005/8/layout/radial1"/>
    <dgm:cxn modelId="{F2B3DAD2-703F-4FDE-BE8F-611939D7768E}" srcId="{C91AD2D3-FEA1-4D1D-B4AC-6BC947E2954F}" destId="{175B5D81-E073-4541-8E4B-D20A6EBFE47C}" srcOrd="8" destOrd="0" parTransId="{C3AEFF57-2547-4632-B3AD-F58FDA7AE72F}" sibTransId="{3E8D4461-A30E-456B-BF33-DCF45BF1685F}"/>
    <dgm:cxn modelId="{27017CD5-B219-4F97-9E60-7E79B3BB0C42}" srcId="{54C690FC-966F-4B5E-9832-6F215DD454F0}" destId="{C91AD2D3-FEA1-4D1D-B4AC-6BC947E2954F}" srcOrd="0" destOrd="0" parTransId="{738CFE79-ECC4-4C0D-9829-74B4D6ECE00E}" sibTransId="{C9C6329B-2C0B-4E58-A868-F16AFAE2DAD9}"/>
    <dgm:cxn modelId="{8745DCE6-C995-4133-A9C0-8117D3376D5F}" type="presOf" srcId="{140C5BFD-8BEA-4FFC-964C-CBF40D5B224E}" destId="{A865E914-E00D-4666-AF0D-4A9948D9C8E1}" srcOrd="0" destOrd="0" presId="urn:microsoft.com/office/officeart/2005/8/layout/radial1"/>
    <dgm:cxn modelId="{6E5CC4F9-16D1-4ADF-8B89-3E09B8FE2327}" type="presOf" srcId="{B202470F-7108-4879-BEE3-76D2E52B552F}" destId="{55CD908E-DB70-4916-9519-FCB60FC67AC0}" srcOrd="0" destOrd="0" presId="urn:microsoft.com/office/officeart/2005/8/layout/radial1"/>
    <dgm:cxn modelId="{5BC4213C-B1D7-479C-8D70-1A1885CAB38F}" type="presOf" srcId="{DEFEB775-464F-48D1-AF92-2DC678AD345C}" destId="{03236F27-791B-42EC-AC68-865CB6699073}" srcOrd="0" destOrd="0" presId="urn:microsoft.com/office/officeart/2005/8/layout/radial1"/>
    <dgm:cxn modelId="{C04CBA61-EC80-4A4E-93EF-864A30FE341F}" srcId="{C91AD2D3-FEA1-4D1D-B4AC-6BC947E2954F}" destId="{2DCFB37A-B610-4099-A56F-B96716E79E2F}" srcOrd="3" destOrd="0" parTransId="{38C27CF5-77A1-4397-AB2B-0AE6915C3A22}" sibTransId="{084C65DB-D8C8-4738-A1B3-356815A0F4F0}"/>
    <dgm:cxn modelId="{5918D781-EF16-4343-8B93-8DF51E00BAD6}" srcId="{C91AD2D3-FEA1-4D1D-B4AC-6BC947E2954F}" destId="{31F30244-83D4-411E-8B8D-8BC1E6EC2F60}" srcOrd="7" destOrd="0" parTransId="{F955DC0A-2FF9-4D4E-984D-8C95459BFD0D}" sibTransId="{323030DF-C215-4F76-B482-2E2862CCE32D}"/>
    <dgm:cxn modelId="{E99185EB-0BE2-4301-87C3-E99842B3A332}" type="presOf" srcId="{C6A52178-F3A5-4E83-964A-DF266F7B08E3}" destId="{DAD3335D-16CB-418A-A681-E2E51BFB2BDA}" srcOrd="0" destOrd="0" presId="urn:microsoft.com/office/officeart/2005/8/layout/radial1"/>
    <dgm:cxn modelId="{369E07AA-D8EA-4D18-942A-1847677868C2}" type="presOf" srcId="{4A236C55-3B67-4045-A6FC-1F63E1EA47DD}" destId="{569BACAC-CACD-4DDE-9865-EF33C82E7B08}" srcOrd="0" destOrd="0" presId="urn:microsoft.com/office/officeart/2005/8/layout/radial1"/>
    <dgm:cxn modelId="{DC136A9C-E8B9-489B-8263-CEE3439F949C}" type="presOf" srcId="{C3AEFF57-2547-4632-B3AD-F58FDA7AE72F}" destId="{9A3433E2-1644-4C94-B039-2539380D6342}" srcOrd="1" destOrd="0" presId="urn:microsoft.com/office/officeart/2005/8/layout/radial1"/>
    <dgm:cxn modelId="{6BF28666-4FA3-42A6-B44E-845BD4B13DDF}" type="presOf" srcId="{22863925-FF9D-45CA-A182-5E531862A50D}" destId="{2215F7EF-9A44-4DD3-A56D-CB3DE35E7EC3}" srcOrd="1" destOrd="0" presId="urn:microsoft.com/office/officeart/2005/8/layout/radial1"/>
    <dgm:cxn modelId="{D3F7A6FD-604A-4C92-AF89-69FA32ED4DB9}" type="presOf" srcId="{8D9E718E-9D2F-43E5-8773-DA287F30DFC4}" destId="{75381A32-9A6D-42F0-8E96-19C039478B06}" srcOrd="0" destOrd="0" presId="urn:microsoft.com/office/officeart/2005/8/layout/radial1"/>
    <dgm:cxn modelId="{02B4D6DC-CC1D-414D-9C38-FBE0E2D85241}" type="presOf" srcId="{31F30244-83D4-411E-8B8D-8BC1E6EC2F60}" destId="{54D64DE6-5338-4919-B568-F193ECD8125F}" srcOrd="0" destOrd="0" presId="urn:microsoft.com/office/officeart/2005/8/layout/radial1"/>
    <dgm:cxn modelId="{80478DDA-950B-467C-86F2-25E90B4187BF}" srcId="{C91AD2D3-FEA1-4D1D-B4AC-6BC947E2954F}" destId="{DEFEB775-464F-48D1-AF92-2DC678AD345C}" srcOrd="5" destOrd="0" parTransId="{419E79EA-CE84-43AC-8F21-A560E14C3E36}" sibTransId="{644657E9-6441-44CF-8BC3-3378293AC51E}"/>
    <dgm:cxn modelId="{F0EC0F49-3176-42D1-BE22-B2DDA4E2844D}" type="presOf" srcId="{4C64D7A4-F2B7-44EF-9466-4BA697C56AC2}" destId="{6108DEC0-0060-400C-8BFD-D5429A57880B}" srcOrd="1" destOrd="0" presId="urn:microsoft.com/office/officeart/2005/8/layout/radial1"/>
    <dgm:cxn modelId="{DD606493-3BCE-4872-8E75-68703E370C92}" type="presOf" srcId="{C818CCDA-D20E-4CE0-B520-58AA7CDDBC24}" destId="{949F9104-914F-4CA5-BDD7-9B1E68A2EBE5}" srcOrd="0" destOrd="0" presId="urn:microsoft.com/office/officeart/2005/8/layout/radial1"/>
    <dgm:cxn modelId="{091DE34A-70AA-4C82-AA38-2ABC3DC40167}" type="presOf" srcId="{C6A52178-F3A5-4E83-964A-DF266F7B08E3}" destId="{715014B9-E451-4405-93EB-84C9B2946847}" srcOrd="1" destOrd="0" presId="urn:microsoft.com/office/officeart/2005/8/layout/radial1"/>
    <dgm:cxn modelId="{7306D69B-A7FF-4D28-B757-DADA0E3F4991}" type="presOf" srcId="{38C27CF5-77A1-4397-AB2B-0AE6915C3A22}" destId="{654CB6BD-F4C8-46D3-9E44-F266FD044AC2}" srcOrd="0" destOrd="0" presId="urn:microsoft.com/office/officeart/2005/8/layout/radial1"/>
    <dgm:cxn modelId="{B89F29D1-7A8B-404F-A607-22F35C49FA26}" type="presOf" srcId="{54C690FC-966F-4B5E-9832-6F215DD454F0}" destId="{7E09F446-1FBC-499B-812D-9BEDE4B7099A}" srcOrd="0" destOrd="0" presId="urn:microsoft.com/office/officeart/2005/8/layout/radial1"/>
    <dgm:cxn modelId="{FEFF43F6-406F-4E1D-B810-F8FE160B56CC}" type="presOf" srcId="{38C27CF5-77A1-4397-AB2B-0AE6915C3A22}" destId="{41DD73B6-39C3-41DD-8B3A-CC0E8A803BEB}" srcOrd="1" destOrd="0" presId="urn:microsoft.com/office/officeart/2005/8/layout/radial1"/>
    <dgm:cxn modelId="{09F895EC-D16B-4C50-92BB-FC67AAD3D089}" srcId="{C91AD2D3-FEA1-4D1D-B4AC-6BC947E2954F}" destId="{140C5BFD-8BEA-4FFC-964C-CBF40D5B224E}" srcOrd="0" destOrd="0" parTransId="{C6A52178-F3A5-4E83-964A-DF266F7B08E3}" sibTransId="{E3BB86B5-20FB-4156-86FF-8CD370DA7520}"/>
    <dgm:cxn modelId="{2571639C-234A-438D-ACD7-F5E7706A8378}" type="presOf" srcId="{175B5D81-E073-4541-8E4B-D20A6EBFE47C}" destId="{F79C9B5C-BA70-4934-A6E4-52B7E5201E10}" srcOrd="0" destOrd="0" presId="urn:microsoft.com/office/officeart/2005/8/layout/radial1"/>
    <dgm:cxn modelId="{5D1E4AAD-8620-4130-9D59-7B50E3BF8A02}" type="presOf" srcId="{B202470F-7108-4879-BEE3-76D2E52B552F}" destId="{FAA73707-D84F-4811-A0F2-90369C4AADE9}" srcOrd="1" destOrd="0" presId="urn:microsoft.com/office/officeart/2005/8/layout/radial1"/>
    <dgm:cxn modelId="{90785A5A-98BF-4737-A991-AEDF779FB952}" type="presOf" srcId="{9C77472C-802B-4BDA-A7BE-5D026D222929}" destId="{B1206D29-F288-4F68-B30A-24F9605D6AD9}" srcOrd="0" destOrd="0" presId="urn:microsoft.com/office/officeart/2005/8/layout/radial1"/>
    <dgm:cxn modelId="{C8EFCFF8-BCCB-4A65-AC18-82DB0DB41A13}" srcId="{C91AD2D3-FEA1-4D1D-B4AC-6BC947E2954F}" destId="{8D9E718E-9D2F-43E5-8773-DA287F30DFC4}" srcOrd="4" destOrd="0" parTransId="{B202470F-7108-4879-BEE3-76D2E52B552F}" sibTransId="{DF3AC9FF-B579-445E-89D0-9642D713D5FC}"/>
    <dgm:cxn modelId="{7C0B357D-1978-442B-88CE-9E96477C6295}" srcId="{C91AD2D3-FEA1-4D1D-B4AC-6BC947E2954F}" destId="{9C77472C-802B-4BDA-A7BE-5D026D222929}" srcOrd="2" destOrd="0" parTransId="{22863925-FF9D-45CA-A182-5E531862A50D}" sibTransId="{7518F63D-05F4-45A9-80E6-5B75D0B6257B}"/>
    <dgm:cxn modelId="{A8F65003-D27A-4F7C-82C0-BAFBB1278212}" type="presOf" srcId="{4C64D7A4-F2B7-44EF-9466-4BA697C56AC2}" destId="{1E1C9987-3870-4766-AB35-4704E8B6EFB3}" srcOrd="0" destOrd="0" presId="urn:microsoft.com/office/officeart/2005/8/layout/radial1"/>
    <dgm:cxn modelId="{515803B1-F25F-4669-9268-0720ED5D359F}" srcId="{C91AD2D3-FEA1-4D1D-B4AC-6BC947E2954F}" destId="{F574F98A-C29B-4A52-A56F-82281E62A6A9}" srcOrd="1" destOrd="0" parTransId="{4A236C55-3B67-4045-A6FC-1F63E1EA47DD}" sibTransId="{CB3E4B92-6938-4056-BD1A-4034B99F8721}"/>
    <dgm:cxn modelId="{9F4A83B3-BE55-4B8E-A9BB-E112B45FA676}" type="presOf" srcId="{4A236C55-3B67-4045-A6FC-1F63E1EA47DD}" destId="{62AB9F0C-2C69-4345-816A-D4F9D0F0D5DF}" srcOrd="1" destOrd="0" presId="urn:microsoft.com/office/officeart/2005/8/layout/radial1"/>
    <dgm:cxn modelId="{5B7CD329-40CE-4720-914C-AED2B6AB2F21}" type="presOf" srcId="{C91AD2D3-FEA1-4D1D-B4AC-6BC947E2954F}" destId="{53308A70-FEAA-4932-9A2D-DC2983AE64D8}" srcOrd="0" destOrd="0" presId="urn:microsoft.com/office/officeart/2005/8/layout/radial1"/>
    <dgm:cxn modelId="{9B35F7D2-0CA0-4D06-AC4D-2B454CAE3DD2}" type="presOf" srcId="{F955DC0A-2FF9-4D4E-984D-8C95459BFD0D}" destId="{824963EB-9474-4698-986A-52D6D648192F}" srcOrd="0" destOrd="0" presId="urn:microsoft.com/office/officeart/2005/8/layout/radial1"/>
    <dgm:cxn modelId="{E78AD5E7-D308-4C42-8385-480E2DF92110}" type="presOf" srcId="{C3AEFF57-2547-4632-B3AD-F58FDA7AE72F}" destId="{E569FA19-E251-4D4A-9D5A-34252B7B4FB8}" srcOrd="0" destOrd="0" presId="urn:microsoft.com/office/officeart/2005/8/layout/radial1"/>
    <dgm:cxn modelId="{DCD54FC7-A0FD-4CBA-AFF6-B810E641801F}" type="presOf" srcId="{F955DC0A-2FF9-4D4E-984D-8C95459BFD0D}" destId="{963BC9FF-0848-47DE-B3B3-4B89A16542E9}" srcOrd="1" destOrd="0" presId="urn:microsoft.com/office/officeart/2005/8/layout/radial1"/>
    <dgm:cxn modelId="{FBF8B7F5-0D7D-4648-AFA8-040DB90F6883}" type="presOf" srcId="{419E79EA-CE84-43AC-8F21-A560E14C3E36}" destId="{2EA5B480-C0A2-472B-A7FC-A012CBD83ABC}" srcOrd="0" destOrd="0" presId="urn:microsoft.com/office/officeart/2005/8/layout/radial1"/>
    <dgm:cxn modelId="{B559B41B-BED7-400D-83F9-821D655B4E31}" type="presParOf" srcId="{7E09F446-1FBC-499B-812D-9BEDE4B7099A}" destId="{53308A70-FEAA-4932-9A2D-DC2983AE64D8}" srcOrd="0" destOrd="0" presId="urn:microsoft.com/office/officeart/2005/8/layout/radial1"/>
    <dgm:cxn modelId="{54DC1000-1320-4D30-A3E4-3BFE21AF4F83}" type="presParOf" srcId="{7E09F446-1FBC-499B-812D-9BEDE4B7099A}" destId="{DAD3335D-16CB-418A-A681-E2E51BFB2BDA}" srcOrd="1" destOrd="0" presId="urn:microsoft.com/office/officeart/2005/8/layout/radial1"/>
    <dgm:cxn modelId="{EBC7AB24-5DE6-4012-82CC-C01FAD2D8542}" type="presParOf" srcId="{DAD3335D-16CB-418A-A681-E2E51BFB2BDA}" destId="{715014B9-E451-4405-93EB-84C9B2946847}" srcOrd="0" destOrd="0" presId="urn:microsoft.com/office/officeart/2005/8/layout/radial1"/>
    <dgm:cxn modelId="{2719CD65-D103-4BDF-9154-9B7B7298ACAB}" type="presParOf" srcId="{7E09F446-1FBC-499B-812D-9BEDE4B7099A}" destId="{A865E914-E00D-4666-AF0D-4A9948D9C8E1}" srcOrd="2" destOrd="0" presId="urn:microsoft.com/office/officeart/2005/8/layout/radial1"/>
    <dgm:cxn modelId="{E0D59FE3-3BD3-490A-B324-C8F600584027}" type="presParOf" srcId="{7E09F446-1FBC-499B-812D-9BEDE4B7099A}" destId="{569BACAC-CACD-4DDE-9865-EF33C82E7B08}" srcOrd="3" destOrd="0" presId="urn:microsoft.com/office/officeart/2005/8/layout/radial1"/>
    <dgm:cxn modelId="{26D72BA9-D13C-42B1-BB4B-497A4F81128B}" type="presParOf" srcId="{569BACAC-CACD-4DDE-9865-EF33C82E7B08}" destId="{62AB9F0C-2C69-4345-816A-D4F9D0F0D5DF}" srcOrd="0" destOrd="0" presId="urn:microsoft.com/office/officeart/2005/8/layout/radial1"/>
    <dgm:cxn modelId="{2DF911C0-EB90-4820-B96E-C693C2A10F6C}" type="presParOf" srcId="{7E09F446-1FBC-499B-812D-9BEDE4B7099A}" destId="{50663C2E-6602-4F10-84F1-DF8E4CD3DB8C}" srcOrd="4" destOrd="0" presId="urn:microsoft.com/office/officeart/2005/8/layout/radial1"/>
    <dgm:cxn modelId="{0F3FB75B-8073-46A9-8409-B5034A2699B4}" type="presParOf" srcId="{7E09F446-1FBC-499B-812D-9BEDE4B7099A}" destId="{7516CA5F-0E61-4E5C-9AC2-6814814CC7B3}" srcOrd="5" destOrd="0" presId="urn:microsoft.com/office/officeart/2005/8/layout/radial1"/>
    <dgm:cxn modelId="{2B28ED01-1F1D-4E20-BFE2-13637DB688A8}" type="presParOf" srcId="{7516CA5F-0E61-4E5C-9AC2-6814814CC7B3}" destId="{2215F7EF-9A44-4DD3-A56D-CB3DE35E7EC3}" srcOrd="0" destOrd="0" presId="urn:microsoft.com/office/officeart/2005/8/layout/radial1"/>
    <dgm:cxn modelId="{74A26324-2D4B-4FA5-9CD1-71AD36F2DE14}" type="presParOf" srcId="{7E09F446-1FBC-499B-812D-9BEDE4B7099A}" destId="{B1206D29-F288-4F68-B30A-24F9605D6AD9}" srcOrd="6" destOrd="0" presId="urn:microsoft.com/office/officeart/2005/8/layout/radial1"/>
    <dgm:cxn modelId="{5616169D-D8EC-405A-8956-C6E2C3462DAD}" type="presParOf" srcId="{7E09F446-1FBC-499B-812D-9BEDE4B7099A}" destId="{654CB6BD-F4C8-46D3-9E44-F266FD044AC2}" srcOrd="7" destOrd="0" presId="urn:microsoft.com/office/officeart/2005/8/layout/radial1"/>
    <dgm:cxn modelId="{16B08C2C-0DE7-46EC-AAFA-9CE90331FE26}" type="presParOf" srcId="{654CB6BD-F4C8-46D3-9E44-F266FD044AC2}" destId="{41DD73B6-39C3-41DD-8B3A-CC0E8A803BEB}" srcOrd="0" destOrd="0" presId="urn:microsoft.com/office/officeart/2005/8/layout/radial1"/>
    <dgm:cxn modelId="{8BFB8F22-B15D-42AA-9C12-1C433EB75AFA}" type="presParOf" srcId="{7E09F446-1FBC-499B-812D-9BEDE4B7099A}" destId="{492B80E5-86B2-4CF8-B0BF-E060DFC74B24}" srcOrd="8" destOrd="0" presId="urn:microsoft.com/office/officeart/2005/8/layout/radial1"/>
    <dgm:cxn modelId="{E69BACBD-DEA8-408E-9996-25D2C8E26171}" type="presParOf" srcId="{7E09F446-1FBC-499B-812D-9BEDE4B7099A}" destId="{55CD908E-DB70-4916-9519-FCB60FC67AC0}" srcOrd="9" destOrd="0" presId="urn:microsoft.com/office/officeart/2005/8/layout/radial1"/>
    <dgm:cxn modelId="{FE9E8BBF-C958-44A6-9193-5FDF843AF764}" type="presParOf" srcId="{55CD908E-DB70-4916-9519-FCB60FC67AC0}" destId="{FAA73707-D84F-4811-A0F2-90369C4AADE9}" srcOrd="0" destOrd="0" presId="urn:microsoft.com/office/officeart/2005/8/layout/radial1"/>
    <dgm:cxn modelId="{B4FF7A6A-416D-41E3-A82D-92E89E7B9BE6}" type="presParOf" srcId="{7E09F446-1FBC-499B-812D-9BEDE4B7099A}" destId="{75381A32-9A6D-42F0-8E96-19C039478B06}" srcOrd="10" destOrd="0" presId="urn:microsoft.com/office/officeart/2005/8/layout/radial1"/>
    <dgm:cxn modelId="{0C0DAF69-23A5-4E86-AD33-C8978759DF5F}" type="presParOf" srcId="{7E09F446-1FBC-499B-812D-9BEDE4B7099A}" destId="{2EA5B480-C0A2-472B-A7FC-A012CBD83ABC}" srcOrd="11" destOrd="0" presId="urn:microsoft.com/office/officeart/2005/8/layout/radial1"/>
    <dgm:cxn modelId="{F96C0AE3-D779-4643-B530-CC5FC71F6CEE}" type="presParOf" srcId="{2EA5B480-C0A2-472B-A7FC-A012CBD83ABC}" destId="{E1DB51AF-4CC2-415A-B926-4E2517A79FB0}" srcOrd="0" destOrd="0" presId="urn:microsoft.com/office/officeart/2005/8/layout/radial1"/>
    <dgm:cxn modelId="{5D6AF8E2-7640-4FD3-A549-19403D77F79E}" type="presParOf" srcId="{7E09F446-1FBC-499B-812D-9BEDE4B7099A}" destId="{03236F27-791B-42EC-AC68-865CB6699073}" srcOrd="12" destOrd="0" presId="urn:microsoft.com/office/officeart/2005/8/layout/radial1"/>
    <dgm:cxn modelId="{42C300D7-E2AA-48DE-BB58-1A4BEF7310AE}" type="presParOf" srcId="{7E09F446-1FBC-499B-812D-9BEDE4B7099A}" destId="{1E1C9987-3870-4766-AB35-4704E8B6EFB3}" srcOrd="13" destOrd="0" presId="urn:microsoft.com/office/officeart/2005/8/layout/radial1"/>
    <dgm:cxn modelId="{4B1AE710-F675-47A1-913F-A7E95111FE74}" type="presParOf" srcId="{1E1C9987-3870-4766-AB35-4704E8B6EFB3}" destId="{6108DEC0-0060-400C-8BFD-D5429A57880B}" srcOrd="0" destOrd="0" presId="urn:microsoft.com/office/officeart/2005/8/layout/radial1"/>
    <dgm:cxn modelId="{E7272B2C-EC33-4475-AC33-0BD5A57047F3}" type="presParOf" srcId="{7E09F446-1FBC-499B-812D-9BEDE4B7099A}" destId="{949F9104-914F-4CA5-BDD7-9B1E68A2EBE5}" srcOrd="14" destOrd="0" presId="urn:microsoft.com/office/officeart/2005/8/layout/radial1"/>
    <dgm:cxn modelId="{ECF73B6D-4436-4C7B-9918-51099E7D10A4}" type="presParOf" srcId="{7E09F446-1FBC-499B-812D-9BEDE4B7099A}" destId="{824963EB-9474-4698-986A-52D6D648192F}" srcOrd="15" destOrd="0" presId="urn:microsoft.com/office/officeart/2005/8/layout/radial1"/>
    <dgm:cxn modelId="{8BD17D24-F7B4-48BE-A4D8-4B07B1FFA2FD}" type="presParOf" srcId="{824963EB-9474-4698-986A-52D6D648192F}" destId="{963BC9FF-0848-47DE-B3B3-4B89A16542E9}" srcOrd="0" destOrd="0" presId="urn:microsoft.com/office/officeart/2005/8/layout/radial1"/>
    <dgm:cxn modelId="{0C2AED5C-17C8-4436-983F-9194EEFFBBB7}" type="presParOf" srcId="{7E09F446-1FBC-499B-812D-9BEDE4B7099A}" destId="{54D64DE6-5338-4919-B568-F193ECD8125F}" srcOrd="16" destOrd="0" presId="urn:microsoft.com/office/officeart/2005/8/layout/radial1"/>
    <dgm:cxn modelId="{297A556D-46AF-4088-A45B-3146E5866BF3}" type="presParOf" srcId="{7E09F446-1FBC-499B-812D-9BEDE4B7099A}" destId="{E569FA19-E251-4D4A-9D5A-34252B7B4FB8}" srcOrd="17" destOrd="0" presId="urn:microsoft.com/office/officeart/2005/8/layout/radial1"/>
    <dgm:cxn modelId="{C5DFC884-74D9-44C4-9679-6BC736285AC3}" type="presParOf" srcId="{E569FA19-E251-4D4A-9D5A-34252B7B4FB8}" destId="{9A3433E2-1644-4C94-B039-2539380D6342}" srcOrd="0" destOrd="0" presId="urn:microsoft.com/office/officeart/2005/8/layout/radial1"/>
    <dgm:cxn modelId="{4260DC82-876A-4AAC-B568-FE6371E08FC7}" type="presParOf" srcId="{7E09F446-1FBC-499B-812D-9BEDE4B7099A}" destId="{F79C9B5C-BA70-4934-A6E4-52B7E5201E10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8C40D-55D8-4617-9C86-BE28852A745C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07FA9-E7B5-40B5-9DA9-49EFB56641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0851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465CBFA3-0DFC-4458-A4E2-9B8215E37E5B}" type="slidenum">
              <a:rPr lang="en-US" altLang="zh-CN" smtClean="0"/>
              <a:pPr eaLnBrk="1" hangingPunct="1">
                <a:spcBef>
                  <a:spcPct val="0"/>
                </a:spcBef>
              </a:pPr>
              <a:t>110</a:t>
            </a:fld>
            <a:endParaRPr lang="en-US" altLang="zh-CN" smtClean="0"/>
          </a:p>
        </p:txBody>
      </p:sp>
      <p:sp>
        <p:nvSpPr>
          <p:cNvPr id="27136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2C02F24-5CB2-42A1-8E77-8FAADC79D072}" type="slidenum">
              <a:rPr kumimoji="1" lang="en-US" altLang="zh-CN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110</a:t>
            </a:fld>
            <a:endParaRPr kumimoji="1" lang="en-US" altLang="zh-CN">
              <a:latin typeface="Times New Roman" pitchFamily="18" charset="0"/>
            </a:endParaRPr>
          </a:p>
        </p:txBody>
      </p:sp>
      <p:sp>
        <p:nvSpPr>
          <p:cNvPr id="271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2713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endParaRPr lang="zh-CN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duotone>
              <a:schemeClr val="bg2"/>
              <a:srgbClr val="FFF1C1"/>
            </a:duotone>
            <a:lum bright="-10000" contrast="-40000"/>
          </a:blip>
          <a:stretch>
            <a:fillRect/>
          </a:stretch>
        </p:blipFill>
        <p:spPr>
          <a:xfrm>
            <a:off x="1" y="5214950"/>
            <a:ext cx="1472173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1733" y="2759581"/>
            <a:ext cx="6100534" cy="1740989"/>
          </a:xfrm>
        </p:spPr>
        <p:txBody>
          <a:bodyPr anchor="t"/>
          <a:lstStyle>
            <a:lvl1pPr marL="0" indent="0" algn="ctr">
              <a:buNone/>
              <a:defRPr lang="zh-CN" altLang="en-US" dirty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00176"/>
            <a:ext cx="8229600" cy="4714907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86644" y="274638"/>
            <a:ext cx="1400156" cy="5940444"/>
          </a:xfrm>
        </p:spPr>
        <p:txBody>
          <a:bodyPr vert="eaVert"/>
          <a:lstStyle>
            <a:lvl1pPr algn="ctr">
              <a:defRPr>
                <a:effectLst>
                  <a:outerShdw dist="50800" dir="189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58006" cy="5940444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1433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643182"/>
            <a:ext cx="7772400" cy="1500187"/>
          </a:xfrm>
        </p:spPr>
        <p:txBody>
          <a:bodyPr anchor="b"/>
          <a:lstStyle>
            <a:lvl1pPr marL="0" indent="0">
              <a:buNone/>
              <a:defRPr lang="zh-CN" altLang="en-US" sz="2800" smtClean="0">
                <a:effectLst/>
              </a:defRPr>
            </a:lvl1pPr>
            <a:lvl2pPr marL="457200" indent="0">
              <a:buNone/>
              <a:defRPr lang="zh-CN" altLang="en-US" sz="2400" smtClean="0">
                <a:effectLst/>
              </a:defRPr>
            </a:lvl2pPr>
            <a:lvl3pPr marL="914400" indent="0">
              <a:buNone/>
              <a:defRPr lang="zh-CN" altLang="en-US" sz="2000" smtClean="0">
                <a:effectLst/>
              </a:defRPr>
            </a:lvl3pPr>
            <a:lvl4pPr marL="1371600" indent="0">
              <a:buNone/>
              <a:defRPr lang="zh-CN" altLang="en-US" sz="1600" smtClean="0">
                <a:effectLst/>
              </a:defRPr>
            </a:lvl4pPr>
            <a:lvl5pPr marL="1828800" indent="0">
              <a:buNone/>
              <a:defRPr lang="zh-CN" altLang="en-US" sz="1400" dirty="0" smtClean="0"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duotone>
              <a:schemeClr val="bg2"/>
              <a:srgbClr val="FFF1C1"/>
            </a:duotone>
            <a:lum bright="-10000" contrast="-30000"/>
          </a:blip>
          <a:stretch>
            <a:fillRect/>
          </a:stretch>
        </p:blipFill>
        <p:spPr>
          <a:xfrm>
            <a:off x="7480636" y="0"/>
            <a:ext cx="1663364" cy="235743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552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6408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732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1175" y="5357826"/>
            <a:ext cx="8226225" cy="768028"/>
          </a:xfrm>
        </p:spPr>
        <p:txBody>
          <a:bodyPr anchor="ctr"/>
          <a:lstStyle>
            <a:lvl1pPr algn="ctr">
              <a:defRPr lang="zh-CN" altLang="en-US" sz="3600" b="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428604"/>
            <a:ext cx="5111750" cy="48577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6" y="1357298"/>
            <a:ext cx="3008313" cy="3929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298" y="214290"/>
            <a:ext cx="7448602" cy="781052"/>
          </a:xfrm>
        </p:spPr>
        <p:txBody>
          <a:bodyPr anchor="ctr"/>
          <a:lstStyle>
            <a:lvl1pPr algn="ctr" rtl="0">
              <a:spcBef>
                <a:spcPct val="0"/>
              </a:spcBef>
              <a:buNone/>
              <a:defRPr sz="3600" b="0" kern="1200" spc="5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1015" y="1000108"/>
            <a:ext cx="7452360" cy="5214974"/>
          </a:xfrm>
          <a:prstGeom prst="snip2DiagRect">
            <a:avLst>
              <a:gd name="adj1" fmla="val 0"/>
              <a:gd name="adj2" fmla="val 17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0" y="6243633"/>
            <a:ext cx="3180375" cy="614367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492878"/>
            <a:ext cx="1676384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85984" y="6492876"/>
            <a:ext cx="2643206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83073" y="5347005"/>
            <a:ext cx="871200" cy="871200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274320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zh-CN" altLang="en-US" sz="4400" b="0" kern="1200" spc="50" dirty="0">
          <a:ln w="12700">
            <a:noFill/>
            <a:prstDash val="solid"/>
          </a:ln>
          <a:solidFill>
            <a:schemeClr val="accent4"/>
          </a:solidFill>
          <a:effectLst>
            <a:outerShdw blurRad="38100" dist="20320" dir="27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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&#19977;&#20010;&#27877;&#29926;&#21280;&#30340;&#25925;&#20107;.doc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 sz="4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教师专业</a:t>
            </a:r>
            <a:r>
              <a:rPr lang="zh-CN" altLang="en-US" sz="4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发展路</a:t>
            </a:r>
            <a:r>
              <a:rPr lang="zh-CN" altLang="en-US" sz="4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径</a:t>
            </a:r>
            <a:endParaRPr lang="en-US" altLang="zh-CN" sz="48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92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cs typeface="Trebuchet MS" pitchFamily="34" charset="0"/>
              </a:rPr>
              <a:t/>
            </a:r>
            <a:br>
              <a:rPr lang="en-US" altLang="zh-CN" smtClean="0">
                <a:cs typeface="Trebuchet MS" pitchFamily="34" charset="0"/>
              </a:rPr>
            </a:br>
            <a:r>
              <a:rPr lang="zh-CN" altLang="en-US" smtClean="0">
                <a:cs typeface="Trebuchet MS" pitchFamily="34" charset="0"/>
              </a:rPr>
              <a:t>好教师的四条标准：</a:t>
            </a:r>
            <a:r>
              <a:rPr lang="en-US" altLang="zh-CN" smtClean="0">
                <a:cs typeface="Trebuchet MS" pitchFamily="34" charset="0"/>
              </a:rPr>
              <a:t/>
            </a:r>
            <a:br>
              <a:rPr lang="en-US" altLang="zh-CN" smtClean="0">
                <a:cs typeface="Trebuchet MS" pitchFamily="34" charset="0"/>
              </a:rPr>
            </a:br>
            <a:endParaRPr lang="zh-CN" altLang="en-US" smtClean="0">
              <a:cs typeface="Trebuchet MS" pitchFamily="34" charset="0"/>
            </a:endParaRPr>
          </a:p>
        </p:txBody>
      </p:sp>
      <p:sp>
        <p:nvSpPr>
          <p:cNvPr id="47107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zh-CN" altLang="en-US" sz="4400" b="1" smtClean="0">
                <a:latin typeface="华文新魏" pitchFamily="2" charset="-122"/>
                <a:ea typeface="华文新魏" pitchFamily="2" charset="-122"/>
              </a:rPr>
              <a:t>有理想信念</a:t>
            </a:r>
            <a:endParaRPr lang="en-US" altLang="zh-CN" sz="4400" b="1" smtClean="0">
              <a:latin typeface="华文新魏" pitchFamily="2" charset="-122"/>
              <a:ea typeface="华文新魏" pitchFamily="2" charset="-122"/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zh-CN" altLang="en-US" sz="4400" b="1" smtClean="0">
                <a:latin typeface="华文新魏" pitchFamily="2" charset="-122"/>
                <a:ea typeface="华文新魏" pitchFamily="2" charset="-122"/>
              </a:rPr>
              <a:t>有道德情操</a:t>
            </a:r>
            <a:endParaRPr lang="en-US" altLang="zh-CN" sz="4400" b="1" smtClean="0">
              <a:latin typeface="华文新魏" pitchFamily="2" charset="-122"/>
              <a:ea typeface="华文新魏" pitchFamily="2" charset="-122"/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zh-CN" altLang="en-US" sz="4400" b="1" smtClean="0">
                <a:latin typeface="华文新魏" pitchFamily="2" charset="-122"/>
                <a:ea typeface="华文新魏" pitchFamily="2" charset="-122"/>
              </a:rPr>
              <a:t>有扎实知识</a:t>
            </a:r>
            <a:endParaRPr lang="en-US" altLang="zh-CN" sz="4400" b="1" smtClean="0">
              <a:latin typeface="华文新魏" pitchFamily="2" charset="-122"/>
              <a:ea typeface="华文新魏" pitchFamily="2" charset="-122"/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zh-CN" altLang="en-US" sz="4400" b="1" smtClean="0">
                <a:latin typeface="华文新魏" pitchFamily="2" charset="-122"/>
                <a:ea typeface="华文新魏" pitchFamily="2" charset="-122"/>
              </a:rPr>
              <a:t>有仁爱之心</a:t>
            </a:r>
            <a:endParaRPr lang="en-US" altLang="zh-CN" sz="4400" b="1" smtClean="0">
              <a:latin typeface="华文新魏" pitchFamily="2" charset="-122"/>
              <a:ea typeface="华文新魏" pitchFamily="2" charset="-122"/>
            </a:endParaRPr>
          </a:p>
          <a:p>
            <a:pPr marL="0" indent="0" algn="r">
              <a:buFont typeface="Wingdings 2" pitchFamily="18" charset="2"/>
              <a:buNone/>
            </a:pPr>
            <a:r>
              <a:rPr lang="en-US" altLang="zh-CN" sz="2800" b="1" smtClean="0">
                <a:latin typeface="华文楷体" pitchFamily="2" charset="-122"/>
                <a:ea typeface="华文楷体" pitchFamily="2" charset="-122"/>
              </a:rPr>
              <a:t>    ——</a:t>
            </a:r>
            <a:r>
              <a:rPr lang="zh-CN" altLang="en-US" sz="2800" b="1" smtClean="0">
                <a:latin typeface="华文楷体" pitchFamily="2" charset="-122"/>
                <a:ea typeface="华文楷体" pitchFamily="2" charset="-122"/>
              </a:rPr>
              <a:t>国家主席习近平  </a:t>
            </a:r>
            <a:r>
              <a:rPr lang="en-US" altLang="zh-CN" sz="2800" b="1" smtClean="0">
                <a:latin typeface="华文楷体" pitchFamily="2" charset="-122"/>
                <a:ea typeface="华文楷体" pitchFamily="2" charset="-122"/>
              </a:rPr>
              <a:t>2014</a:t>
            </a:r>
            <a:r>
              <a:rPr lang="zh-CN" altLang="en-US" sz="2800" b="1" smtClean="0"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sz="2800" b="1" smtClean="0">
                <a:latin typeface="华文楷体" pitchFamily="2" charset="-122"/>
                <a:ea typeface="华文楷体" pitchFamily="2" charset="-122"/>
              </a:rPr>
              <a:t>9</a:t>
            </a:r>
            <a:r>
              <a:rPr lang="zh-CN" altLang="en-US" sz="2800" b="1" smtClean="0">
                <a:latin typeface="华文楷体" pitchFamily="2" charset="-122"/>
                <a:ea typeface="华文楷体" pitchFamily="2" charset="-122"/>
              </a:rPr>
              <a:t>月</a:t>
            </a:r>
            <a:r>
              <a:rPr lang="en-US" altLang="zh-CN" sz="2800" b="1" smtClean="0">
                <a:latin typeface="华文楷体" pitchFamily="2" charset="-122"/>
                <a:ea typeface="华文楷体" pitchFamily="2" charset="-122"/>
              </a:rPr>
              <a:t>9</a:t>
            </a:r>
            <a:r>
              <a:rPr lang="zh-CN" altLang="en-US" sz="2800" b="1" smtClean="0">
                <a:latin typeface="华文楷体" pitchFamily="2" charset="-122"/>
                <a:ea typeface="华文楷体" pitchFamily="2" charset="-122"/>
              </a:rPr>
              <a:t>日北师大</a:t>
            </a:r>
          </a:p>
        </p:txBody>
      </p:sp>
    </p:spTree>
    <p:extLst>
      <p:ext uri="{BB962C8B-B14F-4D97-AF65-F5344CB8AC3E}">
        <p14:creationId xmlns:p14="http://schemas.microsoft.com/office/powerpoint/2010/main" xmlns="" val="11107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cs typeface="Trebuchet MS" pitchFamily="34" charset="0"/>
              </a:rPr>
              <a:t>②</a:t>
            </a:r>
            <a:r>
              <a:rPr lang="zh-CN" altLang="en-US" smtClean="0">
                <a:cs typeface="Trebuchet MS" pitchFamily="34" charset="0"/>
              </a:rPr>
              <a:t>结合一点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buFontTx/>
              <a:buNone/>
              <a:defRPr/>
            </a:pPr>
            <a:r>
              <a:rPr lang="en-US" altLang="zh-CN" sz="4400" smtClean="0"/>
              <a:t>  </a:t>
            </a:r>
            <a:r>
              <a:rPr lang="zh-CN" altLang="en-US" sz="4400" smtClean="0"/>
              <a:t>尽可能把自己学习钻研的学习内容与实际教研、培训和讲课内容结合在一起，既是个人学习钻研，又是工作，也是研究。一石三鸟。</a:t>
            </a:r>
          </a:p>
        </p:txBody>
      </p:sp>
    </p:spTree>
    <p:extLst>
      <p:ext uri="{BB962C8B-B14F-4D97-AF65-F5344CB8AC3E}">
        <p14:creationId xmlns:p14="http://schemas.microsoft.com/office/powerpoint/2010/main" xmlns="" val="64403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cs typeface="Trebuchet MS" pitchFamily="34" charset="0"/>
              </a:rPr>
              <a:t>④</a:t>
            </a:r>
            <a:r>
              <a:rPr lang="zh-CN" altLang="en-US" smtClean="0">
                <a:cs typeface="Trebuchet MS" pitchFamily="34" charset="0"/>
              </a:rPr>
              <a:t>节省一点（</a:t>
            </a:r>
            <a:r>
              <a:rPr lang="en-US" altLang="zh-CN" smtClean="0">
                <a:cs typeface="Trebuchet MS" pitchFamily="34" charset="0"/>
              </a:rPr>
              <a:t>12</a:t>
            </a:r>
            <a:r>
              <a:rPr lang="zh-CN" altLang="en-US" smtClean="0">
                <a:cs typeface="Trebuchet MS" pitchFamily="34" charset="0"/>
              </a:rPr>
              <a:t>点参考）：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5334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buFont typeface="Wingdings 2" charset="2"/>
              <a:buChar char=""/>
              <a:defRPr/>
            </a:pPr>
            <a:endParaRPr lang="en-US" altLang="zh-CN" sz="2000" smtClean="0"/>
          </a:p>
          <a:p>
            <a:pPr eaLnBrk="1" fontAlgn="auto" hangingPunct="1">
              <a:lnSpc>
                <a:spcPct val="80000"/>
              </a:lnSpc>
              <a:buFontTx/>
              <a:buNone/>
              <a:defRPr/>
            </a:pPr>
            <a:r>
              <a:rPr lang="en-US" altLang="zh-CN" sz="2400" smtClean="0"/>
              <a:t>⑴</a:t>
            </a:r>
            <a:r>
              <a:rPr lang="zh-CN" altLang="en-US" sz="2400" smtClean="0"/>
              <a:t>把每天要办的事按轻重缓急列出一览表；</a:t>
            </a:r>
          </a:p>
          <a:p>
            <a:pPr eaLnBrk="1" fontAlgn="auto" hangingPunct="1">
              <a:lnSpc>
                <a:spcPct val="80000"/>
              </a:lnSpc>
              <a:buFontTx/>
              <a:buNone/>
              <a:defRPr/>
            </a:pPr>
            <a:r>
              <a:rPr lang="zh-CN" altLang="en-US" sz="2400" smtClean="0"/>
              <a:t>⑵用主要时间去做好重要的事情；</a:t>
            </a:r>
          </a:p>
          <a:p>
            <a:pPr eaLnBrk="1" fontAlgn="auto" hangingPunct="1">
              <a:lnSpc>
                <a:spcPct val="80000"/>
              </a:lnSpc>
              <a:buFontTx/>
              <a:buNone/>
              <a:defRPr/>
            </a:pPr>
            <a:r>
              <a:rPr lang="zh-CN" altLang="en-US" sz="2400" smtClean="0"/>
              <a:t>⑶不把时间浪费在对失败的懊悔上；</a:t>
            </a:r>
          </a:p>
          <a:p>
            <a:pPr eaLnBrk="1" fontAlgn="auto" hangingPunct="1">
              <a:lnSpc>
                <a:spcPct val="80000"/>
              </a:lnSpc>
              <a:buFontTx/>
              <a:buNone/>
              <a:defRPr/>
            </a:pPr>
            <a:r>
              <a:rPr lang="zh-CN" altLang="en-US" sz="2400" smtClean="0"/>
              <a:t>⑷按计划去逐项做，不因哪项工作有困难而放弃；</a:t>
            </a:r>
          </a:p>
          <a:p>
            <a:pPr eaLnBrk="1" fontAlgn="auto" hangingPunct="1">
              <a:lnSpc>
                <a:spcPct val="80000"/>
              </a:lnSpc>
              <a:buFontTx/>
              <a:buNone/>
              <a:defRPr/>
            </a:pPr>
            <a:r>
              <a:rPr lang="zh-CN" altLang="en-US" sz="2400" smtClean="0"/>
              <a:t>⑸做任何事情都要寻找窍门，避免蛮干；</a:t>
            </a:r>
          </a:p>
          <a:p>
            <a:pPr eaLnBrk="1" fontAlgn="auto" hangingPunct="1">
              <a:lnSpc>
                <a:spcPct val="80000"/>
              </a:lnSpc>
              <a:buFontTx/>
              <a:buNone/>
              <a:defRPr/>
            </a:pPr>
            <a:r>
              <a:rPr lang="zh-CN" altLang="en-US" sz="2400" smtClean="0"/>
              <a:t>⑹尽快终止那种费时费力而毫无收益的活动，学会拒绝也是一种艺术；</a:t>
            </a:r>
          </a:p>
          <a:p>
            <a:pPr eaLnBrk="1" fontAlgn="auto" hangingPunct="1">
              <a:lnSpc>
                <a:spcPct val="80000"/>
              </a:lnSpc>
              <a:buFontTx/>
              <a:buNone/>
              <a:defRPr/>
            </a:pPr>
            <a:r>
              <a:rPr lang="zh-CN" altLang="en-US" sz="2400" smtClean="0"/>
              <a:t>⑺最好集中力量只做好一件事；</a:t>
            </a:r>
          </a:p>
          <a:p>
            <a:pPr eaLnBrk="1" fontAlgn="auto" hangingPunct="1">
              <a:lnSpc>
                <a:spcPct val="80000"/>
              </a:lnSpc>
              <a:buFontTx/>
              <a:buNone/>
              <a:defRPr/>
            </a:pPr>
            <a:r>
              <a:rPr lang="zh-CN" altLang="en-US" sz="2400" smtClean="0"/>
              <a:t>⑻无论做什么事都对自己提出时间要求；</a:t>
            </a:r>
          </a:p>
          <a:p>
            <a:pPr eaLnBrk="1" fontAlgn="auto" hangingPunct="1">
              <a:lnSpc>
                <a:spcPct val="80000"/>
              </a:lnSpc>
              <a:buFontTx/>
              <a:buNone/>
              <a:defRPr/>
            </a:pPr>
            <a:r>
              <a:rPr lang="zh-CN" altLang="en-US" sz="2400" smtClean="0"/>
              <a:t>⑼东西摆放井井有条，不因百般寻找而浪费时间；</a:t>
            </a:r>
          </a:p>
          <a:p>
            <a:pPr eaLnBrk="1" fontAlgn="auto" hangingPunct="1">
              <a:lnSpc>
                <a:spcPct val="80000"/>
              </a:lnSpc>
              <a:buFontTx/>
              <a:buNone/>
              <a:defRPr/>
            </a:pPr>
            <a:r>
              <a:rPr lang="zh-CN" altLang="en-US" sz="2400" smtClean="0"/>
              <a:t>⑽减少一切</a:t>
            </a:r>
            <a:r>
              <a:rPr lang="zh-CN" altLang="en-US" sz="2400" smtClean="0">
                <a:latin typeface="Arial" pitchFamily="34" charset="0"/>
              </a:rPr>
              <a:t>“</a:t>
            </a:r>
            <a:r>
              <a:rPr lang="zh-CN" altLang="en-US" sz="2400" smtClean="0"/>
              <a:t>等候时间</a:t>
            </a:r>
            <a:r>
              <a:rPr lang="zh-CN" altLang="en-US" sz="2400" smtClean="0">
                <a:latin typeface="Arial" pitchFamily="34" charset="0"/>
              </a:rPr>
              <a:t>”</a:t>
            </a:r>
            <a:r>
              <a:rPr lang="zh-CN" altLang="en-US" sz="2400" smtClean="0"/>
              <a:t>，并学会利用</a:t>
            </a:r>
            <a:r>
              <a:rPr lang="zh-CN" altLang="en-US" sz="2400" smtClean="0">
                <a:latin typeface="Arial" pitchFamily="34" charset="0"/>
              </a:rPr>
              <a:t>“</a:t>
            </a:r>
            <a:r>
              <a:rPr lang="zh-CN" altLang="en-US" sz="2400" smtClean="0"/>
              <a:t>等候时间</a:t>
            </a:r>
            <a:r>
              <a:rPr lang="zh-CN" altLang="en-US" sz="2400" smtClean="0">
                <a:latin typeface="Arial" pitchFamily="34" charset="0"/>
              </a:rPr>
              <a:t>”</a:t>
            </a:r>
            <a:r>
              <a:rPr lang="zh-CN" altLang="en-US" sz="2400" smtClean="0"/>
              <a:t>；</a:t>
            </a:r>
          </a:p>
          <a:p>
            <a:pPr eaLnBrk="1" fontAlgn="auto" hangingPunct="1">
              <a:lnSpc>
                <a:spcPct val="80000"/>
              </a:lnSpc>
              <a:buFontTx/>
              <a:buNone/>
              <a:defRPr/>
            </a:pPr>
            <a:r>
              <a:rPr lang="zh-CN" altLang="en-US" sz="2400" smtClean="0"/>
              <a:t>⑾把琐事积攒起来，每月抽出三个小时集中处理；</a:t>
            </a:r>
          </a:p>
          <a:p>
            <a:pPr eaLnBrk="1" fontAlgn="auto" hangingPunct="1">
              <a:lnSpc>
                <a:spcPct val="80000"/>
              </a:lnSpc>
              <a:buFontTx/>
              <a:buNone/>
              <a:defRPr/>
            </a:pPr>
            <a:r>
              <a:rPr lang="zh-CN" altLang="en-US" sz="2400" smtClean="0"/>
              <a:t>⑿要从每一分钟得到乐趣和效益。有些时间不可避免地耗费在意想不到的事情上，但不必为此而烦恼。 </a:t>
            </a:r>
          </a:p>
        </p:txBody>
      </p:sp>
    </p:spTree>
    <p:extLst>
      <p:ext uri="{BB962C8B-B14F-4D97-AF65-F5344CB8AC3E}">
        <p14:creationId xmlns:p14="http://schemas.microsoft.com/office/powerpoint/2010/main" xmlns="" val="320282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cs typeface="Trebuchet MS" pitchFamily="34" charset="0"/>
              </a:rPr>
              <a:t>⑤</a:t>
            </a:r>
            <a:r>
              <a:rPr lang="zh-CN" altLang="en-US" smtClean="0">
                <a:cs typeface="Trebuchet MS" pitchFamily="34" charset="0"/>
              </a:rPr>
              <a:t>利用一点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 sz="5400" smtClean="0">
                <a:latin typeface="Arial" pitchFamily="34" charset="0"/>
              </a:rPr>
              <a:t>“</a:t>
            </a:r>
            <a:r>
              <a:rPr lang="zh-CN" altLang="en-US" sz="5400" smtClean="0"/>
              <a:t>人的差异产生在业余时间里。</a:t>
            </a:r>
            <a:r>
              <a:rPr lang="zh-CN" altLang="en-US" sz="5400" smtClean="0">
                <a:latin typeface="Arial" pitchFamily="34" charset="0"/>
              </a:rPr>
              <a:t>”</a:t>
            </a:r>
            <a:endParaRPr lang="zh-CN" altLang="en-US" sz="5400" smtClean="0"/>
          </a:p>
          <a:p>
            <a:pPr eaLnBrk="1" hangingPunct="1">
              <a:buFontTx/>
              <a:buNone/>
            </a:pPr>
            <a:r>
              <a:rPr lang="zh-CN" altLang="en-US" sz="5400" smtClean="0"/>
              <a:t>            </a:t>
            </a:r>
            <a:r>
              <a:rPr lang="en-US" altLang="zh-CN" sz="5400" smtClean="0">
                <a:latin typeface="Arial" pitchFamily="34" charset="0"/>
              </a:rPr>
              <a:t>——</a:t>
            </a:r>
            <a:r>
              <a:rPr lang="zh-CN" altLang="en-US" smtClean="0"/>
              <a:t>爱因斯坦</a:t>
            </a:r>
          </a:p>
        </p:txBody>
      </p:sp>
    </p:spTree>
    <p:extLst>
      <p:ext uri="{BB962C8B-B14F-4D97-AF65-F5344CB8AC3E}">
        <p14:creationId xmlns:p14="http://schemas.microsoft.com/office/powerpoint/2010/main" xmlns="" val="29284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cs typeface="Trebuchet MS" pitchFamily="34" charset="0"/>
              </a:rPr>
              <a:t>⑥</a:t>
            </a:r>
            <a:r>
              <a:rPr lang="zh-CN" altLang="en-US" smtClean="0">
                <a:cs typeface="Trebuchet MS" pitchFamily="34" charset="0"/>
              </a:rPr>
              <a:t>安静一点</a:t>
            </a:r>
            <a:r>
              <a:rPr lang="en-US" altLang="zh-CN" smtClean="0">
                <a:latin typeface="Arial" pitchFamily="34" charset="0"/>
                <a:cs typeface="Trebuchet MS" pitchFamily="34" charset="0"/>
              </a:rPr>
              <a:t>——</a:t>
            </a:r>
            <a:r>
              <a:rPr lang="zh-CN" altLang="en-US" smtClean="0">
                <a:cs typeface="Trebuchet MS" pitchFamily="34" charset="0"/>
              </a:rPr>
              <a:t>非静无以成学 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idx="1"/>
          </p:nvPr>
        </p:nvSpPr>
        <p:spPr>
          <a:xfrm>
            <a:off x="1009650" y="1806575"/>
            <a:ext cx="7677150" cy="4052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4800" smtClean="0"/>
              <a:t>拿不起放不下是下等人，</a:t>
            </a:r>
          </a:p>
          <a:p>
            <a:pPr eaLnBrk="1" hangingPunct="1">
              <a:buFontTx/>
              <a:buNone/>
            </a:pPr>
            <a:r>
              <a:rPr lang="zh-CN" altLang="en-US" sz="4800" smtClean="0"/>
              <a:t>拿得起放不下是一般人，</a:t>
            </a:r>
          </a:p>
          <a:p>
            <a:pPr eaLnBrk="1" hangingPunct="1">
              <a:buFontTx/>
              <a:buNone/>
            </a:pPr>
            <a:r>
              <a:rPr lang="zh-CN" altLang="en-US" sz="4800" smtClean="0"/>
              <a:t>拿得起放得下是了不起的人。</a:t>
            </a:r>
          </a:p>
        </p:txBody>
      </p:sp>
    </p:spTree>
    <p:extLst>
      <p:ext uri="{BB962C8B-B14F-4D97-AF65-F5344CB8AC3E}">
        <p14:creationId xmlns:p14="http://schemas.microsoft.com/office/powerpoint/2010/main" xmlns="" val="232068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cs typeface="Trebuchet MS" pitchFamily="34" charset="0"/>
              </a:rPr>
              <a:t>报料：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紧靠首都机场的北京通州管头村的母鸡从来不下蛋。因该村离机场只有</a:t>
            </a:r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公里，每天</a:t>
            </a:r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</a:rPr>
              <a:t>400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架次的飞机上天落地产生的震天动地噪音，使得村里的家禽都吱吱乱叫乱窜。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  <a:p>
            <a:pPr eaLnBrk="1" hangingPunct="1"/>
            <a:r>
              <a:rPr lang="zh-CN" altLang="en-US" sz="3200" b="1" dirty="0" smtClean="0">
                <a:solidFill>
                  <a:srgbClr val="FFFF00"/>
                </a:solidFill>
                <a:latin typeface="华文楷体" pitchFamily="2" charset="-122"/>
                <a:ea typeface="华文楷体" pitchFamily="2" charset="-122"/>
              </a:rPr>
              <a:t>浮躁改变生理，浮躁改变习惯，浮躁改变心灵</a:t>
            </a:r>
            <a:r>
              <a:rPr lang="zh-CN" altLang="en-US" sz="3200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！ </a:t>
            </a:r>
          </a:p>
        </p:txBody>
      </p:sp>
    </p:spTree>
    <p:extLst>
      <p:ext uri="{BB962C8B-B14F-4D97-AF65-F5344CB8AC3E}">
        <p14:creationId xmlns:p14="http://schemas.microsoft.com/office/powerpoint/2010/main" xmlns="" val="200751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cs typeface="Trebuchet MS" pitchFamily="34" charset="0"/>
              </a:rPr>
              <a:t>（二）实践方法</a:t>
            </a:r>
            <a:r>
              <a:rPr lang="zh-CN" altLang="en-US" smtClean="0">
                <a:cs typeface="Trebuchet MS" pitchFamily="34" charset="0"/>
              </a:rPr>
              <a:t> 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CN" sz="3200" b="1" smtClean="0"/>
              <a:t> 1.</a:t>
            </a:r>
            <a:r>
              <a:rPr lang="zh-CN" altLang="en-US" sz="3200" b="1" smtClean="0"/>
              <a:t>在教学中提升</a:t>
            </a:r>
          </a:p>
          <a:p>
            <a:pPr marL="0" indent="0" eaLnBrk="1" hangingPunct="1">
              <a:buFontTx/>
              <a:buNone/>
            </a:pPr>
            <a:r>
              <a:rPr lang="en-US" altLang="zh-CN" sz="3200" b="1" smtClean="0"/>
              <a:t> 2.</a:t>
            </a:r>
            <a:r>
              <a:rPr lang="zh-CN" altLang="en-US" sz="3200" b="1" smtClean="0"/>
              <a:t>在活动中提升</a:t>
            </a:r>
          </a:p>
          <a:p>
            <a:pPr marL="0" indent="0" eaLnBrk="1" hangingPunct="1">
              <a:buFontTx/>
              <a:buNone/>
            </a:pPr>
            <a:r>
              <a:rPr lang="en-US" altLang="zh-CN" sz="3200" b="1" smtClean="0"/>
              <a:t> 3.</a:t>
            </a:r>
            <a:r>
              <a:rPr lang="zh-CN" altLang="en-US" sz="3200" b="1" smtClean="0"/>
              <a:t>在团队中提升</a:t>
            </a:r>
          </a:p>
          <a:p>
            <a:pPr marL="0" indent="0" eaLnBrk="1" hangingPunct="1">
              <a:buFontTx/>
              <a:buNone/>
            </a:pPr>
            <a:r>
              <a:rPr lang="en-US" altLang="zh-CN" sz="3200" b="1" smtClean="0"/>
              <a:t> 4.</a:t>
            </a:r>
            <a:r>
              <a:rPr lang="zh-CN" altLang="en-US" sz="3200" b="1" smtClean="0"/>
              <a:t>在教研活动中提升</a:t>
            </a:r>
          </a:p>
          <a:p>
            <a:pPr marL="0" indent="0" eaLnBrk="1" hangingPunct="1">
              <a:buFontTx/>
              <a:buNone/>
            </a:pPr>
            <a:r>
              <a:rPr lang="en-US" altLang="zh-CN" sz="3200" b="1" smtClean="0"/>
              <a:t> 6.</a:t>
            </a:r>
            <a:r>
              <a:rPr lang="zh-CN" altLang="en-US" sz="3200" b="1" smtClean="0"/>
              <a:t>在思想超越中提升</a:t>
            </a:r>
          </a:p>
          <a:p>
            <a:pPr marL="0" indent="0" eaLnBrk="1" hangingPunct="1">
              <a:buFontTx/>
              <a:buNone/>
            </a:pPr>
            <a:r>
              <a:rPr lang="en-US" altLang="zh-CN" sz="3200" b="1" smtClean="0"/>
              <a:t> 5.</a:t>
            </a:r>
            <a:r>
              <a:rPr lang="zh-CN" altLang="en-US" sz="3200" b="1" smtClean="0"/>
              <a:t>在对话中提升</a:t>
            </a:r>
          </a:p>
        </p:txBody>
      </p:sp>
    </p:spTree>
    <p:extLst>
      <p:ext uri="{BB962C8B-B14F-4D97-AF65-F5344CB8AC3E}">
        <p14:creationId xmlns:p14="http://schemas.microsoft.com/office/powerpoint/2010/main" xmlns="" val="74417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zh-CN" b="1" smtClean="0">
                <a:cs typeface="Trebuchet MS" pitchFamily="34" charset="0"/>
              </a:rPr>
              <a:t>1.</a:t>
            </a:r>
            <a:r>
              <a:rPr kumimoji="1" lang="zh-CN" altLang="en-US" b="1" smtClean="0">
                <a:cs typeface="Trebuchet MS" pitchFamily="34" charset="0"/>
              </a:rPr>
              <a:t>在教学中提升</a:t>
            </a:r>
            <a:r>
              <a:rPr kumimoji="1" lang="en-US" altLang="zh-CN" b="1" smtClean="0">
                <a:latin typeface="Arial" pitchFamily="34" charset="0"/>
                <a:cs typeface="Trebuchet MS" pitchFamily="34" charset="0"/>
              </a:rPr>
              <a:t>——</a:t>
            </a:r>
            <a:endParaRPr kumimoji="1" lang="en-US" altLang="zh-CN" b="1" smtClean="0">
              <a:cs typeface="Trebuchet MS" pitchFamily="34" charset="0"/>
            </a:endParaRPr>
          </a:p>
        </p:txBody>
      </p:sp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6868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kumimoji="1" lang="zh-CN" altLang="en-US" sz="2800" b="1" smtClean="0">
                <a:latin typeface="华文宋体" pitchFamily="2" charset="-122"/>
                <a:ea typeface="华文宋体" pitchFamily="2" charset="-122"/>
              </a:rPr>
              <a:t>于漪老师“一篇课文，三次备课”的原型经验：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kumimoji="1" lang="zh-CN" altLang="en-US" sz="2800" b="1" smtClean="0">
                <a:latin typeface="华文宋体" pitchFamily="2" charset="-122"/>
                <a:ea typeface="华文宋体" pitchFamily="2" charset="-122"/>
              </a:rPr>
              <a:t>       第一次备课：摆进自我，不看任何参考书与文献，全按个人见解准备方案；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kumimoji="1" lang="zh-CN" altLang="en-US" sz="2800" b="1" smtClean="0">
                <a:latin typeface="华文宋体" pitchFamily="2" charset="-122"/>
                <a:ea typeface="华文宋体" pitchFamily="2" charset="-122"/>
              </a:rPr>
              <a:t>       第二次备课：广泛涉猎，分类处理各种文献的不同见解（我有他有</a:t>
            </a:r>
            <a:r>
              <a:rPr kumimoji="1" lang="en-US" altLang="zh-CN" sz="2800" b="1" smtClean="0">
                <a:latin typeface="华文宋体" pitchFamily="2" charset="-122"/>
                <a:ea typeface="华文宋体" pitchFamily="2" charset="-122"/>
              </a:rPr>
              <a:t>,</a:t>
            </a:r>
            <a:r>
              <a:rPr kumimoji="1" lang="zh-CN" altLang="en-US" sz="2800" b="1" smtClean="0">
                <a:latin typeface="华文宋体" pitchFamily="2" charset="-122"/>
                <a:ea typeface="华文宋体" pitchFamily="2" charset="-122"/>
              </a:rPr>
              <a:t>我无他有，我有他无）后修改方案。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kumimoji="1" lang="zh-CN" altLang="en-US" sz="2800" b="1" smtClean="0">
                <a:latin typeface="华文宋体" pitchFamily="2" charset="-122"/>
                <a:ea typeface="华文宋体" pitchFamily="2" charset="-122"/>
              </a:rPr>
              <a:t>       第三次备课：边教边改，在设想与上课的不同细节中，区别顺利与困难之处，课后再“备课”。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kumimoji="1" lang="zh-CN" altLang="en-US" sz="2800" b="1" smtClean="0">
                <a:latin typeface="华文宋体" pitchFamily="2" charset="-122"/>
                <a:ea typeface="华文宋体" pitchFamily="2" charset="-122"/>
              </a:rPr>
              <a:t>       这一做法从备课出发，涵盖教学全过程，坚持三年，成为全国著名语文特级教师。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kumimoji="1" lang="zh-CN" altLang="en-US" sz="2800" b="1" smtClean="0">
                <a:latin typeface="华文宋体" pitchFamily="2" charset="-122"/>
                <a:ea typeface="华文宋体" pitchFamily="2" charset="-122"/>
              </a:rPr>
              <a:t>于漪老师三个关注（关注自我、关注文献、关注现实）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kumimoji="1" lang="zh-CN" altLang="en-US" sz="2800" b="1" smtClean="0">
                <a:latin typeface="华文宋体" pitchFamily="2" charset="-122"/>
                <a:ea typeface="华文宋体" pitchFamily="2" charset="-122"/>
              </a:rPr>
              <a:t>课堂改革经验，是教师成长的捷径。</a:t>
            </a:r>
            <a:r>
              <a:rPr kumimoji="1" lang="zh-CN" altLang="en-US" sz="2800" smtClean="0">
                <a:latin typeface="华文宋体" pitchFamily="2" charset="-122"/>
                <a:ea typeface="华文宋体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1627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1017588" y="954088"/>
            <a:ext cx="7705725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zh-CN" sz="3200" b="1">
                <a:solidFill>
                  <a:srgbClr val="FFFF00"/>
                </a:solidFill>
                <a:latin typeface="Arial" pitchFamily="34" charset="0"/>
                <a:ea typeface="黑体" pitchFamily="49" charset="-122"/>
              </a:rPr>
              <a:t>■</a:t>
            </a:r>
            <a:r>
              <a:rPr lang="zh-CN" altLang="en-US" sz="3200" b="1">
                <a:solidFill>
                  <a:srgbClr val="FFFF00"/>
                </a:solidFill>
                <a:latin typeface="Arial" pitchFamily="34" charset="0"/>
                <a:ea typeface="黑体" pitchFamily="49" charset="-122"/>
              </a:rPr>
              <a:t>在活动中提升</a:t>
            </a:r>
            <a:r>
              <a:rPr lang="en-US" altLang="zh-CN" sz="3200" b="1">
                <a:solidFill>
                  <a:srgbClr val="FFFF00"/>
                </a:solidFill>
                <a:latin typeface="Arial" pitchFamily="34" charset="0"/>
                <a:ea typeface="黑体" pitchFamily="49" charset="-122"/>
              </a:rPr>
              <a:t>——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zh-CN" sz="2800" b="1">
              <a:solidFill>
                <a:srgbClr val="FFFF00"/>
              </a:solidFill>
              <a:latin typeface="Arial" pitchFamily="34" charset="0"/>
              <a:ea typeface="黑体" pitchFamily="49" charset="-122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    </a:t>
            </a:r>
            <a:r>
              <a:rPr lang="en-US" altLang="zh-CN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◆</a:t>
            </a:r>
            <a:r>
              <a:rPr lang="zh-CN" altLang="en-US" sz="28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开阔视界</a:t>
            </a:r>
            <a:r>
              <a:rPr lang="en-US" altLang="zh-CN" sz="28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——</a:t>
            </a:r>
            <a:r>
              <a:rPr lang="zh-CN" altLang="en-US" sz="28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大家报告。</a:t>
            </a:r>
            <a:r>
              <a:rPr lang="zh-CN" altLang="en-US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    </a:t>
            </a:r>
            <a:endParaRPr lang="zh-CN" altLang="en-US" sz="2800" b="1">
              <a:solidFill>
                <a:schemeClr val="tx2"/>
              </a:solidFill>
              <a:latin typeface="Arial" pitchFamily="34" charset="0"/>
              <a:ea typeface="黑体" pitchFamily="49" charset="-122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    </a:t>
            </a:r>
            <a:endParaRPr lang="zh-CN" altLang="en-US" sz="2800" b="1">
              <a:solidFill>
                <a:schemeClr val="tx2"/>
              </a:solidFill>
              <a:latin typeface="Arial" pitchFamily="34" charset="0"/>
              <a:ea typeface="黑体" pitchFamily="49" charset="-122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    ◆</a:t>
            </a:r>
            <a:r>
              <a:rPr lang="zh-CN" altLang="en-US" sz="28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案例课题</a:t>
            </a:r>
            <a:r>
              <a:rPr lang="en-US" altLang="zh-CN" sz="28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——</a:t>
            </a:r>
            <a:r>
              <a:rPr lang="zh-CN" altLang="en-US" sz="28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教研活动。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    ◆</a:t>
            </a:r>
            <a:r>
              <a:rPr lang="zh-CN" altLang="en-US" sz="28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思想碰撞</a:t>
            </a:r>
            <a:r>
              <a:rPr lang="en-US" altLang="zh-CN" sz="28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——</a:t>
            </a:r>
            <a:r>
              <a:rPr lang="zh-CN" altLang="en-US" sz="28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学校沙龙。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    </a:t>
            </a:r>
            <a:endParaRPr lang="zh-CN" altLang="en-US" sz="2800" b="1">
              <a:solidFill>
                <a:schemeClr val="tx2"/>
              </a:solidFill>
              <a:latin typeface="Arial" pitchFamily="34" charset="0"/>
              <a:ea typeface="黑体" pitchFamily="49" charset="-122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    ◆</a:t>
            </a:r>
            <a:r>
              <a:rPr lang="zh-CN" altLang="en-US" sz="28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搭台引荐</a:t>
            </a:r>
            <a:r>
              <a:rPr lang="en-US" altLang="zh-CN" sz="28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——</a:t>
            </a:r>
            <a:r>
              <a:rPr lang="zh-CN" altLang="en-US" sz="28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讲坛论坛。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    ◆</a:t>
            </a:r>
            <a:r>
              <a:rPr lang="zh-CN" altLang="en-US" sz="28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催生成果</a:t>
            </a:r>
            <a:r>
              <a:rPr lang="en-US" altLang="zh-CN" sz="28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——</a:t>
            </a:r>
            <a:r>
              <a:rPr lang="zh-CN" altLang="en-US" sz="28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论文著作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4365625" y="3246438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>
                <a:latin typeface="Arial" pitchFamily="34" charset="0"/>
                <a:ea typeface="宋体" pitchFamily="2" charset="-122"/>
              </a:rPr>
              <a:t>■</a:t>
            </a:r>
          </a:p>
        </p:txBody>
      </p:sp>
    </p:spTree>
    <p:extLst>
      <p:ext uri="{BB962C8B-B14F-4D97-AF65-F5344CB8AC3E}">
        <p14:creationId xmlns:p14="http://schemas.microsoft.com/office/powerpoint/2010/main" xmlns="" val="21852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ChangeArrowheads="1"/>
          </p:cNvSpPr>
          <p:nvPr/>
        </p:nvSpPr>
        <p:spPr bwMode="auto">
          <a:xfrm>
            <a:off x="395288" y="476250"/>
            <a:ext cx="815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zh-CN" sz="3200" b="1">
                <a:solidFill>
                  <a:srgbClr val="990000"/>
                </a:solidFill>
                <a:latin typeface="Arial" pitchFamily="34" charset="0"/>
                <a:ea typeface="黑体" pitchFamily="49" charset="-122"/>
              </a:rPr>
              <a:t> </a:t>
            </a:r>
            <a:r>
              <a:rPr kumimoji="1" lang="en-US" altLang="zh-CN" sz="3200" b="1">
                <a:solidFill>
                  <a:srgbClr val="FFFF00"/>
                </a:solidFill>
                <a:latin typeface="Arial" pitchFamily="34" charset="0"/>
                <a:ea typeface="黑体" pitchFamily="49" charset="-122"/>
              </a:rPr>
              <a:t>■</a:t>
            </a:r>
            <a:r>
              <a:rPr kumimoji="1" lang="zh-CN" altLang="en-US" sz="3200" b="1">
                <a:solidFill>
                  <a:srgbClr val="FFFF00"/>
                </a:solidFill>
                <a:latin typeface="Arial" pitchFamily="34" charset="0"/>
                <a:ea typeface="黑体" pitchFamily="49" charset="-122"/>
              </a:rPr>
              <a:t>在团队中提升</a:t>
            </a:r>
            <a:r>
              <a:rPr kumimoji="1" lang="en-US" altLang="zh-CN" sz="3200" b="1">
                <a:solidFill>
                  <a:srgbClr val="FFFF00"/>
                </a:solidFill>
                <a:latin typeface="Arial" pitchFamily="34" charset="0"/>
                <a:ea typeface="黑体" pitchFamily="49" charset="-122"/>
              </a:rPr>
              <a:t>——</a:t>
            </a:r>
            <a:endParaRPr lang="en-US" altLang="zh-CN" sz="3200" b="1">
              <a:solidFill>
                <a:srgbClr val="FFFF00"/>
              </a:solidFill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2362200" y="2362200"/>
            <a:ext cx="54102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FFCC66"/>
              </a:buClr>
              <a:buFont typeface="Wingdings" pitchFamily="2" charset="2"/>
              <a:buNone/>
            </a:pPr>
            <a:endParaRPr lang="zh-CN" altLang="zh-CN" sz="32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250825" y="1052513"/>
            <a:ext cx="8893175" cy="470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zh-CN" sz="2800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■</a:t>
            </a:r>
            <a:r>
              <a:rPr kumimoji="1" lang="zh-CN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团队与集体：各尽其能与整齐划一。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CN" altLang="en-US" sz="2800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■</a:t>
            </a:r>
            <a:r>
              <a:rPr lang="zh-CN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华师大一附中教研组、学科梯队建设</a:t>
            </a:r>
            <a:r>
              <a:rPr lang="zh-CN" altLang="en-US" sz="28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“</a:t>
            </a:r>
            <a:r>
              <a:rPr lang="zh-CN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六个一</a:t>
            </a:r>
            <a:r>
              <a:rPr lang="zh-CN" altLang="en-US" sz="28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”</a:t>
            </a:r>
            <a:r>
              <a:rPr lang="zh-CN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工程：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       </a:t>
            </a:r>
            <a:r>
              <a:rPr kumimoji="1" lang="zh-CN" altLang="en-US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◆</a:t>
            </a:r>
            <a:r>
              <a:rPr lang="zh-CN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读一本书；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       </a:t>
            </a:r>
            <a:r>
              <a:rPr kumimoji="1" lang="zh-CN" altLang="en-US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◆</a:t>
            </a:r>
            <a:r>
              <a:rPr lang="zh-CN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开一堂示范课；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       </a:t>
            </a:r>
            <a:r>
              <a:rPr kumimoji="1" lang="zh-CN" altLang="en-US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◆</a:t>
            </a:r>
            <a:r>
              <a:rPr lang="zh-CN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开一堂研究课；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       </a:t>
            </a:r>
            <a:r>
              <a:rPr kumimoji="1" lang="zh-CN" altLang="en-US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◆</a:t>
            </a:r>
            <a:r>
              <a:rPr lang="zh-CN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探讨一种教法；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       </a:t>
            </a:r>
            <a:r>
              <a:rPr kumimoji="1" lang="zh-CN" altLang="en-US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◆</a:t>
            </a:r>
            <a:r>
              <a:rPr lang="zh-CN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研究一个课题；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       </a:t>
            </a:r>
            <a:r>
              <a:rPr kumimoji="1" lang="zh-CN" altLang="en-US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◆</a:t>
            </a:r>
            <a:r>
              <a:rPr lang="zh-CN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开发一门校本课程。</a:t>
            </a:r>
          </a:p>
        </p:txBody>
      </p:sp>
    </p:spTree>
    <p:extLst>
      <p:ext uri="{BB962C8B-B14F-4D97-AF65-F5344CB8AC3E}">
        <p14:creationId xmlns:p14="http://schemas.microsoft.com/office/powerpoint/2010/main" xmlns="" val="190330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/>
      <p:bldP spid="196612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0" y="260350"/>
            <a:ext cx="9144000" cy="628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2800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   </a:t>
            </a:r>
            <a:r>
              <a:rPr lang="zh-CN" altLang="zh-CN"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rPr>
              <a:t>■</a:t>
            </a:r>
            <a:r>
              <a:rPr lang="zh-CN" altLang="en-US" sz="3200" b="1">
                <a:solidFill>
                  <a:srgbClr val="FFFF00"/>
                </a:solidFill>
                <a:latin typeface="Arial" pitchFamily="34" charset="0"/>
                <a:ea typeface="黑体" pitchFamily="49" charset="-122"/>
              </a:rPr>
              <a:t>在教研活动中提升</a:t>
            </a:r>
            <a:r>
              <a:rPr lang="en-US" altLang="zh-CN" sz="3200" b="1">
                <a:solidFill>
                  <a:srgbClr val="FFFF00"/>
                </a:solidFill>
                <a:latin typeface="Arial" pitchFamily="34" charset="0"/>
                <a:ea typeface="黑体" pitchFamily="49" charset="-122"/>
              </a:rPr>
              <a:t>——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2800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   </a:t>
            </a:r>
            <a:r>
              <a:rPr kumimoji="1" lang="en-US" altLang="zh-CN" sz="2800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■</a:t>
            </a:r>
            <a:r>
              <a:rPr lang="zh-CN" altLang="en-US" sz="28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上海甘泉外国语中学的教研文化：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2800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     </a:t>
            </a:r>
            <a:r>
              <a:rPr kumimoji="1" lang="zh-CN" altLang="en-US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◆</a:t>
            </a:r>
            <a:r>
              <a:rPr lang="zh-CN" altLang="en-US" sz="28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数学教研组：人生几何，追求极限；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2800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     </a:t>
            </a:r>
            <a:r>
              <a:rPr kumimoji="1" lang="zh-CN" altLang="en-US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◆</a:t>
            </a:r>
            <a:r>
              <a:rPr lang="zh-CN" altLang="en-US" sz="28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语文教研组：植根中华文化，谱写人生篇章；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2800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     </a:t>
            </a:r>
            <a:r>
              <a:rPr kumimoji="1" lang="zh-CN" altLang="en-US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◆</a:t>
            </a:r>
            <a:r>
              <a:rPr lang="zh-CN" altLang="en-US" sz="28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外语教研组：我们说世界，世界听我们；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2800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     </a:t>
            </a:r>
            <a:r>
              <a:rPr kumimoji="1" lang="zh-CN" altLang="en-US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◆</a:t>
            </a:r>
            <a:r>
              <a:rPr lang="zh-CN" altLang="en-US" sz="28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史地教研组：究天地之道，探古今兴衰；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2800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     </a:t>
            </a:r>
            <a:r>
              <a:rPr kumimoji="1" lang="zh-CN" altLang="en-US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◆</a:t>
            </a:r>
            <a:r>
              <a:rPr lang="zh-CN" altLang="en-US" sz="28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生物教研组：探究生命根源，享受人与自然的和谐；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2800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     </a:t>
            </a:r>
            <a:r>
              <a:rPr kumimoji="1" lang="zh-CN" altLang="en-US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◆</a:t>
            </a:r>
            <a:r>
              <a:rPr lang="zh-CN" altLang="en-US" sz="28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艺术教研组：培养一双发现美的眼睛；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2800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     </a:t>
            </a:r>
            <a:r>
              <a:rPr kumimoji="1" lang="zh-CN" altLang="en-US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◆</a:t>
            </a:r>
            <a:r>
              <a:rPr lang="zh-CN" altLang="en-US" sz="28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物理教研组：能量是守恒的，只有付出才能获得；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2800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     </a:t>
            </a:r>
            <a:r>
              <a:rPr kumimoji="1" lang="zh-CN" altLang="en-US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◆</a:t>
            </a:r>
            <a:r>
              <a:rPr lang="zh-CN" altLang="en-US" sz="28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化学教研组：象金刚石一样构成完美的组合；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2800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     </a:t>
            </a:r>
            <a:r>
              <a:rPr kumimoji="1" lang="zh-CN" altLang="en-US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◆</a:t>
            </a:r>
            <a:r>
              <a:rPr lang="zh-CN" altLang="en-US" sz="28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体育教研组：健康快乐每一天。</a:t>
            </a:r>
          </a:p>
        </p:txBody>
      </p:sp>
    </p:spTree>
    <p:extLst>
      <p:ext uri="{BB962C8B-B14F-4D97-AF65-F5344CB8AC3E}">
        <p14:creationId xmlns:p14="http://schemas.microsoft.com/office/powerpoint/2010/main" xmlns="" val="86145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cs typeface="Trebuchet MS" pitchFamily="34" charset="0"/>
            </a:endParaRPr>
          </a:p>
        </p:txBody>
      </p:sp>
      <p:sp>
        <p:nvSpPr>
          <p:cNvPr id="4813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zh-CN" altLang="en-US" sz="2400" b="1" smtClean="0"/>
              <a:t>教育是民生改善之本，教育是传承文明的载体。</a:t>
            </a:r>
            <a:endParaRPr lang="en-US" altLang="zh-CN" sz="2400" b="1" smtClean="0"/>
          </a:p>
          <a:p>
            <a:pPr marL="0" indent="0">
              <a:buFont typeface="Wingdings 2" pitchFamily="18" charset="2"/>
              <a:buNone/>
            </a:pPr>
            <a:r>
              <a:rPr lang="zh-CN" altLang="en-US" sz="3600" b="1" smtClean="0">
                <a:latin typeface="华文新魏" pitchFamily="2" charset="-122"/>
                <a:ea typeface="华文新魏" pitchFamily="2" charset="-122"/>
              </a:rPr>
              <a:t>教师是：</a:t>
            </a:r>
            <a:endParaRPr lang="en-US" altLang="zh-CN" sz="3600" b="1" smtClean="0">
              <a:latin typeface="华文新魏" pitchFamily="2" charset="-122"/>
              <a:ea typeface="华文新魏" pitchFamily="2" charset="-122"/>
            </a:endParaRPr>
          </a:p>
          <a:p>
            <a:pPr marL="0" indent="0">
              <a:buFont typeface="Wingdings 2" pitchFamily="18" charset="2"/>
              <a:buNone/>
            </a:pPr>
            <a:r>
              <a:rPr lang="zh-CN" altLang="en-US" sz="3600" b="1" smtClean="0">
                <a:latin typeface="华文新魏" pitchFamily="2" charset="-122"/>
                <a:ea typeface="华文新魏" pitchFamily="2" charset="-122"/>
              </a:rPr>
              <a:t>知识的授予者、人生的引路人、</a:t>
            </a:r>
            <a:endParaRPr lang="en-US" altLang="zh-CN" sz="3600" b="1" smtClean="0">
              <a:latin typeface="华文新魏" pitchFamily="2" charset="-122"/>
              <a:ea typeface="华文新魏" pitchFamily="2" charset="-122"/>
            </a:endParaRPr>
          </a:p>
          <a:p>
            <a:pPr marL="0" indent="0">
              <a:buFont typeface="Wingdings 2" pitchFamily="18" charset="2"/>
              <a:buNone/>
            </a:pPr>
            <a:r>
              <a:rPr lang="zh-CN" altLang="en-US" sz="3600" b="1" smtClean="0">
                <a:latin typeface="华文新魏" pitchFamily="2" charset="-122"/>
                <a:ea typeface="华文新魏" pitchFamily="2" charset="-122"/>
              </a:rPr>
              <a:t>文明的传承者、道德的示范者。</a:t>
            </a:r>
            <a:endParaRPr lang="en-US" altLang="zh-CN" sz="3600" b="1" smtClean="0">
              <a:latin typeface="华文新魏" pitchFamily="2" charset="-122"/>
              <a:ea typeface="华文新魏" pitchFamily="2" charset="-122"/>
            </a:endParaRPr>
          </a:p>
          <a:p>
            <a:pPr marL="0" indent="0">
              <a:buFont typeface="Wingdings 2" pitchFamily="18" charset="2"/>
              <a:buNone/>
            </a:pPr>
            <a:r>
              <a:rPr lang="en-US" altLang="zh-CN" sz="3600" b="1" smtClean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mtClean="0"/>
              <a:t>                                               ——</a:t>
            </a:r>
            <a:r>
              <a:rPr lang="zh-CN" altLang="en-US" smtClean="0"/>
              <a:t>国务院总理李克强 </a:t>
            </a:r>
            <a:endParaRPr lang="en-US" altLang="zh-CN" smtClean="0"/>
          </a:p>
          <a:p>
            <a:pPr marL="0" indent="0" algn="r">
              <a:buFont typeface="Wingdings 2" pitchFamily="18" charset="2"/>
              <a:buNone/>
            </a:pPr>
            <a:r>
              <a:rPr lang="en-US" altLang="zh-CN" smtClean="0"/>
              <a:t>2015</a:t>
            </a:r>
            <a:r>
              <a:rPr lang="zh-CN" altLang="en-US" smtClean="0"/>
              <a:t>年</a:t>
            </a:r>
            <a:r>
              <a:rPr lang="en-US" altLang="zh-CN" smtClean="0"/>
              <a:t>9</a:t>
            </a:r>
            <a:r>
              <a:rPr lang="zh-CN" altLang="en-US" smtClean="0"/>
              <a:t>月</a:t>
            </a:r>
            <a:r>
              <a:rPr lang="en-US" altLang="zh-CN" smtClean="0"/>
              <a:t>6</a:t>
            </a:r>
            <a:r>
              <a:rPr lang="zh-CN" altLang="en-US" smtClean="0"/>
              <a:t>日</a:t>
            </a:r>
            <a:r>
              <a:rPr lang="en-US" altLang="zh-CN" smtClean="0"/>
              <a:t>《</a:t>
            </a:r>
            <a:r>
              <a:rPr lang="zh-CN" altLang="en-US" smtClean="0"/>
              <a:t>新京报</a:t>
            </a:r>
            <a:r>
              <a:rPr lang="en-US" altLang="zh-CN" smtClean="0"/>
              <a:t>》</a:t>
            </a:r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95275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468313" y="1125538"/>
            <a:ext cx="8424862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just">
              <a:lnSpc>
                <a:spcPct val="135000"/>
              </a:lnSpc>
              <a:defRPr/>
            </a:pP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   </a:t>
            </a:r>
            <a:r>
              <a:rPr lang="zh-CN" altLang="zh-CN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■</a:t>
            </a:r>
            <a:r>
              <a:rPr lang="zh-CN" altLang="en-US" sz="3200" b="1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在对话中提升</a:t>
            </a:r>
            <a:r>
              <a:rPr lang="en-US" altLang="zh-CN" sz="3200" b="1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——</a:t>
            </a:r>
            <a:endParaRPr lang="en-US" altLang="zh-CN" sz="2800" b="1">
              <a:solidFill>
                <a:srgbClr val="FFFF00"/>
              </a:solidFill>
              <a:latin typeface="黑体" pitchFamily="2" charset="-122"/>
              <a:ea typeface="黑体" pitchFamily="2" charset="-122"/>
            </a:endParaRPr>
          </a:p>
          <a:p>
            <a:pPr algn="just">
              <a:lnSpc>
                <a:spcPct val="135000"/>
              </a:lnSpc>
              <a:defRPr/>
            </a:pPr>
            <a:r>
              <a:rPr lang="en-US" altLang="zh-CN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   </a:t>
            </a:r>
            <a:r>
              <a:rPr kumimoji="1" lang="en-US" altLang="zh-CN" sz="28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■</a:t>
            </a: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上海中小学的普遍做法：</a:t>
            </a:r>
          </a:p>
          <a:p>
            <a:pPr algn="just">
              <a:lnSpc>
                <a:spcPct val="135000"/>
              </a:lnSpc>
              <a:defRPr/>
            </a:pP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   </a:t>
            </a:r>
            <a:r>
              <a:rPr lang="zh-CN" altLang="en-US" b="1">
                <a:solidFill>
                  <a:srgbClr val="990000"/>
                </a:solidFill>
                <a:latin typeface="Arial" charset="0"/>
              </a:rPr>
              <a:t>◆</a:t>
            </a: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校长与教师对话：给教师写寄语；</a:t>
            </a:r>
          </a:p>
          <a:p>
            <a:pPr algn="just">
              <a:lnSpc>
                <a:spcPct val="135000"/>
              </a:lnSpc>
              <a:defRPr/>
            </a:pP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   </a:t>
            </a:r>
            <a:r>
              <a:rPr lang="zh-CN" altLang="en-US" b="1">
                <a:solidFill>
                  <a:srgbClr val="990000"/>
                </a:solidFill>
                <a:latin typeface="Arial" charset="0"/>
              </a:rPr>
              <a:t>◆</a:t>
            </a: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教师与同伴对话：借助课例；</a:t>
            </a:r>
          </a:p>
          <a:p>
            <a:pPr algn="just">
              <a:lnSpc>
                <a:spcPct val="135000"/>
              </a:lnSpc>
              <a:defRPr/>
            </a:pP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   </a:t>
            </a:r>
            <a:r>
              <a:rPr lang="zh-CN" altLang="en-US" b="1">
                <a:solidFill>
                  <a:srgbClr val="990000"/>
                </a:solidFill>
                <a:latin typeface="Arial" charset="0"/>
              </a:rPr>
              <a:t>◆</a:t>
            </a: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教师与理论对话：看书、听讲座、讨论交流；</a:t>
            </a:r>
          </a:p>
          <a:p>
            <a:pPr algn="just">
              <a:lnSpc>
                <a:spcPct val="135000"/>
              </a:lnSpc>
              <a:defRPr/>
            </a:pP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   </a:t>
            </a:r>
            <a:r>
              <a:rPr lang="zh-CN" altLang="en-US" b="1">
                <a:solidFill>
                  <a:srgbClr val="990000"/>
                </a:solidFill>
                <a:latin typeface="Arial" charset="0"/>
              </a:rPr>
              <a:t>◆</a:t>
            </a: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教师与实践对话：参与实践</a:t>
            </a:r>
            <a:r>
              <a:rPr lang="zh-CN" alt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xmlns="" val="37209364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ext Box 2"/>
          <p:cNvSpPr txBox="1">
            <a:spLocks noChangeArrowheads="1"/>
          </p:cNvSpPr>
          <p:nvPr/>
        </p:nvSpPr>
        <p:spPr bwMode="auto">
          <a:xfrm>
            <a:off x="611188" y="1125538"/>
            <a:ext cx="7920037" cy="502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CN" altLang="en-US" sz="2800" b="1">
                <a:solidFill>
                  <a:srgbClr val="FFFF00"/>
                </a:solidFill>
                <a:latin typeface="Arial" pitchFamily="34" charset="0"/>
                <a:ea typeface="黑体" pitchFamily="49" charset="-122"/>
              </a:rPr>
              <a:t>我想对你说（一）</a:t>
            </a:r>
          </a:p>
          <a:p>
            <a:pPr eaLnBrk="1" hangingPunct="1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CN" altLang="en-US" sz="28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             </a:t>
            </a:r>
            <a:r>
              <a:rPr kumimoji="1" lang="en-US" altLang="zh-CN" sz="28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kumimoji="1" lang="zh-CN" altLang="en-US" sz="28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工作并幸福着</a:t>
            </a:r>
            <a:r>
              <a:rPr kumimoji="1" lang="en-US" altLang="zh-CN" sz="28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》</a:t>
            </a:r>
          </a:p>
          <a:p>
            <a:pPr eaLnBrk="1" hangingPunct="1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zh-CN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kumimoji="1" lang="en-US" altLang="zh-CN" sz="24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……</a:t>
            </a:r>
            <a:r>
              <a:rPr kumimoji="1" lang="zh-CN" altLang="en-US" sz="24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是啊，幸福并不遥远，它就在我们触手可及的地方，就在工作中的每一个细微处。当我们能够从工作中享受到无边的幸福时，那么，我们的田野便会蓬勃着碧绿的春意，喧腾着生活的甜蜜，流畅着生命的魅力</a:t>
            </a:r>
            <a:r>
              <a:rPr kumimoji="1" lang="en-US" altLang="zh-CN" sz="24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……</a:t>
            </a:r>
            <a:endParaRPr kumimoji="1" lang="en-US" altLang="zh-CN" sz="2400" b="1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zh-CN" sz="24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kumimoji="1" lang="zh-CN" altLang="en-US" sz="24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老师们，好好珍惜你的工作，播撒你的智慧与汗水吧。</a:t>
            </a:r>
            <a:r>
              <a:rPr lang="zh-CN" altLang="en-US" sz="24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心中有美，才会发现窗外的美丽，</a:t>
            </a:r>
            <a:r>
              <a:rPr kumimoji="1" lang="zh-CN" altLang="en-US" sz="24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愿我们都能工作并幸福着！</a:t>
            </a:r>
            <a:r>
              <a:rPr kumimoji="1" lang="en-US" altLang="zh-CN" sz="24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……</a:t>
            </a:r>
            <a:endParaRPr kumimoji="1" lang="en-US" altLang="zh-CN" sz="2400" b="1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54979" name="Text Box 3"/>
          <p:cNvSpPr txBox="1">
            <a:spLocks noChangeArrowheads="1"/>
          </p:cNvSpPr>
          <p:nvPr/>
        </p:nvSpPr>
        <p:spPr bwMode="auto">
          <a:xfrm>
            <a:off x="684213" y="393700"/>
            <a:ext cx="669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zh-CN" altLang="zh-CN">
              <a:latin typeface="Arial" pitchFamily="34" charset="0"/>
              <a:ea typeface="宋体" pitchFamily="2" charset="-122"/>
            </a:endParaRPr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539750" y="476250"/>
            <a:ext cx="8353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2800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■</a:t>
            </a:r>
            <a:r>
              <a:rPr lang="zh-CN" altLang="en-US" sz="28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校长与教师对话</a:t>
            </a:r>
            <a:r>
              <a:rPr lang="en-US" altLang="zh-CN" sz="2800" b="1">
                <a:solidFill>
                  <a:srgbClr val="990000"/>
                </a:solidFill>
                <a:latin typeface="Arial" pitchFamily="34" charset="0"/>
                <a:ea typeface="黑体" pitchFamily="49" charset="-122"/>
              </a:rPr>
              <a:t>——</a:t>
            </a:r>
            <a:r>
              <a:rPr lang="zh-CN" altLang="en-US" sz="28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心灵与心灵对话：</a:t>
            </a:r>
          </a:p>
        </p:txBody>
      </p:sp>
    </p:spTree>
    <p:extLst>
      <p:ext uri="{BB962C8B-B14F-4D97-AF65-F5344CB8AC3E}">
        <p14:creationId xmlns:p14="http://schemas.microsoft.com/office/powerpoint/2010/main" xmlns="" val="79561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/>
      <p:bldP spid="202756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900113" y="765175"/>
            <a:ext cx="7704137" cy="555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CN" altLang="en-US" sz="2800" b="1">
                <a:solidFill>
                  <a:srgbClr val="FFFF00"/>
                </a:solidFill>
                <a:latin typeface="Arial" pitchFamily="34" charset="0"/>
                <a:ea typeface="黑体" pitchFamily="49" charset="-122"/>
              </a:rPr>
              <a:t>我想对你说（二）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zh-CN" altLang="en-US" sz="2800" b="1">
              <a:solidFill>
                <a:srgbClr val="FFFF00"/>
              </a:solidFill>
              <a:latin typeface="Arial" pitchFamily="34" charset="0"/>
              <a:ea typeface="黑体" pitchFamily="49" charset="-122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CN" altLang="en-US" sz="28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           </a:t>
            </a:r>
            <a:r>
              <a:rPr kumimoji="1" lang="en-US" altLang="zh-CN" sz="28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kumimoji="1" lang="zh-CN" altLang="en-US" sz="28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山不过来我过去</a:t>
            </a:r>
            <a:r>
              <a:rPr kumimoji="1" lang="en-US" altLang="zh-CN" sz="28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》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zh-CN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kumimoji="1" lang="en-US" altLang="zh-CN" sz="28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……</a:t>
            </a:r>
            <a:r>
              <a:rPr kumimoji="1" lang="zh-CN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想要事情改变，首先得改变自己</a:t>
            </a:r>
            <a:r>
              <a:rPr kumimoji="1" lang="zh-CN" altLang="en-US" sz="280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（这是改变世界最近的路），</a:t>
            </a:r>
            <a:r>
              <a:rPr kumimoji="1" lang="zh-CN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只有借由改变自己，才会最终改变别人，只有借由改变自己，才会最终改变属于自己的世界。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CN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  山如果不过来，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CN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  那就让我们过去吧。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CN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kumimoji="1" lang="en-US" altLang="zh-CN" sz="28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……</a:t>
            </a:r>
            <a:endParaRPr kumimoji="1" lang="en-US" altLang="zh-CN" sz="2800" b="1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24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2"/>
          <p:cNvSpPr txBox="1">
            <a:spLocks noChangeArrowheads="1"/>
          </p:cNvSpPr>
          <p:nvPr/>
        </p:nvSpPr>
        <p:spPr bwMode="auto">
          <a:xfrm>
            <a:off x="539750" y="260350"/>
            <a:ext cx="8424863" cy="583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CN" altLang="en-US" sz="28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我想对你说（三）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zh-CN" sz="28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kumimoji="1" lang="zh-CN" altLang="en-US" sz="28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每天进步一点点</a:t>
            </a:r>
            <a:r>
              <a:rPr kumimoji="1" lang="en-US" altLang="zh-CN" sz="28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》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zh-CN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kumimoji="1" lang="zh-CN" altLang="en-US" sz="24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离开家时照照镜子，心里对自己说三句话：</a:t>
            </a:r>
            <a:r>
              <a:rPr kumimoji="1" lang="zh-CN" altLang="en-US" sz="24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“</a:t>
            </a:r>
            <a:r>
              <a:rPr kumimoji="1" lang="zh-CN" altLang="en-US" sz="24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每天微笑一点点，每天美丽一点点，每天进步一点点。</a:t>
            </a:r>
            <a:r>
              <a:rPr kumimoji="1" lang="zh-CN" altLang="en-US" sz="24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”</a:t>
            </a:r>
            <a:r>
              <a:rPr kumimoji="1" lang="zh-CN" altLang="en-US" sz="24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一个人，如果每天能进步一点点，哪怕是</a:t>
            </a:r>
            <a:r>
              <a:rPr kumimoji="1" lang="en-US" altLang="zh-CN" sz="24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1%</a:t>
            </a:r>
            <a:r>
              <a:rPr kumimoji="1" lang="zh-CN" altLang="en-US" sz="24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的进步，试想，有什么能阻挠得住最终的成功？就像数学算式中每个乘项增加</a:t>
            </a:r>
            <a:r>
              <a:rPr kumimoji="1" lang="en-US" altLang="zh-CN" sz="24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0.1</a:t>
            </a:r>
            <a:r>
              <a:rPr kumimoji="1" lang="zh-CN" altLang="en-US" sz="24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，而乘积却会成倍增长一样。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CN" altLang="en-US" sz="24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  竞争对手常常不是被打败的，是他们自己忘记了每天进步一点点。成功者不是比我们聪明，而是他比我们每天多进步了一点点。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CN" altLang="en-US" sz="24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  世界上没有一蹴而就的成长，不积跬步，无以致远，不要急盼那遥远的成功，而应注意走好脚下的每一步。</a:t>
            </a:r>
            <a:endParaRPr lang="zh-CN" altLang="en-US" sz="240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310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2"/>
          <p:cNvSpPr txBox="1">
            <a:spLocks noChangeArrowheads="1"/>
          </p:cNvSpPr>
          <p:nvPr/>
        </p:nvSpPr>
        <p:spPr bwMode="auto">
          <a:xfrm>
            <a:off x="539750" y="1989138"/>
            <a:ext cx="7991475" cy="331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5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zh-CN" sz="28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■</a:t>
            </a:r>
            <a:r>
              <a:rPr lang="zh-CN" alt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黑体" pitchFamily="2" charset="-122"/>
              </a:rPr>
              <a:t>在教师职业发展上提出：</a:t>
            </a:r>
          </a:p>
          <a:p>
            <a:pPr>
              <a:lnSpc>
                <a:spcPct val="135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zh-CN" alt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◆</a:t>
            </a:r>
            <a:r>
              <a:rPr lang="zh-CN" alt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黑体" pitchFamily="2" charset="-122"/>
              </a:rPr>
              <a:t>尊重教师的“自由”，精神自由与职业自由；</a:t>
            </a:r>
          </a:p>
          <a:p>
            <a:pPr>
              <a:lnSpc>
                <a:spcPct val="135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zh-CN" alt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◆</a:t>
            </a:r>
            <a:r>
              <a:rPr lang="zh-CN" alt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黑体" pitchFamily="2" charset="-122"/>
              </a:rPr>
              <a:t>尊重教师的“个性”，学术个性和气质个性；</a:t>
            </a:r>
          </a:p>
          <a:p>
            <a:pPr>
              <a:lnSpc>
                <a:spcPct val="135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zh-CN" alt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◆</a:t>
            </a:r>
            <a:r>
              <a:rPr lang="zh-CN" alt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黑体" pitchFamily="2" charset="-122"/>
              </a:rPr>
              <a:t>尊重教师的“创造”，课堂创造和学术创造。</a:t>
            </a:r>
          </a:p>
          <a:p>
            <a:pPr>
              <a:lnSpc>
                <a:spcPct val="135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zh-CN" alt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黑体" pitchFamily="2" charset="-122"/>
              </a:rPr>
              <a:t>     </a:t>
            </a:r>
            <a:r>
              <a:rPr lang="zh-CN" alt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◆</a:t>
            </a:r>
            <a:r>
              <a:rPr lang="zh-CN" alt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黑体" pitchFamily="2" charset="-122"/>
              </a:rPr>
              <a:t>还教师以人权、人道和人格。</a:t>
            </a:r>
          </a:p>
        </p:txBody>
      </p:sp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611188" y="549275"/>
            <a:ext cx="59769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■</a:t>
            </a:r>
            <a:r>
              <a:rPr lang="zh-CN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在思想超越中提升</a:t>
            </a:r>
            <a:r>
              <a:rPr lang="en-US" altLang="zh-CN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黑体" pitchFamily="2" charset="-122"/>
              </a:rPr>
              <a:t>——</a:t>
            </a:r>
            <a:r>
              <a:rPr lang="en-US" altLang="zh-CN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 </a:t>
            </a:r>
            <a:endParaRPr lang="en-US" altLang="zh-CN" sz="3200" b="1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44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  <p:bldP spid="205827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2"/>
          <p:cNvSpPr txBox="1">
            <a:spLocks noChangeArrowheads="1"/>
          </p:cNvSpPr>
          <p:nvPr/>
        </p:nvSpPr>
        <p:spPr bwMode="auto">
          <a:xfrm>
            <a:off x="468313" y="476250"/>
            <a:ext cx="8351837" cy="535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3200" b="1">
                <a:solidFill>
                  <a:srgbClr val="FFFF00"/>
                </a:solidFill>
                <a:latin typeface="Arial" pitchFamily="34" charset="0"/>
                <a:ea typeface="黑体" pitchFamily="49" charset="-122"/>
              </a:rPr>
              <a:t>■</a:t>
            </a:r>
            <a:r>
              <a:rPr lang="zh-CN" altLang="en-US" sz="3200" b="1">
                <a:solidFill>
                  <a:srgbClr val="FFFF00"/>
                </a:solidFill>
                <a:latin typeface="Arial" pitchFamily="34" charset="0"/>
                <a:ea typeface="黑体" pitchFamily="49" charset="-122"/>
              </a:rPr>
              <a:t>上海市建平中学促进教师专业发展崇尚的“第一”：</a:t>
            </a:r>
            <a:endParaRPr lang="zh-CN" altLang="en-US" sz="2800" b="1">
              <a:solidFill>
                <a:srgbClr val="FFFF00"/>
              </a:solidFill>
              <a:latin typeface="Arial" pitchFamily="34" charset="0"/>
              <a:ea typeface="黑体" pitchFamily="49" charset="-122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   </a:t>
            </a:r>
            <a:r>
              <a:rPr lang="zh-CN" altLang="en-US" sz="2400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  ◆</a:t>
            </a:r>
            <a:r>
              <a:rPr lang="zh-CN" altLang="en-US" sz="24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第一境界</a:t>
            </a:r>
            <a:r>
              <a:rPr lang="en-US" altLang="zh-CN" sz="24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——</a:t>
            </a:r>
            <a:r>
              <a:rPr lang="zh-CN" altLang="en-US" sz="24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思想升华。以提高教师的师德修养、提升教育理念为第一追求，以师德高尚、教育理念先进为第一境界。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2400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     ◆</a:t>
            </a:r>
            <a:r>
              <a:rPr lang="zh-CN" altLang="en-US" sz="24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第一待遇</a:t>
            </a:r>
            <a:r>
              <a:rPr lang="en-US" altLang="zh-CN" sz="24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——</a:t>
            </a:r>
            <a:r>
              <a:rPr lang="zh-CN" altLang="en-US" sz="24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学习进修。以不断进修、终生学习为乐，以提供高层次的学习机会、高质量的进修机会作为学校第一待遇。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2400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     ◆</a:t>
            </a:r>
            <a:r>
              <a:rPr lang="zh-CN" altLang="en-US" sz="24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第一要务</a:t>
            </a:r>
            <a:r>
              <a:rPr lang="en-US" altLang="zh-CN" sz="24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——</a:t>
            </a:r>
            <a:r>
              <a:rPr lang="zh-CN" altLang="en-US" sz="24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激发内力。以追求卓越、不断进取来自勉，以通过各种方式激发自己的内在驱动力作为第一要务。</a:t>
            </a:r>
          </a:p>
        </p:txBody>
      </p:sp>
    </p:spTree>
    <p:extLst>
      <p:ext uri="{BB962C8B-B14F-4D97-AF65-F5344CB8AC3E}">
        <p14:creationId xmlns:p14="http://schemas.microsoft.com/office/powerpoint/2010/main" xmlns="" val="18121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2"/>
          <p:cNvSpPr txBox="1">
            <a:spLocks noChangeArrowheads="1"/>
          </p:cNvSpPr>
          <p:nvPr/>
        </p:nvSpPr>
        <p:spPr bwMode="auto">
          <a:xfrm>
            <a:off x="611188" y="1700213"/>
            <a:ext cx="8532812" cy="40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    ◆</a:t>
            </a:r>
            <a:r>
              <a:rPr lang="zh-CN" altLang="en-US" sz="28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读书、读书、再读书是教师专业发展的必经之路；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    ◆</a:t>
            </a:r>
            <a:r>
              <a:rPr lang="zh-CN" altLang="en-US" sz="28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教学反思是教师专业发展的最常规的方式；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    ◆</a:t>
            </a:r>
            <a:r>
              <a:rPr lang="zh-CN" altLang="en-US" sz="28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课例研讨是教师专业发展最有效的途径；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    ◆</a:t>
            </a:r>
            <a:r>
              <a:rPr lang="zh-CN" altLang="en-US" sz="28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研讨会是教师专业发展的重要契机；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    ◆</a:t>
            </a:r>
            <a:r>
              <a:rPr lang="zh-CN" altLang="en-US" sz="28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课题研究是教师专业发展的重要方式；</a:t>
            </a:r>
            <a:r>
              <a:rPr lang="zh-CN" altLang="en-US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      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b="1">
                <a:solidFill>
                  <a:srgbClr val="990000"/>
                </a:solidFill>
                <a:latin typeface="Arial" pitchFamily="34" charset="0"/>
                <a:ea typeface="宋体" pitchFamily="2" charset="-122"/>
              </a:rPr>
              <a:t>    ◆</a:t>
            </a:r>
            <a:r>
              <a:rPr lang="zh-CN" altLang="en-US" sz="28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论著是教师专业发展的重要台阶。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2800" b="1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  </a:t>
            </a:r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755650" y="765175"/>
            <a:ext cx="8388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32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rPr>
              <a:t>■</a:t>
            </a:r>
            <a:r>
              <a:rPr lang="zh-CN" altLang="en-US" sz="3200" b="1">
                <a:solidFill>
                  <a:srgbClr val="FFFF00"/>
                </a:solidFill>
                <a:latin typeface="Arial" pitchFamily="34" charset="0"/>
                <a:ea typeface="黑体" pitchFamily="49" charset="-122"/>
              </a:rPr>
              <a:t>上海市洋泾中学教师专业发展的经验之谈：</a:t>
            </a:r>
          </a:p>
        </p:txBody>
      </p:sp>
    </p:spTree>
    <p:extLst>
      <p:ext uri="{BB962C8B-B14F-4D97-AF65-F5344CB8AC3E}">
        <p14:creationId xmlns:p14="http://schemas.microsoft.com/office/powerpoint/2010/main" xmlns="" val="399115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/>
      <p:bldP spid="210947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CN" altLang="en-US" sz="4000" b="1" smtClean="0">
                <a:cs typeface="Trebuchet MS" pitchFamily="34" charset="0"/>
              </a:rPr>
              <a:t>教师专业发展的途径和方法（备说）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mtClean="0"/>
              <a:t> ①</a:t>
            </a:r>
            <a:r>
              <a:rPr lang="zh-CN" altLang="en-US" b="1" smtClean="0"/>
              <a:t>同伴互助、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mtClean="0"/>
              <a:t>    ②</a:t>
            </a:r>
            <a:r>
              <a:rPr lang="zh-CN" altLang="en-US" b="1" smtClean="0"/>
              <a:t>专业引领、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mtClean="0"/>
              <a:t>       ③</a:t>
            </a:r>
            <a:r>
              <a:rPr lang="zh-CN" altLang="en-US" b="1" smtClean="0"/>
              <a:t>教师成长记录袋、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b="1" smtClean="0"/>
              <a:t>          ④</a:t>
            </a:r>
            <a:r>
              <a:rPr lang="zh-CN" altLang="en-US" smtClean="0"/>
              <a:t>终身学习、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b="1" smtClean="0"/>
              <a:t>             ⑤</a:t>
            </a:r>
            <a:r>
              <a:rPr lang="zh-CN" altLang="en-US" smtClean="0"/>
              <a:t>行动研究、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b="1" smtClean="0"/>
              <a:t>                 ⑦</a:t>
            </a:r>
            <a:r>
              <a:rPr lang="zh-CN" altLang="en-US" smtClean="0"/>
              <a:t>教学反思、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mtClean="0"/>
              <a:t>                    ⑥课题研究</a:t>
            </a:r>
          </a:p>
        </p:txBody>
      </p:sp>
    </p:spTree>
    <p:extLst>
      <p:ext uri="{BB962C8B-B14F-4D97-AF65-F5344CB8AC3E}">
        <p14:creationId xmlns:p14="http://schemas.microsoft.com/office/powerpoint/2010/main" xmlns="" val="249132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CN" altLang="en-US" sz="4000" b="1" smtClean="0">
                <a:cs typeface="Trebuchet MS" pitchFamily="34" charset="0"/>
              </a:rPr>
              <a:t>一、同伴互助</a:t>
            </a:r>
            <a:r>
              <a:rPr lang="en-US" altLang="zh-CN" sz="4000" b="1" smtClean="0">
                <a:cs typeface="Trebuchet MS" pitchFamily="34" charset="0"/>
              </a:rPr>
              <a:t>——</a:t>
            </a:r>
            <a:r>
              <a:rPr lang="zh-CN" altLang="en-US" sz="4000" b="1" smtClean="0">
                <a:cs typeface="Trebuchet MS" pitchFamily="34" charset="0"/>
              </a:rPr>
              <a:t>教师专业成长的有效方法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mtClean="0"/>
              <a:t> </a:t>
            </a:r>
            <a:r>
              <a:rPr lang="en-US" altLang="zh-CN" sz="2800" smtClean="0"/>
              <a:t>1.</a:t>
            </a:r>
            <a:r>
              <a:rPr lang="zh-CN" altLang="en-US" sz="2800" smtClean="0"/>
              <a:t>磨课，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z="2800" smtClean="0"/>
              <a:t>       </a:t>
            </a:r>
            <a:r>
              <a:rPr lang="en-US" altLang="zh-CN" sz="2800" smtClean="0"/>
              <a:t>2.</a:t>
            </a:r>
            <a:r>
              <a:rPr lang="zh-CN" altLang="en-US" sz="2800" smtClean="0"/>
              <a:t>沙龙，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z="2800" smtClean="0"/>
              <a:t>           </a:t>
            </a:r>
            <a:r>
              <a:rPr lang="en-US" altLang="zh-CN" sz="2800" smtClean="0"/>
              <a:t>3.</a:t>
            </a:r>
            <a:r>
              <a:rPr lang="zh-CN" altLang="en-US" sz="2800" smtClean="0"/>
              <a:t>展示，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z="2800" smtClean="0"/>
              <a:t>              </a:t>
            </a:r>
            <a:r>
              <a:rPr lang="en-US" altLang="zh-CN" sz="2800" smtClean="0"/>
              <a:t>4.</a:t>
            </a:r>
            <a:r>
              <a:rPr lang="zh-CN" altLang="en-US" sz="2800" smtClean="0"/>
              <a:t>新老结对，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z="2800" smtClean="0"/>
              <a:t>                   </a:t>
            </a:r>
            <a:r>
              <a:rPr lang="en-US" altLang="zh-CN" sz="2800" smtClean="0"/>
              <a:t>5.</a:t>
            </a:r>
            <a:r>
              <a:rPr lang="zh-CN" altLang="en-US" sz="2800" smtClean="0"/>
              <a:t>备课活动，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z="2800" smtClean="0"/>
              <a:t>                       </a:t>
            </a:r>
            <a:r>
              <a:rPr lang="en-US" altLang="zh-CN" sz="2800" smtClean="0"/>
              <a:t>6.</a:t>
            </a:r>
            <a:r>
              <a:rPr lang="zh-CN" altLang="en-US" sz="2800" smtClean="0"/>
              <a:t>问题交流中心</a:t>
            </a:r>
          </a:p>
        </p:txBody>
      </p:sp>
    </p:spTree>
    <p:extLst>
      <p:ext uri="{BB962C8B-B14F-4D97-AF65-F5344CB8AC3E}">
        <p14:creationId xmlns:p14="http://schemas.microsoft.com/office/powerpoint/2010/main" xmlns="" val="226748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CN" altLang="en-US" sz="4000" b="1" smtClean="0">
                <a:cs typeface="Trebuchet MS" pitchFamily="34" charset="0"/>
              </a:rPr>
              <a:t>二、专业引领</a:t>
            </a:r>
            <a:r>
              <a:rPr lang="en-US" altLang="zh-CN" sz="4000" b="1" smtClean="0">
                <a:cs typeface="Trebuchet MS" pitchFamily="34" charset="0"/>
              </a:rPr>
              <a:t>——</a:t>
            </a:r>
            <a:r>
              <a:rPr lang="zh-CN" altLang="en-US" sz="4000" b="1" smtClean="0">
                <a:cs typeface="Trebuchet MS" pitchFamily="34" charset="0"/>
              </a:rPr>
              <a:t>教师专业成长的重要条件</a:t>
            </a:r>
            <a:r>
              <a:rPr lang="zh-CN" altLang="en-US" sz="4000" smtClean="0">
                <a:cs typeface="Trebuchet MS" pitchFamily="34" charset="0"/>
              </a:rPr>
              <a:t> 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buFont typeface="Wingdings" pitchFamily="2" charset="2"/>
              <a:buNone/>
              <a:defRPr/>
            </a:pPr>
            <a:r>
              <a:rPr lang="zh-CN" altLang="en-US" smtClean="0"/>
              <a:t>引领方法：</a:t>
            </a:r>
          </a:p>
          <a:p>
            <a:pPr eaLnBrk="1" fontAlgn="auto" hangingPunct="1">
              <a:buFont typeface="Wingdings" pitchFamily="2" charset="2"/>
              <a:buNone/>
              <a:defRPr/>
            </a:pPr>
            <a:endParaRPr lang="zh-CN" altLang="en-US" sz="4000" smtClean="0"/>
          </a:p>
          <a:p>
            <a:pPr eaLnBrk="1" fontAlgn="auto" hangingPunct="1">
              <a:buFont typeface="Wingdings" pitchFamily="2" charset="2"/>
              <a:buNone/>
              <a:defRPr/>
            </a:pPr>
            <a:r>
              <a:rPr lang="en-US" altLang="zh-CN" sz="4000" smtClean="0"/>
              <a:t>1.</a:t>
            </a:r>
            <a:r>
              <a:rPr lang="zh-CN" altLang="en-US" sz="4000" smtClean="0"/>
              <a:t>阐释教育教学理念；</a:t>
            </a:r>
          </a:p>
          <a:p>
            <a:pPr eaLnBrk="1" fontAlgn="auto" hangingPunct="1">
              <a:buFont typeface="Wingdings" pitchFamily="2" charset="2"/>
              <a:buNone/>
              <a:defRPr/>
            </a:pPr>
            <a:r>
              <a:rPr lang="en-US" altLang="zh-CN" sz="4000" smtClean="0"/>
              <a:t>2.</a:t>
            </a:r>
            <a:r>
              <a:rPr lang="zh-CN" altLang="en-US" sz="4000" smtClean="0"/>
              <a:t>提供教育教学方案；</a:t>
            </a:r>
          </a:p>
          <a:p>
            <a:pPr eaLnBrk="1" fontAlgn="auto" hangingPunct="1">
              <a:buFont typeface="Wingdings" pitchFamily="2" charset="2"/>
              <a:buNone/>
              <a:defRPr/>
            </a:pPr>
            <a:r>
              <a:rPr lang="en-US" altLang="zh-CN" sz="4000" smtClean="0"/>
              <a:t>3.</a:t>
            </a:r>
            <a:r>
              <a:rPr lang="zh-CN" altLang="en-US" sz="4000" smtClean="0"/>
              <a:t>指导教育教学实践；</a:t>
            </a:r>
          </a:p>
          <a:p>
            <a:pPr eaLnBrk="1" fontAlgn="auto" hangingPunct="1">
              <a:buFont typeface="Wingdings" pitchFamily="2" charset="2"/>
              <a:buNone/>
              <a:defRPr/>
            </a:pPr>
            <a:r>
              <a:rPr lang="en-US" altLang="zh-CN" sz="4000" smtClean="0"/>
              <a:t>4.</a:t>
            </a:r>
            <a:r>
              <a:rPr lang="zh-CN" altLang="en-US" sz="4000" smtClean="0"/>
              <a:t>引导反思教育教学行为。</a:t>
            </a:r>
          </a:p>
        </p:txBody>
      </p:sp>
    </p:spTree>
    <p:extLst>
      <p:ext uri="{BB962C8B-B14F-4D97-AF65-F5344CB8AC3E}">
        <p14:creationId xmlns:p14="http://schemas.microsoft.com/office/powerpoint/2010/main" xmlns="" val="249487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4400" dirty="0" smtClean="0"/>
              <a:t>劳动光荣</a:t>
            </a:r>
            <a:endParaRPr lang="en-US" altLang="zh-CN" sz="4400" dirty="0" smtClean="0"/>
          </a:p>
          <a:p>
            <a:pPr marL="0" indent="0" algn="ctr">
              <a:buNone/>
            </a:pPr>
            <a:r>
              <a:rPr lang="zh-CN" altLang="en-US" sz="4400" dirty="0" smtClean="0"/>
              <a:t>技能宝贵</a:t>
            </a:r>
            <a:endParaRPr lang="en-US" altLang="zh-CN" sz="4400" dirty="0" smtClean="0"/>
          </a:p>
          <a:p>
            <a:pPr marL="0" indent="0" algn="ctr">
              <a:buNone/>
            </a:pPr>
            <a:r>
              <a:rPr lang="zh-CN" altLang="en-US" sz="4400" dirty="0" smtClean="0"/>
              <a:t>创造伟大</a:t>
            </a:r>
            <a:endParaRPr lang="en-US" altLang="zh-CN" sz="4400" dirty="0" smtClean="0"/>
          </a:p>
          <a:p>
            <a:pPr marL="0" indent="0">
              <a:buNone/>
            </a:pPr>
            <a:endParaRPr lang="en-US" altLang="zh-CN" sz="4400" dirty="0" smtClean="0"/>
          </a:p>
          <a:p>
            <a:pPr marL="0" indent="0">
              <a:buNone/>
            </a:pPr>
            <a:r>
              <a:rPr lang="zh-CN" altLang="en-US" sz="4400" b="1" dirty="0" smtClean="0">
                <a:latin typeface="+mj-ea"/>
                <a:ea typeface="+mj-ea"/>
              </a:rPr>
              <a:t>人人</a:t>
            </a:r>
            <a:r>
              <a:rPr lang="zh-CN" altLang="en-US" sz="4400" b="1" dirty="0">
                <a:latin typeface="+mj-ea"/>
                <a:ea typeface="+mj-ea"/>
              </a:rPr>
              <a:t>皆</a:t>
            </a:r>
            <a:r>
              <a:rPr lang="zh-CN" altLang="en-US" sz="4400" b="1" dirty="0" smtClean="0">
                <a:latin typeface="+mj-ea"/>
                <a:ea typeface="+mj-ea"/>
              </a:rPr>
              <a:t>可成才，人人尽展其才</a:t>
            </a:r>
            <a:endParaRPr lang="zh-CN" altLang="en-US" sz="4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98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CN" altLang="en-US" sz="4000" b="1" smtClean="0">
                <a:cs typeface="Trebuchet MS" pitchFamily="34" charset="0"/>
              </a:rPr>
              <a:t>三、教师成长记录袋</a:t>
            </a:r>
            <a:r>
              <a:rPr lang="en-US" altLang="zh-CN" sz="4000" b="1" smtClean="0">
                <a:cs typeface="Trebuchet MS" pitchFamily="34" charset="0"/>
              </a:rPr>
              <a:t>——</a:t>
            </a:r>
            <a:r>
              <a:rPr lang="zh-CN" altLang="en-US" sz="4000" b="1" smtClean="0">
                <a:cs typeface="Trebuchet MS" pitchFamily="34" charset="0"/>
              </a:rPr>
              <a:t>教师专业成长的不断动力</a:t>
            </a:r>
            <a:r>
              <a:rPr lang="zh-CN" altLang="en-US" sz="4000" smtClean="0">
                <a:cs typeface="Trebuchet MS" pitchFamily="34" charset="0"/>
              </a:rPr>
              <a:t> 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sz="2400" smtClean="0"/>
              <a:t>记录袋内容：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z="2400" smtClean="0"/>
              <a:t>1.</a:t>
            </a:r>
            <a:r>
              <a:rPr lang="zh-CN" altLang="en-US" sz="2400" smtClean="0"/>
              <a:t>个人简介；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z="2400" smtClean="0"/>
              <a:t>2.</a:t>
            </a:r>
            <a:r>
              <a:rPr lang="zh-CN" altLang="en-US" sz="2400" smtClean="0"/>
              <a:t>理论学习（文摘、名言卡片）；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z="2400" smtClean="0"/>
              <a:t>3.</a:t>
            </a:r>
            <a:r>
              <a:rPr lang="zh-CN" altLang="en-US" sz="2400" smtClean="0"/>
              <a:t>听课记录；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z="2400" smtClean="0"/>
              <a:t>4.</a:t>
            </a:r>
            <a:r>
              <a:rPr lang="zh-CN" altLang="en-US" sz="2400" smtClean="0"/>
              <a:t>公开课（教案、专家或同行评价）；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z="2400" smtClean="0"/>
              <a:t>5.</a:t>
            </a:r>
            <a:r>
              <a:rPr lang="zh-CN" altLang="en-US" sz="2400" smtClean="0"/>
              <a:t>课题研究；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z="2400" smtClean="0"/>
              <a:t>6.</a:t>
            </a:r>
            <a:r>
              <a:rPr lang="zh-CN" altLang="en-US" sz="2400" smtClean="0"/>
              <a:t>获奖记录；班主任、组长工作记录；等。 </a:t>
            </a:r>
          </a:p>
        </p:txBody>
      </p:sp>
    </p:spTree>
    <p:extLst>
      <p:ext uri="{BB962C8B-B14F-4D97-AF65-F5344CB8AC3E}">
        <p14:creationId xmlns:p14="http://schemas.microsoft.com/office/powerpoint/2010/main" xmlns="" val="421338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CN" altLang="zh-CN" smtClean="0">
                <a:cs typeface="Trebuchet MS" pitchFamily="34" charset="0"/>
              </a:rPr>
              <a:t>太原五中一学生写给白枫老师的小诗</a:t>
            </a:r>
            <a:endParaRPr lang="zh-CN" altLang="en-US" smtClean="0">
              <a:cs typeface="Trebuchet MS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09650" y="1600200"/>
            <a:ext cx="7124700" cy="425926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buFont typeface="Wingdings 2" charset="2"/>
              <a:buNone/>
              <a:defRPr/>
            </a:pPr>
            <a:endParaRPr lang="en-US" altLang="zh-CN" sz="2400" dirty="0" smtClean="0"/>
          </a:p>
          <a:p>
            <a:pPr marL="0" indent="0" algn="ctr" eaLnBrk="1" fontAlgn="auto" hangingPunct="1">
              <a:buFont typeface="Wingdings 2" charset="2"/>
              <a:buNone/>
              <a:defRPr/>
            </a:pPr>
            <a:r>
              <a:rPr lang="zh-CN" altLang="zh-CN" sz="2400" dirty="0" smtClean="0"/>
              <a:t>您</a:t>
            </a:r>
            <a:r>
              <a:rPr lang="zh-CN" altLang="zh-CN" sz="2400" dirty="0"/>
              <a:t>是根，为叶的繁茂，您不停地延伸，</a:t>
            </a:r>
          </a:p>
          <a:p>
            <a:pPr marL="0" indent="0" algn="ctr" eaLnBrk="1" fontAlgn="auto" hangingPunct="1">
              <a:buFont typeface="Wingdings 2" charset="2"/>
              <a:buNone/>
              <a:defRPr/>
            </a:pPr>
            <a:r>
              <a:rPr lang="en-US" altLang="zh-CN" sz="2400" dirty="0"/>
              <a:t>        </a:t>
            </a:r>
            <a:r>
              <a:rPr lang="zh-CN" altLang="zh-CN" sz="2400" dirty="0"/>
              <a:t>为果的丰收，您不辞劳苦，</a:t>
            </a:r>
          </a:p>
          <a:p>
            <a:pPr marL="0" indent="0" algn="ctr" eaLnBrk="1" fontAlgn="auto" hangingPunct="1">
              <a:buFont typeface="Wingdings 2" charset="2"/>
              <a:buNone/>
              <a:defRPr/>
            </a:pPr>
            <a:r>
              <a:rPr lang="en-US" altLang="zh-CN" sz="2400" dirty="0"/>
              <a:t>        </a:t>
            </a:r>
            <a:r>
              <a:rPr lang="zh-CN" altLang="zh-CN" sz="2400" dirty="0"/>
              <a:t>弯弯的旅途，是您顽强的开拓，</a:t>
            </a:r>
          </a:p>
          <a:p>
            <a:pPr marL="0" indent="0" algn="ctr" eaLnBrk="1" fontAlgn="auto" hangingPunct="1">
              <a:buFont typeface="Wingdings 2" charset="2"/>
              <a:buNone/>
              <a:defRPr/>
            </a:pPr>
            <a:r>
              <a:rPr lang="en-US" altLang="zh-CN" sz="2400" dirty="0"/>
              <a:t>        </a:t>
            </a:r>
            <a:r>
              <a:rPr lang="zh-CN" altLang="zh-CN" sz="2400" dirty="0"/>
              <a:t>累累的果实，是您谱成的金色乐章</a:t>
            </a:r>
            <a:r>
              <a:rPr lang="zh-CN" altLang="zh-CN" sz="2400" dirty="0" smtClean="0"/>
              <a:t>。</a:t>
            </a:r>
            <a:endParaRPr lang="en-US" altLang="zh-CN" sz="2400" dirty="0"/>
          </a:p>
          <a:p>
            <a:pPr marL="0" indent="0" algn="ctr" eaLnBrk="1" fontAlgn="auto" hangingPunct="1">
              <a:buFont typeface="Wingdings 2" charset="2"/>
              <a:buNone/>
              <a:defRPr/>
            </a:pPr>
            <a:r>
              <a:rPr lang="zh-CN" altLang="zh-CN" sz="2400" dirty="0" smtClean="0"/>
              <a:t>您是枝，拖着叶片，拖着花蕾，</a:t>
            </a:r>
          </a:p>
          <a:p>
            <a:pPr marL="0" indent="0" algn="ctr" eaLnBrk="1" fontAlgn="auto" hangingPunct="1">
              <a:buFont typeface="Wingdings 2" charset="2"/>
              <a:buNone/>
              <a:defRPr/>
            </a:pPr>
            <a:r>
              <a:rPr lang="en-US" altLang="zh-CN" sz="2400" dirty="0" smtClean="0"/>
              <a:t>       </a:t>
            </a:r>
            <a:r>
              <a:rPr lang="zh-CN" altLang="zh-CN" sz="2400" dirty="0" smtClean="0"/>
              <a:t>拖着果实，拖着丰收，</a:t>
            </a:r>
          </a:p>
          <a:p>
            <a:pPr marL="0" indent="0" algn="ctr" eaLnBrk="1" fontAlgn="auto" hangingPunct="1">
              <a:buFont typeface="Wingdings 2" charset="2"/>
              <a:buNone/>
              <a:defRPr/>
            </a:pPr>
            <a:r>
              <a:rPr lang="en-US" altLang="zh-CN" sz="2400" dirty="0" smtClean="0"/>
              <a:t>      </a:t>
            </a:r>
            <a:r>
              <a:rPr lang="zh-CN" altLang="zh-CN" sz="2400" dirty="0" smtClean="0"/>
              <a:t>您怀着诚挚的爱，亲切抚摸着那一片绿叶</a:t>
            </a:r>
            <a:r>
              <a:rPr lang="zh-CN" altLang="en-US" sz="2400" dirty="0" smtClean="0"/>
              <a:t>。</a:t>
            </a:r>
            <a:endParaRPr lang="zh-CN" altLang="zh-CN" sz="2400" dirty="0" smtClean="0"/>
          </a:p>
          <a:p>
            <a:pPr eaLnBrk="1" fontAlgn="auto" hangingPunct="1">
              <a:buFont typeface="Wingdings 2" charset="2"/>
              <a:buChar char=""/>
              <a:defRPr/>
            </a:pPr>
            <a:endParaRPr lang="zh-CN" altLang="zh-CN" dirty="0"/>
          </a:p>
          <a:p>
            <a:pPr eaLnBrk="1" fontAlgn="auto" hangingPunct="1">
              <a:buFont typeface="Wingdings 2" charset="2"/>
              <a:buChar char=""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4819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cs typeface="Trebuchet MS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09650" y="1219200"/>
            <a:ext cx="7124700" cy="46402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Font typeface="Wingdings 2" charset="2"/>
              <a:buNone/>
              <a:defRPr/>
            </a:pPr>
            <a:endParaRPr lang="en-US" altLang="zh-CN" sz="2800" dirty="0" smtClean="0"/>
          </a:p>
          <a:p>
            <a:pPr marL="0" indent="0" eaLnBrk="1" fontAlgn="auto" hangingPunct="1">
              <a:buFont typeface="Wingdings 2" charset="2"/>
              <a:buNone/>
              <a:defRPr/>
            </a:pPr>
            <a:endParaRPr lang="en-US" altLang="zh-CN" sz="2800" dirty="0"/>
          </a:p>
          <a:p>
            <a:pPr marL="0" indent="0" eaLnBrk="1" fontAlgn="auto" hangingPunct="1">
              <a:buFont typeface="Wingdings 2" charset="2"/>
              <a:buNone/>
              <a:defRPr/>
            </a:pPr>
            <a:r>
              <a:rPr lang="zh-CN" altLang="zh-CN" sz="2800" dirty="0" smtClean="0"/>
              <a:t>您</a:t>
            </a:r>
            <a:r>
              <a:rPr lang="zh-CN" altLang="zh-CN" sz="2800" dirty="0"/>
              <a:t>是叶，有您，生命才如此旺盛，</a:t>
            </a:r>
          </a:p>
          <a:p>
            <a:pPr marL="0" indent="0" eaLnBrk="1" fontAlgn="auto" hangingPunct="1">
              <a:buFont typeface="Wingdings 2" charset="2"/>
              <a:buNone/>
              <a:defRPr/>
            </a:pPr>
            <a:r>
              <a:rPr lang="en-US" altLang="zh-CN" sz="2800" dirty="0" smtClean="0"/>
              <a:t>       </a:t>
            </a:r>
            <a:r>
              <a:rPr lang="zh-CN" altLang="zh-CN" sz="2800" dirty="0"/>
              <a:t>有您，花朵才如此娇妍，</a:t>
            </a:r>
          </a:p>
          <a:p>
            <a:pPr marL="0" indent="0" eaLnBrk="1" fontAlgn="auto" hangingPunct="1">
              <a:buFont typeface="Wingdings 2" charset="2"/>
              <a:buNone/>
              <a:defRPr/>
            </a:pPr>
            <a:r>
              <a:rPr lang="en-US" altLang="zh-CN" sz="2800" dirty="0"/>
              <a:t>        </a:t>
            </a:r>
            <a:r>
              <a:rPr lang="zh-CN" altLang="zh-CN" sz="2800" dirty="0"/>
              <a:t>有您，世界才如此美丽</a:t>
            </a:r>
            <a:r>
              <a:rPr lang="zh-CN" altLang="zh-CN" sz="2800" dirty="0" smtClean="0"/>
              <a:t>。</a:t>
            </a:r>
            <a:endParaRPr lang="en-US" altLang="zh-CN" sz="2800" dirty="0" smtClean="0"/>
          </a:p>
          <a:p>
            <a:pPr marL="0" indent="0" eaLnBrk="1" fontAlgn="auto" hangingPunct="1">
              <a:buFont typeface="Wingdings 2" charset="2"/>
              <a:buNone/>
              <a:defRPr/>
            </a:pPr>
            <a:r>
              <a:rPr lang="zh-CN" altLang="zh-CN" sz="2800" dirty="0" smtClean="0"/>
              <a:t>奥，绿</a:t>
            </a:r>
          </a:p>
          <a:p>
            <a:pPr marL="0" indent="0" eaLnBrk="1" fontAlgn="auto" hangingPunct="1">
              <a:buFont typeface="Wingdings 2" charset="2"/>
              <a:buNone/>
              <a:defRPr/>
            </a:pPr>
            <a:r>
              <a:rPr lang="zh-CN" altLang="zh-CN" sz="2800" dirty="0" smtClean="0"/>
              <a:t>您是绿，绿的化身，绿的使者，绿的希望。</a:t>
            </a:r>
          </a:p>
          <a:p>
            <a:pPr marL="0" indent="0" eaLnBrk="1" fontAlgn="auto" hangingPunct="1">
              <a:buFont typeface="Wingdings 2" charset="2"/>
              <a:buNone/>
              <a:defRPr/>
            </a:pPr>
            <a:r>
              <a:rPr lang="en-US" altLang="zh-CN" sz="2800" dirty="0" smtClean="0"/>
              <a:t> </a:t>
            </a:r>
            <a:r>
              <a:rPr lang="zh-CN" altLang="zh-CN" sz="2800" dirty="0" smtClean="0"/>
              <a:t>您把我的希望孕育在无限的绿色之中。</a:t>
            </a:r>
          </a:p>
          <a:p>
            <a:pPr eaLnBrk="1" fontAlgn="auto" hangingPunct="1">
              <a:buFont typeface="Wingdings 2" charset="2"/>
              <a:buChar char=""/>
              <a:defRPr/>
            </a:pPr>
            <a:endParaRPr lang="zh-CN" altLang="en-US" dirty="0" smtClean="0"/>
          </a:p>
          <a:p>
            <a:pPr eaLnBrk="1" fontAlgn="auto" hangingPunct="1">
              <a:buFont typeface="Wingdings 2" charset="2"/>
              <a:buChar char=""/>
              <a:defRPr/>
            </a:pPr>
            <a:endParaRPr lang="zh-CN" altLang="zh-CN" dirty="0"/>
          </a:p>
          <a:p>
            <a:pPr eaLnBrk="1" fontAlgn="auto" hangingPunct="1">
              <a:buFont typeface="Wingdings 2" charset="2"/>
              <a:buChar char=""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80325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Text Box 2"/>
          <p:cNvSpPr txBox="1">
            <a:spLocks noChangeArrowheads="1"/>
          </p:cNvSpPr>
          <p:nvPr/>
        </p:nvSpPr>
        <p:spPr bwMode="auto">
          <a:xfrm>
            <a:off x="179388" y="6421438"/>
            <a:ext cx="2592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algn="dist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600" b="1" i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http://yzjky.yzjy.com.cn</a:t>
            </a:r>
          </a:p>
        </p:txBody>
      </p:sp>
      <p:grpSp>
        <p:nvGrpSpPr>
          <p:cNvPr id="267267" name="Group 3"/>
          <p:cNvGrpSpPr>
            <a:grpSpLocks/>
          </p:cNvGrpSpPr>
          <p:nvPr/>
        </p:nvGrpSpPr>
        <p:grpSpPr bwMode="auto">
          <a:xfrm>
            <a:off x="7812088" y="260350"/>
            <a:ext cx="863600" cy="720725"/>
            <a:chOff x="0" y="0"/>
            <a:chExt cx="1860" cy="1605"/>
          </a:xfrm>
        </p:grpSpPr>
        <p:sp>
          <p:nvSpPr>
            <p:cNvPr id="267270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860" cy="1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67271" name="Group 5"/>
            <p:cNvGrpSpPr>
              <a:grpSpLocks/>
            </p:cNvGrpSpPr>
            <p:nvPr/>
          </p:nvGrpSpPr>
          <p:grpSpPr bwMode="auto">
            <a:xfrm>
              <a:off x="2" y="1"/>
              <a:ext cx="1847" cy="1594"/>
              <a:chOff x="0" y="0"/>
              <a:chExt cx="1847" cy="1594"/>
            </a:xfrm>
          </p:grpSpPr>
          <p:sp>
            <p:nvSpPr>
              <p:cNvPr id="267299" name="未知"/>
              <p:cNvSpPr>
                <a:spLocks/>
              </p:cNvSpPr>
              <p:nvPr/>
            </p:nvSpPr>
            <p:spPr bwMode="auto">
              <a:xfrm>
                <a:off x="0" y="0"/>
                <a:ext cx="1847" cy="1594"/>
              </a:xfrm>
              <a:custGeom>
                <a:avLst/>
                <a:gdLst>
                  <a:gd name="T0" fmla="*/ 0 w 12250"/>
                  <a:gd name="T1" fmla="*/ 0 h 10567"/>
                  <a:gd name="T2" fmla="*/ 0 w 12250"/>
                  <a:gd name="T3" fmla="*/ 0 h 10567"/>
                  <a:gd name="T4" fmla="*/ 0 w 12250"/>
                  <a:gd name="T5" fmla="*/ 0 h 10567"/>
                  <a:gd name="T6" fmla="*/ 0 w 12250"/>
                  <a:gd name="T7" fmla="*/ 0 h 10567"/>
                  <a:gd name="T8" fmla="*/ 0 w 12250"/>
                  <a:gd name="T9" fmla="*/ 0 h 10567"/>
                  <a:gd name="T10" fmla="*/ 0 w 12250"/>
                  <a:gd name="T11" fmla="*/ 0 h 10567"/>
                  <a:gd name="T12" fmla="*/ 0 w 12250"/>
                  <a:gd name="T13" fmla="*/ 0 h 10567"/>
                  <a:gd name="T14" fmla="*/ 0 w 12250"/>
                  <a:gd name="T15" fmla="*/ 0 h 10567"/>
                  <a:gd name="T16" fmla="*/ 0 w 12250"/>
                  <a:gd name="T17" fmla="*/ 0 h 10567"/>
                  <a:gd name="T18" fmla="*/ 0 w 12250"/>
                  <a:gd name="T19" fmla="*/ 0 h 10567"/>
                  <a:gd name="T20" fmla="*/ 0 w 12250"/>
                  <a:gd name="T21" fmla="*/ 0 h 10567"/>
                  <a:gd name="T22" fmla="*/ 0 w 12250"/>
                  <a:gd name="T23" fmla="*/ 0 h 10567"/>
                  <a:gd name="T24" fmla="*/ 0 w 12250"/>
                  <a:gd name="T25" fmla="*/ 0 h 10567"/>
                  <a:gd name="T26" fmla="*/ 0 w 12250"/>
                  <a:gd name="T27" fmla="*/ 0 h 10567"/>
                  <a:gd name="T28" fmla="*/ 0 w 12250"/>
                  <a:gd name="T29" fmla="*/ 0 h 10567"/>
                  <a:gd name="T30" fmla="*/ 0 w 12250"/>
                  <a:gd name="T31" fmla="*/ 0 h 10567"/>
                  <a:gd name="T32" fmla="*/ 0 w 12250"/>
                  <a:gd name="T33" fmla="*/ 0 h 10567"/>
                  <a:gd name="T34" fmla="*/ 0 w 12250"/>
                  <a:gd name="T35" fmla="*/ 0 h 10567"/>
                  <a:gd name="T36" fmla="*/ 0 w 12250"/>
                  <a:gd name="T37" fmla="*/ 0 h 10567"/>
                  <a:gd name="T38" fmla="*/ 0 w 12250"/>
                  <a:gd name="T39" fmla="*/ 0 h 10567"/>
                  <a:gd name="T40" fmla="*/ 0 w 12250"/>
                  <a:gd name="T41" fmla="*/ 0 h 10567"/>
                  <a:gd name="T42" fmla="*/ 0 w 12250"/>
                  <a:gd name="T43" fmla="*/ 0 h 10567"/>
                  <a:gd name="T44" fmla="*/ 0 w 12250"/>
                  <a:gd name="T45" fmla="*/ 0 h 10567"/>
                  <a:gd name="T46" fmla="*/ 0 w 12250"/>
                  <a:gd name="T47" fmla="*/ 0 h 10567"/>
                  <a:gd name="T48" fmla="*/ 0 w 12250"/>
                  <a:gd name="T49" fmla="*/ 0 h 10567"/>
                  <a:gd name="T50" fmla="*/ 0 w 12250"/>
                  <a:gd name="T51" fmla="*/ 0 h 10567"/>
                  <a:gd name="T52" fmla="*/ 0 w 12250"/>
                  <a:gd name="T53" fmla="*/ 0 h 10567"/>
                  <a:gd name="T54" fmla="*/ 0 w 12250"/>
                  <a:gd name="T55" fmla="*/ 0 h 10567"/>
                  <a:gd name="T56" fmla="*/ 0 w 12250"/>
                  <a:gd name="T57" fmla="*/ 0 h 10567"/>
                  <a:gd name="T58" fmla="*/ 0 w 12250"/>
                  <a:gd name="T59" fmla="*/ 0 h 10567"/>
                  <a:gd name="T60" fmla="*/ 0 w 12250"/>
                  <a:gd name="T61" fmla="*/ 0 h 10567"/>
                  <a:gd name="T62" fmla="*/ 0 w 12250"/>
                  <a:gd name="T63" fmla="*/ 0 h 10567"/>
                  <a:gd name="T64" fmla="*/ 0 w 12250"/>
                  <a:gd name="T65" fmla="*/ 0 h 10567"/>
                  <a:gd name="T66" fmla="*/ 0 w 12250"/>
                  <a:gd name="T67" fmla="*/ 0 h 10567"/>
                  <a:gd name="T68" fmla="*/ 0 w 12250"/>
                  <a:gd name="T69" fmla="*/ 0 h 10567"/>
                  <a:gd name="T70" fmla="*/ 0 w 12250"/>
                  <a:gd name="T71" fmla="*/ 0 h 10567"/>
                  <a:gd name="T72" fmla="*/ 0 w 12250"/>
                  <a:gd name="T73" fmla="*/ 0 h 10567"/>
                  <a:gd name="T74" fmla="*/ 0 w 12250"/>
                  <a:gd name="T75" fmla="*/ 0 h 10567"/>
                  <a:gd name="T76" fmla="*/ 0 w 12250"/>
                  <a:gd name="T77" fmla="*/ 0 h 10567"/>
                  <a:gd name="T78" fmla="*/ 0 w 12250"/>
                  <a:gd name="T79" fmla="*/ 0 h 10567"/>
                  <a:gd name="T80" fmla="*/ 0 w 12250"/>
                  <a:gd name="T81" fmla="*/ 0 h 10567"/>
                  <a:gd name="T82" fmla="*/ 0 w 12250"/>
                  <a:gd name="T83" fmla="*/ 0 h 10567"/>
                  <a:gd name="T84" fmla="*/ 0 w 12250"/>
                  <a:gd name="T85" fmla="*/ 0 h 10567"/>
                  <a:gd name="T86" fmla="*/ 0 w 12250"/>
                  <a:gd name="T87" fmla="*/ 0 h 1056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250" h="10567">
                    <a:moveTo>
                      <a:pt x="1372" y="1400"/>
                    </a:moveTo>
                    <a:cubicBezTo>
                      <a:pt x="1406" y="1278"/>
                      <a:pt x="1983" y="1450"/>
                      <a:pt x="2206" y="1550"/>
                    </a:cubicBezTo>
                    <a:cubicBezTo>
                      <a:pt x="2428" y="1650"/>
                      <a:pt x="2467" y="1989"/>
                      <a:pt x="2722" y="2017"/>
                    </a:cubicBezTo>
                    <a:cubicBezTo>
                      <a:pt x="2978" y="2045"/>
                      <a:pt x="3283" y="1795"/>
                      <a:pt x="3756" y="1717"/>
                    </a:cubicBezTo>
                    <a:cubicBezTo>
                      <a:pt x="4228" y="1639"/>
                      <a:pt x="4989" y="1539"/>
                      <a:pt x="5556" y="1550"/>
                    </a:cubicBezTo>
                    <a:cubicBezTo>
                      <a:pt x="6122" y="1561"/>
                      <a:pt x="6678" y="1656"/>
                      <a:pt x="7156" y="1784"/>
                    </a:cubicBezTo>
                    <a:cubicBezTo>
                      <a:pt x="7633" y="1911"/>
                      <a:pt x="8150" y="2228"/>
                      <a:pt x="8422" y="2317"/>
                    </a:cubicBezTo>
                    <a:cubicBezTo>
                      <a:pt x="8695" y="2406"/>
                      <a:pt x="8606" y="2495"/>
                      <a:pt x="8806" y="2334"/>
                    </a:cubicBezTo>
                    <a:cubicBezTo>
                      <a:pt x="9006" y="2172"/>
                      <a:pt x="9400" y="1584"/>
                      <a:pt x="9639" y="1334"/>
                    </a:cubicBezTo>
                    <a:cubicBezTo>
                      <a:pt x="9878" y="1084"/>
                      <a:pt x="9950" y="1000"/>
                      <a:pt x="10222" y="850"/>
                    </a:cubicBezTo>
                    <a:cubicBezTo>
                      <a:pt x="10495" y="700"/>
                      <a:pt x="11033" y="506"/>
                      <a:pt x="11272" y="417"/>
                    </a:cubicBezTo>
                    <a:cubicBezTo>
                      <a:pt x="11511" y="328"/>
                      <a:pt x="11561" y="345"/>
                      <a:pt x="11672" y="317"/>
                    </a:cubicBezTo>
                    <a:cubicBezTo>
                      <a:pt x="11783" y="289"/>
                      <a:pt x="11895" y="256"/>
                      <a:pt x="11956" y="234"/>
                    </a:cubicBezTo>
                    <a:cubicBezTo>
                      <a:pt x="12017" y="211"/>
                      <a:pt x="12250" y="0"/>
                      <a:pt x="12056" y="184"/>
                    </a:cubicBezTo>
                    <a:cubicBezTo>
                      <a:pt x="11861" y="367"/>
                      <a:pt x="11128" y="1000"/>
                      <a:pt x="10800" y="1328"/>
                    </a:cubicBezTo>
                    <a:cubicBezTo>
                      <a:pt x="10472" y="1656"/>
                      <a:pt x="10300" y="1911"/>
                      <a:pt x="10072" y="2167"/>
                    </a:cubicBezTo>
                    <a:cubicBezTo>
                      <a:pt x="9845" y="2422"/>
                      <a:pt x="9511" y="2695"/>
                      <a:pt x="9422" y="2850"/>
                    </a:cubicBezTo>
                    <a:cubicBezTo>
                      <a:pt x="9333" y="3006"/>
                      <a:pt x="9445" y="2934"/>
                      <a:pt x="9539" y="3089"/>
                    </a:cubicBezTo>
                    <a:cubicBezTo>
                      <a:pt x="9633" y="3245"/>
                      <a:pt x="9900" y="3528"/>
                      <a:pt x="10006" y="3767"/>
                    </a:cubicBezTo>
                    <a:cubicBezTo>
                      <a:pt x="10111" y="4006"/>
                      <a:pt x="10217" y="4495"/>
                      <a:pt x="10156" y="4517"/>
                    </a:cubicBezTo>
                    <a:cubicBezTo>
                      <a:pt x="10095" y="4539"/>
                      <a:pt x="9817" y="4106"/>
                      <a:pt x="9639" y="3900"/>
                    </a:cubicBezTo>
                    <a:cubicBezTo>
                      <a:pt x="9461" y="3695"/>
                      <a:pt x="9256" y="3239"/>
                      <a:pt x="9089" y="3267"/>
                    </a:cubicBezTo>
                    <a:cubicBezTo>
                      <a:pt x="8922" y="3295"/>
                      <a:pt x="8756" y="3767"/>
                      <a:pt x="8622" y="4067"/>
                    </a:cubicBezTo>
                    <a:cubicBezTo>
                      <a:pt x="8489" y="4367"/>
                      <a:pt x="8411" y="4617"/>
                      <a:pt x="8306" y="5050"/>
                    </a:cubicBezTo>
                    <a:cubicBezTo>
                      <a:pt x="8200" y="5484"/>
                      <a:pt x="8122" y="6195"/>
                      <a:pt x="7972" y="6684"/>
                    </a:cubicBezTo>
                    <a:cubicBezTo>
                      <a:pt x="7822" y="7172"/>
                      <a:pt x="7639" y="7556"/>
                      <a:pt x="7389" y="8000"/>
                    </a:cubicBezTo>
                    <a:cubicBezTo>
                      <a:pt x="7139" y="8445"/>
                      <a:pt x="6800" y="9006"/>
                      <a:pt x="6489" y="9334"/>
                    </a:cubicBezTo>
                    <a:cubicBezTo>
                      <a:pt x="6178" y="9661"/>
                      <a:pt x="5372" y="9956"/>
                      <a:pt x="5506" y="9984"/>
                    </a:cubicBezTo>
                    <a:cubicBezTo>
                      <a:pt x="5639" y="10011"/>
                      <a:pt x="6800" y="9700"/>
                      <a:pt x="7289" y="9500"/>
                    </a:cubicBezTo>
                    <a:cubicBezTo>
                      <a:pt x="7778" y="9300"/>
                      <a:pt x="8189" y="8945"/>
                      <a:pt x="8456" y="8767"/>
                    </a:cubicBezTo>
                    <a:cubicBezTo>
                      <a:pt x="8722" y="8589"/>
                      <a:pt x="8750" y="8528"/>
                      <a:pt x="8872" y="8417"/>
                    </a:cubicBezTo>
                    <a:cubicBezTo>
                      <a:pt x="8995" y="8306"/>
                      <a:pt x="9095" y="8128"/>
                      <a:pt x="9189" y="8084"/>
                    </a:cubicBezTo>
                    <a:cubicBezTo>
                      <a:pt x="9283" y="8039"/>
                      <a:pt x="9722" y="7834"/>
                      <a:pt x="9439" y="8150"/>
                    </a:cubicBezTo>
                    <a:cubicBezTo>
                      <a:pt x="9156" y="8467"/>
                      <a:pt x="8272" y="9600"/>
                      <a:pt x="7489" y="10000"/>
                    </a:cubicBezTo>
                    <a:cubicBezTo>
                      <a:pt x="6706" y="10400"/>
                      <a:pt x="5628" y="10534"/>
                      <a:pt x="4756" y="10550"/>
                    </a:cubicBezTo>
                    <a:cubicBezTo>
                      <a:pt x="3883" y="10567"/>
                      <a:pt x="2933" y="10417"/>
                      <a:pt x="2256" y="10100"/>
                    </a:cubicBezTo>
                    <a:cubicBezTo>
                      <a:pt x="1578" y="9784"/>
                      <a:pt x="1050" y="9156"/>
                      <a:pt x="689" y="8667"/>
                    </a:cubicBezTo>
                    <a:cubicBezTo>
                      <a:pt x="328" y="8178"/>
                      <a:pt x="211" y="7617"/>
                      <a:pt x="106" y="7167"/>
                    </a:cubicBezTo>
                    <a:cubicBezTo>
                      <a:pt x="0" y="6717"/>
                      <a:pt x="17" y="6378"/>
                      <a:pt x="56" y="5950"/>
                    </a:cubicBezTo>
                    <a:cubicBezTo>
                      <a:pt x="95" y="5522"/>
                      <a:pt x="206" y="5006"/>
                      <a:pt x="339" y="4600"/>
                    </a:cubicBezTo>
                    <a:cubicBezTo>
                      <a:pt x="472" y="4195"/>
                      <a:pt x="672" y="3822"/>
                      <a:pt x="872" y="3517"/>
                    </a:cubicBezTo>
                    <a:cubicBezTo>
                      <a:pt x="1072" y="3211"/>
                      <a:pt x="1333" y="2972"/>
                      <a:pt x="1522" y="2767"/>
                    </a:cubicBezTo>
                    <a:cubicBezTo>
                      <a:pt x="1711" y="2561"/>
                      <a:pt x="2028" y="2511"/>
                      <a:pt x="2006" y="2284"/>
                    </a:cubicBezTo>
                    <a:cubicBezTo>
                      <a:pt x="1983" y="2056"/>
                      <a:pt x="1506" y="1584"/>
                      <a:pt x="1372" y="1400"/>
                    </a:cubicBezTo>
                  </a:path>
                </a:pathLst>
              </a:custGeom>
              <a:solidFill>
                <a:srgbClr val="FF0000"/>
              </a:solidFill>
              <a:ln w="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300" name="未知"/>
              <p:cNvSpPr>
                <a:spLocks/>
              </p:cNvSpPr>
              <p:nvPr/>
            </p:nvSpPr>
            <p:spPr bwMode="auto">
              <a:xfrm>
                <a:off x="0" y="0"/>
                <a:ext cx="1847" cy="1594"/>
              </a:xfrm>
              <a:custGeom>
                <a:avLst/>
                <a:gdLst>
                  <a:gd name="T0" fmla="*/ 207 w 1847"/>
                  <a:gd name="T1" fmla="*/ 212 h 1594"/>
                  <a:gd name="T2" fmla="*/ 333 w 1847"/>
                  <a:gd name="T3" fmla="*/ 234 h 1594"/>
                  <a:gd name="T4" fmla="*/ 410 w 1847"/>
                  <a:gd name="T5" fmla="*/ 305 h 1594"/>
                  <a:gd name="T6" fmla="*/ 566 w 1847"/>
                  <a:gd name="T7" fmla="*/ 259 h 1594"/>
                  <a:gd name="T8" fmla="*/ 838 w 1847"/>
                  <a:gd name="T9" fmla="*/ 234 h 1594"/>
                  <a:gd name="T10" fmla="*/ 1079 w 1847"/>
                  <a:gd name="T11" fmla="*/ 270 h 1594"/>
                  <a:gd name="T12" fmla="*/ 1270 w 1847"/>
                  <a:gd name="T13" fmla="*/ 350 h 1594"/>
                  <a:gd name="T14" fmla="*/ 1328 w 1847"/>
                  <a:gd name="T15" fmla="*/ 353 h 1594"/>
                  <a:gd name="T16" fmla="*/ 1453 w 1847"/>
                  <a:gd name="T17" fmla="*/ 202 h 1594"/>
                  <a:gd name="T18" fmla="*/ 1541 w 1847"/>
                  <a:gd name="T19" fmla="*/ 129 h 1594"/>
                  <a:gd name="T20" fmla="*/ 1700 w 1847"/>
                  <a:gd name="T21" fmla="*/ 63 h 1594"/>
                  <a:gd name="T22" fmla="*/ 1760 w 1847"/>
                  <a:gd name="T23" fmla="*/ 48 h 1594"/>
                  <a:gd name="T24" fmla="*/ 1803 w 1847"/>
                  <a:gd name="T25" fmla="*/ 36 h 1594"/>
                  <a:gd name="T26" fmla="*/ 1818 w 1847"/>
                  <a:gd name="T27" fmla="*/ 28 h 1594"/>
                  <a:gd name="T28" fmla="*/ 1628 w 1847"/>
                  <a:gd name="T29" fmla="*/ 201 h 1594"/>
                  <a:gd name="T30" fmla="*/ 1519 w 1847"/>
                  <a:gd name="T31" fmla="*/ 327 h 1594"/>
                  <a:gd name="T32" fmla="*/ 1421 w 1847"/>
                  <a:gd name="T33" fmla="*/ 430 h 1594"/>
                  <a:gd name="T34" fmla="*/ 1438 w 1847"/>
                  <a:gd name="T35" fmla="*/ 466 h 1594"/>
                  <a:gd name="T36" fmla="*/ 1509 w 1847"/>
                  <a:gd name="T37" fmla="*/ 569 h 1594"/>
                  <a:gd name="T38" fmla="*/ 1531 w 1847"/>
                  <a:gd name="T39" fmla="*/ 682 h 1594"/>
                  <a:gd name="T40" fmla="*/ 1453 w 1847"/>
                  <a:gd name="T41" fmla="*/ 589 h 1594"/>
                  <a:gd name="T42" fmla="*/ 1370 w 1847"/>
                  <a:gd name="T43" fmla="*/ 493 h 1594"/>
                  <a:gd name="T44" fmla="*/ 1300 w 1847"/>
                  <a:gd name="T45" fmla="*/ 614 h 1594"/>
                  <a:gd name="T46" fmla="*/ 1252 w 1847"/>
                  <a:gd name="T47" fmla="*/ 762 h 1594"/>
                  <a:gd name="T48" fmla="*/ 1202 w 1847"/>
                  <a:gd name="T49" fmla="*/ 1009 h 1594"/>
                  <a:gd name="T50" fmla="*/ 1114 w 1847"/>
                  <a:gd name="T51" fmla="*/ 1207 h 1594"/>
                  <a:gd name="T52" fmla="*/ 978 w 1847"/>
                  <a:gd name="T53" fmla="*/ 1408 h 1594"/>
                  <a:gd name="T54" fmla="*/ 830 w 1847"/>
                  <a:gd name="T55" fmla="*/ 1507 h 1594"/>
                  <a:gd name="T56" fmla="*/ 1099 w 1847"/>
                  <a:gd name="T57" fmla="*/ 1433 h 1594"/>
                  <a:gd name="T58" fmla="*/ 1275 w 1847"/>
                  <a:gd name="T59" fmla="*/ 1323 h 1594"/>
                  <a:gd name="T60" fmla="*/ 1338 w 1847"/>
                  <a:gd name="T61" fmla="*/ 1270 h 1594"/>
                  <a:gd name="T62" fmla="*/ 1385 w 1847"/>
                  <a:gd name="T63" fmla="*/ 1220 h 1594"/>
                  <a:gd name="T64" fmla="*/ 1423 w 1847"/>
                  <a:gd name="T65" fmla="*/ 1230 h 1594"/>
                  <a:gd name="T66" fmla="*/ 1129 w 1847"/>
                  <a:gd name="T67" fmla="*/ 1509 h 1594"/>
                  <a:gd name="T68" fmla="*/ 717 w 1847"/>
                  <a:gd name="T69" fmla="*/ 1592 h 1594"/>
                  <a:gd name="T70" fmla="*/ 340 w 1847"/>
                  <a:gd name="T71" fmla="*/ 1524 h 1594"/>
                  <a:gd name="T72" fmla="*/ 104 w 1847"/>
                  <a:gd name="T73" fmla="*/ 1308 h 1594"/>
                  <a:gd name="T74" fmla="*/ 16 w 1847"/>
                  <a:gd name="T75" fmla="*/ 1082 h 1594"/>
                  <a:gd name="T76" fmla="*/ 8 w 1847"/>
                  <a:gd name="T77" fmla="*/ 898 h 1594"/>
                  <a:gd name="T78" fmla="*/ 51 w 1847"/>
                  <a:gd name="T79" fmla="*/ 694 h 1594"/>
                  <a:gd name="T80" fmla="*/ 131 w 1847"/>
                  <a:gd name="T81" fmla="*/ 531 h 1594"/>
                  <a:gd name="T82" fmla="*/ 229 w 1847"/>
                  <a:gd name="T83" fmla="*/ 418 h 1594"/>
                  <a:gd name="T84" fmla="*/ 302 w 1847"/>
                  <a:gd name="T85" fmla="*/ 345 h 1594"/>
                  <a:gd name="T86" fmla="*/ 207 w 1847"/>
                  <a:gd name="T87" fmla="*/ 212 h 15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847" h="1594">
                    <a:moveTo>
                      <a:pt x="207" y="212"/>
                    </a:moveTo>
                    <a:cubicBezTo>
                      <a:pt x="212" y="193"/>
                      <a:pt x="299" y="219"/>
                      <a:pt x="333" y="234"/>
                    </a:cubicBezTo>
                    <a:cubicBezTo>
                      <a:pt x="366" y="249"/>
                      <a:pt x="372" y="300"/>
                      <a:pt x="410" y="305"/>
                    </a:cubicBezTo>
                    <a:cubicBezTo>
                      <a:pt x="449" y="309"/>
                      <a:pt x="495" y="271"/>
                      <a:pt x="566" y="259"/>
                    </a:cubicBezTo>
                    <a:cubicBezTo>
                      <a:pt x="637" y="248"/>
                      <a:pt x="752" y="233"/>
                      <a:pt x="838" y="234"/>
                    </a:cubicBezTo>
                    <a:cubicBezTo>
                      <a:pt x="923" y="236"/>
                      <a:pt x="1007" y="250"/>
                      <a:pt x="1079" y="270"/>
                    </a:cubicBezTo>
                    <a:cubicBezTo>
                      <a:pt x="1151" y="289"/>
                      <a:pt x="1229" y="337"/>
                      <a:pt x="1270" y="350"/>
                    </a:cubicBezTo>
                    <a:cubicBezTo>
                      <a:pt x="1311" y="363"/>
                      <a:pt x="1298" y="377"/>
                      <a:pt x="1328" y="353"/>
                    </a:cubicBezTo>
                    <a:cubicBezTo>
                      <a:pt x="1358" y="328"/>
                      <a:pt x="1417" y="239"/>
                      <a:pt x="1453" y="202"/>
                    </a:cubicBezTo>
                    <a:cubicBezTo>
                      <a:pt x="1489" y="164"/>
                      <a:pt x="1500" y="151"/>
                      <a:pt x="1541" y="129"/>
                    </a:cubicBezTo>
                    <a:cubicBezTo>
                      <a:pt x="1582" y="106"/>
                      <a:pt x="1663" y="77"/>
                      <a:pt x="1700" y="63"/>
                    </a:cubicBezTo>
                    <a:cubicBezTo>
                      <a:pt x="1736" y="50"/>
                      <a:pt x="1743" y="53"/>
                      <a:pt x="1760" y="48"/>
                    </a:cubicBezTo>
                    <a:cubicBezTo>
                      <a:pt x="1777" y="44"/>
                      <a:pt x="1793" y="39"/>
                      <a:pt x="1803" y="36"/>
                    </a:cubicBezTo>
                    <a:cubicBezTo>
                      <a:pt x="1812" y="32"/>
                      <a:pt x="1847" y="0"/>
                      <a:pt x="1818" y="28"/>
                    </a:cubicBezTo>
                    <a:cubicBezTo>
                      <a:pt x="1788" y="56"/>
                      <a:pt x="1678" y="151"/>
                      <a:pt x="1628" y="201"/>
                    </a:cubicBezTo>
                    <a:cubicBezTo>
                      <a:pt x="1579" y="250"/>
                      <a:pt x="1553" y="289"/>
                      <a:pt x="1519" y="327"/>
                    </a:cubicBezTo>
                    <a:cubicBezTo>
                      <a:pt x="1484" y="366"/>
                      <a:pt x="1434" y="407"/>
                      <a:pt x="1421" y="430"/>
                    </a:cubicBezTo>
                    <a:cubicBezTo>
                      <a:pt x="1407" y="454"/>
                      <a:pt x="1424" y="443"/>
                      <a:pt x="1438" y="466"/>
                    </a:cubicBezTo>
                    <a:cubicBezTo>
                      <a:pt x="1452" y="490"/>
                      <a:pt x="1493" y="533"/>
                      <a:pt x="1509" y="569"/>
                    </a:cubicBezTo>
                    <a:cubicBezTo>
                      <a:pt x="1524" y="605"/>
                      <a:pt x="1540" y="679"/>
                      <a:pt x="1531" y="682"/>
                    </a:cubicBezTo>
                    <a:cubicBezTo>
                      <a:pt x="1522" y="685"/>
                      <a:pt x="1480" y="620"/>
                      <a:pt x="1453" y="589"/>
                    </a:cubicBezTo>
                    <a:cubicBezTo>
                      <a:pt x="1426" y="558"/>
                      <a:pt x="1396" y="489"/>
                      <a:pt x="1370" y="493"/>
                    </a:cubicBezTo>
                    <a:cubicBezTo>
                      <a:pt x="1345" y="497"/>
                      <a:pt x="1320" y="569"/>
                      <a:pt x="1300" y="614"/>
                    </a:cubicBezTo>
                    <a:cubicBezTo>
                      <a:pt x="1280" y="659"/>
                      <a:pt x="1268" y="697"/>
                      <a:pt x="1252" y="762"/>
                    </a:cubicBezTo>
                    <a:cubicBezTo>
                      <a:pt x="1236" y="828"/>
                      <a:pt x="1225" y="935"/>
                      <a:pt x="1202" y="1009"/>
                    </a:cubicBezTo>
                    <a:cubicBezTo>
                      <a:pt x="1179" y="1082"/>
                      <a:pt x="1152" y="1140"/>
                      <a:pt x="1114" y="1207"/>
                    </a:cubicBezTo>
                    <a:cubicBezTo>
                      <a:pt x="1076" y="1274"/>
                      <a:pt x="1025" y="1359"/>
                      <a:pt x="978" y="1408"/>
                    </a:cubicBezTo>
                    <a:cubicBezTo>
                      <a:pt x="931" y="1458"/>
                      <a:pt x="810" y="1502"/>
                      <a:pt x="830" y="1507"/>
                    </a:cubicBezTo>
                    <a:cubicBezTo>
                      <a:pt x="850" y="1511"/>
                      <a:pt x="1025" y="1464"/>
                      <a:pt x="1099" y="1433"/>
                    </a:cubicBezTo>
                    <a:cubicBezTo>
                      <a:pt x="1173" y="1403"/>
                      <a:pt x="1235" y="1350"/>
                      <a:pt x="1275" y="1323"/>
                    </a:cubicBezTo>
                    <a:cubicBezTo>
                      <a:pt x="1315" y="1296"/>
                      <a:pt x="1319" y="1287"/>
                      <a:pt x="1338" y="1270"/>
                    </a:cubicBezTo>
                    <a:cubicBezTo>
                      <a:pt x="1356" y="1253"/>
                      <a:pt x="1371" y="1227"/>
                      <a:pt x="1385" y="1220"/>
                    </a:cubicBezTo>
                    <a:cubicBezTo>
                      <a:pt x="1400" y="1213"/>
                      <a:pt x="1466" y="1182"/>
                      <a:pt x="1423" y="1230"/>
                    </a:cubicBezTo>
                    <a:cubicBezTo>
                      <a:pt x="1380" y="1278"/>
                      <a:pt x="1247" y="1449"/>
                      <a:pt x="1129" y="1509"/>
                    </a:cubicBezTo>
                    <a:cubicBezTo>
                      <a:pt x="1011" y="1569"/>
                      <a:pt x="849" y="1589"/>
                      <a:pt x="717" y="1592"/>
                    </a:cubicBezTo>
                    <a:cubicBezTo>
                      <a:pt x="585" y="1594"/>
                      <a:pt x="442" y="1572"/>
                      <a:pt x="340" y="1524"/>
                    </a:cubicBezTo>
                    <a:cubicBezTo>
                      <a:pt x="238" y="1476"/>
                      <a:pt x="158" y="1382"/>
                      <a:pt x="104" y="1308"/>
                    </a:cubicBezTo>
                    <a:cubicBezTo>
                      <a:pt x="49" y="1234"/>
                      <a:pt x="32" y="1149"/>
                      <a:pt x="16" y="1082"/>
                    </a:cubicBezTo>
                    <a:cubicBezTo>
                      <a:pt x="0" y="1014"/>
                      <a:pt x="3" y="963"/>
                      <a:pt x="8" y="898"/>
                    </a:cubicBezTo>
                    <a:cubicBezTo>
                      <a:pt x="14" y="833"/>
                      <a:pt x="31" y="756"/>
                      <a:pt x="51" y="694"/>
                    </a:cubicBezTo>
                    <a:cubicBezTo>
                      <a:pt x="71" y="633"/>
                      <a:pt x="101" y="577"/>
                      <a:pt x="131" y="531"/>
                    </a:cubicBezTo>
                    <a:cubicBezTo>
                      <a:pt x="162" y="485"/>
                      <a:pt x="201" y="449"/>
                      <a:pt x="229" y="418"/>
                    </a:cubicBezTo>
                    <a:cubicBezTo>
                      <a:pt x="258" y="387"/>
                      <a:pt x="306" y="379"/>
                      <a:pt x="302" y="345"/>
                    </a:cubicBezTo>
                    <a:cubicBezTo>
                      <a:pt x="299" y="311"/>
                      <a:pt x="227" y="239"/>
                      <a:pt x="207" y="212"/>
                    </a:cubicBezTo>
                  </a:path>
                </a:pathLst>
              </a:custGeom>
              <a:noFill/>
              <a:ln w="6350" cap="rnd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67272" name="Group 8"/>
            <p:cNvGrpSpPr>
              <a:grpSpLocks/>
            </p:cNvGrpSpPr>
            <p:nvPr/>
          </p:nvGrpSpPr>
          <p:grpSpPr bwMode="auto">
            <a:xfrm>
              <a:off x="502" y="330"/>
              <a:ext cx="787" cy="418"/>
              <a:chOff x="0" y="0"/>
              <a:chExt cx="787" cy="418"/>
            </a:xfrm>
          </p:grpSpPr>
          <p:sp>
            <p:nvSpPr>
              <p:cNvPr id="267297" name="未知"/>
              <p:cNvSpPr>
                <a:spLocks/>
              </p:cNvSpPr>
              <p:nvPr/>
            </p:nvSpPr>
            <p:spPr bwMode="auto">
              <a:xfrm>
                <a:off x="0" y="0"/>
                <a:ext cx="787" cy="418"/>
              </a:xfrm>
              <a:custGeom>
                <a:avLst/>
                <a:gdLst>
                  <a:gd name="T0" fmla="*/ 0 w 5216"/>
                  <a:gd name="T1" fmla="*/ 0 h 2772"/>
                  <a:gd name="T2" fmla="*/ 0 w 5216"/>
                  <a:gd name="T3" fmla="*/ 0 h 2772"/>
                  <a:gd name="T4" fmla="*/ 0 w 5216"/>
                  <a:gd name="T5" fmla="*/ 0 h 2772"/>
                  <a:gd name="T6" fmla="*/ 0 w 5216"/>
                  <a:gd name="T7" fmla="*/ 0 h 2772"/>
                  <a:gd name="T8" fmla="*/ 0 w 5216"/>
                  <a:gd name="T9" fmla="*/ 0 h 2772"/>
                  <a:gd name="T10" fmla="*/ 0 w 5216"/>
                  <a:gd name="T11" fmla="*/ 0 h 2772"/>
                  <a:gd name="T12" fmla="*/ 0 w 5216"/>
                  <a:gd name="T13" fmla="*/ 0 h 2772"/>
                  <a:gd name="T14" fmla="*/ 0 w 5216"/>
                  <a:gd name="T15" fmla="*/ 0 h 2772"/>
                  <a:gd name="T16" fmla="*/ 0 w 5216"/>
                  <a:gd name="T17" fmla="*/ 0 h 2772"/>
                  <a:gd name="T18" fmla="*/ 0 w 5216"/>
                  <a:gd name="T19" fmla="*/ 0 h 27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216" h="2772">
                    <a:moveTo>
                      <a:pt x="0" y="744"/>
                    </a:moveTo>
                    <a:cubicBezTo>
                      <a:pt x="183" y="389"/>
                      <a:pt x="1239" y="211"/>
                      <a:pt x="1872" y="106"/>
                    </a:cubicBezTo>
                    <a:cubicBezTo>
                      <a:pt x="2505" y="0"/>
                      <a:pt x="3283" y="56"/>
                      <a:pt x="3805" y="122"/>
                    </a:cubicBezTo>
                    <a:cubicBezTo>
                      <a:pt x="4328" y="189"/>
                      <a:pt x="4805" y="383"/>
                      <a:pt x="5005" y="489"/>
                    </a:cubicBezTo>
                    <a:cubicBezTo>
                      <a:pt x="5205" y="594"/>
                      <a:pt x="5216" y="528"/>
                      <a:pt x="5022" y="772"/>
                    </a:cubicBezTo>
                    <a:cubicBezTo>
                      <a:pt x="4828" y="1017"/>
                      <a:pt x="4261" y="1656"/>
                      <a:pt x="3822" y="1972"/>
                    </a:cubicBezTo>
                    <a:cubicBezTo>
                      <a:pt x="3383" y="2289"/>
                      <a:pt x="2805" y="2572"/>
                      <a:pt x="2389" y="2672"/>
                    </a:cubicBezTo>
                    <a:cubicBezTo>
                      <a:pt x="1972" y="2772"/>
                      <a:pt x="1628" y="2733"/>
                      <a:pt x="1322" y="2572"/>
                    </a:cubicBezTo>
                    <a:cubicBezTo>
                      <a:pt x="1016" y="2411"/>
                      <a:pt x="778" y="1994"/>
                      <a:pt x="555" y="1689"/>
                    </a:cubicBezTo>
                    <a:cubicBezTo>
                      <a:pt x="333" y="1383"/>
                      <a:pt x="116" y="939"/>
                      <a:pt x="0" y="744"/>
                    </a:cubicBezTo>
                  </a:path>
                </a:pathLst>
              </a:custGeom>
              <a:solidFill>
                <a:srgbClr val="FFFFFF"/>
              </a:solidFill>
              <a:ln w="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298" name="未知"/>
              <p:cNvSpPr>
                <a:spLocks/>
              </p:cNvSpPr>
              <p:nvPr/>
            </p:nvSpPr>
            <p:spPr bwMode="auto">
              <a:xfrm>
                <a:off x="0" y="0"/>
                <a:ext cx="787" cy="418"/>
              </a:xfrm>
              <a:custGeom>
                <a:avLst/>
                <a:gdLst>
                  <a:gd name="T0" fmla="*/ 0 w 787"/>
                  <a:gd name="T1" fmla="*/ 112 h 418"/>
                  <a:gd name="T2" fmla="*/ 282 w 787"/>
                  <a:gd name="T3" fmla="*/ 16 h 418"/>
                  <a:gd name="T4" fmla="*/ 574 w 787"/>
                  <a:gd name="T5" fmla="*/ 18 h 418"/>
                  <a:gd name="T6" fmla="*/ 755 w 787"/>
                  <a:gd name="T7" fmla="*/ 74 h 418"/>
                  <a:gd name="T8" fmla="*/ 757 w 787"/>
                  <a:gd name="T9" fmla="*/ 116 h 418"/>
                  <a:gd name="T10" fmla="*/ 576 w 787"/>
                  <a:gd name="T11" fmla="*/ 297 h 418"/>
                  <a:gd name="T12" fmla="*/ 360 w 787"/>
                  <a:gd name="T13" fmla="*/ 403 h 418"/>
                  <a:gd name="T14" fmla="*/ 199 w 787"/>
                  <a:gd name="T15" fmla="*/ 388 h 418"/>
                  <a:gd name="T16" fmla="*/ 84 w 787"/>
                  <a:gd name="T17" fmla="*/ 255 h 418"/>
                  <a:gd name="T18" fmla="*/ 0 w 787"/>
                  <a:gd name="T19" fmla="*/ 112 h 4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87" h="418">
                    <a:moveTo>
                      <a:pt x="0" y="112"/>
                    </a:moveTo>
                    <a:cubicBezTo>
                      <a:pt x="28" y="59"/>
                      <a:pt x="187" y="32"/>
                      <a:pt x="282" y="16"/>
                    </a:cubicBezTo>
                    <a:cubicBezTo>
                      <a:pt x="378" y="0"/>
                      <a:pt x="495" y="8"/>
                      <a:pt x="574" y="18"/>
                    </a:cubicBezTo>
                    <a:cubicBezTo>
                      <a:pt x="653" y="29"/>
                      <a:pt x="725" y="58"/>
                      <a:pt x="755" y="74"/>
                    </a:cubicBezTo>
                    <a:cubicBezTo>
                      <a:pt x="785" y="90"/>
                      <a:pt x="787" y="80"/>
                      <a:pt x="757" y="116"/>
                    </a:cubicBezTo>
                    <a:cubicBezTo>
                      <a:pt x="728" y="153"/>
                      <a:pt x="643" y="250"/>
                      <a:pt x="576" y="297"/>
                    </a:cubicBezTo>
                    <a:cubicBezTo>
                      <a:pt x="510" y="345"/>
                      <a:pt x="423" y="388"/>
                      <a:pt x="360" y="403"/>
                    </a:cubicBezTo>
                    <a:cubicBezTo>
                      <a:pt x="297" y="418"/>
                      <a:pt x="246" y="412"/>
                      <a:pt x="199" y="388"/>
                    </a:cubicBezTo>
                    <a:cubicBezTo>
                      <a:pt x="153" y="364"/>
                      <a:pt x="117" y="301"/>
                      <a:pt x="84" y="255"/>
                    </a:cubicBezTo>
                    <a:cubicBezTo>
                      <a:pt x="50" y="209"/>
                      <a:pt x="18" y="142"/>
                      <a:pt x="0" y="112"/>
                    </a:cubicBezTo>
                  </a:path>
                </a:pathLst>
              </a:custGeom>
              <a:noFill/>
              <a:ln w="6350" cap="rnd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67273" name="Group 11"/>
            <p:cNvGrpSpPr>
              <a:grpSpLocks/>
            </p:cNvGrpSpPr>
            <p:nvPr/>
          </p:nvGrpSpPr>
          <p:grpSpPr bwMode="auto">
            <a:xfrm>
              <a:off x="231" y="500"/>
              <a:ext cx="403" cy="998"/>
              <a:chOff x="0" y="0"/>
              <a:chExt cx="403" cy="998"/>
            </a:xfrm>
          </p:grpSpPr>
          <p:sp>
            <p:nvSpPr>
              <p:cNvPr id="267295" name="未知"/>
              <p:cNvSpPr>
                <a:spLocks/>
              </p:cNvSpPr>
              <p:nvPr/>
            </p:nvSpPr>
            <p:spPr bwMode="auto">
              <a:xfrm>
                <a:off x="0" y="0"/>
                <a:ext cx="403" cy="998"/>
              </a:xfrm>
              <a:custGeom>
                <a:avLst/>
                <a:gdLst>
                  <a:gd name="T0" fmla="*/ 0 w 2667"/>
                  <a:gd name="T1" fmla="*/ 0 h 6616"/>
                  <a:gd name="T2" fmla="*/ 0 w 2667"/>
                  <a:gd name="T3" fmla="*/ 0 h 6616"/>
                  <a:gd name="T4" fmla="*/ 0 w 2667"/>
                  <a:gd name="T5" fmla="*/ 0 h 6616"/>
                  <a:gd name="T6" fmla="*/ 0 w 2667"/>
                  <a:gd name="T7" fmla="*/ 0 h 6616"/>
                  <a:gd name="T8" fmla="*/ 0 w 2667"/>
                  <a:gd name="T9" fmla="*/ 0 h 6616"/>
                  <a:gd name="T10" fmla="*/ 0 w 2667"/>
                  <a:gd name="T11" fmla="*/ 0 h 6616"/>
                  <a:gd name="T12" fmla="*/ 0 w 2667"/>
                  <a:gd name="T13" fmla="*/ 0 h 6616"/>
                  <a:gd name="T14" fmla="*/ 0 w 2667"/>
                  <a:gd name="T15" fmla="*/ 0 h 6616"/>
                  <a:gd name="T16" fmla="*/ 0 w 2667"/>
                  <a:gd name="T17" fmla="*/ 0 h 6616"/>
                  <a:gd name="T18" fmla="*/ 0 w 2667"/>
                  <a:gd name="T19" fmla="*/ 0 h 6616"/>
                  <a:gd name="T20" fmla="*/ 0 w 2667"/>
                  <a:gd name="T21" fmla="*/ 0 h 6616"/>
                  <a:gd name="T22" fmla="*/ 0 w 2667"/>
                  <a:gd name="T23" fmla="*/ 0 h 66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67" h="6616">
                    <a:moveTo>
                      <a:pt x="1784" y="3294"/>
                    </a:moveTo>
                    <a:cubicBezTo>
                      <a:pt x="2023" y="4228"/>
                      <a:pt x="2406" y="5572"/>
                      <a:pt x="2534" y="6094"/>
                    </a:cubicBezTo>
                    <a:cubicBezTo>
                      <a:pt x="2661" y="6616"/>
                      <a:pt x="2667" y="6428"/>
                      <a:pt x="2550" y="6428"/>
                    </a:cubicBezTo>
                    <a:cubicBezTo>
                      <a:pt x="2434" y="6428"/>
                      <a:pt x="2078" y="6250"/>
                      <a:pt x="1834" y="6094"/>
                    </a:cubicBezTo>
                    <a:cubicBezTo>
                      <a:pt x="1589" y="5939"/>
                      <a:pt x="1289" y="5722"/>
                      <a:pt x="1067" y="5494"/>
                    </a:cubicBezTo>
                    <a:cubicBezTo>
                      <a:pt x="845" y="5266"/>
                      <a:pt x="667" y="5072"/>
                      <a:pt x="500" y="4744"/>
                    </a:cubicBezTo>
                    <a:cubicBezTo>
                      <a:pt x="334" y="4416"/>
                      <a:pt x="134" y="3944"/>
                      <a:pt x="67" y="3528"/>
                    </a:cubicBezTo>
                    <a:cubicBezTo>
                      <a:pt x="0" y="3111"/>
                      <a:pt x="39" y="2622"/>
                      <a:pt x="84" y="2228"/>
                    </a:cubicBezTo>
                    <a:cubicBezTo>
                      <a:pt x="128" y="1833"/>
                      <a:pt x="211" y="1461"/>
                      <a:pt x="334" y="1144"/>
                    </a:cubicBezTo>
                    <a:cubicBezTo>
                      <a:pt x="456" y="828"/>
                      <a:pt x="695" y="433"/>
                      <a:pt x="817" y="328"/>
                    </a:cubicBezTo>
                    <a:cubicBezTo>
                      <a:pt x="939" y="222"/>
                      <a:pt x="923" y="0"/>
                      <a:pt x="1084" y="494"/>
                    </a:cubicBezTo>
                    <a:cubicBezTo>
                      <a:pt x="1245" y="989"/>
                      <a:pt x="1539" y="2316"/>
                      <a:pt x="1784" y="3294"/>
                    </a:cubicBezTo>
                  </a:path>
                </a:pathLst>
              </a:custGeom>
              <a:solidFill>
                <a:srgbClr val="FFFFFF"/>
              </a:solidFill>
              <a:ln w="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296" name="未知"/>
              <p:cNvSpPr>
                <a:spLocks/>
              </p:cNvSpPr>
              <p:nvPr/>
            </p:nvSpPr>
            <p:spPr bwMode="auto">
              <a:xfrm>
                <a:off x="0" y="0"/>
                <a:ext cx="403" cy="998"/>
              </a:xfrm>
              <a:custGeom>
                <a:avLst/>
                <a:gdLst>
                  <a:gd name="T0" fmla="*/ 269 w 403"/>
                  <a:gd name="T1" fmla="*/ 497 h 998"/>
                  <a:gd name="T2" fmla="*/ 383 w 403"/>
                  <a:gd name="T3" fmla="*/ 919 h 998"/>
                  <a:gd name="T4" fmla="*/ 385 w 403"/>
                  <a:gd name="T5" fmla="*/ 970 h 998"/>
                  <a:gd name="T6" fmla="*/ 277 w 403"/>
                  <a:gd name="T7" fmla="*/ 919 h 998"/>
                  <a:gd name="T8" fmla="*/ 161 w 403"/>
                  <a:gd name="T9" fmla="*/ 829 h 998"/>
                  <a:gd name="T10" fmla="*/ 76 w 403"/>
                  <a:gd name="T11" fmla="*/ 716 h 998"/>
                  <a:gd name="T12" fmla="*/ 11 w 403"/>
                  <a:gd name="T13" fmla="*/ 532 h 998"/>
                  <a:gd name="T14" fmla="*/ 13 w 403"/>
                  <a:gd name="T15" fmla="*/ 336 h 998"/>
                  <a:gd name="T16" fmla="*/ 51 w 403"/>
                  <a:gd name="T17" fmla="*/ 173 h 998"/>
                  <a:gd name="T18" fmla="*/ 124 w 403"/>
                  <a:gd name="T19" fmla="*/ 50 h 998"/>
                  <a:gd name="T20" fmla="*/ 164 w 403"/>
                  <a:gd name="T21" fmla="*/ 75 h 998"/>
                  <a:gd name="T22" fmla="*/ 269 w 403"/>
                  <a:gd name="T23" fmla="*/ 497 h 9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03" h="998">
                    <a:moveTo>
                      <a:pt x="269" y="497"/>
                    </a:moveTo>
                    <a:cubicBezTo>
                      <a:pt x="305" y="638"/>
                      <a:pt x="363" y="841"/>
                      <a:pt x="383" y="919"/>
                    </a:cubicBezTo>
                    <a:cubicBezTo>
                      <a:pt x="402" y="998"/>
                      <a:pt x="403" y="970"/>
                      <a:pt x="385" y="970"/>
                    </a:cubicBezTo>
                    <a:cubicBezTo>
                      <a:pt x="367" y="970"/>
                      <a:pt x="314" y="943"/>
                      <a:pt x="277" y="919"/>
                    </a:cubicBezTo>
                    <a:cubicBezTo>
                      <a:pt x="240" y="896"/>
                      <a:pt x="195" y="863"/>
                      <a:pt x="161" y="829"/>
                    </a:cubicBezTo>
                    <a:cubicBezTo>
                      <a:pt x="128" y="795"/>
                      <a:pt x="101" y="765"/>
                      <a:pt x="76" y="716"/>
                    </a:cubicBezTo>
                    <a:cubicBezTo>
                      <a:pt x="51" y="666"/>
                      <a:pt x="21" y="595"/>
                      <a:pt x="11" y="532"/>
                    </a:cubicBezTo>
                    <a:cubicBezTo>
                      <a:pt x="0" y="469"/>
                      <a:pt x="6" y="396"/>
                      <a:pt x="13" y="336"/>
                    </a:cubicBezTo>
                    <a:cubicBezTo>
                      <a:pt x="20" y="277"/>
                      <a:pt x="32" y="221"/>
                      <a:pt x="51" y="173"/>
                    </a:cubicBezTo>
                    <a:cubicBezTo>
                      <a:pt x="69" y="125"/>
                      <a:pt x="105" y="65"/>
                      <a:pt x="124" y="50"/>
                    </a:cubicBezTo>
                    <a:cubicBezTo>
                      <a:pt x="142" y="34"/>
                      <a:pt x="140" y="0"/>
                      <a:pt x="164" y="75"/>
                    </a:cubicBezTo>
                    <a:cubicBezTo>
                      <a:pt x="188" y="149"/>
                      <a:pt x="232" y="350"/>
                      <a:pt x="269" y="497"/>
                    </a:cubicBezTo>
                  </a:path>
                </a:pathLst>
              </a:custGeom>
              <a:noFill/>
              <a:ln w="6350" cap="rnd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67274" name="Group 14"/>
            <p:cNvGrpSpPr>
              <a:grpSpLocks/>
            </p:cNvGrpSpPr>
            <p:nvPr/>
          </p:nvGrpSpPr>
          <p:grpSpPr bwMode="auto">
            <a:xfrm>
              <a:off x="797" y="487"/>
              <a:ext cx="746" cy="1021"/>
              <a:chOff x="0" y="0"/>
              <a:chExt cx="746" cy="1021"/>
            </a:xfrm>
          </p:grpSpPr>
          <p:sp>
            <p:nvSpPr>
              <p:cNvPr id="267293" name="未知"/>
              <p:cNvSpPr>
                <a:spLocks/>
              </p:cNvSpPr>
              <p:nvPr/>
            </p:nvSpPr>
            <p:spPr bwMode="auto">
              <a:xfrm>
                <a:off x="0" y="0"/>
                <a:ext cx="746" cy="1021"/>
              </a:xfrm>
              <a:custGeom>
                <a:avLst/>
                <a:gdLst>
                  <a:gd name="T0" fmla="*/ 0 w 4950"/>
                  <a:gd name="T1" fmla="*/ 0 h 6762"/>
                  <a:gd name="T2" fmla="*/ 0 w 4950"/>
                  <a:gd name="T3" fmla="*/ 0 h 6762"/>
                  <a:gd name="T4" fmla="*/ 0 w 4950"/>
                  <a:gd name="T5" fmla="*/ 0 h 6762"/>
                  <a:gd name="T6" fmla="*/ 0 w 4950"/>
                  <a:gd name="T7" fmla="*/ 0 h 6762"/>
                  <a:gd name="T8" fmla="*/ 0 w 4950"/>
                  <a:gd name="T9" fmla="*/ 0 h 6762"/>
                  <a:gd name="T10" fmla="*/ 0 w 4950"/>
                  <a:gd name="T11" fmla="*/ 0 h 6762"/>
                  <a:gd name="T12" fmla="*/ 0 w 4950"/>
                  <a:gd name="T13" fmla="*/ 0 h 6762"/>
                  <a:gd name="T14" fmla="*/ 0 w 4950"/>
                  <a:gd name="T15" fmla="*/ 0 h 6762"/>
                  <a:gd name="T16" fmla="*/ 0 w 4950"/>
                  <a:gd name="T17" fmla="*/ 0 h 6762"/>
                  <a:gd name="T18" fmla="*/ 0 w 4950"/>
                  <a:gd name="T19" fmla="*/ 0 h 6762"/>
                  <a:gd name="T20" fmla="*/ 0 w 4950"/>
                  <a:gd name="T21" fmla="*/ 0 h 6762"/>
                  <a:gd name="T22" fmla="*/ 0 w 4950"/>
                  <a:gd name="T23" fmla="*/ 0 h 6762"/>
                  <a:gd name="T24" fmla="*/ 0 w 4950"/>
                  <a:gd name="T25" fmla="*/ 0 h 6762"/>
                  <a:gd name="T26" fmla="*/ 0 w 4950"/>
                  <a:gd name="T27" fmla="*/ 0 h 6762"/>
                  <a:gd name="T28" fmla="*/ 0 w 4950"/>
                  <a:gd name="T29" fmla="*/ 0 h 67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950" h="6762">
                    <a:moveTo>
                      <a:pt x="3095" y="1600"/>
                    </a:moveTo>
                    <a:cubicBezTo>
                      <a:pt x="3239" y="1050"/>
                      <a:pt x="3506" y="523"/>
                      <a:pt x="3645" y="267"/>
                    </a:cubicBezTo>
                    <a:cubicBezTo>
                      <a:pt x="3784" y="12"/>
                      <a:pt x="3800" y="0"/>
                      <a:pt x="3928" y="84"/>
                    </a:cubicBezTo>
                    <a:cubicBezTo>
                      <a:pt x="4056" y="167"/>
                      <a:pt x="4273" y="545"/>
                      <a:pt x="4428" y="767"/>
                    </a:cubicBezTo>
                    <a:cubicBezTo>
                      <a:pt x="4584" y="989"/>
                      <a:pt x="4806" y="1150"/>
                      <a:pt x="4878" y="1417"/>
                    </a:cubicBezTo>
                    <a:cubicBezTo>
                      <a:pt x="4950" y="1684"/>
                      <a:pt x="4900" y="2039"/>
                      <a:pt x="4878" y="2367"/>
                    </a:cubicBezTo>
                    <a:cubicBezTo>
                      <a:pt x="4856" y="2695"/>
                      <a:pt x="4784" y="3139"/>
                      <a:pt x="4745" y="3384"/>
                    </a:cubicBezTo>
                    <a:cubicBezTo>
                      <a:pt x="4706" y="3628"/>
                      <a:pt x="4711" y="3656"/>
                      <a:pt x="4628" y="3850"/>
                    </a:cubicBezTo>
                    <a:cubicBezTo>
                      <a:pt x="4545" y="4045"/>
                      <a:pt x="4384" y="4356"/>
                      <a:pt x="4245" y="4550"/>
                    </a:cubicBezTo>
                    <a:cubicBezTo>
                      <a:pt x="4106" y="4745"/>
                      <a:pt x="4117" y="4756"/>
                      <a:pt x="3795" y="5017"/>
                    </a:cubicBezTo>
                    <a:cubicBezTo>
                      <a:pt x="3473" y="5278"/>
                      <a:pt x="2895" y="5845"/>
                      <a:pt x="2295" y="6134"/>
                    </a:cubicBezTo>
                    <a:cubicBezTo>
                      <a:pt x="1695" y="6423"/>
                      <a:pt x="356" y="6762"/>
                      <a:pt x="178" y="6750"/>
                    </a:cubicBezTo>
                    <a:cubicBezTo>
                      <a:pt x="0" y="6739"/>
                      <a:pt x="828" y="6550"/>
                      <a:pt x="1228" y="6067"/>
                    </a:cubicBezTo>
                    <a:cubicBezTo>
                      <a:pt x="1628" y="5584"/>
                      <a:pt x="2250" y="4595"/>
                      <a:pt x="2561" y="3850"/>
                    </a:cubicBezTo>
                    <a:cubicBezTo>
                      <a:pt x="2873" y="3106"/>
                      <a:pt x="2984" y="2067"/>
                      <a:pt x="3095" y="1600"/>
                    </a:cubicBezTo>
                  </a:path>
                </a:pathLst>
              </a:custGeom>
              <a:solidFill>
                <a:srgbClr val="FFFFFF"/>
              </a:solidFill>
              <a:ln w="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294" name="未知"/>
              <p:cNvSpPr>
                <a:spLocks/>
              </p:cNvSpPr>
              <p:nvPr/>
            </p:nvSpPr>
            <p:spPr bwMode="auto">
              <a:xfrm>
                <a:off x="0" y="0"/>
                <a:ext cx="746" cy="1021"/>
              </a:xfrm>
              <a:custGeom>
                <a:avLst/>
                <a:gdLst>
                  <a:gd name="T0" fmla="*/ 467 w 746"/>
                  <a:gd name="T1" fmla="*/ 242 h 1021"/>
                  <a:gd name="T2" fmla="*/ 549 w 746"/>
                  <a:gd name="T3" fmla="*/ 41 h 1021"/>
                  <a:gd name="T4" fmla="*/ 592 w 746"/>
                  <a:gd name="T5" fmla="*/ 13 h 1021"/>
                  <a:gd name="T6" fmla="*/ 668 w 746"/>
                  <a:gd name="T7" fmla="*/ 116 h 1021"/>
                  <a:gd name="T8" fmla="*/ 735 w 746"/>
                  <a:gd name="T9" fmla="*/ 214 h 1021"/>
                  <a:gd name="T10" fmla="*/ 735 w 746"/>
                  <a:gd name="T11" fmla="*/ 358 h 1021"/>
                  <a:gd name="T12" fmla="*/ 715 w 746"/>
                  <a:gd name="T13" fmla="*/ 511 h 1021"/>
                  <a:gd name="T14" fmla="*/ 698 w 746"/>
                  <a:gd name="T15" fmla="*/ 581 h 1021"/>
                  <a:gd name="T16" fmla="*/ 640 w 746"/>
                  <a:gd name="T17" fmla="*/ 687 h 1021"/>
                  <a:gd name="T18" fmla="*/ 572 w 746"/>
                  <a:gd name="T19" fmla="*/ 757 h 1021"/>
                  <a:gd name="T20" fmla="*/ 346 w 746"/>
                  <a:gd name="T21" fmla="*/ 926 h 1021"/>
                  <a:gd name="T22" fmla="*/ 27 w 746"/>
                  <a:gd name="T23" fmla="*/ 1019 h 1021"/>
                  <a:gd name="T24" fmla="*/ 185 w 746"/>
                  <a:gd name="T25" fmla="*/ 916 h 1021"/>
                  <a:gd name="T26" fmla="*/ 386 w 746"/>
                  <a:gd name="T27" fmla="*/ 581 h 1021"/>
                  <a:gd name="T28" fmla="*/ 467 w 746"/>
                  <a:gd name="T29" fmla="*/ 242 h 10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46" h="1021">
                    <a:moveTo>
                      <a:pt x="467" y="242"/>
                    </a:moveTo>
                    <a:cubicBezTo>
                      <a:pt x="488" y="159"/>
                      <a:pt x="528" y="79"/>
                      <a:pt x="549" y="41"/>
                    </a:cubicBezTo>
                    <a:cubicBezTo>
                      <a:pt x="570" y="2"/>
                      <a:pt x="573" y="0"/>
                      <a:pt x="592" y="13"/>
                    </a:cubicBezTo>
                    <a:cubicBezTo>
                      <a:pt x="611" y="26"/>
                      <a:pt x="644" y="83"/>
                      <a:pt x="668" y="116"/>
                    </a:cubicBezTo>
                    <a:cubicBezTo>
                      <a:pt x="691" y="150"/>
                      <a:pt x="725" y="174"/>
                      <a:pt x="735" y="214"/>
                    </a:cubicBezTo>
                    <a:cubicBezTo>
                      <a:pt x="746" y="255"/>
                      <a:pt x="739" y="308"/>
                      <a:pt x="735" y="358"/>
                    </a:cubicBezTo>
                    <a:cubicBezTo>
                      <a:pt x="732" y="407"/>
                      <a:pt x="721" y="474"/>
                      <a:pt x="715" y="511"/>
                    </a:cubicBezTo>
                    <a:cubicBezTo>
                      <a:pt x="709" y="548"/>
                      <a:pt x="710" y="552"/>
                      <a:pt x="698" y="581"/>
                    </a:cubicBezTo>
                    <a:cubicBezTo>
                      <a:pt x="685" y="611"/>
                      <a:pt x="661" y="658"/>
                      <a:pt x="640" y="687"/>
                    </a:cubicBezTo>
                    <a:cubicBezTo>
                      <a:pt x="619" y="716"/>
                      <a:pt x="621" y="718"/>
                      <a:pt x="572" y="757"/>
                    </a:cubicBezTo>
                    <a:cubicBezTo>
                      <a:pt x="524" y="797"/>
                      <a:pt x="436" y="882"/>
                      <a:pt x="346" y="926"/>
                    </a:cubicBezTo>
                    <a:cubicBezTo>
                      <a:pt x="255" y="969"/>
                      <a:pt x="54" y="1021"/>
                      <a:pt x="27" y="1019"/>
                    </a:cubicBezTo>
                    <a:cubicBezTo>
                      <a:pt x="0" y="1017"/>
                      <a:pt x="125" y="989"/>
                      <a:pt x="185" y="916"/>
                    </a:cubicBezTo>
                    <a:cubicBezTo>
                      <a:pt x="245" y="843"/>
                      <a:pt x="339" y="694"/>
                      <a:pt x="386" y="581"/>
                    </a:cubicBezTo>
                    <a:cubicBezTo>
                      <a:pt x="433" y="469"/>
                      <a:pt x="450" y="312"/>
                      <a:pt x="467" y="242"/>
                    </a:cubicBezTo>
                  </a:path>
                </a:pathLst>
              </a:custGeom>
              <a:noFill/>
              <a:ln w="6350" cap="rnd" cmpd="sng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67275" name="Group 17"/>
            <p:cNvGrpSpPr>
              <a:grpSpLocks/>
            </p:cNvGrpSpPr>
            <p:nvPr/>
          </p:nvGrpSpPr>
          <p:grpSpPr bwMode="auto">
            <a:xfrm>
              <a:off x="1422" y="987"/>
              <a:ext cx="133" cy="133"/>
              <a:chOff x="0" y="0"/>
              <a:chExt cx="133" cy="133"/>
            </a:xfrm>
          </p:grpSpPr>
          <p:sp>
            <p:nvSpPr>
              <p:cNvPr id="267291" name="Oval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3" cy="133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itchFamily="18" charset="2"/>
                  <a:buChar char=""/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itchFamily="18" charset="2"/>
                  <a:buChar char=""/>
                  <a:defRPr sz="16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itchFamily="18" charset="2"/>
                  <a:buChar char=""/>
                  <a:defRPr sz="14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itchFamily="18" charset="2"/>
                  <a:buChar char=""/>
                  <a:defRPr sz="1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itchFamily="18" charset="2"/>
                  <a:buChar char=""/>
                  <a:defRPr sz="1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itchFamily="18" charset="2"/>
                  <a:buChar char=""/>
                  <a:defRPr sz="1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itchFamily="18" charset="2"/>
                  <a:buChar char=""/>
                  <a:defRPr sz="1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itchFamily="18" charset="2"/>
                  <a:buChar char=""/>
                  <a:defRPr sz="1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itchFamily="18" charset="2"/>
                  <a:buChar char=""/>
                  <a:defRPr sz="1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zh-CN" altLang="en-US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67292" name="Oval 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3" cy="133"/>
              </a:xfrm>
              <a:prstGeom prst="ellipse">
                <a:avLst/>
              </a:prstGeom>
              <a:noFill/>
              <a:ln w="6350" cap="rnd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itchFamily="18" charset="2"/>
                  <a:buChar char=""/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itchFamily="18" charset="2"/>
                  <a:buChar char=""/>
                  <a:defRPr sz="16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itchFamily="18" charset="2"/>
                  <a:buChar char=""/>
                  <a:defRPr sz="14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itchFamily="18" charset="2"/>
                  <a:buChar char=""/>
                  <a:defRPr sz="1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itchFamily="18" charset="2"/>
                  <a:buChar char=""/>
                  <a:defRPr sz="1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itchFamily="18" charset="2"/>
                  <a:buChar char=""/>
                  <a:defRPr sz="1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itchFamily="18" charset="2"/>
                  <a:buChar char=""/>
                  <a:defRPr sz="1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itchFamily="18" charset="2"/>
                  <a:buChar char=""/>
                  <a:defRPr sz="1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itchFamily="18" charset="2"/>
                  <a:buChar char=""/>
                  <a:defRPr sz="1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zh-CN" altLang="en-US">
                  <a:latin typeface="Arial" pitchFamily="34" charset="0"/>
                  <a:ea typeface="宋体" pitchFamily="2" charset="-122"/>
                </a:endParaRPr>
              </a:p>
            </p:txBody>
          </p:sp>
        </p:grpSp>
        <p:grpSp>
          <p:nvGrpSpPr>
            <p:cNvPr id="267276" name="Group 20"/>
            <p:cNvGrpSpPr>
              <a:grpSpLocks/>
            </p:cNvGrpSpPr>
            <p:nvPr/>
          </p:nvGrpSpPr>
          <p:grpSpPr bwMode="auto">
            <a:xfrm>
              <a:off x="2" y="1"/>
              <a:ext cx="1847" cy="1594"/>
              <a:chOff x="0" y="0"/>
              <a:chExt cx="1847" cy="1594"/>
            </a:xfrm>
          </p:grpSpPr>
          <p:sp>
            <p:nvSpPr>
              <p:cNvPr id="267289" name="未知"/>
              <p:cNvSpPr>
                <a:spLocks/>
              </p:cNvSpPr>
              <p:nvPr/>
            </p:nvSpPr>
            <p:spPr bwMode="auto">
              <a:xfrm>
                <a:off x="0" y="0"/>
                <a:ext cx="1847" cy="1594"/>
              </a:xfrm>
              <a:custGeom>
                <a:avLst/>
                <a:gdLst>
                  <a:gd name="T0" fmla="*/ 0 w 12250"/>
                  <a:gd name="T1" fmla="*/ 0 h 10567"/>
                  <a:gd name="T2" fmla="*/ 0 w 12250"/>
                  <a:gd name="T3" fmla="*/ 0 h 10567"/>
                  <a:gd name="T4" fmla="*/ 0 w 12250"/>
                  <a:gd name="T5" fmla="*/ 0 h 10567"/>
                  <a:gd name="T6" fmla="*/ 0 w 12250"/>
                  <a:gd name="T7" fmla="*/ 0 h 10567"/>
                  <a:gd name="T8" fmla="*/ 0 w 12250"/>
                  <a:gd name="T9" fmla="*/ 0 h 10567"/>
                  <a:gd name="T10" fmla="*/ 0 w 12250"/>
                  <a:gd name="T11" fmla="*/ 0 h 10567"/>
                  <a:gd name="T12" fmla="*/ 0 w 12250"/>
                  <a:gd name="T13" fmla="*/ 0 h 10567"/>
                  <a:gd name="T14" fmla="*/ 0 w 12250"/>
                  <a:gd name="T15" fmla="*/ 0 h 10567"/>
                  <a:gd name="T16" fmla="*/ 0 w 12250"/>
                  <a:gd name="T17" fmla="*/ 0 h 10567"/>
                  <a:gd name="T18" fmla="*/ 0 w 12250"/>
                  <a:gd name="T19" fmla="*/ 0 h 10567"/>
                  <a:gd name="T20" fmla="*/ 0 w 12250"/>
                  <a:gd name="T21" fmla="*/ 0 h 10567"/>
                  <a:gd name="T22" fmla="*/ 0 w 12250"/>
                  <a:gd name="T23" fmla="*/ 0 h 10567"/>
                  <a:gd name="T24" fmla="*/ 0 w 12250"/>
                  <a:gd name="T25" fmla="*/ 0 h 10567"/>
                  <a:gd name="T26" fmla="*/ 0 w 12250"/>
                  <a:gd name="T27" fmla="*/ 0 h 10567"/>
                  <a:gd name="T28" fmla="*/ 0 w 12250"/>
                  <a:gd name="T29" fmla="*/ 0 h 10567"/>
                  <a:gd name="T30" fmla="*/ 0 w 12250"/>
                  <a:gd name="T31" fmla="*/ 0 h 10567"/>
                  <a:gd name="T32" fmla="*/ 0 w 12250"/>
                  <a:gd name="T33" fmla="*/ 0 h 10567"/>
                  <a:gd name="T34" fmla="*/ 0 w 12250"/>
                  <a:gd name="T35" fmla="*/ 0 h 10567"/>
                  <a:gd name="T36" fmla="*/ 0 w 12250"/>
                  <a:gd name="T37" fmla="*/ 0 h 10567"/>
                  <a:gd name="T38" fmla="*/ 0 w 12250"/>
                  <a:gd name="T39" fmla="*/ 0 h 10567"/>
                  <a:gd name="T40" fmla="*/ 0 w 12250"/>
                  <a:gd name="T41" fmla="*/ 0 h 10567"/>
                  <a:gd name="T42" fmla="*/ 0 w 12250"/>
                  <a:gd name="T43" fmla="*/ 0 h 10567"/>
                  <a:gd name="T44" fmla="*/ 0 w 12250"/>
                  <a:gd name="T45" fmla="*/ 0 h 10567"/>
                  <a:gd name="T46" fmla="*/ 0 w 12250"/>
                  <a:gd name="T47" fmla="*/ 0 h 10567"/>
                  <a:gd name="T48" fmla="*/ 0 w 12250"/>
                  <a:gd name="T49" fmla="*/ 0 h 10567"/>
                  <a:gd name="T50" fmla="*/ 0 w 12250"/>
                  <a:gd name="T51" fmla="*/ 0 h 10567"/>
                  <a:gd name="T52" fmla="*/ 0 w 12250"/>
                  <a:gd name="T53" fmla="*/ 0 h 10567"/>
                  <a:gd name="T54" fmla="*/ 0 w 12250"/>
                  <a:gd name="T55" fmla="*/ 0 h 10567"/>
                  <a:gd name="T56" fmla="*/ 0 w 12250"/>
                  <a:gd name="T57" fmla="*/ 0 h 10567"/>
                  <a:gd name="T58" fmla="*/ 0 w 12250"/>
                  <a:gd name="T59" fmla="*/ 0 h 10567"/>
                  <a:gd name="T60" fmla="*/ 0 w 12250"/>
                  <a:gd name="T61" fmla="*/ 0 h 10567"/>
                  <a:gd name="T62" fmla="*/ 0 w 12250"/>
                  <a:gd name="T63" fmla="*/ 0 h 10567"/>
                  <a:gd name="T64" fmla="*/ 0 w 12250"/>
                  <a:gd name="T65" fmla="*/ 0 h 10567"/>
                  <a:gd name="T66" fmla="*/ 0 w 12250"/>
                  <a:gd name="T67" fmla="*/ 0 h 10567"/>
                  <a:gd name="T68" fmla="*/ 0 w 12250"/>
                  <a:gd name="T69" fmla="*/ 0 h 10567"/>
                  <a:gd name="T70" fmla="*/ 0 w 12250"/>
                  <a:gd name="T71" fmla="*/ 0 h 10567"/>
                  <a:gd name="T72" fmla="*/ 0 w 12250"/>
                  <a:gd name="T73" fmla="*/ 0 h 10567"/>
                  <a:gd name="T74" fmla="*/ 0 w 12250"/>
                  <a:gd name="T75" fmla="*/ 0 h 10567"/>
                  <a:gd name="T76" fmla="*/ 0 w 12250"/>
                  <a:gd name="T77" fmla="*/ 0 h 10567"/>
                  <a:gd name="T78" fmla="*/ 0 w 12250"/>
                  <a:gd name="T79" fmla="*/ 0 h 10567"/>
                  <a:gd name="T80" fmla="*/ 0 w 12250"/>
                  <a:gd name="T81" fmla="*/ 0 h 10567"/>
                  <a:gd name="T82" fmla="*/ 0 w 12250"/>
                  <a:gd name="T83" fmla="*/ 0 h 10567"/>
                  <a:gd name="T84" fmla="*/ 0 w 12250"/>
                  <a:gd name="T85" fmla="*/ 0 h 10567"/>
                  <a:gd name="T86" fmla="*/ 0 w 12250"/>
                  <a:gd name="T87" fmla="*/ 0 h 1056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250" h="10567">
                    <a:moveTo>
                      <a:pt x="1372" y="1400"/>
                    </a:moveTo>
                    <a:cubicBezTo>
                      <a:pt x="1406" y="1278"/>
                      <a:pt x="1983" y="1450"/>
                      <a:pt x="2206" y="1550"/>
                    </a:cubicBezTo>
                    <a:cubicBezTo>
                      <a:pt x="2428" y="1650"/>
                      <a:pt x="2467" y="1989"/>
                      <a:pt x="2722" y="2017"/>
                    </a:cubicBezTo>
                    <a:cubicBezTo>
                      <a:pt x="2978" y="2045"/>
                      <a:pt x="3283" y="1795"/>
                      <a:pt x="3756" y="1717"/>
                    </a:cubicBezTo>
                    <a:cubicBezTo>
                      <a:pt x="4228" y="1639"/>
                      <a:pt x="4989" y="1539"/>
                      <a:pt x="5556" y="1550"/>
                    </a:cubicBezTo>
                    <a:cubicBezTo>
                      <a:pt x="6122" y="1561"/>
                      <a:pt x="6678" y="1656"/>
                      <a:pt x="7156" y="1784"/>
                    </a:cubicBezTo>
                    <a:cubicBezTo>
                      <a:pt x="7633" y="1911"/>
                      <a:pt x="8150" y="2228"/>
                      <a:pt x="8422" y="2317"/>
                    </a:cubicBezTo>
                    <a:cubicBezTo>
                      <a:pt x="8695" y="2406"/>
                      <a:pt x="8606" y="2495"/>
                      <a:pt x="8806" y="2334"/>
                    </a:cubicBezTo>
                    <a:cubicBezTo>
                      <a:pt x="9006" y="2172"/>
                      <a:pt x="9400" y="1584"/>
                      <a:pt x="9639" y="1334"/>
                    </a:cubicBezTo>
                    <a:cubicBezTo>
                      <a:pt x="9878" y="1084"/>
                      <a:pt x="9950" y="1000"/>
                      <a:pt x="10222" y="850"/>
                    </a:cubicBezTo>
                    <a:cubicBezTo>
                      <a:pt x="10495" y="700"/>
                      <a:pt x="11033" y="506"/>
                      <a:pt x="11272" y="417"/>
                    </a:cubicBezTo>
                    <a:cubicBezTo>
                      <a:pt x="11511" y="328"/>
                      <a:pt x="11561" y="345"/>
                      <a:pt x="11672" y="317"/>
                    </a:cubicBezTo>
                    <a:cubicBezTo>
                      <a:pt x="11783" y="289"/>
                      <a:pt x="11895" y="256"/>
                      <a:pt x="11956" y="234"/>
                    </a:cubicBezTo>
                    <a:cubicBezTo>
                      <a:pt x="12017" y="211"/>
                      <a:pt x="12250" y="0"/>
                      <a:pt x="12056" y="184"/>
                    </a:cubicBezTo>
                    <a:cubicBezTo>
                      <a:pt x="11861" y="367"/>
                      <a:pt x="11128" y="1000"/>
                      <a:pt x="10800" y="1328"/>
                    </a:cubicBezTo>
                    <a:cubicBezTo>
                      <a:pt x="10472" y="1656"/>
                      <a:pt x="10300" y="1911"/>
                      <a:pt x="10072" y="2167"/>
                    </a:cubicBezTo>
                    <a:cubicBezTo>
                      <a:pt x="9845" y="2422"/>
                      <a:pt x="9511" y="2695"/>
                      <a:pt x="9422" y="2850"/>
                    </a:cubicBezTo>
                    <a:cubicBezTo>
                      <a:pt x="9333" y="3006"/>
                      <a:pt x="9445" y="2934"/>
                      <a:pt x="9539" y="3089"/>
                    </a:cubicBezTo>
                    <a:cubicBezTo>
                      <a:pt x="9633" y="3245"/>
                      <a:pt x="9900" y="3528"/>
                      <a:pt x="10006" y="3767"/>
                    </a:cubicBezTo>
                    <a:cubicBezTo>
                      <a:pt x="10111" y="4006"/>
                      <a:pt x="10217" y="4495"/>
                      <a:pt x="10156" y="4517"/>
                    </a:cubicBezTo>
                    <a:cubicBezTo>
                      <a:pt x="10095" y="4539"/>
                      <a:pt x="9817" y="4106"/>
                      <a:pt x="9639" y="3900"/>
                    </a:cubicBezTo>
                    <a:cubicBezTo>
                      <a:pt x="9461" y="3695"/>
                      <a:pt x="9256" y="3239"/>
                      <a:pt x="9089" y="3267"/>
                    </a:cubicBezTo>
                    <a:cubicBezTo>
                      <a:pt x="8922" y="3295"/>
                      <a:pt x="8756" y="3767"/>
                      <a:pt x="8622" y="4067"/>
                    </a:cubicBezTo>
                    <a:cubicBezTo>
                      <a:pt x="8489" y="4367"/>
                      <a:pt x="8411" y="4617"/>
                      <a:pt x="8306" y="5050"/>
                    </a:cubicBezTo>
                    <a:cubicBezTo>
                      <a:pt x="8200" y="5484"/>
                      <a:pt x="8122" y="6195"/>
                      <a:pt x="7972" y="6684"/>
                    </a:cubicBezTo>
                    <a:cubicBezTo>
                      <a:pt x="7822" y="7172"/>
                      <a:pt x="7639" y="7556"/>
                      <a:pt x="7389" y="8000"/>
                    </a:cubicBezTo>
                    <a:cubicBezTo>
                      <a:pt x="7139" y="8445"/>
                      <a:pt x="6800" y="9006"/>
                      <a:pt x="6489" y="9334"/>
                    </a:cubicBezTo>
                    <a:cubicBezTo>
                      <a:pt x="6178" y="9661"/>
                      <a:pt x="5372" y="9956"/>
                      <a:pt x="5506" y="9984"/>
                    </a:cubicBezTo>
                    <a:cubicBezTo>
                      <a:pt x="5639" y="10011"/>
                      <a:pt x="6800" y="9700"/>
                      <a:pt x="7289" y="9500"/>
                    </a:cubicBezTo>
                    <a:cubicBezTo>
                      <a:pt x="7778" y="9300"/>
                      <a:pt x="8189" y="8945"/>
                      <a:pt x="8456" y="8767"/>
                    </a:cubicBezTo>
                    <a:cubicBezTo>
                      <a:pt x="8722" y="8589"/>
                      <a:pt x="8750" y="8528"/>
                      <a:pt x="8872" y="8417"/>
                    </a:cubicBezTo>
                    <a:cubicBezTo>
                      <a:pt x="8995" y="8306"/>
                      <a:pt x="9095" y="8128"/>
                      <a:pt x="9189" y="8084"/>
                    </a:cubicBezTo>
                    <a:cubicBezTo>
                      <a:pt x="9283" y="8039"/>
                      <a:pt x="9722" y="7834"/>
                      <a:pt x="9439" y="8150"/>
                    </a:cubicBezTo>
                    <a:cubicBezTo>
                      <a:pt x="9156" y="8467"/>
                      <a:pt x="8272" y="9600"/>
                      <a:pt x="7489" y="10000"/>
                    </a:cubicBezTo>
                    <a:cubicBezTo>
                      <a:pt x="6706" y="10400"/>
                      <a:pt x="5628" y="10534"/>
                      <a:pt x="4756" y="10550"/>
                    </a:cubicBezTo>
                    <a:cubicBezTo>
                      <a:pt x="3883" y="10567"/>
                      <a:pt x="2933" y="10417"/>
                      <a:pt x="2256" y="10100"/>
                    </a:cubicBezTo>
                    <a:cubicBezTo>
                      <a:pt x="1578" y="9784"/>
                      <a:pt x="1050" y="9156"/>
                      <a:pt x="689" y="8667"/>
                    </a:cubicBezTo>
                    <a:cubicBezTo>
                      <a:pt x="328" y="8178"/>
                      <a:pt x="211" y="7617"/>
                      <a:pt x="106" y="7167"/>
                    </a:cubicBezTo>
                    <a:cubicBezTo>
                      <a:pt x="0" y="6717"/>
                      <a:pt x="17" y="6378"/>
                      <a:pt x="56" y="5950"/>
                    </a:cubicBezTo>
                    <a:cubicBezTo>
                      <a:pt x="95" y="5522"/>
                      <a:pt x="206" y="5006"/>
                      <a:pt x="339" y="4600"/>
                    </a:cubicBezTo>
                    <a:cubicBezTo>
                      <a:pt x="472" y="4195"/>
                      <a:pt x="672" y="3822"/>
                      <a:pt x="872" y="3517"/>
                    </a:cubicBezTo>
                    <a:cubicBezTo>
                      <a:pt x="1072" y="3211"/>
                      <a:pt x="1333" y="2972"/>
                      <a:pt x="1522" y="2767"/>
                    </a:cubicBezTo>
                    <a:cubicBezTo>
                      <a:pt x="1711" y="2561"/>
                      <a:pt x="2028" y="2511"/>
                      <a:pt x="2006" y="2284"/>
                    </a:cubicBezTo>
                    <a:cubicBezTo>
                      <a:pt x="1983" y="2056"/>
                      <a:pt x="1506" y="1584"/>
                      <a:pt x="1372" y="1400"/>
                    </a:cubicBezTo>
                  </a:path>
                </a:pathLst>
              </a:custGeom>
              <a:solidFill>
                <a:srgbClr val="CC0000"/>
              </a:solidFill>
              <a:ln w="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290" name="未知"/>
              <p:cNvSpPr>
                <a:spLocks/>
              </p:cNvSpPr>
              <p:nvPr/>
            </p:nvSpPr>
            <p:spPr bwMode="auto">
              <a:xfrm>
                <a:off x="0" y="0"/>
                <a:ext cx="1847" cy="1594"/>
              </a:xfrm>
              <a:custGeom>
                <a:avLst/>
                <a:gdLst>
                  <a:gd name="T0" fmla="*/ 207 w 1847"/>
                  <a:gd name="T1" fmla="*/ 212 h 1594"/>
                  <a:gd name="T2" fmla="*/ 333 w 1847"/>
                  <a:gd name="T3" fmla="*/ 234 h 1594"/>
                  <a:gd name="T4" fmla="*/ 410 w 1847"/>
                  <a:gd name="T5" fmla="*/ 305 h 1594"/>
                  <a:gd name="T6" fmla="*/ 566 w 1847"/>
                  <a:gd name="T7" fmla="*/ 259 h 1594"/>
                  <a:gd name="T8" fmla="*/ 838 w 1847"/>
                  <a:gd name="T9" fmla="*/ 234 h 1594"/>
                  <a:gd name="T10" fmla="*/ 1079 w 1847"/>
                  <a:gd name="T11" fmla="*/ 270 h 1594"/>
                  <a:gd name="T12" fmla="*/ 1270 w 1847"/>
                  <a:gd name="T13" fmla="*/ 350 h 1594"/>
                  <a:gd name="T14" fmla="*/ 1328 w 1847"/>
                  <a:gd name="T15" fmla="*/ 353 h 1594"/>
                  <a:gd name="T16" fmla="*/ 1453 w 1847"/>
                  <a:gd name="T17" fmla="*/ 202 h 1594"/>
                  <a:gd name="T18" fmla="*/ 1541 w 1847"/>
                  <a:gd name="T19" fmla="*/ 129 h 1594"/>
                  <a:gd name="T20" fmla="*/ 1700 w 1847"/>
                  <a:gd name="T21" fmla="*/ 63 h 1594"/>
                  <a:gd name="T22" fmla="*/ 1760 w 1847"/>
                  <a:gd name="T23" fmla="*/ 48 h 1594"/>
                  <a:gd name="T24" fmla="*/ 1803 w 1847"/>
                  <a:gd name="T25" fmla="*/ 36 h 1594"/>
                  <a:gd name="T26" fmla="*/ 1818 w 1847"/>
                  <a:gd name="T27" fmla="*/ 28 h 1594"/>
                  <a:gd name="T28" fmla="*/ 1628 w 1847"/>
                  <a:gd name="T29" fmla="*/ 201 h 1594"/>
                  <a:gd name="T30" fmla="*/ 1519 w 1847"/>
                  <a:gd name="T31" fmla="*/ 327 h 1594"/>
                  <a:gd name="T32" fmla="*/ 1421 w 1847"/>
                  <a:gd name="T33" fmla="*/ 430 h 1594"/>
                  <a:gd name="T34" fmla="*/ 1438 w 1847"/>
                  <a:gd name="T35" fmla="*/ 466 h 1594"/>
                  <a:gd name="T36" fmla="*/ 1509 w 1847"/>
                  <a:gd name="T37" fmla="*/ 569 h 1594"/>
                  <a:gd name="T38" fmla="*/ 1531 w 1847"/>
                  <a:gd name="T39" fmla="*/ 682 h 1594"/>
                  <a:gd name="T40" fmla="*/ 1453 w 1847"/>
                  <a:gd name="T41" fmla="*/ 589 h 1594"/>
                  <a:gd name="T42" fmla="*/ 1370 w 1847"/>
                  <a:gd name="T43" fmla="*/ 493 h 1594"/>
                  <a:gd name="T44" fmla="*/ 1300 w 1847"/>
                  <a:gd name="T45" fmla="*/ 614 h 1594"/>
                  <a:gd name="T46" fmla="*/ 1252 w 1847"/>
                  <a:gd name="T47" fmla="*/ 762 h 1594"/>
                  <a:gd name="T48" fmla="*/ 1202 w 1847"/>
                  <a:gd name="T49" fmla="*/ 1009 h 1594"/>
                  <a:gd name="T50" fmla="*/ 1114 w 1847"/>
                  <a:gd name="T51" fmla="*/ 1207 h 1594"/>
                  <a:gd name="T52" fmla="*/ 978 w 1847"/>
                  <a:gd name="T53" fmla="*/ 1408 h 1594"/>
                  <a:gd name="T54" fmla="*/ 830 w 1847"/>
                  <a:gd name="T55" fmla="*/ 1507 h 1594"/>
                  <a:gd name="T56" fmla="*/ 1099 w 1847"/>
                  <a:gd name="T57" fmla="*/ 1433 h 1594"/>
                  <a:gd name="T58" fmla="*/ 1275 w 1847"/>
                  <a:gd name="T59" fmla="*/ 1323 h 1594"/>
                  <a:gd name="T60" fmla="*/ 1338 w 1847"/>
                  <a:gd name="T61" fmla="*/ 1270 h 1594"/>
                  <a:gd name="T62" fmla="*/ 1385 w 1847"/>
                  <a:gd name="T63" fmla="*/ 1220 h 1594"/>
                  <a:gd name="T64" fmla="*/ 1423 w 1847"/>
                  <a:gd name="T65" fmla="*/ 1230 h 1594"/>
                  <a:gd name="T66" fmla="*/ 1129 w 1847"/>
                  <a:gd name="T67" fmla="*/ 1509 h 1594"/>
                  <a:gd name="T68" fmla="*/ 717 w 1847"/>
                  <a:gd name="T69" fmla="*/ 1592 h 1594"/>
                  <a:gd name="T70" fmla="*/ 340 w 1847"/>
                  <a:gd name="T71" fmla="*/ 1524 h 1594"/>
                  <a:gd name="T72" fmla="*/ 104 w 1847"/>
                  <a:gd name="T73" fmla="*/ 1308 h 1594"/>
                  <a:gd name="T74" fmla="*/ 16 w 1847"/>
                  <a:gd name="T75" fmla="*/ 1082 h 1594"/>
                  <a:gd name="T76" fmla="*/ 8 w 1847"/>
                  <a:gd name="T77" fmla="*/ 898 h 1594"/>
                  <a:gd name="T78" fmla="*/ 51 w 1847"/>
                  <a:gd name="T79" fmla="*/ 694 h 1594"/>
                  <a:gd name="T80" fmla="*/ 131 w 1847"/>
                  <a:gd name="T81" fmla="*/ 531 h 1594"/>
                  <a:gd name="T82" fmla="*/ 229 w 1847"/>
                  <a:gd name="T83" fmla="*/ 418 h 1594"/>
                  <a:gd name="T84" fmla="*/ 302 w 1847"/>
                  <a:gd name="T85" fmla="*/ 345 h 1594"/>
                  <a:gd name="T86" fmla="*/ 207 w 1847"/>
                  <a:gd name="T87" fmla="*/ 212 h 15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847" h="1594">
                    <a:moveTo>
                      <a:pt x="207" y="212"/>
                    </a:moveTo>
                    <a:cubicBezTo>
                      <a:pt x="212" y="193"/>
                      <a:pt x="299" y="219"/>
                      <a:pt x="333" y="234"/>
                    </a:cubicBezTo>
                    <a:cubicBezTo>
                      <a:pt x="366" y="249"/>
                      <a:pt x="372" y="300"/>
                      <a:pt x="410" y="305"/>
                    </a:cubicBezTo>
                    <a:cubicBezTo>
                      <a:pt x="449" y="309"/>
                      <a:pt x="495" y="271"/>
                      <a:pt x="566" y="259"/>
                    </a:cubicBezTo>
                    <a:cubicBezTo>
                      <a:pt x="637" y="248"/>
                      <a:pt x="752" y="233"/>
                      <a:pt x="838" y="234"/>
                    </a:cubicBezTo>
                    <a:cubicBezTo>
                      <a:pt x="923" y="236"/>
                      <a:pt x="1007" y="250"/>
                      <a:pt x="1079" y="270"/>
                    </a:cubicBezTo>
                    <a:cubicBezTo>
                      <a:pt x="1151" y="289"/>
                      <a:pt x="1229" y="337"/>
                      <a:pt x="1270" y="350"/>
                    </a:cubicBezTo>
                    <a:cubicBezTo>
                      <a:pt x="1311" y="363"/>
                      <a:pt x="1298" y="377"/>
                      <a:pt x="1328" y="353"/>
                    </a:cubicBezTo>
                    <a:cubicBezTo>
                      <a:pt x="1358" y="328"/>
                      <a:pt x="1417" y="239"/>
                      <a:pt x="1453" y="202"/>
                    </a:cubicBezTo>
                    <a:cubicBezTo>
                      <a:pt x="1489" y="164"/>
                      <a:pt x="1500" y="151"/>
                      <a:pt x="1541" y="129"/>
                    </a:cubicBezTo>
                    <a:cubicBezTo>
                      <a:pt x="1582" y="106"/>
                      <a:pt x="1663" y="77"/>
                      <a:pt x="1700" y="63"/>
                    </a:cubicBezTo>
                    <a:cubicBezTo>
                      <a:pt x="1736" y="50"/>
                      <a:pt x="1743" y="53"/>
                      <a:pt x="1760" y="48"/>
                    </a:cubicBezTo>
                    <a:cubicBezTo>
                      <a:pt x="1777" y="44"/>
                      <a:pt x="1793" y="39"/>
                      <a:pt x="1803" y="36"/>
                    </a:cubicBezTo>
                    <a:cubicBezTo>
                      <a:pt x="1812" y="32"/>
                      <a:pt x="1847" y="0"/>
                      <a:pt x="1818" y="28"/>
                    </a:cubicBezTo>
                    <a:cubicBezTo>
                      <a:pt x="1788" y="56"/>
                      <a:pt x="1678" y="151"/>
                      <a:pt x="1628" y="201"/>
                    </a:cubicBezTo>
                    <a:cubicBezTo>
                      <a:pt x="1579" y="250"/>
                      <a:pt x="1553" y="289"/>
                      <a:pt x="1519" y="327"/>
                    </a:cubicBezTo>
                    <a:cubicBezTo>
                      <a:pt x="1484" y="366"/>
                      <a:pt x="1434" y="407"/>
                      <a:pt x="1421" y="430"/>
                    </a:cubicBezTo>
                    <a:cubicBezTo>
                      <a:pt x="1407" y="454"/>
                      <a:pt x="1424" y="443"/>
                      <a:pt x="1438" y="466"/>
                    </a:cubicBezTo>
                    <a:cubicBezTo>
                      <a:pt x="1452" y="490"/>
                      <a:pt x="1493" y="533"/>
                      <a:pt x="1509" y="569"/>
                    </a:cubicBezTo>
                    <a:cubicBezTo>
                      <a:pt x="1524" y="605"/>
                      <a:pt x="1540" y="679"/>
                      <a:pt x="1531" y="682"/>
                    </a:cubicBezTo>
                    <a:cubicBezTo>
                      <a:pt x="1522" y="685"/>
                      <a:pt x="1480" y="620"/>
                      <a:pt x="1453" y="589"/>
                    </a:cubicBezTo>
                    <a:cubicBezTo>
                      <a:pt x="1426" y="558"/>
                      <a:pt x="1396" y="489"/>
                      <a:pt x="1370" y="493"/>
                    </a:cubicBezTo>
                    <a:cubicBezTo>
                      <a:pt x="1345" y="497"/>
                      <a:pt x="1320" y="569"/>
                      <a:pt x="1300" y="614"/>
                    </a:cubicBezTo>
                    <a:cubicBezTo>
                      <a:pt x="1280" y="659"/>
                      <a:pt x="1268" y="697"/>
                      <a:pt x="1252" y="762"/>
                    </a:cubicBezTo>
                    <a:cubicBezTo>
                      <a:pt x="1236" y="828"/>
                      <a:pt x="1225" y="935"/>
                      <a:pt x="1202" y="1009"/>
                    </a:cubicBezTo>
                    <a:cubicBezTo>
                      <a:pt x="1179" y="1082"/>
                      <a:pt x="1152" y="1140"/>
                      <a:pt x="1114" y="1207"/>
                    </a:cubicBezTo>
                    <a:cubicBezTo>
                      <a:pt x="1076" y="1274"/>
                      <a:pt x="1025" y="1359"/>
                      <a:pt x="978" y="1408"/>
                    </a:cubicBezTo>
                    <a:cubicBezTo>
                      <a:pt x="931" y="1458"/>
                      <a:pt x="810" y="1502"/>
                      <a:pt x="830" y="1507"/>
                    </a:cubicBezTo>
                    <a:cubicBezTo>
                      <a:pt x="850" y="1511"/>
                      <a:pt x="1025" y="1464"/>
                      <a:pt x="1099" y="1433"/>
                    </a:cubicBezTo>
                    <a:cubicBezTo>
                      <a:pt x="1173" y="1403"/>
                      <a:pt x="1235" y="1350"/>
                      <a:pt x="1275" y="1323"/>
                    </a:cubicBezTo>
                    <a:cubicBezTo>
                      <a:pt x="1315" y="1296"/>
                      <a:pt x="1319" y="1287"/>
                      <a:pt x="1338" y="1270"/>
                    </a:cubicBezTo>
                    <a:cubicBezTo>
                      <a:pt x="1356" y="1253"/>
                      <a:pt x="1371" y="1227"/>
                      <a:pt x="1385" y="1220"/>
                    </a:cubicBezTo>
                    <a:cubicBezTo>
                      <a:pt x="1400" y="1213"/>
                      <a:pt x="1466" y="1182"/>
                      <a:pt x="1423" y="1230"/>
                    </a:cubicBezTo>
                    <a:cubicBezTo>
                      <a:pt x="1380" y="1278"/>
                      <a:pt x="1247" y="1449"/>
                      <a:pt x="1129" y="1509"/>
                    </a:cubicBezTo>
                    <a:cubicBezTo>
                      <a:pt x="1011" y="1569"/>
                      <a:pt x="849" y="1589"/>
                      <a:pt x="717" y="1592"/>
                    </a:cubicBezTo>
                    <a:cubicBezTo>
                      <a:pt x="585" y="1594"/>
                      <a:pt x="442" y="1572"/>
                      <a:pt x="340" y="1524"/>
                    </a:cubicBezTo>
                    <a:cubicBezTo>
                      <a:pt x="238" y="1476"/>
                      <a:pt x="158" y="1382"/>
                      <a:pt x="104" y="1308"/>
                    </a:cubicBezTo>
                    <a:cubicBezTo>
                      <a:pt x="49" y="1234"/>
                      <a:pt x="32" y="1149"/>
                      <a:pt x="16" y="1082"/>
                    </a:cubicBezTo>
                    <a:cubicBezTo>
                      <a:pt x="0" y="1014"/>
                      <a:pt x="3" y="963"/>
                      <a:pt x="8" y="898"/>
                    </a:cubicBezTo>
                    <a:cubicBezTo>
                      <a:pt x="14" y="833"/>
                      <a:pt x="31" y="756"/>
                      <a:pt x="51" y="694"/>
                    </a:cubicBezTo>
                    <a:cubicBezTo>
                      <a:pt x="71" y="633"/>
                      <a:pt x="101" y="577"/>
                      <a:pt x="131" y="531"/>
                    </a:cubicBezTo>
                    <a:cubicBezTo>
                      <a:pt x="162" y="485"/>
                      <a:pt x="201" y="449"/>
                      <a:pt x="229" y="418"/>
                    </a:cubicBezTo>
                    <a:cubicBezTo>
                      <a:pt x="258" y="387"/>
                      <a:pt x="306" y="379"/>
                      <a:pt x="302" y="345"/>
                    </a:cubicBezTo>
                    <a:cubicBezTo>
                      <a:pt x="299" y="311"/>
                      <a:pt x="227" y="239"/>
                      <a:pt x="207" y="212"/>
                    </a:cubicBezTo>
                  </a:path>
                </a:pathLst>
              </a:custGeom>
              <a:noFill/>
              <a:ln w="6350" cap="rnd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67277" name="Group 23"/>
            <p:cNvGrpSpPr>
              <a:grpSpLocks/>
            </p:cNvGrpSpPr>
            <p:nvPr/>
          </p:nvGrpSpPr>
          <p:grpSpPr bwMode="auto">
            <a:xfrm>
              <a:off x="502" y="330"/>
              <a:ext cx="787" cy="418"/>
              <a:chOff x="0" y="0"/>
              <a:chExt cx="787" cy="418"/>
            </a:xfrm>
          </p:grpSpPr>
          <p:sp>
            <p:nvSpPr>
              <p:cNvPr id="267287" name="未知"/>
              <p:cNvSpPr>
                <a:spLocks/>
              </p:cNvSpPr>
              <p:nvPr/>
            </p:nvSpPr>
            <p:spPr bwMode="auto">
              <a:xfrm>
                <a:off x="0" y="0"/>
                <a:ext cx="787" cy="418"/>
              </a:xfrm>
              <a:custGeom>
                <a:avLst/>
                <a:gdLst>
                  <a:gd name="T0" fmla="*/ 0 w 5216"/>
                  <a:gd name="T1" fmla="*/ 0 h 2772"/>
                  <a:gd name="T2" fmla="*/ 0 w 5216"/>
                  <a:gd name="T3" fmla="*/ 0 h 2772"/>
                  <a:gd name="T4" fmla="*/ 0 w 5216"/>
                  <a:gd name="T5" fmla="*/ 0 h 2772"/>
                  <a:gd name="T6" fmla="*/ 0 w 5216"/>
                  <a:gd name="T7" fmla="*/ 0 h 2772"/>
                  <a:gd name="T8" fmla="*/ 0 w 5216"/>
                  <a:gd name="T9" fmla="*/ 0 h 2772"/>
                  <a:gd name="T10" fmla="*/ 0 w 5216"/>
                  <a:gd name="T11" fmla="*/ 0 h 2772"/>
                  <a:gd name="T12" fmla="*/ 0 w 5216"/>
                  <a:gd name="T13" fmla="*/ 0 h 2772"/>
                  <a:gd name="T14" fmla="*/ 0 w 5216"/>
                  <a:gd name="T15" fmla="*/ 0 h 2772"/>
                  <a:gd name="T16" fmla="*/ 0 w 5216"/>
                  <a:gd name="T17" fmla="*/ 0 h 2772"/>
                  <a:gd name="T18" fmla="*/ 0 w 5216"/>
                  <a:gd name="T19" fmla="*/ 0 h 27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216" h="2772">
                    <a:moveTo>
                      <a:pt x="0" y="744"/>
                    </a:moveTo>
                    <a:cubicBezTo>
                      <a:pt x="183" y="389"/>
                      <a:pt x="1239" y="211"/>
                      <a:pt x="1872" y="106"/>
                    </a:cubicBezTo>
                    <a:cubicBezTo>
                      <a:pt x="2505" y="0"/>
                      <a:pt x="3283" y="56"/>
                      <a:pt x="3805" y="122"/>
                    </a:cubicBezTo>
                    <a:cubicBezTo>
                      <a:pt x="4328" y="189"/>
                      <a:pt x="4805" y="383"/>
                      <a:pt x="5005" y="489"/>
                    </a:cubicBezTo>
                    <a:cubicBezTo>
                      <a:pt x="5205" y="594"/>
                      <a:pt x="5216" y="528"/>
                      <a:pt x="5022" y="772"/>
                    </a:cubicBezTo>
                    <a:cubicBezTo>
                      <a:pt x="4828" y="1017"/>
                      <a:pt x="4261" y="1656"/>
                      <a:pt x="3822" y="1972"/>
                    </a:cubicBezTo>
                    <a:cubicBezTo>
                      <a:pt x="3383" y="2289"/>
                      <a:pt x="2805" y="2572"/>
                      <a:pt x="2389" y="2672"/>
                    </a:cubicBezTo>
                    <a:cubicBezTo>
                      <a:pt x="1972" y="2772"/>
                      <a:pt x="1628" y="2733"/>
                      <a:pt x="1322" y="2572"/>
                    </a:cubicBezTo>
                    <a:cubicBezTo>
                      <a:pt x="1016" y="2411"/>
                      <a:pt x="778" y="1994"/>
                      <a:pt x="555" y="1689"/>
                    </a:cubicBezTo>
                    <a:cubicBezTo>
                      <a:pt x="333" y="1383"/>
                      <a:pt x="116" y="939"/>
                      <a:pt x="0" y="744"/>
                    </a:cubicBezTo>
                  </a:path>
                </a:pathLst>
              </a:custGeom>
              <a:solidFill>
                <a:srgbClr val="FFFFFF"/>
              </a:solidFill>
              <a:ln w="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288" name="未知"/>
              <p:cNvSpPr>
                <a:spLocks/>
              </p:cNvSpPr>
              <p:nvPr/>
            </p:nvSpPr>
            <p:spPr bwMode="auto">
              <a:xfrm>
                <a:off x="0" y="0"/>
                <a:ext cx="787" cy="418"/>
              </a:xfrm>
              <a:custGeom>
                <a:avLst/>
                <a:gdLst>
                  <a:gd name="T0" fmla="*/ 0 w 787"/>
                  <a:gd name="T1" fmla="*/ 112 h 418"/>
                  <a:gd name="T2" fmla="*/ 282 w 787"/>
                  <a:gd name="T3" fmla="*/ 16 h 418"/>
                  <a:gd name="T4" fmla="*/ 574 w 787"/>
                  <a:gd name="T5" fmla="*/ 18 h 418"/>
                  <a:gd name="T6" fmla="*/ 755 w 787"/>
                  <a:gd name="T7" fmla="*/ 74 h 418"/>
                  <a:gd name="T8" fmla="*/ 757 w 787"/>
                  <a:gd name="T9" fmla="*/ 116 h 418"/>
                  <a:gd name="T10" fmla="*/ 576 w 787"/>
                  <a:gd name="T11" fmla="*/ 297 h 418"/>
                  <a:gd name="T12" fmla="*/ 360 w 787"/>
                  <a:gd name="T13" fmla="*/ 403 h 418"/>
                  <a:gd name="T14" fmla="*/ 199 w 787"/>
                  <a:gd name="T15" fmla="*/ 388 h 418"/>
                  <a:gd name="T16" fmla="*/ 84 w 787"/>
                  <a:gd name="T17" fmla="*/ 255 h 418"/>
                  <a:gd name="T18" fmla="*/ 0 w 787"/>
                  <a:gd name="T19" fmla="*/ 112 h 4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87" h="418">
                    <a:moveTo>
                      <a:pt x="0" y="112"/>
                    </a:moveTo>
                    <a:cubicBezTo>
                      <a:pt x="28" y="59"/>
                      <a:pt x="187" y="32"/>
                      <a:pt x="282" y="16"/>
                    </a:cubicBezTo>
                    <a:cubicBezTo>
                      <a:pt x="378" y="0"/>
                      <a:pt x="495" y="8"/>
                      <a:pt x="574" y="18"/>
                    </a:cubicBezTo>
                    <a:cubicBezTo>
                      <a:pt x="653" y="29"/>
                      <a:pt x="725" y="58"/>
                      <a:pt x="755" y="74"/>
                    </a:cubicBezTo>
                    <a:cubicBezTo>
                      <a:pt x="785" y="90"/>
                      <a:pt x="787" y="80"/>
                      <a:pt x="757" y="116"/>
                    </a:cubicBezTo>
                    <a:cubicBezTo>
                      <a:pt x="728" y="153"/>
                      <a:pt x="643" y="250"/>
                      <a:pt x="576" y="297"/>
                    </a:cubicBezTo>
                    <a:cubicBezTo>
                      <a:pt x="510" y="345"/>
                      <a:pt x="423" y="388"/>
                      <a:pt x="360" y="403"/>
                    </a:cubicBezTo>
                    <a:cubicBezTo>
                      <a:pt x="297" y="418"/>
                      <a:pt x="246" y="412"/>
                      <a:pt x="199" y="388"/>
                    </a:cubicBezTo>
                    <a:cubicBezTo>
                      <a:pt x="153" y="364"/>
                      <a:pt x="117" y="301"/>
                      <a:pt x="84" y="255"/>
                    </a:cubicBezTo>
                    <a:cubicBezTo>
                      <a:pt x="50" y="209"/>
                      <a:pt x="18" y="142"/>
                      <a:pt x="0" y="112"/>
                    </a:cubicBezTo>
                  </a:path>
                </a:pathLst>
              </a:custGeom>
              <a:noFill/>
              <a:ln w="6350" cap="rnd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67278" name="Group 26"/>
            <p:cNvGrpSpPr>
              <a:grpSpLocks/>
            </p:cNvGrpSpPr>
            <p:nvPr/>
          </p:nvGrpSpPr>
          <p:grpSpPr bwMode="auto">
            <a:xfrm>
              <a:off x="231" y="500"/>
              <a:ext cx="403" cy="998"/>
              <a:chOff x="0" y="0"/>
              <a:chExt cx="403" cy="998"/>
            </a:xfrm>
          </p:grpSpPr>
          <p:sp>
            <p:nvSpPr>
              <p:cNvPr id="267285" name="未知"/>
              <p:cNvSpPr>
                <a:spLocks/>
              </p:cNvSpPr>
              <p:nvPr/>
            </p:nvSpPr>
            <p:spPr bwMode="auto">
              <a:xfrm>
                <a:off x="0" y="0"/>
                <a:ext cx="403" cy="998"/>
              </a:xfrm>
              <a:custGeom>
                <a:avLst/>
                <a:gdLst>
                  <a:gd name="T0" fmla="*/ 0 w 2667"/>
                  <a:gd name="T1" fmla="*/ 0 h 6616"/>
                  <a:gd name="T2" fmla="*/ 0 w 2667"/>
                  <a:gd name="T3" fmla="*/ 0 h 6616"/>
                  <a:gd name="T4" fmla="*/ 0 w 2667"/>
                  <a:gd name="T5" fmla="*/ 0 h 6616"/>
                  <a:gd name="T6" fmla="*/ 0 w 2667"/>
                  <a:gd name="T7" fmla="*/ 0 h 6616"/>
                  <a:gd name="T8" fmla="*/ 0 w 2667"/>
                  <a:gd name="T9" fmla="*/ 0 h 6616"/>
                  <a:gd name="T10" fmla="*/ 0 w 2667"/>
                  <a:gd name="T11" fmla="*/ 0 h 6616"/>
                  <a:gd name="T12" fmla="*/ 0 w 2667"/>
                  <a:gd name="T13" fmla="*/ 0 h 6616"/>
                  <a:gd name="T14" fmla="*/ 0 w 2667"/>
                  <a:gd name="T15" fmla="*/ 0 h 6616"/>
                  <a:gd name="T16" fmla="*/ 0 w 2667"/>
                  <a:gd name="T17" fmla="*/ 0 h 6616"/>
                  <a:gd name="T18" fmla="*/ 0 w 2667"/>
                  <a:gd name="T19" fmla="*/ 0 h 6616"/>
                  <a:gd name="T20" fmla="*/ 0 w 2667"/>
                  <a:gd name="T21" fmla="*/ 0 h 6616"/>
                  <a:gd name="T22" fmla="*/ 0 w 2667"/>
                  <a:gd name="T23" fmla="*/ 0 h 66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67" h="6616">
                    <a:moveTo>
                      <a:pt x="1784" y="3294"/>
                    </a:moveTo>
                    <a:cubicBezTo>
                      <a:pt x="2023" y="4228"/>
                      <a:pt x="2406" y="5572"/>
                      <a:pt x="2534" y="6094"/>
                    </a:cubicBezTo>
                    <a:cubicBezTo>
                      <a:pt x="2661" y="6616"/>
                      <a:pt x="2667" y="6428"/>
                      <a:pt x="2550" y="6428"/>
                    </a:cubicBezTo>
                    <a:cubicBezTo>
                      <a:pt x="2434" y="6428"/>
                      <a:pt x="2078" y="6250"/>
                      <a:pt x="1834" y="6094"/>
                    </a:cubicBezTo>
                    <a:cubicBezTo>
                      <a:pt x="1589" y="5939"/>
                      <a:pt x="1289" y="5722"/>
                      <a:pt x="1067" y="5494"/>
                    </a:cubicBezTo>
                    <a:cubicBezTo>
                      <a:pt x="845" y="5266"/>
                      <a:pt x="667" y="5072"/>
                      <a:pt x="500" y="4744"/>
                    </a:cubicBezTo>
                    <a:cubicBezTo>
                      <a:pt x="334" y="4416"/>
                      <a:pt x="134" y="3944"/>
                      <a:pt x="67" y="3528"/>
                    </a:cubicBezTo>
                    <a:cubicBezTo>
                      <a:pt x="0" y="3111"/>
                      <a:pt x="39" y="2622"/>
                      <a:pt x="84" y="2228"/>
                    </a:cubicBezTo>
                    <a:cubicBezTo>
                      <a:pt x="128" y="1833"/>
                      <a:pt x="211" y="1461"/>
                      <a:pt x="334" y="1144"/>
                    </a:cubicBezTo>
                    <a:cubicBezTo>
                      <a:pt x="456" y="828"/>
                      <a:pt x="695" y="433"/>
                      <a:pt x="817" y="328"/>
                    </a:cubicBezTo>
                    <a:cubicBezTo>
                      <a:pt x="939" y="222"/>
                      <a:pt x="923" y="0"/>
                      <a:pt x="1084" y="494"/>
                    </a:cubicBezTo>
                    <a:cubicBezTo>
                      <a:pt x="1245" y="989"/>
                      <a:pt x="1539" y="2316"/>
                      <a:pt x="1784" y="3294"/>
                    </a:cubicBezTo>
                  </a:path>
                </a:pathLst>
              </a:custGeom>
              <a:solidFill>
                <a:srgbClr val="FFFFFF"/>
              </a:solidFill>
              <a:ln w="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286" name="未知"/>
              <p:cNvSpPr>
                <a:spLocks/>
              </p:cNvSpPr>
              <p:nvPr/>
            </p:nvSpPr>
            <p:spPr bwMode="auto">
              <a:xfrm>
                <a:off x="0" y="0"/>
                <a:ext cx="403" cy="998"/>
              </a:xfrm>
              <a:custGeom>
                <a:avLst/>
                <a:gdLst>
                  <a:gd name="T0" fmla="*/ 269 w 403"/>
                  <a:gd name="T1" fmla="*/ 497 h 998"/>
                  <a:gd name="T2" fmla="*/ 383 w 403"/>
                  <a:gd name="T3" fmla="*/ 919 h 998"/>
                  <a:gd name="T4" fmla="*/ 385 w 403"/>
                  <a:gd name="T5" fmla="*/ 970 h 998"/>
                  <a:gd name="T6" fmla="*/ 277 w 403"/>
                  <a:gd name="T7" fmla="*/ 919 h 998"/>
                  <a:gd name="T8" fmla="*/ 161 w 403"/>
                  <a:gd name="T9" fmla="*/ 829 h 998"/>
                  <a:gd name="T10" fmla="*/ 76 w 403"/>
                  <a:gd name="T11" fmla="*/ 716 h 998"/>
                  <a:gd name="T12" fmla="*/ 11 w 403"/>
                  <a:gd name="T13" fmla="*/ 532 h 998"/>
                  <a:gd name="T14" fmla="*/ 13 w 403"/>
                  <a:gd name="T15" fmla="*/ 336 h 998"/>
                  <a:gd name="T16" fmla="*/ 51 w 403"/>
                  <a:gd name="T17" fmla="*/ 173 h 998"/>
                  <a:gd name="T18" fmla="*/ 124 w 403"/>
                  <a:gd name="T19" fmla="*/ 50 h 998"/>
                  <a:gd name="T20" fmla="*/ 164 w 403"/>
                  <a:gd name="T21" fmla="*/ 75 h 998"/>
                  <a:gd name="T22" fmla="*/ 269 w 403"/>
                  <a:gd name="T23" fmla="*/ 497 h 9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03" h="998">
                    <a:moveTo>
                      <a:pt x="269" y="497"/>
                    </a:moveTo>
                    <a:cubicBezTo>
                      <a:pt x="305" y="638"/>
                      <a:pt x="363" y="841"/>
                      <a:pt x="383" y="919"/>
                    </a:cubicBezTo>
                    <a:cubicBezTo>
                      <a:pt x="402" y="998"/>
                      <a:pt x="403" y="970"/>
                      <a:pt x="385" y="970"/>
                    </a:cubicBezTo>
                    <a:cubicBezTo>
                      <a:pt x="367" y="970"/>
                      <a:pt x="314" y="943"/>
                      <a:pt x="277" y="919"/>
                    </a:cubicBezTo>
                    <a:cubicBezTo>
                      <a:pt x="240" y="896"/>
                      <a:pt x="195" y="863"/>
                      <a:pt x="161" y="829"/>
                    </a:cubicBezTo>
                    <a:cubicBezTo>
                      <a:pt x="128" y="795"/>
                      <a:pt x="101" y="765"/>
                      <a:pt x="76" y="716"/>
                    </a:cubicBezTo>
                    <a:cubicBezTo>
                      <a:pt x="51" y="666"/>
                      <a:pt x="21" y="595"/>
                      <a:pt x="11" y="532"/>
                    </a:cubicBezTo>
                    <a:cubicBezTo>
                      <a:pt x="0" y="469"/>
                      <a:pt x="6" y="396"/>
                      <a:pt x="13" y="336"/>
                    </a:cubicBezTo>
                    <a:cubicBezTo>
                      <a:pt x="20" y="277"/>
                      <a:pt x="32" y="221"/>
                      <a:pt x="51" y="173"/>
                    </a:cubicBezTo>
                    <a:cubicBezTo>
                      <a:pt x="69" y="125"/>
                      <a:pt x="105" y="65"/>
                      <a:pt x="124" y="50"/>
                    </a:cubicBezTo>
                    <a:cubicBezTo>
                      <a:pt x="142" y="34"/>
                      <a:pt x="140" y="0"/>
                      <a:pt x="164" y="75"/>
                    </a:cubicBezTo>
                    <a:cubicBezTo>
                      <a:pt x="188" y="149"/>
                      <a:pt x="232" y="350"/>
                      <a:pt x="269" y="497"/>
                    </a:cubicBezTo>
                  </a:path>
                </a:pathLst>
              </a:custGeom>
              <a:noFill/>
              <a:ln w="6350" cap="rnd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67279" name="Group 29"/>
            <p:cNvGrpSpPr>
              <a:grpSpLocks/>
            </p:cNvGrpSpPr>
            <p:nvPr/>
          </p:nvGrpSpPr>
          <p:grpSpPr bwMode="auto">
            <a:xfrm>
              <a:off x="797" y="487"/>
              <a:ext cx="746" cy="1021"/>
              <a:chOff x="0" y="0"/>
              <a:chExt cx="746" cy="1021"/>
            </a:xfrm>
          </p:grpSpPr>
          <p:sp>
            <p:nvSpPr>
              <p:cNvPr id="267283" name="未知"/>
              <p:cNvSpPr>
                <a:spLocks/>
              </p:cNvSpPr>
              <p:nvPr/>
            </p:nvSpPr>
            <p:spPr bwMode="auto">
              <a:xfrm>
                <a:off x="0" y="0"/>
                <a:ext cx="746" cy="1021"/>
              </a:xfrm>
              <a:custGeom>
                <a:avLst/>
                <a:gdLst>
                  <a:gd name="T0" fmla="*/ 0 w 4950"/>
                  <a:gd name="T1" fmla="*/ 0 h 6762"/>
                  <a:gd name="T2" fmla="*/ 0 w 4950"/>
                  <a:gd name="T3" fmla="*/ 0 h 6762"/>
                  <a:gd name="T4" fmla="*/ 0 w 4950"/>
                  <a:gd name="T5" fmla="*/ 0 h 6762"/>
                  <a:gd name="T6" fmla="*/ 0 w 4950"/>
                  <a:gd name="T7" fmla="*/ 0 h 6762"/>
                  <a:gd name="T8" fmla="*/ 0 w 4950"/>
                  <a:gd name="T9" fmla="*/ 0 h 6762"/>
                  <a:gd name="T10" fmla="*/ 0 w 4950"/>
                  <a:gd name="T11" fmla="*/ 0 h 6762"/>
                  <a:gd name="T12" fmla="*/ 0 w 4950"/>
                  <a:gd name="T13" fmla="*/ 0 h 6762"/>
                  <a:gd name="T14" fmla="*/ 0 w 4950"/>
                  <a:gd name="T15" fmla="*/ 0 h 6762"/>
                  <a:gd name="T16" fmla="*/ 0 w 4950"/>
                  <a:gd name="T17" fmla="*/ 0 h 6762"/>
                  <a:gd name="T18" fmla="*/ 0 w 4950"/>
                  <a:gd name="T19" fmla="*/ 0 h 6762"/>
                  <a:gd name="T20" fmla="*/ 0 w 4950"/>
                  <a:gd name="T21" fmla="*/ 0 h 6762"/>
                  <a:gd name="T22" fmla="*/ 0 w 4950"/>
                  <a:gd name="T23" fmla="*/ 0 h 6762"/>
                  <a:gd name="T24" fmla="*/ 0 w 4950"/>
                  <a:gd name="T25" fmla="*/ 0 h 6762"/>
                  <a:gd name="T26" fmla="*/ 0 w 4950"/>
                  <a:gd name="T27" fmla="*/ 0 h 6762"/>
                  <a:gd name="T28" fmla="*/ 0 w 4950"/>
                  <a:gd name="T29" fmla="*/ 0 h 67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950" h="6762">
                    <a:moveTo>
                      <a:pt x="3095" y="1600"/>
                    </a:moveTo>
                    <a:cubicBezTo>
                      <a:pt x="3239" y="1050"/>
                      <a:pt x="3506" y="523"/>
                      <a:pt x="3645" y="267"/>
                    </a:cubicBezTo>
                    <a:cubicBezTo>
                      <a:pt x="3784" y="12"/>
                      <a:pt x="3800" y="0"/>
                      <a:pt x="3928" y="84"/>
                    </a:cubicBezTo>
                    <a:cubicBezTo>
                      <a:pt x="4056" y="167"/>
                      <a:pt x="4273" y="545"/>
                      <a:pt x="4428" y="767"/>
                    </a:cubicBezTo>
                    <a:cubicBezTo>
                      <a:pt x="4584" y="989"/>
                      <a:pt x="4806" y="1150"/>
                      <a:pt x="4878" y="1417"/>
                    </a:cubicBezTo>
                    <a:cubicBezTo>
                      <a:pt x="4950" y="1684"/>
                      <a:pt x="4900" y="2039"/>
                      <a:pt x="4878" y="2367"/>
                    </a:cubicBezTo>
                    <a:cubicBezTo>
                      <a:pt x="4856" y="2695"/>
                      <a:pt x="4784" y="3139"/>
                      <a:pt x="4745" y="3384"/>
                    </a:cubicBezTo>
                    <a:cubicBezTo>
                      <a:pt x="4706" y="3628"/>
                      <a:pt x="4711" y="3656"/>
                      <a:pt x="4628" y="3850"/>
                    </a:cubicBezTo>
                    <a:cubicBezTo>
                      <a:pt x="4545" y="4045"/>
                      <a:pt x="4384" y="4356"/>
                      <a:pt x="4245" y="4550"/>
                    </a:cubicBezTo>
                    <a:cubicBezTo>
                      <a:pt x="4106" y="4745"/>
                      <a:pt x="4117" y="4756"/>
                      <a:pt x="3795" y="5017"/>
                    </a:cubicBezTo>
                    <a:cubicBezTo>
                      <a:pt x="3473" y="5278"/>
                      <a:pt x="2895" y="5845"/>
                      <a:pt x="2295" y="6134"/>
                    </a:cubicBezTo>
                    <a:cubicBezTo>
                      <a:pt x="1695" y="6423"/>
                      <a:pt x="356" y="6762"/>
                      <a:pt x="178" y="6750"/>
                    </a:cubicBezTo>
                    <a:cubicBezTo>
                      <a:pt x="0" y="6739"/>
                      <a:pt x="828" y="6550"/>
                      <a:pt x="1228" y="6067"/>
                    </a:cubicBezTo>
                    <a:cubicBezTo>
                      <a:pt x="1628" y="5584"/>
                      <a:pt x="2250" y="4595"/>
                      <a:pt x="2561" y="3850"/>
                    </a:cubicBezTo>
                    <a:cubicBezTo>
                      <a:pt x="2873" y="3106"/>
                      <a:pt x="2984" y="2067"/>
                      <a:pt x="3095" y="1600"/>
                    </a:cubicBezTo>
                  </a:path>
                </a:pathLst>
              </a:custGeom>
              <a:solidFill>
                <a:schemeClr val="bg1"/>
              </a:solidFill>
              <a:ln w="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284" name="未知"/>
              <p:cNvSpPr>
                <a:spLocks/>
              </p:cNvSpPr>
              <p:nvPr/>
            </p:nvSpPr>
            <p:spPr bwMode="auto">
              <a:xfrm>
                <a:off x="0" y="0"/>
                <a:ext cx="746" cy="1021"/>
              </a:xfrm>
              <a:custGeom>
                <a:avLst/>
                <a:gdLst>
                  <a:gd name="T0" fmla="*/ 467 w 746"/>
                  <a:gd name="T1" fmla="*/ 242 h 1021"/>
                  <a:gd name="T2" fmla="*/ 549 w 746"/>
                  <a:gd name="T3" fmla="*/ 41 h 1021"/>
                  <a:gd name="T4" fmla="*/ 592 w 746"/>
                  <a:gd name="T5" fmla="*/ 13 h 1021"/>
                  <a:gd name="T6" fmla="*/ 668 w 746"/>
                  <a:gd name="T7" fmla="*/ 116 h 1021"/>
                  <a:gd name="T8" fmla="*/ 735 w 746"/>
                  <a:gd name="T9" fmla="*/ 214 h 1021"/>
                  <a:gd name="T10" fmla="*/ 735 w 746"/>
                  <a:gd name="T11" fmla="*/ 358 h 1021"/>
                  <a:gd name="T12" fmla="*/ 715 w 746"/>
                  <a:gd name="T13" fmla="*/ 511 h 1021"/>
                  <a:gd name="T14" fmla="*/ 698 w 746"/>
                  <a:gd name="T15" fmla="*/ 581 h 1021"/>
                  <a:gd name="T16" fmla="*/ 640 w 746"/>
                  <a:gd name="T17" fmla="*/ 687 h 1021"/>
                  <a:gd name="T18" fmla="*/ 572 w 746"/>
                  <a:gd name="T19" fmla="*/ 757 h 1021"/>
                  <a:gd name="T20" fmla="*/ 346 w 746"/>
                  <a:gd name="T21" fmla="*/ 926 h 1021"/>
                  <a:gd name="T22" fmla="*/ 27 w 746"/>
                  <a:gd name="T23" fmla="*/ 1019 h 1021"/>
                  <a:gd name="T24" fmla="*/ 185 w 746"/>
                  <a:gd name="T25" fmla="*/ 916 h 1021"/>
                  <a:gd name="T26" fmla="*/ 386 w 746"/>
                  <a:gd name="T27" fmla="*/ 581 h 1021"/>
                  <a:gd name="T28" fmla="*/ 467 w 746"/>
                  <a:gd name="T29" fmla="*/ 242 h 10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46" h="1021">
                    <a:moveTo>
                      <a:pt x="467" y="242"/>
                    </a:moveTo>
                    <a:cubicBezTo>
                      <a:pt x="488" y="159"/>
                      <a:pt x="528" y="79"/>
                      <a:pt x="549" y="41"/>
                    </a:cubicBezTo>
                    <a:cubicBezTo>
                      <a:pt x="570" y="2"/>
                      <a:pt x="573" y="0"/>
                      <a:pt x="592" y="13"/>
                    </a:cubicBezTo>
                    <a:cubicBezTo>
                      <a:pt x="611" y="26"/>
                      <a:pt x="644" y="83"/>
                      <a:pt x="668" y="116"/>
                    </a:cubicBezTo>
                    <a:cubicBezTo>
                      <a:pt x="691" y="150"/>
                      <a:pt x="725" y="174"/>
                      <a:pt x="735" y="214"/>
                    </a:cubicBezTo>
                    <a:cubicBezTo>
                      <a:pt x="746" y="255"/>
                      <a:pt x="739" y="308"/>
                      <a:pt x="735" y="358"/>
                    </a:cubicBezTo>
                    <a:cubicBezTo>
                      <a:pt x="732" y="407"/>
                      <a:pt x="721" y="474"/>
                      <a:pt x="715" y="511"/>
                    </a:cubicBezTo>
                    <a:cubicBezTo>
                      <a:pt x="709" y="548"/>
                      <a:pt x="710" y="552"/>
                      <a:pt x="698" y="581"/>
                    </a:cubicBezTo>
                    <a:cubicBezTo>
                      <a:pt x="685" y="611"/>
                      <a:pt x="661" y="658"/>
                      <a:pt x="640" y="687"/>
                    </a:cubicBezTo>
                    <a:cubicBezTo>
                      <a:pt x="619" y="716"/>
                      <a:pt x="621" y="718"/>
                      <a:pt x="572" y="757"/>
                    </a:cubicBezTo>
                    <a:cubicBezTo>
                      <a:pt x="524" y="797"/>
                      <a:pt x="436" y="882"/>
                      <a:pt x="346" y="926"/>
                    </a:cubicBezTo>
                    <a:cubicBezTo>
                      <a:pt x="255" y="969"/>
                      <a:pt x="54" y="1021"/>
                      <a:pt x="27" y="1019"/>
                    </a:cubicBezTo>
                    <a:cubicBezTo>
                      <a:pt x="0" y="1017"/>
                      <a:pt x="125" y="989"/>
                      <a:pt x="185" y="916"/>
                    </a:cubicBezTo>
                    <a:cubicBezTo>
                      <a:pt x="245" y="843"/>
                      <a:pt x="339" y="694"/>
                      <a:pt x="386" y="581"/>
                    </a:cubicBezTo>
                    <a:cubicBezTo>
                      <a:pt x="433" y="469"/>
                      <a:pt x="450" y="312"/>
                      <a:pt x="467" y="242"/>
                    </a:cubicBezTo>
                  </a:path>
                </a:pathLst>
              </a:custGeom>
              <a:solidFill>
                <a:schemeClr val="bg1"/>
              </a:solidFill>
              <a:ln w="6350" cap="rnd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67280" name="Group 32"/>
            <p:cNvGrpSpPr>
              <a:grpSpLocks/>
            </p:cNvGrpSpPr>
            <p:nvPr/>
          </p:nvGrpSpPr>
          <p:grpSpPr bwMode="auto">
            <a:xfrm>
              <a:off x="1422" y="987"/>
              <a:ext cx="133" cy="133"/>
              <a:chOff x="0" y="0"/>
              <a:chExt cx="133" cy="133"/>
            </a:xfrm>
          </p:grpSpPr>
          <p:sp>
            <p:nvSpPr>
              <p:cNvPr id="267281" name="Oval 3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3" cy="133"/>
              </a:xfrm>
              <a:prstGeom prst="ellipse">
                <a:avLst/>
              </a:prstGeom>
              <a:solidFill>
                <a:srgbClr val="CC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itchFamily="18" charset="2"/>
                  <a:buChar char=""/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itchFamily="18" charset="2"/>
                  <a:buChar char=""/>
                  <a:defRPr sz="16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itchFamily="18" charset="2"/>
                  <a:buChar char=""/>
                  <a:defRPr sz="14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itchFamily="18" charset="2"/>
                  <a:buChar char=""/>
                  <a:defRPr sz="1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itchFamily="18" charset="2"/>
                  <a:buChar char=""/>
                  <a:defRPr sz="1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itchFamily="18" charset="2"/>
                  <a:buChar char=""/>
                  <a:defRPr sz="1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itchFamily="18" charset="2"/>
                  <a:buChar char=""/>
                  <a:defRPr sz="1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itchFamily="18" charset="2"/>
                  <a:buChar char=""/>
                  <a:defRPr sz="1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itchFamily="18" charset="2"/>
                  <a:buChar char=""/>
                  <a:defRPr sz="1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zh-CN" altLang="en-US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67282" name="Oval 3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3" cy="133"/>
              </a:xfrm>
              <a:prstGeom prst="ellipse">
                <a:avLst/>
              </a:prstGeom>
              <a:solidFill>
                <a:srgbClr val="CC0000"/>
              </a:solidFill>
              <a:ln w="6350" cap="rnd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itchFamily="18" charset="2"/>
                  <a:buChar char=""/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itchFamily="18" charset="2"/>
                  <a:buChar char=""/>
                  <a:defRPr sz="16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itchFamily="18" charset="2"/>
                  <a:buChar char=""/>
                  <a:defRPr sz="14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itchFamily="18" charset="2"/>
                  <a:buChar char=""/>
                  <a:defRPr sz="1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itchFamily="18" charset="2"/>
                  <a:buChar char=""/>
                  <a:defRPr sz="1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itchFamily="18" charset="2"/>
                  <a:buChar char=""/>
                  <a:defRPr sz="1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itchFamily="18" charset="2"/>
                  <a:buChar char=""/>
                  <a:defRPr sz="1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itchFamily="18" charset="2"/>
                  <a:buChar char=""/>
                  <a:defRPr sz="1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itchFamily="18" charset="2"/>
                  <a:buChar char=""/>
                  <a:defRPr sz="1200"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zh-CN" altLang="en-US">
                  <a:latin typeface="Arial" pitchFamily="34" charset="0"/>
                  <a:ea typeface="宋体" pitchFamily="2" charset="-122"/>
                </a:endParaRPr>
              </a:p>
            </p:txBody>
          </p:sp>
        </p:grpSp>
      </p:grpSp>
      <p:sp>
        <p:nvSpPr>
          <p:cNvPr id="267268" name="Text Box 2"/>
          <p:cNvSpPr txBox="1">
            <a:spLocks noChangeArrowheads="1"/>
          </p:cNvSpPr>
          <p:nvPr/>
        </p:nvSpPr>
        <p:spPr bwMode="auto">
          <a:xfrm>
            <a:off x="4729163" y="2438400"/>
            <a:ext cx="379888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 typeface="Wingdings" pitchFamily="2" charset="2"/>
              <a:buChar char="Ø"/>
            </a:pPr>
            <a:r>
              <a:rPr kumimoji="1" lang="zh-CN" altLang="en-US" sz="2400" b="1">
                <a:latin typeface="Tahoma" pitchFamily="34" charset="0"/>
                <a:ea typeface="宋体" pitchFamily="2" charset="-122"/>
              </a:rPr>
              <a:t>无才无德，学生厌恶你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 typeface="Wingdings" pitchFamily="2" charset="2"/>
              <a:buChar char="Ø"/>
            </a:pPr>
            <a:r>
              <a:rPr kumimoji="1" lang="zh-CN" altLang="en-US" sz="2400" b="1">
                <a:latin typeface="Tahoma" pitchFamily="34" charset="0"/>
                <a:ea typeface="宋体" pitchFamily="2" charset="-122"/>
              </a:rPr>
              <a:t>有才无德，学生畏惧你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 typeface="Wingdings" pitchFamily="2" charset="2"/>
              <a:buChar char="Ø"/>
            </a:pPr>
            <a:r>
              <a:rPr kumimoji="1" lang="zh-CN" altLang="en-US" sz="2400" b="1">
                <a:latin typeface="Tahoma" pitchFamily="34" charset="0"/>
                <a:ea typeface="宋体" pitchFamily="2" charset="-122"/>
              </a:rPr>
              <a:t>有德无才，学生同情你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 typeface="Wingdings" pitchFamily="2" charset="2"/>
              <a:buChar char="Ø"/>
            </a:pPr>
            <a:r>
              <a:rPr kumimoji="1" lang="zh-CN" altLang="en-US" sz="2400" b="1">
                <a:latin typeface="Tahoma" pitchFamily="34" charset="0"/>
                <a:ea typeface="宋体" pitchFamily="2" charset="-122"/>
              </a:rPr>
              <a:t>德才兼备，学生拥戴你 </a:t>
            </a:r>
          </a:p>
        </p:txBody>
      </p:sp>
      <p:pic>
        <p:nvPicPr>
          <p:cNvPr id="26726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71600"/>
            <a:ext cx="4032250" cy="4630738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876563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>
              <a:cs typeface="Trebuchet MS" pitchFamily="34" charset="0"/>
            </a:endParaRPr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 smtClean="0"/>
              <a:t>    </a:t>
            </a:r>
            <a:r>
              <a:rPr lang="zh-CN" altLang="en-US" sz="4800" smtClean="0"/>
              <a:t>谢谢你们</a:t>
            </a:r>
          </a:p>
          <a:p>
            <a:pPr eaLnBrk="1" hangingPunct="1">
              <a:buFontTx/>
              <a:buNone/>
            </a:pPr>
            <a:r>
              <a:rPr lang="zh-CN" altLang="en-US" sz="4800" smtClean="0"/>
              <a:t>   </a:t>
            </a:r>
            <a:r>
              <a:rPr lang="en-US" altLang="zh-CN" sz="4800" smtClean="0">
                <a:latin typeface="Arial" pitchFamily="34" charset="0"/>
              </a:rPr>
              <a:t>——</a:t>
            </a:r>
            <a:r>
              <a:rPr lang="zh-CN" altLang="en-US" sz="4800" smtClean="0"/>
              <a:t>未来的卓越教师！</a:t>
            </a:r>
          </a:p>
          <a:p>
            <a:pPr eaLnBrk="1" hangingPunct="1">
              <a:buFontTx/>
              <a:buNone/>
            </a:pPr>
            <a:r>
              <a:rPr lang="zh-CN" altLang="en-US" sz="4800" smtClean="0"/>
              <a:t>   </a:t>
            </a:r>
            <a:r>
              <a:rPr lang="en-US" altLang="zh-CN" sz="4800" smtClean="0">
                <a:latin typeface="Arial" pitchFamily="34" charset="0"/>
              </a:rPr>
              <a:t>——</a:t>
            </a:r>
            <a:r>
              <a:rPr lang="zh-CN" altLang="en-US" sz="4800" smtClean="0"/>
              <a:t>未来的教育精英！</a:t>
            </a:r>
          </a:p>
          <a:p>
            <a:pPr eaLnBrk="1" hangingPunct="1">
              <a:buFontTx/>
              <a:buNone/>
            </a:pPr>
            <a:r>
              <a:rPr lang="zh-CN" altLang="en-US" sz="4800" smtClean="0"/>
              <a:t>   </a:t>
            </a:r>
            <a:r>
              <a:rPr lang="en-US" altLang="zh-CN" sz="4800" smtClean="0">
                <a:latin typeface="Arial" pitchFamily="34" charset="0"/>
              </a:rPr>
              <a:t>——</a:t>
            </a:r>
            <a:r>
              <a:rPr lang="zh-CN" altLang="en-US" sz="4800" smtClean="0"/>
              <a:t>未来的教育家！</a:t>
            </a:r>
          </a:p>
        </p:txBody>
      </p:sp>
    </p:spTree>
    <p:extLst>
      <p:ext uri="{BB962C8B-B14F-4D97-AF65-F5344CB8AC3E}">
        <p14:creationId xmlns:p14="http://schemas.microsoft.com/office/powerpoint/2010/main" xmlns="" val="293068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60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谢谢聆听！</a:t>
            </a:r>
            <a:endParaRPr lang="zh-CN" altLang="en-US" sz="6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60648"/>
            <a:ext cx="4248472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301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   Thank you !  Happy every day !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848600" cy="4530725"/>
          </a:xfrm>
        </p:spPr>
        <p:txBody>
          <a:bodyPr/>
          <a:lstStyle/>
          <a:p>
            <a:endParaRPr lang="zh-CN" altLang="zh-CN"/>
          </a:p>
        </p:txBody>
      </p:sp>
      <p:pic>
        <p:nvPicPr>
          <p:cNvPr id="39940" name="Picture 4" descr="IMG_28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634808" cy="451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217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139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zh-CN" altLang="zh-CN" sz="4000" smtClean="0"/>
          </a:p>
        </p:txBody>
      </p:sp>
      <p:pic>
        <p:nvPicPr>
          <p:cNvPr id="162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38200" y="533400"/>
            <a:ext cx="8007350" cy="5562600"/>
          </a:xfrm>
        </p:spPr>
      </p:pic>
    </p:spTree>
    <p:extLst>
      <p:ext uri="{BB962C8B-B14F-4D97-AF65-F5344CB8AC3E}">
        <p14:creationId xmlns:p14="http://schemas.microsoft.com/office/powerpoint/2010/main" xmlns="" val="126122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cs typeface="Trebuchet MS" pitchFamily="34" charset="0"/>
              </a:rPr>
              <a:t>一、路径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zh-CN" altLang="en-US" b="1" smtClean="0"/>
              <a:t>（</a:t>
            </a:r>
            <a:r>
              <a:rPr lang="zh-CN" altLang="en-US" sz="4800" b="1" smtClean="0"/>
              <a:t>一）确立目标，定向发展</a:t>
            </a:r>
            <a:endParaRPr lang="zh-CN" altLang="en-US" sz="4800" smtClean="0"/>
          </a:p>
          <a:p>
            <a:pPr eaLnBrk="1" hangingPunct="1">
              <a:buFontTx/>
              <a:buNone/>
            </a:pPr>
            <a:r>
              <a:rPr lang="zh-CN" altLang="en-US" sz="4800" smtClean="0"/>
              <a:t>（二）参加培训</a:t>
            </a:r>
            <a:endParaRPr lang="zh-CN" altLang="en-US" sz="4800" b="1" smtClean="0"/>
          </a:p>
          <a:p>
            <a:pPr eaLnBrk="1" hangingPunct="1">
              <a:buFontTx/>
              <a:buNone/>
            </a:pPr>
            <a:r>
              <a:rPr lang="zh-CN" altLang="en-US" sz="4800" b="1" smtClean="0"/>
              <a:t>（三）生涯设计</a:t>
            </a:r>
          </a:p>
          <a:p>
            <a:pPr eaLnBrk="1" hangingPunct="1">
              <a:buFontTx/>
              <a:buNone/>
            </a:pPr>
            <a:r>
              <a:rPr lang="zh-CN" altLang="en-US" sz="4800" b="1" smtClean="0"/>
              <a:t>（四）实践反思</a:t>
            </a:r>
          </a:p>
        </p:txBody>
      </p:sp>
    </p:spTree>
    <p:extLst>
      <p:ext uri="{BB962C8B-B14F-4D97-AF65-F5344CB8AC3E}">
        <p14:creationId xmlns:p14="http://schemas.microsoft.com/office/powerpoint/2010/main" xmlns="" val="91511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cs typeface="Trebuchet MS" pitchFamily="34" charset="0"/>
              </a:rPr>
              <a:t>（一）确立目标，定向发展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1738536" cy="4525963"/>
          </a:xfrm>
        </p:spPr>
        <p:txBody>
          <a:bodyPr vert="eaVert">
            <a:normAutofit fontScale="92500" lnSpcReduction="20000"/>
          </a:bodyPr>
          <a:lstStyle/>
          <a:p>
            <a:pPr algn="ctr">
              <a:buNone/>
            </a:pPr>
            <a:endParaRPr lang="en-US" altLang="zh-CN" b="1" dirty="0" smtClean="0"/>
          </a:p>
          <a:p>
            <a:pPr algn="ctr">
              <a:buNone/>
            </a:pPr>
            <a:r>
              <a:rPr lang="zh-CN" altLang="en-US" sz="4000" b="1" dirty="0" smtClean="0"/>
              <a:t>方向比</a:t>
            </a:r>
            <a:r>
              <a:rPr lang="zh-CN" altLang="en-US" sz="4000" b="1" dirty="0"/>
              <a:t>努力重要，</a:t>
            </a:r>
          </a:p>
          <a:p>
            <a:pPr algn="ctr">
              <a:buNone/>
            </a:pPr>
            <a:r>
              <a:rPr lang="zh-CN" altLang="en-US" sz="4000" b="1" dirty="0"/>
              <a:t>目标比勤奋</a:t>
            </a:r>
            <a:r>
              <a:rPr lang="zh-CN" altLang="en-US" sz="4000" b="1" dirty="0" smtClean="0"/>
              <a:t>有效</a:t>
            </a:r>
            <a:r>
              <a:rPr lang="zh-CN" altLang="en-US" sz="4000" b="1" dirty="0"/>
              <a:t>。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1484784"/>
            <a:ext cx="6120679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21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cs typeface="Trebuchet MS" pitchFamily="34" charset="0"/>
              </a:rPr>
              <a:t>调查数据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buFontTx/>
              <a:buNone/>
              <a:defRPr/>
            </a:pPr>
            <a:r>
              <a:rPr lang="en-US" altLang="zh-CN" smtClean="0"/>
              <a:t>  </a:t>
            </a:r>
            <a:r>
              <a:rPr lang="en-US" altLang="zh-CN" sz="3200" smtClean="0"/>
              <a:t>1953</a:t>
            </a:r>
            <a:r>
              <a:rPr lang="zh-CN" altLang="en-US" sz="3200" smtClean="0"/>
              <a:t>年，有人对耶鲁大学毕业生进行了一份问卷调查，题目是</a:t>
            </a:r>
            <a:r>
              <a:rPr lang="zh-CN" altLang="en-US" sz="3200" smtClean="0">
                <a:latin typeface="Arial" pitchFamily="34" charset="0"/>
              </a:rPr>
              <a:t>“</a:t>
            </a:r>
            <a:r>
              <a:rPr lang="zh-CN" altLang="en-US" sz="3200" smtClean="0"/>
              <a:t>你毕业后的目标是什么</a:t>
            </a:r>
            <a:r>
              <a:rPr lang="zh-CN" altLang="en-US" sz="3200" smtClean="0">
                <a:latin typeface="Arial" pitchFamily="34" charset="0"/>
              </a:rPr>
              <a:t>”</a:t>
            </a:r>
            <a:r>
              <a:rPr lang="zh-CN" altLang="en-US" sz="3200" smtClean="0"/>
              <a:t>。统计结果是：</a:t>
            </a:r>
            <a:r>
              <a:rPr lang="en-US" altLang="zh-CN" sz="3200" smtClean="0"/>
              <a:t>3%</a:t>
            </a:r>
            <a:r>
              <a:rPr lang="zh-CN" altLang="en-US" sz="3200" smtClean="0"/>
              <a:t>有明确目标，</a:t>
            </a:r>
            <a:r>
              <a:rPr lang="en-US" altLang="zh-CN" sz="3200" smtClean="0"/>
              <a:t>97%</a:t>
            </a:r>
            <a:r>
              <a:rPr lang="zh-CN" altLang="en-US" sz="3200" smtClean="0"/>
              <a:t>基本没有明确目标。</a:t>
            </a:r>
            <a:r>
              <a:rPr lang="en-US" altLang="zh-CN" sz="3200" smtClean="0"/>
              <a:t>20</a:t>
            </a:r>
            <a:r>
              <a:rPr lang="zh-CN" altLang="en-US" sz="3200" smtClean="0"/>
              <a:t>年后，对他们跟踪调查的结果使人吃惊：</a:t>
            </a:r>
            <a:r>
              <a:rPr lang="en-US" altLang="zh-CN" sz="3200" smtClean="0"/>
              <a:t>20</a:t>
            </a:r>
            <a:r>
              <a:rPr lang="zh-CN" altLang="en-US" sz="3200" smtClean="0"/>
              <a:t>年前调查中的</a:t>
            </a:r>
            <a:r>
              <a:rPr lang="en-US" altLang="zh-CN" sz="3200" smtClean="0"/>
              <a:t>3%</a:t>
            </a:r>
            <a:r>
              <a:rPr lang="zh-CN" altLang="en-US" sz="3200" smtClean="0"/>
              <a:t>拥有的财富总和，要比</a:t>
            </a:r>
            <a:r>
              <a:rPr lang="en-US" altLang="zh-CN" sz="3200" smtClean="0"/>
              <a:t>97%</a:t>
            </a:r>
            <a:r>
              <a:rPr lang="zh-CN" altLang="en-US" sz="3200" smtClean="0"/>
              <a:t>的财富总和多得多。</a:t>
            </a:r>
            <a:endParaRPr lang="en-US" altLang="zh-CN" sz="3200" smtClean="0"/>
          </a:p>
          <a:p>
            <a:pPr algn="ctr" eaLnBrk="1" fontAlgn="auto" hangingPunct="1">
              <a:buFontTx/>
              <a:buNone/>
              <a:defRPr/>
            </a:pPr>
            <a:r>
              <a:rPr lang="zh-CN" altLang="en-US" sz="3200" smtClean="0">
                <a:solidFill>
                  <a:srgbClr val="ED17B0"/>
                </a:solidFill>
              </a:rPr>
              <a:t>可见目标对人做事至关重要。</a:t>
            </a:r>
          </a:p>
        </p:txBody>
      </p:sp>
    </p:spTree>
    <p:extLst>
      <p:ext uri="{BB962C8B-B14F-4D97-AF65-F5344CB8AC3E}">
        <p14:creationId xmlns:p14="http://schemas.microsoft.com/office/powerpoint/2010/main" xmlns="" val="12566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zh-CN" smtClean="0">
                <a:cs typeface="Trebuchet MS" pitchFamily="34" charset="0"/>
              </a:rPr>
              <a:t>《</a:t>
            </a:r>
            <a:r>
              <a:rPr lang="zh-CN" altLang="zh-CN" smtClean="0">
                <a:cs typeface="Trebuchet MS" pitchFamily="34" charset="0"/>
                <a:hlinkClick r:id="rId2" action="ppaction://hlinkfile"/>
              </a:rPr>
              <a:t>三个泥瓦匠</a:t>
            </a:r>
            <a:r>
              <a:rPr lang="zh-CN" altLang="zh-CN" smtClean="0">
                <a:cs typeface="Trebuchet MS" pitchFamily="34" charset="0"/>
              </a:rPr>
              <a:t>》</a:t>
            </a:r>
            <a:endParaRPr lang="zh-CN" altLang="en-US" smtClean="0">
              <a:cs typeface="Trebuchet MS" pitchFamily="34" charset="0"/>
            </a:endParaRPr>
          </a:p>
        </p:txBody>
      </p:sp>
      <p:sp>
        <p:nvSpPr>
          <p:cNvPr id="166915" name="内容占位符 2"/>
          <p:cNvSpPr>
            <a:spLocks noGrp="1"/>
          </p:cNvSpPr>
          <p:nvPr>
            <p:ph idx="1"/>
          </p:nvPr>
        </p:nvSpPr>
        <p:spPr>
          <a:xfrm>
            <a:off x="1009650" y="1524000"/>
            <a:ext cx="7124700" cy="4724400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Char char=""/>
            </a:pPr>
            <a:r>
              <a:rPr lang="zh-CN" altLang="zh-CN" sz="2000" b="1" dirty="0" smtClean="0">
                <a:latin typeface="华文中宋" pitchFamily="2" charset="-122"/>
                <a:ea typeface="华文中宋" pitchFamily="2" charset="-122"/>
              </a:rPr>
              <a:t>有三个泥瓦匠在建一座教堂，一个行者路过这个工地，就问一个泥瓦工：“师傅，您在干什么？”他回答说：“您看不见吗？我在砌墙，因为砌墙我才能拿到工资，才能养家糊口，解决我的生活。”行者又问旁边第二个泥瓦工同样的话，而第二个泥瓦工回答说：“我在建造一座教堂，因为这里方圆十里都没有一座教堂，我们都是上帝的信徒，我要为我的家人，我的亲戚朋友，我们这一带的父老乡亲建造一个心灵的寄托所。”行者又到不远处第三个泥瓦匠面前：“师傅，您在干什么？”第三个泥瓦匠回到说：“我在实现我的梦想，要建造世界上最美丽的</a:t>
            </a:r>
            <a:r>
              <a:rPr lang="zh-CN" altLang="en-US" sz="2000" b="1" dirty="0" smtClean="0">
                <a:latin typeface="华文中宋" pitchFamily="2" charset="-122"/>
                <a:ea typeface="华文中宋" pitchFamily="2" charset="-122"/>
              </a:rPr>
              <a:t>建筑</a:t>
            </a:r>
            <a:r>
              <a:rPr lang="zh-CN" altLang="zh-CN" sz="2000" b="1" dirty="0" smtClean="0">
                <a:latin typeface="华文中宋" pitchFamily="2" charset="-122"/>
                <a:ea typeface="华文中宋" pitchFamily="2" charset="-122"/>
              </a:rPr>
              <a:t>。”数年后，那三个泥瓦匠都谋着不同的职业，过着不同的生活。第一个泥瓦工依然还是泥瓦工，而第二个泥瓦工成了一个牧师，第三个泥瓦工成了世界闻名的建筑师。</a:t>
            </a:r>
            <a:endParaRPr lang="zh-CN" altLang="en-US" sz="2000" dirty="0" smtClean="0">
              <a:latin typeface="华文中宋" pitchFamily="2" charset="-122"/>
              <a:ea typeface="华文中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535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mtClean="0">
                <a:cs typeface="Trebuchet MS" pitchFamily="34" charset="0"/>
              </a:rPr>
              <a:t>感悟</a:t>
            </a:r>
          </a:p>
        </p:txBody>
      </p:sp>
      <p:sp>
        <p:nvSpPr>
          <p:cNvPr id="167939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n-US" altLang="zh-CN" b="1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①</a:t>
            </a:r>
            <a:r>
              <a:rPr lang="zh-CN" altLang="zh-CN" b="1" dirty="0" smtClean="0">
                <a:solidFill>
                  <a:srgbClr val="0070C0"/>
                </a:solidFill>
                <a:ea typeface="华文新魏" pitchFamily="2" charset="-122"/>
              </a:rPr>
              <a:t>目标不同，结果有差别</a:t>
            </a:r>
            <a:r>
              <a:rPr lang="zh-CN" altLang="en-US" b="1" dirty="0" smtClean="0">
                <a:solidFill>
                  <a:srgbClr val="0070C0"/>
                </a:solidFill>
                <a:ea typeface="华文新魏" pitchFamily="2" charset="-122"/>
              </a:rPr>
              <a:t>。</a:t>
            </a:r>
            <a:r>
              <a:rPr lang="zh-CN" altLang="zh-CN" sz="3600" dirty="0" smtClean="0"/>
              <a:t>我们</a:t>
            </a:r>
            <a:r>
              <a:rPr lang="zh-CN" altLang="en-US" sz="3600" dirty="0" smtClean="0"/>
              <a:t>的</a:t>
            </a:r>
            <a:r>
              <a:rPr lang="zh-CN" altLang="zh-CN" sz="3600" dirty="0" smtClean="0"/>
              <a:t>工作</a:t>
            </a:r>
            <a:r>
              <a:rPr lang="zh-CN" altLang="en-US" sz="3600" dirty="0" smtClean="0"/>
              <a:t>在</a:t>
            </a:r>
            <a:r>
              <a:rPr lang="zh-CN" altLang="zh-CN" sz="3600" dirty="0" smtClean="0"/>
              <a:t>为别人创造价值</a:t>
            </a:r>
            <a:r>
              <a:rPr lang="zh-CN" altLang="en-US" sz="3600" dirty="0" smtClean="0"/>
              <a:t>的</a:t>
            </a:r>
            <a:r>
              <a:rPr lang="zh-CN" altLang="zh-CN" sz="3600" dirty="0" smtClean="0"/>
              <a:t>同时</a:t>
            </a:r>
            <a:r>
              <a:rPr lang="zh-CN" altLang="en-US" sz="3600" dirty="0" smtClean="0"/>
              <a:t>，</a:t>
            </a:r>
            <a:r>
              <a:rPr lang="zh-CN" altLang="zh-CN" sz="3600" dirty="0" smtClean="0"/>
              <a:t>也是自我价值的完善和提高</a:t>
            </a:r>
            <a:r>
              <a:rPr lang="zh-CN" altLang="en-US" sz="3600" dirty="0" smtClean="0"/>
              <a:t>。</a:t>
            </a:r>
            <a:endParaRPr lang="en-US" altLang="zh-CN" sz="3600" dirty="0" smtClean="0"/>
          </a:p>
          <a:p>
            <a:pPr marL="0" indent="0" eaLnBrk="1" hangingPunct="1">
              <a:buFontTx/>
              <a:buNone/>
            </a:pPr>
            <a:r>
              <a:rPr lang="zh-CN" altLang="en-US" b="1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②</a:t>
            </a:r>
            <a:r>
              <a:rPr lang="zh-CN" altLang="zh-CN" b="1" dirty="0" smtClean="0">
                <a:solidFill>
                  <a:srgbClr val="0070C0"/>
                </a:solidFill>
                <a:ea typeface="华文新魏" pitchFamily="2" charset="-122"/>
              </a:rPr>
              <a:t>心态决定结果</a:t>
            </a:r>
            <a:r>
              <a:rPr lang="zh-CN" altLang="en-US" b="1" dirty="0" smtClean="0">
                <a:solidFill>
                  <a:srgbClr val="0070C0"/>
                </a:solidFill>
                <a:ea typeface="华文新魏" pitchFamily="2" charset="-122"/>
              </a:rPr>
              <a:t>。</a:t>
            </a:r>
            <a:r>
              <a:rPr lang="zh-CN" altLang="zh-CN" sz="3600" dirty="0" smtClean="0"/>
              <a:t>第一个，工作对他</a:t>
            </a:r>
            <a:r>
              <a:rPr lang="zh-CN" altLang="en-US" sz="3600" dirty="0" smtClean="0"/>
              <a:t>只</a:t>
            </a:r>
            <a:r>
              <a:rPr lang="zh-CN" altLang="zh-CN" sz="3600" dirty="0" smtClean="0"/>
              <a:t>是挣钱的形式；第二个，工作对他只是一种责任；第三个喜欢</a:t>
            </a:r>
            <a:r>
              <a:rPr lang="zh-CN" altLang="en-US" sz="3600" dirty="0" smtClean="0"/>
              <a:t>、</a:t>
            </a:r>
            <a:r>
              <a:rPr lang="zh-CN" altLang="zh-CN" sz="3600" dirty="0" smtClean="0"/>
              <a:t>热爱他的工作，工作对他是一种享受！</a:t>
            </a:r>
            <a:r>
              <a:rPr lang="zh-CN" altLang="en-US" sz="3600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（三者合一）</a:t>
            </a:r>
          </a:p>
        </p:txBody>
      </p:sp>
    </p:spTree>
    <p:extLst>
      <p:ext uri="{BB962C8B-B14F-4D97-AF65-F5344CB8AC3E}">
        <p14:creationId xmlns:p14="http://schemas.microsoft.com/office/powerpoint/2010/main" xmlns="" val="346366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cs typeface="Trebuchet MS" pitchFamily="34" charset="0"/>
              </a:rPr>
              <a:t>目标就是阳光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US" altLang="zh-CN" sz="5400" smtClean="0"/>
          </a:p>
          <a:p>
            <a:pPr eaLnBrk="1" hangingPunct="1">
              <a:buFontTx/>
              <a:buNone/>
            </a:pPr>
            <a:r>
              <a:rPr lang="zh-CN" altLang="en-US" sz="5400" smtClean="0"/>
              <a:t>要播撒阳光到别人心中，</a:t>
            </a:r>
          </a:p>
          <a:p>
            <a:pPr eaLnBrk="1" hangingPunct="1">
              <a:buFontTx/>
              <a:buNone/>
            </a:pPr>
            <a:r>
              <a:rPr lang="zh-CN" altLang="en-US" sz="5400" smtClean="0"/>
              <a:t>总得自己心中有阳光 。</a:t>
            </a:r>
          </a:p>
        </p:txBody>
      </p:sp>
    </p:spTree>
    <p:extLst>
      <p:ext uri="{BB962C8B-B14F-4D97-AF65-F5344CB8AC3E}">
        <p14:creationId xmlns:p14="http://schemas.microsoft.com/office/powerpoint/2010/main" xmlns="" val="47247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76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zh-CN" sz="3600" b="1" dirty="0">
                <a:effectLst/>
              </a:rPr>
              <a:t>国务院关于加快发展现代职业教育的</a:t>
            </a:r>
            <a:r>
              <a:rPr lang="zh-CN" altLang="zh-CN" sz="3600" b="1" dirty="0" smtClean="0">
                <a:effectLst/>
              </a:rPr>
              <a:t>决定</a:t>
            </a:r>
            <a:r>
              <a:rPr lang="en-US" altLang="zh-CN" sz="3600" b="1" dirty="0" smtClean="0">
                <a:effectLst/>
              </a:rPr>
              <a:t/>
            </a:r>
            <a:br>
              <a:rPr lang="en-US" altLang="zh-CN" sz="3600" b="1" dirty="0" smtClean="0">
                <a:effectLst/>
              </a:rPr>
            </a:br>
            <a:r>
              <a:rPr lang="zh-CN" altLang="zh-CN" sz="2700" b="1" dirty="0">
                <a:effectLst/>
              </a:rPr>
              <a:t>国发〔</a:t>
            </a:r>
            <a:r>
              <a:rPr lang="en-US" altLang="zh-CN" sz="2700" b="1" dirty="0">
                <a:effectLst/>
              </a:rPr>
              <a:t>2014</a:t>
            </a:r>
            <a:r>
              <a:rPr lang="zh-CN" altLang="zh-CN" sz="2700" b="1" dirty="0">
                <a:effectLst/>
              </a:rPr>
              <a:t>〕</a:t>
            </a:r>
            <a:r>
              <a:rPr lang="en-US" altLang="zh-CN" sz="2700" b="1" dirty="0">
                <a:effectLst/>
              </a:rPr>
              <a:t>19</a:t>
            </a:r>
            <a:r>
              <a:rPr lang="zh-CN" altLang="zh-CN" sz="2700" b="1" dirty="0">
                <a:effectLst/>
              </a:rPr>
              <a:t>号</a:t>
            </a:r>
            <a:r>
              <a:rPr lang="zh-CN" altLang="zh-CN" sz="2700" dirty="0">
                <a:effectLst/>
              </a:rPr>
              <a:t/>
            </a:r>
            <a:br>
              <a:rPr lang="zh-CN" altLang="zh-CN" sz="2700" dirty="0">
                <a:effectLst/>
              </a:rPr>
            </a:br>
            <a:endParaRPr lang="zh-CN" altLang="en-US" sz="27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zh-CN" dirty="0"/>
              <a:t>（到</a:t>
            </a:r>
            <a:r>
              <a:rPr lang="en-US" altLang="zh-CN" dirty="0"/>
              <a:t>2020</a:t>
            </a:r>
            <a:r>
              <a:rPr lang="zh-CN" altLang="zh-CN" dirty="0"/>
              <a:t>年）中职高职衔接、职业教育与普通教育相互沟通， </a:t>
            </a:r>
          </a:p>
          <a:p>
            <a:r>
              <a:rPr lang="zh-CN" altLang="zh-CN" dirty="0"/>
              <a:t>初中毕业生实行中高职贯通培养；</a:t>
            </a:r>
          </a:p>
          <a:p>
            <a:r>
              <a:rPr lang="zh-CN" altLang="zh-CN" dirty="0"/>
              <a:t>推进学历证书和职业资格证书</a:t>
            </a:r>
            <a:r>
              <a:rPr lang="en-US" altLang="zh-CN" dirty="0"/>
              <a:t>“</a:t>
            </a:r>
            <a:r>
              <a:rPr lang="zh-CN" altLang="zh-CN" dirty="0"/>
              <a:t>双证书</a:t>
            </a:r>
            <a:r>
              <a:rPr lang="en-US" altLang="zh-CN" dirty="0"/>
              <a:t>”</a:t>
            </a:r>
            <a:r>
              <a:rPr lang="zh-CN" altLang="zh-CN" dirty="0"/>
              <a:t>制度；</a:t>
            </a:r>
          </a:p>
          <a:p>
            <a:r>
              <a:rPr lang="zh-CN" altLang="zh-CN" dirty="0"/>
              <a:t>高等职业教育规模占高等教育的一半以上。</a:t>
            </a:r>
          </a:p>
          <a:p>
            <a:r>
              <a:rPr lang="zh-CN" altLang="zh-CN" dirty="0"/>
              <a:t>专兼结合的</a:t>
            </a:r>
            <a:r>
              <a:rPr lang="en-US" altLang="zh-CN" dirty="0"/>
              <a:t>“</a:t>
            </a:r>
            <a:r>
              <a:rPr lang="zh-CN" altLang="zh-CN" dirty="0"/>
              <a:t>双师型</a:t>
            </a:r>
            <a:r>
              <a:rPr lang="en-US" altLang="zh-CN" dirty="0"/>
              <a:t>”</a:t>
            </a:r>
            <a:r>
              <a:rPr lang="zh-CN" altLang="zh-CN" dirty="0"/>
              <a:t>教师队伍建设进展显著；</a:t>
            </a:r>
          </a:p>
          <a:p>
            <a:r>
              <a:rPr lang="zh-CN" altLang="zh-CN" dirty="0"/>
              <a:t>职业学校设置正高级教师职务（职称）。</a:t>
            </a:r>
          </a:p>
          <a:p>
            <a:pPr marL="0" indent="0" algn="r">
              <a:buNone/>
            </a:pPr>
            <a:r>
              <a:rPr lang="zh-CN" altLang="zh-CN" b="1" dirty="0"/>
              <a:t>（</a:t>
            </a:r>
            <a:r>
              <a:rPr lang="en-US" altLang="zh-CN" b="1" dirty="0"/>
              <a:t>2014</a:t>
            </a:r>
            <a:r>
              <a:rPr lang="zh-CN" altLang="zh-CN" b="1" dirty="0" smtClean="0"/>
              <a:t>年</a:t>
            </a:r>
            <a:r>
              <a:rPr lang="en-US" altLang="zh-CN" b="1" dirty="0" smtClean="0"/>
              <a:t>6</a:t>
            </a:r>
            <a:r>
              <a:rPr lang="zh-CN" altLang="zh-CN" b="1" dirty="0"/>
              <a:t>月</a:t>
            </a:r>
            <a:r>
              <a:rPr lang="en-US" altLang="zh-CN" b="1" dirty="0"/>
              <a:t>22</a:t>
            </a:r>
            <a:r>
              <a:rPr lang="zh-CN" altLang="zh-CN" b="1" dirty="0"/>
              <a:t>日）</a:t>
            </a:r>
            <a:r>
              <a:rPr lang="zh-CN" altLang="zh-CN" dirty="0"/>
              <a:t/>
            </a:r>
            <a:br>
              <a:rPr lang="zh-CN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8811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cs typeface="Trebuchet MS" pitchFamily="34" charset="0"/>
              </a:rPr>
              <a:t>差别</a:t>
            </a:r>
            <a:r>
              <a:rPr lang="en-US" altLang="zh-CN" smtClean="0">
                <a:latin typeface="Arial" pitchFamily="34" charset="0"/>
                <a:cs typeface="Trebuchet MS" pitchFamily="34" charset="0"/>
              </a:rPr>
              <a:t>——</a:t>
            </a:r>
            <a:r>
              <a:rPr lang="zh-CN" altLang="en-US" smtClean="0">
                <a:cs typeface="Trebuchet MS" pitchFamily="34" charset="0"/>
              </a:rPr>
              <a:t>天赋？目标！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zh-CN" sz="2800" smtClean="0">
                <a:latin typeface="Arial" pitchFamily="34" charset="0"/>
              </a:rPr>
              <a:t>“</a:t>
            </a:r>
            <a:r>
              <a:rPr lang="zh-CN" altLang="en-US" sz="2800" smtClean="0"/>
              <a:t>三</a:t>
            </a:r>
            <a:r>
              <a:rPr lang="en-US" altLang="zh-CN" sz="2800" smtClean="0"/>
              <a:t>mang</a:t>
            </a:r>
            <a:r>
              <a:rPr lang="en-US" altLang="zh-CN" sz="2800" smtClean="0">
                <a:latin typeface="Arial" pitchFamily="34" charset="0"/>
              </a:rPr>
              <a:t>”</a:t>
            </a:r>
            <a:endParaRPr lang="en-US" altLang="zh-CN" sz="2800" smtClean="0"/>
          </a:p>
          <a:p>
            <a:pPr eaLnBrk="1" hangingPunct="1"/>
            <a:r>
              <a:rPr lang="zh-CN" altLang="en-US" sz="2800" smtClean="0"/>
              <a:t>忙：匆忙，领导让干什么就干什么</a:t>
            </a:r>
            <a:r>
              <a:rPr lang="en-US" altLang="zh-CN" sz="2800" smtClean="0">
                <a:latin typeface="Arial" pitchFamily="34" charset="0"/>
              </a:rPr>
              <a:t>——</a:t>
            </a:r>
            <a:r>
              <a:rPr lang="zh-CN" altLang="en-US" sz="2800" smtClean="0"/>
              <a:t>缺少自己的思考。</a:t>
            </a:r>
          </a:p>
          <a:p>
            <a:pPr eaLnBrk="1" hangingPunct="1"/>
            <a:r>
              <a:rPr lang="zh-CN" altLang="en-US" sz="2800" smtClean="0"/>
              <a:t>茫：迷茫，从众，跟风，别人干什么我就干什么。</a:t>
            </a:r>
          </a:p>
          <a:p>
            <a:pPr eaLnBrk="1" hangingPunct="1"/>
            <a:r>
              <a:rPr lang="zh-CN" altLang="en-US" sz="2800" smtClean="0"/>
              <a:t>盲：盲目，把自己的全部精力用于应试教育，缺少自己的教师职业人生追求。 </a:t>
            </a:r>
          </a:p>
        </p:txBody>
      </p:sp>
    </p:spTree>
    <p:extLst>
      <p:ext uri="{BB962C8B-B14F-4D97-AF65-F5344CB8AC3E}">
        <p14:creationId xmlns:p14="http://schemas.microsoft.com/office/powerpoint/2010/main" xmlns="" val="306112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cs typeface="Trebuchet MS" pitchFamily="34" charset="0"/>
            </a:endParaRPr>
          </a:p>
        </p:txBody>
      </p:sp>
      <p:sp>
        <p:nvSpPr>
          <p:cNvPr id="171011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zh-CN" altLang="en-US" sz="4000" b="1" smtClean="0">
                <a:latin typeface="华文新魏" pitchFamily="2" charset="-122"/>
                <a:ea typeface="华文新魏" pitchFamily="2" charset="-122"/>
              </a:rPr>
              <a:t>从“忙”中获得内心的宁静；</a:t>
            </a:r>
            <a:endParaRPr lang="en-US" altLang="zh-CN" sz="4000" b="1" smtClean="0">
              <a:latin typeface="华文新魏" pitchFamily="2" charset="-122"/>
              <a:ea typeface="华文新魏" pitchFamily="2" charset="-122"/>
            </a:endParaRPr>
          </a:p>
          <a:p>
            <a:pPr marL="0" indent="0">
              <a:buFont typeface="Wingdings 2" pitchFamily="18" charset="2"/>
              <a:buNone/>
            </a:pPr>
            <a:r>
              <a:rPr lang="zh-CN" altLang="en-US" sz="4000" b="1" smtClean="0">
                <a:latin typeface="华文新魏" pitchFamily="2" charset="-122"/>
                <a:ea typeface="华文新魏" pitchFamily="2" charset="-122"/>
              </a:rPr>
              <a:t>从“盲”中找到成长的目标；</a:t>
            </a:r>
            <a:endParaRPr lang="en-US" altLang="zh-CN" sz="4000" b="1" smtClean="0">
              <a:latin typeface="华文新魏" pitchFamily="2" charset="-122"/>
              <a:ea typeface="华文新魏" pitchFamily="2" charset="-122"/>
            </a:endParaRPr>
          </a:p>
          <a:p>
            <a:pPr marL="0" indent="0">
              <a:buFont typeface="Wingdings 2" pitchFamily="18" charset="2"/>
              <a:buNone/>
            </a:pPr>
            <a:r>
              <a:rPr lang="zh-CN" altLang="en-US" sz="4000" b="1" smtClean="0">
                <a:latin typeface="华文新魏" pitchFamily="2" charset="-122"/>
                <a:ea typeface="华文新魏" pitchFamily="2" charset="-122"/>
              </a:rPr>
              <a:t>从“茫”中体验人生的幸福。</a:t>
            </a:r>
          </a:p>
        </p:txBody>
      </p:sp>
    </p:spTree>
    <p:extLst>
      <p:ext uri="{BB962C8B-B14F-4D97-AF65-F5344CB8AC3E}">
        <p14:creationId xmlns:p14="http://schemas.microsoft.com/office/powerpoint/2010/main" xmlns="" val="30885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cs typeface="Trebuchet MS" pitchFamily="34" charset="0"/>
              </a:rPr>
              <a:t>心静、神定、灵慧</a:t>
            </a:r>
          </a:p>
        </p:txBody>
      </p:sp>
      <p:sp>
        <p:nvSpPr>
          <p:cNvPr id="172035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zh-CN" altLang="en-US" b="1" smtClean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sz="3200" b="1" smtClean="0">
                <a:latin typeface="华文新魏" pitchFamily="2" charset="-122"/>
                <a:ea typeface="华文新魏" pitchFamily="2" charset="-122"/>
              </a:rPr>
              <a:t>心静</a:t>
            </a:r>
            <a:r>
              <a:rPr lang="zh-CN" altLang="en-US" sz="3200" smtClean="0"/>
              <a:t>：回归自己的内心，追求自己的            教育理想；</a:t>
            </a:r>
            <a:endParaRPr lang="en-US" altLang="zh-CN" sz="3200" smtClean="0"/>
          </a:p>
          <a:p>
            <a:pPr marL="0" indent="0">
              <a:buFont typeface="Wingdings 2" pitchFamily="18" charset="2"/>
              <a:buNone/>
            </a:pPr>
            <a:r>
              <a:rPr lang="zh-CN" altLang="en-US" sz="3200" b="1" smtClean="0">
                <a:latin typeface="华文新魏" pitchFamily="2" charset="-122"/>
                <a:ea typeface="华文新魏" pitchFamily="2" charset="-122"/>
              </a:rPr>
              <a:t>神定</a:t>
            </a:r>
            <a:r>
              <a:rPr lang="zh-CN" altLang="en-US" sz="3200" smtClean="0"/>
              <a:t>：专注于人生的目标与理想；</a:t>
            </a:r>
            <a:endParaRPr lang="en-US" altLang="zh-CN" sz="3200" smtClean="0"/>
          </a:p>
          <a:p>
            <a:pPr marL="0" indent="0">
              <a:buFont typeface="Wingdings 2" pitchFamily="18" charset="2"/>
              <a:buNone/>
            </a:pPr>
            <a:r>
              <a:rPr lang="zh-CN" altLang="en-US" sz="3200" b="1" smtClean="0">
                <a:latin typeface="华文新魏" pitchFamily="2" charset="-122"/>
                <a:ea typeface="华文新魏" pitchFamily="2" charset="-122"/>
              </a:rPr>
              <a:t>灵慧</a:t>
            </a:r>
            <a:r>
              <a:rPr lang="zh-CN" altLang="en-US" sz="3200" smtClean="0"/>
              <a:t>：在反思中升华理想、凝练智慧。</a:t>
            </a:r>
          </a:p>
        </p:txBody>
      </p:sp>
    </p:spTree>
    <p:extLst>
      <p:ext uri="{BB962C8B-B14F-4D97-AF65-F5344CB8AC3E}">
        <p14:creationId xmlns:p14="http://schemas.microsoft.com/office/powerpoint/2010/main" xmlns="" val="176132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cs typeface="Trebuchet MS" pitchFamily="34" charset="0"/>
              </a:rPr>
              <a:t>故事：鹦鹉和旅客（盲从）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lnSpc>
                <a:spcPct val="90000"/>
              </a:lnSpc>
              <a:buFont typeface="Wingdings 2" charset="2"/>
              <a:buChar char=""/>
              <a:defRPr/>
            </a:pPr>
            <a:endParaRPr lang="en-US" altLang="zh-CN" sz="2400" b="1" smtClean="0"/>
          </a:p>
          <a:p>
            <a:pPr eaLnBrk="1" fontAlgn="auto" hangingPunct="1">
              <a:lnSpc>
                <a:spcPts val="3200"/>
              </a:lnSpc>
              <a:buFontTx/>
              <a:buNone/>
              <a:defRPr/>
            </a:pPr>
            <a:r>
              <a:rPr lang="en-US" altLang="zh-CN" sz="2400" b="1" smtClean="0">
                <a:latin typeface="华文宋体" pitchFamily="2" charset="-122"/>
                <a:ea typeface="华文宋体" pitchFamily="2" charset="-122"/>
              </a:rPr>
              <a:t>         </a:t>
            </a:r>
            <a:r>
              <a:rPr lang="zh-CN" altLang="en-US" sz="2400" b="1" smtClean="0">
                <a:latin typeface="华文宋体" pitchFamily="2" charset="-122"/>
                <a:ea typeface="华文宋体" pitchFamily="2" charset="-122"/>
              </a:rPr>
              <a:t>在万米高空的飞机上，有一位旅客带了一只鹦鹉。空姐微笑着给每一位旅客送上了饮料。当走到这位带着鹦鹉的旅客身边的时候，空姐问他：“先生，你要喝什么？”这时他的鹦鹉抢着回答：“我要喝啤酒。”旅客也随着说：“我要喝啤酒。”当空姐倒好啤酒后，鹦鹉又说：“我不要喝啤酒。我要喝果汁。”空姐万般无奈，又倒好了果汁。鹦鹉随着又说：“我不喝果汁了，我要喝雪碧。”空姐强压住怒火，仍然微笑着给他们倒上了雪碧。刚倒好之后，鹦鹉又说要喝啤酒，</a:t>
            </a:r>
            <a:r>
              <a:rPr lang="en-US" altLang="zh-CN" sz="2400" b="1" smtClean="0">
                <a:latin typeface="华文宋体" pitchFamily="2" charset="-122"/>
                <a:ea typeface="华文宋体" pitchFamily="2" charset="-122"/>
              </a:rPr>
              <a:t>……</a:t>
            </a:r>
            <a:r>
              <a:rPr lang="zh-CN" altLang="en-US" sz="2400" b="1" smtClean="0">
                <a:latin typeface="华文宋体" pitchFamily="2" charset="-122"/>
                <a:ea typeface="华文宋体" pitchFamily="2" charset="-122"/>
              </a:rPr>
              <a:t>就这样几次三番，空姐再也忍不住满腔怒火，打开机舱门把鹦鹉和旅客都扔出了飞机。到了飞机外面之后，鹦鹉又说话了：“老兄，你傻了吧？你有翅膀吗？”</a:t>
            </a:r>
          </a:p>
        </p:txBody>
      </p:sp>
    </p:spTree>
    <p:extLst>
      <p:ext uri="{BB962C8B-B14F-4D97-AF65-F5344CB8AC3E}">
        <p14:creationId xmlns:p14="http://schemas.microsoft.com/office/powerpoint/2010/main" xmlns="" val="93634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cs typeface="Trebuchet MS" pitchFamily="34" charset="0"/>
              </a:rPr>
              <a:t>教师成长目标的功能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5400" smtClean="0"/>
              <a:t>     </a:t>
            </a:r>
            <a:r>
              <a:rPr lang="zh-CN" altLang="en-US" sz="5400" smtClean="0"/>
              <a:t>指向功能</a:t>
            </a:r>
            <a:r>
              <a:rPr lang="zh-CN" altLang="en-US" smtClean="0"/>
              <a:t>（散步与赶火车）</a:t>
            </a:r>
            <a:endParaRPr lang="zh-CN" altLang="en-US" sz="5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5400" smtClean="0"/>
              <a:t>     激励功能</a:t>
            </a:r>
            <a:r>
              <a:rPr lang="zh-CN" altLang="en-US" smtClean="0"/>
              <a:t>行为的源泉是需要，需要指向目标 </a:t>
            </a:r>
            <a:endParaRPr lang="zh-CN" altLang="en-US" sz="5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5400" smtClean="0"/>
              <a:t>     开发功能</a:t>
            </a:r>
            <a:r>
              <a:rPr lang="zh-CN" altLang="en-US" b="1" smtClean="0"/>
              <a:t>（鼯鼠之技</a:t>
            </a:r>
            <a:r>
              <a:rPr lang="en-US" altLang="zh-CN" sz="2000" b="1" smtClean="0">
                <a:latin typeface="Arial" pitchFamily="34" charset="0"/>
              </a:rPr>
              <a:t>——</a:t>
            </a:r>
            <a:r>
              <a:rPr lang="zh-CN" altLang="en-US" sz="2000" b="1" smtClean="0"/>
              <a:t>能飞不能上屋、能缘不能穷木、能游不能渡谷、能穴不能藏身、能走不能免人</a:t>
            </a:r>
            <a:r>
              <a:rPr lang="zh-CN" altLang="en-US" smtClean="0"/>
              <a:t> </a:t>
            </a:r>
            <a:r>
              <a:rPr lang="zh-CN" altLang="en-US" b="1" smtClean="0"/>
              <a:t>）</a:t>
            </a:r>
            <a:endParaRPr lang="zh-CN" altLang="en-US" sz="5400" smtClean="0"/>
          </a:p>
          <a:p>
            <a:pPr eaLnBrk="1" hangingPunct="1">
              <a:lnSpc>
                <a:spcPct val="90000"/>
              </a:lnSpc>
            </a:pPr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xmlns="" val="202460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cs typeface="Trebuchet MS" pitchFamily="34" charset="0"/>
              </a:rPr>
              <a:t>怎样规划成长目标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buFontTx/>
              <a:buNone/>
              <a:defRPr/>
            </a:pPr>
            <a:r>
              <a:rPr lang="en-US" altLang="zh-CN" sz="4800" smtClean="0"/>
              <a:t>1.</a:t>
            </a:r>
            <a:r>
              <a:rPr lang="zh-CN" altLang="en-US" sz="4800" smtClean="0"/>
              <a:t>分析自己的优势和劣势</a:t>
            </a:r>
          </a:p>
          <a:p>
            <a:pPr eaLnBrk="1" fontAlgn="auto" hangingPunct="1">
              <a:buFontTx/>
              <a:buNone/>
              <a:defRPr/>
            </a:pPr>
            <a:r>
              <a:rPr lang="zh-CN" altLang="en-US" sz="2800" smtClean="0">
                <a:solidFill>
                  <a:srgbClr val="ED17B0"/>
                </a:solidFill>
                <a:ea typeface="华文新魏" pitchFamily="2" charset="-122"/>
              </a:rPr>
              <a:t>            （宝贝放错了地方便是废物）</a:t>
            </a:r>
          </a:p>
          <a:p>
            <a:pPr eaLnBrk="1" fontAlgn="auto" hangingPunct="1">
              <a:buFontTx/>
              <a:buNone/>
              <a:defRPr/>
            </a:pPr>
            <a:r>
              <a:rPr lang="en-US" altLang="zh-CN" sz="4800" smtClean="0"/>
              <a:t>2.</a:t>
            </a:r>
            <a:r>
              <a:rPr lang="zh-CN" altLang="en-US" sz="4800" smtClean="0"/>
              <a:t>规划成长目标</a:t>
            </a:r>
          </a:p>
          <a:p>
            <a:pPr eaLnBrk="1" fontAlgn="auto" hangingPunct="1">
              <a:buFontTx/>
              <a:buNone/>
              <a:defRPr/>
            </a:pPr>
            <a:r>
              <a:rPr lang="en-US" altLang="zh-CN" sz="4800" smtClean="0"/>
              <a:t>3.</a:t>
            </a:r>
            <a:r>
              <a:rPr lang="zh-CN" altLang="en-US" sz="4800" smtClean="0"/>
              <a:t>选准突破口（切入点）</a:t>
            </a:r>
          </a:p>
          <a:p>
            <a:pPr eaLnBrk="1" fontAlgn="auto" hangingPunct="1">
              <a:buFontTx/>
              <a:buNone/>
              <a:defRPr/>
            </a:pPr>
            <a:r>
              <a:rPr lang="en-US" altLang="zh-CN" sz="4800" smtClean="0"/>
              <a:t>4.</a:t>
            </a:r>
            <a:r>
              <a:rPr lang="zh-CN" altLang="en-US" sz="4800" smtClean="0"/>
              <a:t>分解目标</a:t>
            </a:r>
          </a:p>
        </p:txBody>
      </p:sp>
    </p:spTree>
    <p:extLst>
      <p:ext uri="{BB962C8B-B14F-4D97-AF65-F5344CB8AC3E}">
        <p14:creationId xmlns:p14="http://schemas.microsoft.com/office/powerpoint/2010/main" xmlns="" val="223709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cs typeface="Trebuchet MS" pitchFamily="34" charset="0"/>
              </a:rPr>
              <a:t>实现目标的策略</a:t>
            </a:r>
            <a:r>
              <a:rPr lang="zh-CN" altLang="en-US" smtClean="0">
                <a:cs typeface="Trebuchet MS" pitchFamily="34" charset="0"/>
              </a:rPr>
              <a:t> 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zh-CN" sz="4400" smtClean="0"/>
              <a:t>1.</a:t>
            </a:r>
            <a:r>
              <a:rPr lang="zh-CN" altLang="en-US" sz="4400" smtClean="0"/>
              <a:t>仰望星空，脚踏实地</a:t>
            </a:r>
            <a:r>
              <a:rPr lang="zh-CN" altLang="en-US" sz="2800" smtClean="0">
                <a:ea typeface="华文新魏" pitchFamily="2" charset="-122"/>
              </a:rPr>
              <a:t>（阿迪力）</a:t>
            </a:r>
          </a:p>
          <a:p>
            <a:pPr eaLnBrk="1" hangingPunct="1">
              <a:buFontTx/>
              <a:buNone/>
            </a:pPr>
            <a:r>
              <a:rPr lang="en-US" altLang="zh-CN" sz="4400" smtClean="0"/>
              <a:t>2.</a:t>
            </a:r>
            <a:r>
              <a:rPr lang="zh-CN" altLang="en-US" sz="4400" smtClean="0"/>
              <a:t>需要调整则调整，该放弃就放弃</a:t>
            </a:r>
          </a:p>
          <a:p>
            <a:pPr eaLnBrk="1" hangingPunct="1">
              <a:buFontTx/>
              <a:buNone/>
            </a:pPr>
            <a:r>
              <a:rPr lang="en-US" altLang="zh-CN" sz="4400" smtClean="0"/>
              <a:t>3.</a:t>
            </a:r>
            <a:r>
              <a:rPr lang="zh-CN" altLang="en-US" sz="4400" smtClean="0"/>
              <a:t>不要事事追求完美</a:t>
            </a:r>
            <a:r>
              <a:rPr lang="zh-CN" altLang="en-US" sz="2800" smtClean="0"/>
              <a:t>（</a:t>
            </a:r>
            <a:r>
              <a:rPr lang="zh-CN" altLang="en-US" smtClean="0"/>
              <a:t>女神维纳斯） </a:t>
            </a:r>
          </a:p>
        </p:txBody>
      </p:sp>
    </p:spTree>
    <p:extLst>
      <p:ext uri="{BB962C8B-B14F-4D97-AF65-F5344CB8AC3E}">
        <p14:creationId xmlns:p14="http://schemas.microsoft.com/office/powerpoint/2010/main" xmlns="" val="220847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cs typeface="Trebuchet MS" pitchFamily="34" charset="0"/>
              </a:rPr>
              <a:t>瑕不掩瑜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zh-CN" altLang="en-US" sz="3200" b="1" dirty="0" smtClean="0">
                <a:latin typeface="华文宋体" pitchFamily="2" charset="-122"/>
                <a:ea typeface="华文宋体" pitchFamily="2" charset="-122"/>
              </a:rPr>
              <a:t>       </a:t>
            </a:r>
            <a:endParaRPr lang="en-US" altLang="zh-CN" sz="3200" b="1" dirty="0" smtClean="0">
              <a:latin typeface="华文宋体" pitchFamily="2" charset="-122"/>
              <a:ea typeface="华文宋体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b="1" dirty="0">
                <a:latin typeface="华文宋体" pitchFamily="2" charset="-122"/>
                <a:ea typeface="华文宋体" pitchFamily="2" charset="-122"/>
              </a:rPr>
              <a:t> </a:t>
            </a:r>
            <a:r>
              <a:rPr lang="en-US" altLang="zh-CN" b="1" dirty="0" smtClean="0">
                <a:latin typeface="华文宋体" pitchFamily="2" charset="-122"/>
                <a:ea typeface="华文宋体" pitchFamily="2" charset="-122"/>
              </a:rPr>
              <a:t>     </a:t>
            </a:r>
            <a:r>
              <a:rPr lang="zh-CN" altLang="en-US" sz="3200" b="1" dirty="0" smtClean="0">
                <a:latin typeface="华文宋体" pitchFamily="2" charset="-122"/>
                <a:ea typeface="华文宋体" pitchFamily="2" charset="-122"/>
              </a:rPr>
              <a:t>有位渔夫从海里捞到一颗晶莹圆润的大珍珠，爱不释手。但是美中不足的是珍珠的上面有个小黑点儿。渔夫想，如果将小黑点儿去掉，珍珠将变成无价之宝。可是渔夫剥掉一层，黑点儿仍在，再剥掉一层，黑点儿还在，一层层剥到最后，黑点儿没有了，珍珠也不复存在了。</a:t>
            </a:r>
          </a:p>
        </p:txBody>
      </p:sp>
    </p:spTree>
    <p:extLst>
      <p:ext uri="{BB962C8B-B14F-4D97-AF65-F5344CB8AC3E}">
        <p14:creationId xmlns:p14="http://schemas.microsoft.com/office/powerpoint/2010/main" xmlns="" val="21560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>
              <a:cs typeface="Trebuchet MS" pitchFamily="34" charset="0"/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zh-CN" sz="4400" smtClean="0"/>
              <a:t>      </a:t>
            </a:r>
            <a:r>
              <a:rPr lang="zh-CN" altLang="en-US" sz="4400" smtClean="0"/>
              <a:t>规划是教师发展的指南，   是教师成长的方向。</a:t>
            </a:r>
          </a:p>
          <a:p>
            <a:pPr eaLnBrk="1" hangingPunct="1">
              <a:buFontTx/>
              <a:buNone/>
            </a:pPr>
            <a:r>
              <a:rPr lang="zh-CN" altLang="en-US" sz="4400" smtClean="0"/>
              <a:t> 规划蕴含着思想、价值、动力，蕴含着自我期盼和希望。</a:t>
            </a:r>
          </a:p>
        </p:txBody>
      </p:sp>
    </p:spTree>
    <p:extLst>
      <p:ext uri="{BB962C8B-B14F-4D97-AF65-F5344CB8AC3E}">
        <p14:creationId xmlns:p14="http://schemas.microsoft.com/office/powerpoint/2010/main" xmlns="" val="25041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cs typeface="Trebuchet MS" pitchFamily="34" charset="0"/>
              </a:rPr>
              <a:t>（二）生涯设计</a:t>
            </a:r>
            <a:r>
              <a:rPr lang="zh-CN" altLang="en-US" smtClean="0">
                <a:cs typeface="Trebuchet MS" pitchFamily="34" charset="0"/>
              </a:rPr>
              <a:t> 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zh-CN" altLang="en-US" sz="4000" b="1" dirty="0" smtClean="0">
                <a:latin typeface="+mj-ea"/>
                <a:ea typeface="+mj-ea"/>
              </a:rPr>
              <a:t>教师对职业发展的设想和规划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pPr eaLnBrk="1" hangingPunct="1">
              <a:buFontTx/>
              <a:buNone/>
            </a:pPr>
            <a:r>
              <a:rPr lang="zh-CN" altLang="en-US" b="1" dirty="0" smtClean="0"/>
              <a:t>包括：</a:t>
            </a:r>
            <a:endParaRPr lang="en-US" altLang="zh-CN" b="1" dirty="0" smtClean="0"/>
          </a:p>
          <a:p>
            <a:pPr eaLnBrk="1" hangingPunct="1">
              <a:buFontTx/>
              <a:buNone/>
            </a:pPr>
            <a:r>
              <a:rPr lang="zh-CN" altLang="en-US" b="1" dirty="0" smtClean="0"/>
              <a:t>   对</a:t>
            </a:r>
            <a:r>
              <a:rPr lang="zh-CN" altLang="en-US" b="1" dirty="0"/>
              <a:t>教师职业的选择</a:t>
            </a:r>
            <a:r>
              <a:rPr lang="zh-CN" altLang="en-US" b="1" dirty="0" smtClean="0"/>
              <a:t>和重新选择；</a:t>
            </a:r>
            <a:endParaRPr lang="en-US" altLang="zh-CN" b="1" dirty="0" smtClean="0"/>
          </a:p>
          <a:p>
            <a:pPr eaLnBrk="1" hangingPunct="1">
              <a:buFontTx/>
              <a:buNone/>
            </a:pPr>
            <a:r>
              <a:rPr lang="zh-CN" altLang="en-US" b="1" dirty="0" smtClean="0"/>
              <a:t>   对教师职业目标与预期成就的设想；</a:t>
            </a:r>
            <a:endParaRPr lang="en-US" altLang="zh-CN" b="1" dirty="0" smtClean="0"/>
          </a:p>
          <a:p>
            <a:pPr eaLnBrk="1" hangingPunct="1">
              <a:buFontTx/>
              <a:buNone/>
            </a:pPr>
            <a:r>
              <a:rPr lang="zh-CN" altLang="en-US" b="1" dirty="0" smtClean="0"/>
              <a:t>   对</a:t>
            </a:r>
            <a:r>
              <a:rPr lang="zh-CN" altLang="en-US" b="1" dirty="0"/>
              <a:t>工作</a:t>
            </a:r>
            <a:r>
              <a:rPr lang="zh-CN" altLang="en-US" b="1" dirty="0" smtClean="0"/>
              <a:t>单位和岗位的设计；</a:t>
            </a:r>
            <a:endParaRPr lang="en-US" altLang="zh-CN" b="1" dirty="0" smtClean="0"/>
          </a:p>
          <a:p>
            <a:pPr eaLnBrk="1" hangingPunct="1">
              <a:buFontTx/>
              <a:buNone/>
            </a:pPr>
            <a:r>
              <a:rPr lang="zh-CN" altLang="en-US" b="1" dirty="0" smtClean="0"/>
              <a:t>   对</a:t>
            </a:r>
            <a:r>
              <a:rPr lang="zh-CN" altLang="en-US" b="1" dirty="0"/>
              <a:t>成长</a:t>
            </a:r>
            <a:r>
              <a:rPr lang="zh-CN" altLang="en-US" b="1" dirty="0" smtClean="0"/>
              <a:t>阶段步骤以及环境条件的考虑。</a:t>
            </a:r>
            <a:endParaRPr lang="en-US" altLang="zh-CN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5504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</a:rPr>
              <a:t>北京市正修订</a:t>
            </a:r>
            <a:r>
              <a:rPr lang="en-US" altLang="zh-CN" dirty="0" smtClean="0">
                <a:solidFill>
                  <a:srgbClr val="FFFF00"/>
                </a:solidFill>
              </a:rPr>
              <a:t/>
            </a:r>
            <a:br>
              <a:rPr lang="en-US" altLang="zh-CN" dirty="0" smtClean="0">
                <a:solidFill>
                  <a:srgbClr val="FFFF00"/>
                </a:solidFill>
              </a:rPr>
            </a:br>
            <a:r>
              <a:rPr lang="en-US" altLang="zh-CN" dirty="0" smtClean="0">
                <a:solidFill>
                  <a:srgbClr val="FFFF00"/>
                </a:solidFill>
              </a:rPr>
              <a:t>《</a:t>
            </a:r>
            <a:r>
              <a:rPr lang="zh-CN" altLang="en-US" dirty="0">
                <a:solidFill>
                  <a:srgbClr val="FFFF00"/>
                </a:solidFill>
              </a:rPr>
              <a:t>职业教育发展</a:t>
            </a:r>
            <a:r>
              <a:rPr lang="zh-CN" altLang="en-US" dirty="0" smtClean="0">
                <a:solidFill>
                  <a:srgbClr val="FFFF00"/>
                </a:solidFill>
              </a:rPr>
              <a:t>决定</a:t>
            </a:r>
            <a:r>
              <a:rPr lang="en-US" altLang="zh-CN" dirty="0" smtClean="0">
                <a:solidFill>
                  <a:srgbClr val="FFFF00"/>
                </a:solidFill>
              </a:rPr>
              <a:t>》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到</a:t>
            </a:r>
            <a:r>
              <a:rPr lang="en-US" altLang="zh-CN" dirty="0" smtClean="0"/>
              <a:t>2020</a:t>
            </a:r>
            <a:r>
              <a:rPr lang="zh-CN" altLang="en-US" dirty="0" smtClean="0"/>
              <a:t>年：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sz="4000" dirty="0">
                <a:latin typeface="+mj-ea"/>
                <a:ea typeface="+mj-ea"/>
              </a:rPr>
              <a:t>本</a:t>
            </a:r>
            <a:r>
              <a:rPr lang="zh-CN" altLang="en-US" sz="4000" dirty="0" smtClean="0">
                <a:latin typeface="+mj-ea"/>
                <a:ea typeface="+mj-ea"/>
              </a:rPr>
              <a:t>市中等职业教育规模压缩近一半：</a:t>
            </a:r>
            <a:endParaRPr lang="en-US" altLang="zh-CN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CN" altLang="en-US" sz="4000" dirty="0">
                <a:latin typeface="+mj-ea"/>
                <a:ea typeface="+mj-ea"/>
              </a:rPr>
              <a:t>在校</a:t>
            </a:r>
            <a:r>
              <a:rPr lang="zh-CN" altLang="en-US" sz="4000" dirty="0" smtClean="0">
                <a:latin typeface="+mj-ea"/>
                <a:ea typeface="+mj-ea"/>
              </a:rPr>
              <a:t>学生控制在</a:t>
            </a:r>
            <a:r>
              <a:rPr lang="en-US" altLang="zh-CN" sz="4000" dirty="0" smtClean="0">
                <a:latin typeface="+mj-ea"/>
                <a:ea typeface="+mj-ea"/>
              </a:rPr>
              <a:t>6</a:t>
            </a:r>
            <a:r>
              <a:rPr lang="zh-CN" altLang="en-US" sz="4000" dirty="0" smtClean="0">
                <a:latin typeface="+mj-ea"/>
                <a:ea typeface="+mj-ea"/>
              </a:rPr>
              <a:t>万人，学校</a:t>
            </a:r>
            <a:r>
              <a:rPr lang="zh-CN" altLang="en-US" sz="4000" dirty="0">
                <a:latin typeface="+mj-ea"/>
                <a:ea typeface="+mj-ea"/>
              </a:rPr>
              <a:t>由</a:t>
            </a:r>
            <a:r>
              <a:rPr lang="en-US" altLang="zh-CN" sz="4000" dirty="0" smtClean="0">
                <a:latin typeface="+mj-ea"/>
                <a:ea typeface="+mj-ea"/>
              </a:rPr>
              <a:t>116</a:t>
            </a:r>
            <a:r>
              <a:rPr lang="zh-CN" altLang="en-US" sz="4000" dirty="0" smtClean="0">
                <a:latin typeface="+mj-ea"/>
                <a:ea typeface="+mj-ea"/>
              </a:rPr>
              <a:t>所减少至</a:t>
            </a:r>
            <a:r>
              <a:rPr lang="en-US" altLang="zh-CN" sz="4000" dirty="0" smtClean="0">
                <a:latin typeface="+mj-ea"/>
                <a:ea typeface="+mj-ea"/>
              </a:rPr>
              <a:t>60</a:t>
            </a:r>
            <a:r>
              <a:rPr lang="zh-CN" altLang="en-US" sz="4000" dirty="0" smtClean="0">
                <a:latin typeface="+mj-ea"/>
                <a:ea typeface="+mj-ea"/>
              </a:rPr>
              <a:t>所左右；高职与本科衔接在校生</a:t>
            </a:r>
            <a:r>
              <a:rPr lang="en-US" altLang="zh-CN" sz="4000" dirty="0" smtClean="0">
                <a:latin typeface="+mj-ea"/>
                <a:ea typeface="+mj-ea"/>
              </a:rPr>
              <a:t>1</a:t>
            </a:r>
            <a:r>
              <a:rPr lang="zh-CN" altLang="en-US" sz="4000" dirty="0" smtClean="0">
                <a:latin typeface="+mj-ea"/>
                <a:ea typeface="+mj-ea"/>
              </a:rPr>
              <a:t>万人左右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 algn="r">
              <a:buNone/>
            </a:pPr>
            <a:r>
              <a:rPr lang="zh-CN" altLang="en-US" dirty="0" smtClean="0"/>
              <a:t>中研网</a:t>
            </a:r>
            <a:r>
              <a:rPr lang="en-US" altLang="zh-CN" dirty="0" smtClean="0"/>
              <a:t>chinaIRN.COM</a:t>
            </a:r>
          </a:p>
          <a:p>
            <a:pPr marL="0" indent="0" algn="r">
              <a:buNone/>
            </a:pPr>
            <a:r>
              <a:rPr lang="en-US" altLang="zh-CN" dirty="0" smtClean="0"/>
              <a:t>2015</a:t>
            </a:r>
            <a:r>
              <a:rPr lang="zh-CN" altLang="en-US" dirty="0" smtClean="0"/>
              <a:t>年</a:t>
            </a:r>
            <a:r>
              <a:rPr lang="en-US" altLang="zh-CN" dirty="0" smtClean="0"/>
              <a:t>8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29</a:t>
            </a:r>
            <a:r>
              <a:rPr lang="zh-CN" altLang="en-US" dirty="0" smtClean="0"/>
              <a:t>日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6697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CN" altLang="en-US" sz="5400" b="1" smtClean="0">
                <a:cs typeface="Trebuchet MS" pitchFamily="34" charset="0"/>
              </a:rPr>
              <a:t>职业生涯设计的意义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800" smtClean="0"/>
              <a:t>⑴</a:t>
            </a:r>
            <a:r>
              <a:rPr lang="zh-CN" altLang="en-US" sz="2800" smtClean="0"/>
              <a:t>有效管理自己的职业生涯，充分发挥自己的潜能（有目标）。</a:t>
            </a:r>
          </a:p>
          <a:p>
            <a:pPr eaLnBrk="1" hangingPunct="1">
              <a:buFontTx/>
              <a:buNone/>
            </a:pPr>
            <a:r>
              <a:rPr lang="zh-CN" altLang="en-US" sz="2800" smtClean="0"/>
              <a:t>⑵提高教学效能感和专业魅力（阶段目标）。</a:t>
            </a:r>
          </a:p>
          <a:p>
            <a:pPr eaLnBrk="1" hangingPunct="1">
              <a:buFontTx/>
              <a:buNone/>
            </a:pPr>
            <a:r>
              <a:rPr lang="zh-CN" altLang="en-US" sz="2800" smtClean="0"/>
              <a:t>⑶提升成就感，增强创造动力（稳心态）。</a:t>
            </a:r>
          </a:p>
          <a:p>
            <a:pPr eaLnBrk="1" hangingPunct="1">
              <a:buFontTx/>
              <a:buNone/>
            </a:pPr>
            <a:r>
              <a:rPr lang="zh-CN" altLang="en-US" sz="2800" smtClean="0"/>
              <a:t>⑷克服职业倦怠，充满职业生活自信和企盼。</a:t>
            </a:r>
          </a:p>
        </p:txBody>
      </p:sp>
    </p:spTree>
    <p:extLst>
      <p:ext uri="{BB962C8B-B14F-4D97-AF65-F5344CB8AC3E}">
        <p14:creationId xmlns:p14="http://schemas.microsoft.com/office/powerpoint/2010/main" xmlns="" val="147097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cs typeface="Trebuchet MS" pitchFamily="34" charset="0"/>
              </a:rPr>
              <a:t>教师规划涉及的方面</a:t>
            </a:r>
            <a:r>
              <a:rPr lang="zh-CN" altLang="en-US" smtClean="0">
                <a:cs typeface="Trebuchet MS" pitchFamily="34" charset="0"/>
              </a:rPr>
              <a:t> 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zh-CN" altLang="en-US" sz="3600" b="1" smtClean="0"/>
              <a:t>第一，教师专业精神形象的设计</a:t>
            </a:r>
          </a:p>
          <a:p>
            <a:pPr eaLnBrk="1" hangingPunct="1">
              <a:buFontTx/>
              <a:buNone/>
            </a:pPr>
            <a:r>
              <a:rPr lang="zh-CN" altLang="en-US" sz="3600" b="1" smtClean="0">
                <a:latin typeface="Arial" pitchFamily="34" charset="0"/>
                <a:ea typeface="楷体_GB2312" pitchFamily="49" charset="-122"/>
              </a:rPr>
              <a:t>“</a:t>
            </a:r>
            <a:r>
              <a:rPr lang="zh-CN" altLang="en-US" sz="3600" b="1" smtClean="0">
                <a:latin typeface="楷体_GB2312" pitchFamily="49" charset="-122"/>
                <a:ea typeface="楷体_GB2312" pitchFamily="49" charset="-122"/>
              </a:rPr>
              <a:t>思想有多远，我们就能走多远</a:t>
            </a:r>
            <a:r>
              <a:rPr lang="zh-CN" altLang="en-US" sz="3600" b="1" smtClean="0">
                <a:latin typeface="Arial" pitchFamily="34" charset="0"/>
                <a:ea typeface="楷体_GB2312" pitchFamily="49" charset="-122"/>
              </a:rPr>
              <a:t>”</a:t>
            </a:r>
            <a:r>
              <a:rPr lang="zh-CN" altLang="en-US" sz="3600" smtClean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3600" b="1" smtClean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3600" b="1" smtClean="0"/>
              <a:t>第二，教师专业生存方式的设计</a:t>
            </a:r>
          </a:p>
          <a:p>
            <a:pPr eaLnBrk="1" hangingPunct="1">
              <a:buFontTx/>
              <a:buNone/>
            </a:pPr>
            <a:r>
              <a:rPr lang="zh-CN" altLang="en-US" sz="3600" b="1" smtClean="0">
                <a:latin typeface="Arial" pitchFamily="34" charset="0"/>
                <a:ea typeface="楷体_GB2312" pitchFamily="49" charset="-122"/>
              </a:rPr>
              <a:t>“</a:t>
            </a:r>
            <a:r>
              <a:rPr lang="zh-CN" altLang="en-US" sz="3600" b="1" smtClean="0">
                <a:ea typeface="楷体_GB2312" pitchFamily="49" charset="-122"/>
              </a:rPr>
              <a:t>教师即研究者、学习者、合作伙伴</a:t>
            </a:r>
            <a:r>
              <a:rPr lang="zh-CN" altLang="en-US" sz="3600" b="1" smtClean="0">
                <a:latin typeface="Arial" pitchFamily="34" charset="0"/>
                <a:ea typeface="楷体_GB2312" pitchFamily="49" charset="-122"/>
              </a:rPr>
              <a:t>”</a:t>
            </a:r>
            <a:r>
              <a:rPr lang="zh-CN" altLang="en-US" sz="3600" smtClean="0"/>
              <a:t> </a:t>
            </a:r>
            <a:endParaRPr lang="zh-CN" altLang="en-US" sz="3600" b="1" smtClean="0"/>
          </a:p>
          <a:p>
            <a:pPr eaLnBrk="1" hangingPunct="1">
              <a:buFontTx/>
              <a:buNone/>
            </a:pPr>
            <a:r>
              <a:rPr lang="zh-CN" altLang="en-US" sz="3600" b="1" smtClean="0"/>
              <a:t>第三，教师专业发展目标设计</a:t>
            </a:r>
          </a:p>
        </p:txBody>
      </p:sp>
    </p:spTree>
    <p:extLst>
      <p:ext uri="{BB962C8B-B14F-4D97-AF65-F5344CB8AC3E}">
        <p14:creationId xmlns:p14="http://schemas.microsoft.com/office/powerpoint/2010/main" xmlns="" val="127307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专业精神</a:t>
            </a:r>
            <a:r>
              <a:rPr lang="en-US" altLang="zh-CN" dirty="0" smtClean="0"/>
              <a:t>=</a:t>
            </a:r>
            <a:r>
              <a:rPr lang="zh-CN" altLang="en-US" dirty="0" smtClean="0"/>
              <a:t>教育思想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b="1" dirty="0" smtClean="0">
                <a:solidFill>
                  <a:srgbClr val="FFFF00"/>
                </a:solidFill>
              </a:rPr>
              <a:t>教育思想</a:t>
            </a:r>
            <a:r>
              <a:rPr lang="zh-CN" altLang="en-US" dirty="0" smtClean="0"/>
              <a:t>：就是对教育问题的看法。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包括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教育观念、教育思维方式。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b="1" dirty="0" smtClean="0">
                <a:solidFill>
                  <a:srgbClr val="FFFF00"/>
                </a:solidFill>
              </a:rPr>
              <a:t>看法</a:t>
            </a:r>
            <a:r>
              <a:rPr lang="zh-CN" altLang="en-US" dirty="0" smtClean="0"/>
              <a:t>：教师自己对教育、对教育中某些要素、教育活动结构的独特的整体性理解和意识；是教师对自己的教育行为的价值性的理解，对自己的教育行为的一种解释性的说明。对教育行为说不出所以然，可初判其还没有自己的教育思想。</a:t>
            </a:r>
            <a:endParaRPr lang="en-US" altLang="zh-CN" dirty="0" smtClean="0"/>
          </a:p>
          <a:p>
            <a:pPr marL="0" indent="0" algn="r">
              <a:buNone/>
            </a:pP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（郭元祥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教师的</a:t>
            </a: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20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项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修炼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en-US" altLang="zh-CN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0285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例：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4400" dirty="0" smtClean="0"/>
              <a:t>1.</a:t>
            </a:r>
            <a:r>
              <a:rPr lang="zh-CN" altLang="en-US" sz="4400" dirty="0" smtClean="0"/>
              <a:t>我的三尺讲台，连接着孩子们的人生之路；</a:t>
            </a:r>
            <a:endParaRPr lang="en-US" altLang="zh-CN" sz="4400" dirty="0" smtClean="0"/>
          </a:p>
          <a:p>
            <a:pPr marL="0" indent="0">
              <a:buNone/>
            </a:pPr>
            <a:r>
              <a:rPr lang="en-US" altLang="zh-CN" sz="4400" dirty="0" smtClean="0"/>
              <a:t>2</a:t>
            </a:r>
            <a:r>
              <a:rPr lang="en-US" altLang="zh-CN" sz="4400" dirty="0"/>
              <a:t>.</a:t>
            </a:r>
            <a:r>
              <a:rPr lang="zh-CN" altLang="en-US" sz="4400" dirty="0" smtClean="0"/>
              <a:t>站</a:t>
            </a:r>
            <a:r>
              <a:rPr lang="zh-CN" altLang="en-US" sz="4400" dirty="0"/>
              <a:t>在讲台</a:t>
            </a:r>
            <a:r>
              <a:rPr lang="zh-CN" altLang="en-US" sz="4400" dirty="0" smtClean="0"/>
              <a:t>上，</a:t>
            </a:r>
            <a:r>
              <a:rPr lang="zh-CN" altLang="en-US" sz="4400" dirty="0"/>
              <a:t>我</a:t>
            </a:r>
            <a:r>
              <a:rPr lang="zh-CN" altLang="en-US" sz="4400" dirty="0" smtClean="0"/>
              <a:t>就是语文</a:t>
            </a:r>
            <a:r>
              <a:rPr lang="zh-CN" altLang="en-US" dirty="0" smtClean="0"/>
              <a:t>（教师即研究者、教师即课程、语文教学资源的开发、学科整合、批判性思维、经验的教育意义、语文的实践学习、语文的文化性与工具性的融合，等）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2028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五大教育理念：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1.</a:t>
            </a:r>
            <a:r>
              <a:rPr lang="zh-CN" altLang="en-US" dirty="0" smtClean="0"/>
              <a:t>多元智能理论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（美，爱德华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•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加德纳）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400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对</a:t>
            </a:r>
            <a:r>
              <a:rPr lang="zh-CN" altLang="en-US" sz="2400" b="1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人的认识</a:t>
            </a:r>
            <a:endParaRPr lang="en-US" altLang="zh-CN" sz="2400" b="1" dirty="0" smtClean="0">
              <a:solidFill>
                <a:srgbClr val="FFFF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dirty="0" smtClean="0"/>
              <a:t>2.</a:t>
            </a:r>
            <a:r>
              <a:rPr lang="zh-CN" altLang="en-US" dirty="0" smtClean="0"/>
              <a:t>建构主义教育理论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（瑞士，皮亚杰；美，柯尔伯格；美，斯滕伯格）</a:t>
            </a:r>
            <a:r>
              <a:rPr lang="en-US" altLang="zh-CN" sz="2400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400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知识获取、能力提升的方式</a:t>
            </a:r>
            <a:endParaRPr lang="en-US" altLang="zh-CN" sz="2400" b="1" dirty="0" smtClean="0">
              <a:solidFill>
                <a:srgbClr val="FFFF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dirty="0" smtClean="0"/>
              <a:t>3.</a:t>
            </a:r>
            <a:r>
              <a:rPr lang="zh-CN" altLang="en-US" dirty="0" smtClean="0"/>
              <a:t>学习共同体理论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（日，佐藤学）</a:t>
            </a:r>
            <a:r>
              <a:rPr lang="en-US" altLang="zh-CN" sz="2400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400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合作学习</a:t>
            </a:r>
            <a:endParaRPr lang="en-US" altLang="zh-CN" sz="2400" b="1" dirty="0" smtClean="0">
              <a:solidFill>
                <a:srgbClr val="FFFF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dirty="0" smtClean="0"/>
              <a:t>4.</a:t>
            </a:r>
            <a:r>
              <a:rPr lang="zh-CN" altLang="en-US" dirty="0" smtClean="0"/>
              <a:t>主体教育理论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（中，顾明远发起；北师大裴娣娜研究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“九五”国家课题）</a:t>
            </a:r>
            <a:r>
              <a:rPr lang="en-US" altLang="zh-CN" sz="2400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400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教育对象是核心</a:t>
            </a:r>
            <a:endParaRPr lang="en-US" altLang="zh-CN" sz="2400" b="1" dirty="0" smtClean="0">
              <a:solidFill>
                <a:srgbClr val="FFFF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dirty="0" smtClean="0"/>
              <a:t>5.</a:t>
            </a:r>
            <a:r>
              <a:rPr lang="zh-CN" altLang="en-US" dirty="0" smtClean="0"/>
              <a:t>回归生活教育理论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（中，源自陶行知的生活教育）</a:t>
            </a:r>
            <a:r>
              <a:rPr lang="en-US" altLang="zh-CN" sz="2400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400" b="1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实践</a:t>
            </a:r>
            <a:r>
              <a:rPr lang="zh-CN" altLang="en-US" sz="2400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中学</a:t>
            </a:r>
            <a:endParaRPr lang="zh-CN" altLang="en-US" sz="2400" b="1" dirty="0">
              <a:solidFill>
                <a:srgbClr val="FFFF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781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教师实力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一、硬实力：文化水平、学历、语言能力、社会能力、教育工作能力，等；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二、软实力：教育理想、教育信念、教育思想。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</a:t>
            </a:r>
            <a:endParaRPr lang="en-US" altLang="zh-CN" dirty="0" smtClean="0"/>
          </a:p>
          <a:p>
            <a:pPr marL="0" indent="0" algn="ctr">
              <a:buNone/>
            </a:pPr>
            <a:r>
              <a:rPr lang="zh-CN" altLang="en-US" sz="4400" b="1" dirty="0" smtClean="0">
                <a:latin typeface="+mj-ea"/>
                <a:ea typeface="+mj-ea"/>
              </a:rPr>
              <a:t>软实力引领硬实力</a:t>
            </a:r>
            <a:endParaRPr lang="en-US" altLang="zh-CN" sz="4400" b="1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xmlns="" val="239188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教育</a:t>
            </a:r>
            <a:r>
              <a:rPr lang="zh-CN" altLang="en-US" dirty="0"/>
              <a:t>信念</a:t>
            </a:r>
            <a:r>
              <a:rPr lang="zh-CN" altLang="en-US" dirty="0" smtClean="0"/>
              <a:t>：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dirty="0"/>
              <a:t>自己认为可以确信的教育看法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杜</a:t>
            </a:r>
            <a:r>
              <a:rPr lang="zh-CN" altLang="en-US" dirty="0" smtClean="0"/>
              <a:t>威的五大教育信念：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教育即</a:t>
            </a:r>
            <a:r>
              <a:rPr lang="zh-CN" altLang="en-US" dirty="0" smtClean="0"/>
              <a:t>生活、教育即生长、学校即社会、从做中学、教育即经验的不断改造或改组。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信念三内核：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1</a:t>
            </a:r>
            <a:r>
              <a:rPr lang="zh-CN" altLang="en-US" dirty="0" smtClean="0"/>
              <a:t>、学生为本：尊重人格、主体地位、发展潜能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</a:t>
            </a:r>
            <a:r>
              <a:rPr lang="zh-CN" altLang="en-US" dirty="0" smtClean="0"/>
              <a:t>、全面发展：个体的愿望和能力、人人有发展潜能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3</a:t>
            </a:r>
            <a:r>
              <a:rPr lang="zh-CN" altLang="en-US" smtClean="0"/>
              <a:t>、教育本质：解放儿童个性、培育生命价值。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3113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cs typeface="Trebuchet MS" pitchFamily="34" charset="0"/>
              </a:rPr>
              <a:t>教师专业发展目标设计</a:t>
            </a:r>
            <a:r>
              <a:rPr lang="zh-CN" altLang="en-US" smtClean="0">
                <a:cs typeface="Trebuchet MS" pitchFamily="34" charset="0"/>
              </a:rPr>
              <a:t> 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zh-CN" sz="2800" b="1" smtClean="0"/>
              <a:t> </a:t>
            </a:r>
            <a:r>
              <a:rPr lang="zh-CN" altLang="en-US" sz="3600" b="1" smtClean="0"/>
              <a:t>每一年要达到的具体目标，如，上公开课、研究课几节，精读教育理论著作几本，撰写教学心得、教育叙事、教育随笔、教育论文几篇，等等。三年或五年要达到哪些标志性的目标，如，晋升职称、获得某种教师称号，等。</a:t>
            </a:r>
            <a:r>
              <a:rPr lang="zh-CN" altLang="en-US" sz="36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02359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4800" b="1" smtClean="0"/>
              <a:t>职业生涯周期的主要阶段及特点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zh-CN" sz="4400" smtClean="0"/>
              <a:t>⑴</a:t>
            </a:r>
            <a:r>
              <a:rPr lang="zh-CN" altLang="en-US" sz="4400" smtClean="0"/>
              <a:t>准备期</a:t>
            </a:r>
          </a:p>
          <a:p>
            <a:pPr eaLnBrk="1" hangingPunct="1">
              <a:buFontTx/>
              <a:buNone/>
            </a:pPr>
            <a:r>
              <a:rPr lang="zh-CN" altLang="en-US" sz="4400" smtClean="0"/>
              <a:t>⑵适应期</a:t>
            </a:r>
            <a:r>
              <a:rPr lang="zh-CN" altLang="en-US" sz="4400" smtClean="0">
                <a:ea typeface="华文新魏" pitchFamily="2" charset="-122"/>
              </a:rPr>
              <a:t>（合格教师）</a:t>
            </a:r>
          </a:p>
          <a:p>
            <a:pPr eaLnBrk="1" hangingPunct="1">
              <a:buFontTx/>
              <a:buNone/>
            </a:pPr>
            <a:r>
              <a:rPr lang="zh-CN" altLang="en-US" sz="4400" smtClean="0"/>
              <a:t>⑶发展期</a:t>
            </a:r>
            <a:r>
              <a:rPr lang="zh-CN" altLang="en-US" sz="4400" smtClean="0">
                <a:ea typeface="华文新魏" pitchFamily="2" charset="-122"/>
              </a:rPr>
              <a:t>（骨干教师）</a:t>
            </a:r>
          </a:p>
          <a:p>
            <a:pPr eaLnBrk="1" hangingPunct="1">
              <a:buFontTx/>
              <a:buNone/>
            </a:pPr>
            <a:r>
              <a:rPr lang="zh-CN" altLang="en-US" sz="4400" smtClean="0"/>
              <a:t>⑷创造期</a:t>
            </a:r>
            <a:r>
              <a:rPr lang="zh-CN" altLang="en-US" sz="4400" smtClean="0">
                <a:ea typeface="华文新魏" pitchFamily="2" charset="-122"/>
              </a:rPr>
              <a:t>（专家教师）</a:t>
            </a:r>
            <a:endParaRPr lang="zh-CN" altLang="en-US" sz="4400" b="1" smtClean="0"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734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cs typeface="Trebuchet MS" pitchFamily="34" charset="0"/>
              </a:rPr>
              <a:t>⑴</a:t>
            </a:r>
            <a:r>
              <a:rPr lang="zh-CN" altLang="en-US" dirty="0" smtClean="0">
                <a:cs typeface="Trebuchet MS" pitchFamily="34" charset="0"/>
              </a:rPr>
              <a:t>准备期素质特点（新任教师）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zh-CN" altLang="en-US" sz="3200" smtClean="0"/>
              <a:t>第一，以学习书本知识为主，缺乏实际经验；</a:t>
            </a:r>
          </a:p>
          <a:p>
            <a:pPr eaLnBrk="1" hangingPunct="1">
              <a:buFontTx/>
              <a:buNone/>
            </a:pPr>
            <a:r>
              <a:rPr lang="zh-CN" altLang="en-US" sz="3200" smtClean="0"/>
              <a:t>第二，知识和经验具有表面化的特点；</a:t>
            </a:r>
          </a:p>
          <a:p>
            <a:pPr eaLnBrk="1" hangingPunct="1">
              <a:buFontTx/>
              <a:buNone/>
            </a:pPr>
            <a:r>
              <a:rPr lang="zh-CN" altLang="en-US" sz="3200" smtClean="0"/>
              <a:t>第三，形成了教师所需要的一部分独特的优势素质。</a:t>
            </a:r>
          </a:p>
        </p:txBody>
      </p:sp>
    </p:spTree>
    <p:extLst>
      <p:ext uri="{BB962C8B-B14F-4D97-AF65-F5344CB8AC3E}">
        <p14:creationId xmlns:p14="http://schemas.microsoft.com/office/powerpoint/2010/main" xmlns="" val="151761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dirty="0" smtClean="0"/>
              <a:t>教育部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CN" dirty="0" smtClean="0"/>
          </a:p>
          <a:p>
            <a:pPr marL="0" indent="0" algn="ctr">
              <a:buNone/>
            </a:pPr>
            <a:endParaRPr lang="en-US" altLang="zh-CN" dirty="0"/>
          </a:p>
          <a:p>
            <a:pPr marL="0" indent="0" algn="ctr">
              <a:buNone/>
            </a:pPr>
            <a:r>
              <a:rPr lang="en-US" altLang="zh-CN" dirty="0" smtClean="0"/>
              <a:t>《</a:t>
            </a:r>
            <a:r>
              <a:rPr lang="zh-CN" altLang="en-US" dirty="0"/>
              <a:t>职业学校教师企业实践规定（试行）</a:t>
            </a:r>
            <a:r>
              <a:rPr lang="en-US" altLang="zh-CN" dirty="0" smtClean="0"/>
              <a:t>》</a:t>
            </a:r>
          </a:p>
          <a:p>
            <a:pPr marL="0" indent="0" algn="ctr">
              <a:buNone/>
            </a:pPr>
            <a:endParaRPr lang="en-US" altLang="zh-CN" dirty="0"/>
          </a:p>
          <a:p>
            <a:pPr marL="0" indent="0" algn="ctr">
              <a:buNone/>
            </a:pPr>
            <a:endParaRPr lang="en-US" altLang="zh-CN" dirty="0" smtClean="0"/>
          </a:p>
          <a:p>
            <a:pPr marL="0" indent="0" algn="ctr">
              <a:buNone/>
            </a:pPr>
            <a:r>
              <a:rPr lang="en-US" altLang="zh-CN" dirty="0" smtClean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10</a:t>
            </a:r>
            <a:r>
              <a:rPr lang="zh-CN" altLang="en-US" dirty="0"/>
              <a:t>月</a:t>
            </a:r>
            <a:r>
              <a:rPr lang="en-US" altLang="zh-CN" dirty="0"/>
              <a:t>10</a:t>
            </a:r>
            <a:r>
              <a:rPr lang="zh-CN" altLang="en-US" dirty="0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xmlns="" val="346683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cs typeface="Trebuchet MS" pitchFamily="34" charset="0"/>
              </a:rPr>
              <a:t>⑵</a:t>
            </a:r>
            <a:r>
              <a:rPr lang="zh-CN" altLang="en-US" dirty="0" smtClean="0">
                <a:cs typeface="Trebuchet MS" pitchFamily="34" charset="0"/>
              </a:rPr>
              <a:t>适应期素质特点（合格教师）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zh-CN" altLang="en-US" sz="3200" smtClean="0"/>
              <a:t>第一，在知识上，开始形成实际的、具体的、直接的知识和经验；</a:t>
            </a:r>
          </a:p>
          <a:p>
            <a:pPr eaLnBrk="1" hangingPunct="1">
              <a:buFontTx/>
              <a:buNone/>
            </a:pPr>
            <a:r>
              <a:rPr lang="zh-CN" altLang="en-US" sz="3200" smtClean="0"/>
              <a:t>第二，在能力上，教育教学的实践能力开始初步形成；</a:t>
            </a:r>
          </a:p>
          <a:p>
            <a:pPr eaLnBrk="1" hangingPunct="1">
              <a:buFontTx/>
              <a:buNone/>
            </a:pPr>
            <a:r>
              <a:rPr lang="zh-CN" altLang="en-US" sz="3200" smtClean="0"/>
              <a:t>第三，在素质上，教学水平还处于较低的层次，还不够全面和平衡。</a:t>
            </a:r>
          </a:p>
        </p:txBody>
      </p:sp>
    </p:spTree>
    <p:extLst>
      <p:ext uri="{BB962C8B-B14F-4D97-AF65-F5344CB8AC3E}">
        <p14:creationId xmlns:p14="http://schemas.microsoft.com/office/powerpoint/2010/main" xmlns="" val="410025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cs typeface="Trebuchet MS" pitchFamily="34" charset="0"/>
              </a:rPr>
              <a:t>⑶</a:t>
            </a:r>
            <a:r>
              <a:rPr lang="zh-CN" altLang="en-US" dirty="0" smtClean="0">
                <a:cs typeface="Trebuchet MS" pitchFamily="34" charset="0"/>
              </a:rPr>
              <a:t>发展期 素质特点（骨干教师）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zh-CN" altLang="en-US" sz="3600" smtClean="0"/>
              <a:t>第一，在素质水平上，向着熟练化、深广化发展，专业水平提高；</a:t>
            </a:r>
          </a:p>
          <a:p>
            <a:pPr eaLnBrk="1" hangingPunct="1">
              <a:buFontTx/>
              <a:buNone/>
            </a:pPr>
            <a:r>
              <a:rPr lang="zh-CN" altLang="en-US" sz="3600" smtClean="0"/>
              <a:t>第二，在素质项目上，向全面化和整体化方向发展；</a:t>
            </a:r>
          </a:p>
          <a:p>
            <a:pPr eaLnBrk="1" hangingPunct="1">
              <a:buFontTx/>
              <a:buNone/>
            </a:pPr>
            <a:r>
              <a:rPr lang="zh-CN" altLang="en-US" sz="3600" smtClean="0"/>
              <a:t>第三，在素质的倾向性上，由注重教的方面向注重学的方面转变。</a:t>
            </a:r>
          </a:p>
        </p:txBody>
      </p:sp>
    </p:spTree>
    <p:extLst>
      <p:ext uri="{BB962C8B-B14F-4D97-AF65-F5344CB8AC3E}">
        <p14:creationId xmlns:p14="http://schemas.microsoft.com/office/powerpoint/2010/main" xmlns="" val="368334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cs typeface="Trebuchet MS" pitchFamily="34" charset="0"/>
              </a:rPr>
              <a:t>⑷</a:t>
            </a:r>
            <a:r>
              <a:rPr lang="zh-CN" altLang="en-US" dirty="0" smtClean="0">
                <a:cs typeface="Trebuchet MS" pitchFamily="34" charset="0"/>
              </a:rPr>
              <a:t>创造期 素质特点（专家教师）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800" dirty="0" smtClean="0"/>
              <a:t>第一，在素质上，发展创新性素质，如教师的问题意识、反思意识、创新意识、创造性思维能力的形成；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800" dirty="0" smtClean="0"/>
              <a:t>第二，在活动上，具有探索性，教师在这个阶段开始就某些问题进行专门的探讨；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800" dirty="0" smtClean="0"/>
              <a:t>第三，在成果上，注重理论总结，已形成自己的教学风格、教学模式和教育思想。</a:t>
            </a:r>
          </a:p>
        </p:txBody>
      </p:sp>
    </p:spTree>
    <p:extLst>
      <p:ext uri="{BB962C8B-B14F-4D97-AF65-F5344CB8AC3E}">
        <p14:creationId xmlns:p14="http://schemas.microsoft.com/office/powerpoint/2010/main" xmlns="" val="303300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教师类型与层级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★教师类型：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以谋生为</a:t>
            </a:r>
            <a:r>
              <a:rPr lang="zh-CN" altLang="en-US" dirty="0" smtClean="0"/>
              <a:t>目的、以自傲为动力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以教育为</a:t>
            </a:r>
            <a:r>
              <a:rPr lang="zh-CN" altLang="en-US" dirty="0" smtClean="0"/>
              <a:t>己任、以爱为根本。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★层级：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合格、称职、骨干、专家教师；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区</a:t>
            </a:r>
            <a:r>
              <a:rPr lang="zh-CN" altLang="en-US" dirty="0" smtClean="0"/>
              <a:t>骨、市骨、学带、特级。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★</a:t>
            </a:r>
            <a:r>
              <a:rPr lang="zh-CN" altLang="en-US" dirty="0" smtClean="0"/>
              <a:t>职称：三级、二级、一级、高级、正高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3689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成长阶段设计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四</a:t>
            </a:r>
            <a:r>
              <a:rPr lang="zh-CN" altLang="en-US" dirty="0" smtClean="0"/>
              <a:t>阶段：准备期、适应期、发展期、创造期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设计</a:t>
            </a:r>
            <a:r>
              <a:rPr lang="zh-CN" altLang="en-US" dirty="0" smtClean="0"/>
              <a:t>内容：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A</a:t>
            </a:r>
            <a:r>
              <a:rPr lang="zh-CN" altLang="en-US" dirty="0" smtClean="0"/>
              <a:t>：所处阶段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B</a:t>
            </a:r>
            <a:r>
              <a:rPr lang="zh-CN" altLang="en-US" dirty="0" smtClean="0"/>
              <a:t>：阶段目标、任务、时间、成果、</a:t>
            </a:r>
            <a:r>
              <a:rPr lang="zh-CN" altLang="en-US" dirty="0"/>
              <a:t>条件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项目：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教材</a:t>
            </a:r>
            <a:r>
              <a:rPr lang="zh-CN" altLang="en-US" dirty="0" smtClean="0"/>
              <a:t>开发、方法改革、手段革新、课题研究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6409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cs typeface="Trebuchet MS" pitchFamily="34" charset="0"/>
              </a:rPr>
              <a:t>制定职业生涯规划方法</a:t>
            </a:r>
            <a:r>
              <a:rPr lang="zh-CN" altLang="en-US" smtClean="0">
                <a:cs typeface="Trebuchet MS" pitchFamily="34" charset="0"/>
              </a:rPr>
              <a:t> 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buFontTx/>
              <a:buNone/>
              <a:defRPr/>
            </a:pPr>
            <a:r>
              <a:rPr lang="en-US" altLang="zh-CN" sz="3600" dirty="0" smtClean="0"/>
              <a:t>⑴</a:t>
            </a:r>
            <a:r>
              <a:rPr lang="zh-CN" altLang="en-US" sz="3600" dirty="0" smtClean="0"/>
              <a:t>认真分析自己的发展状况</a:t>
            </a:r>
            <a:r>
              <a:rPr lang="zh-CN" altLang="en-US" sz="2000" b="1" dirty="0" smtClean="0">
                <a:solidFill>
                  <a:srgbClr val="FFC000"/>
                </a:solidFill>
              </a:rPr>
              <a:t>（优势劣势潜质）</a:t>
            </a:r>
          </a:p>
          <a:p>
            <a:pPr eaLnBrk="1" fontAlgn="auto" hangingPunct="1">
              <a:lnSpc>
                <a:spcPct val="90000"/>
              </a:lnSpc>
              <a:buFontTx/>
              <a:buNone/>
              <a:defRPr/>
            </a:pPr>
            <a:r>
              <a:rPr lang="zh-CN" altLang="en-US" sz="3600" dirty="0" smtClean="0"/>
              <a:t>⑵成长环境分析</a:t>
            </a:r>
            <a:r>
              <a:rPr lang="zh-CN" altLang="en-US" sz="2000" b="1" dirty="0" smtClean="0">
                <a:solidFill>
                  <a:srgbClr val="FFC000"/>
                </a:solidFill>
                <a:ea typeface="楷体_GB2312" pitchFamily="49" charset="-122"/>
              </a:rPr>
              <a:t>（本地教育政策、学校、同事、家庭、学生及学生家长等）</a:t>
            </a:r>
          </a:p>
          <a:p>
            <a:pPr eaLnBrk="1" fontAlgn="auto" hangingPunct="1">
              <a:lnSpc>
                <a:spcPct val="90000"/>
              </a:lnSpc>
              <a:buFontTx/>
              <a:buNone/>
              <a:defRPr/>
            </a:pPr>
            <a:r>
              <a:rPr lang="zh-CN" altLang="en-US" sz="3600" dirty="0" smtClean="0"/>
              <a:t>⑶自我定位与目标设计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zh-CN" altLang="en-US" sz="3600" dirty="0" smtClean="0"/>
              <a:t>⑷成长阶段</a:t>
            </a:r>
            <a:r>
              <a:rPr lang="zh-CN" altLang="en-US" sz="3600" dirty="0"/>
              <a:t>设计</a:t>
            </a:r>
            <a:r>
              <a:rPr lang="zh-CN" altLang="en-US" sz="2000" b="1" dirty="0">
                <a:solidFill>
                  <a:srgbClr val="FFC000"/>
                </a:solidFill>
              </a:rPr>
              <a:t>（阶段目标、任务、时间、成果、条件）</a:t>
            </a:r>
            <a:endParaRPr lang="zh-CN" altLang="en-US" sz="2000" b="1" dirty="0" smtClean="0">
              <a:solidFill>
                <a:srgbClr val="FFC000"/>
              </a:solidFill>
            </a:endParaRPr>
          </a:p>
          <a:p>
            <a:pPr eaLnBrk="1" fontAlgn="auto" hangingPunct="1">
              <a:lnSpc>
                <a:spcPct val="90000"/>
              </a:lnSpc>
              <a:buFontTx/>
              <a:buNone/>
              <a:defRPr/>
            </a:pPr>
            <a:r>
              <a:rPr lang="zh-CN" altLang="en-US" sz="3600" dirty="0" smtClean="0"/>
              <a:t>⑸措施</a:t>
            </a:r>
            <a:r>
              <a:rPr lang="zh-CN" altLang="en-US" sz="2400" b="1" dirty="0" smtClean="0">
                <a:solidFill>
                  <a:srgbClr val="FFC000"/>
                </a:solidFill>
              </a:rPr>
              <a:t>（知识、能力，进修、考察、帮助）</a:t>
            </a:r>
          </a:p>
          <a:p>
            <a:pPr eaLnBrk="1" fontAlgn="auto" hangingPunct="1">
              <a:lnSpc>
                <a:spcPct val="90000"/>
              </a:lnSpc>
              <a:buFontTx/>
              <a:buNone/>
              <a:defRPr/>
            </a:pPr>
            <a:r>
              <a:rPr lang="zh-CN" altLang="en-US" dirty="0" smtClean="0"/>
              <a:t>⑹</a:t>
            </a:r>
            <a:r>
              <a:rPr lang="zh-CN" altLang="en-US" sz="3600" dirty="0" smtClean="0"/>
              <a:t>确定教师职业生涯规划的表达形式</a:t>
            </a:r>
          </a:p>
        </p:txBody>
      </p:sp>
    </p:spTree>
    <p:extLst>
      <p:ext uri="{BB962C8B-B14F-4D97-AF65-F5344CB8AC3E}">
        <p14:creationId xmlns:p14="http://schemas.microsoft.com/office/powerpoint/2010/main" xmlns="" val="390567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教师职业生涯设计方案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2800" b="1" dirty="0" smtClean="0">
                <a:solidFill>
                  <a:srgbClr val="FFC000"/>
                </a:solidFill>
                <a:latin typeface="+mj-ea"/>
                <a:ea typeface="+mj-ea"/>
              </a:rPr>
              <a:t>前言与说明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sz="2800" b="1" dirty="0" smtClean="0">
                <a:solidFill>
                  <a:srgbClr val="FFC000"/>
                </a:solidFill>
                <a:latin typeface="+mj-ea"/>
                <a:ea typeface="+mj-ea"/>
              </a:rPr>
              <a:t>一、外环境分析</a:t>
            </a:r>
            <a:r>
              <a:rPr lang="zh-CN" altLang="en-US" sz="2800" dirty="0" smtClean="0"/>
              <a:t>：社会、学校、家庭：利弊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zh-CN" altLang="en-US" sz="2800" b="1" dirty="0" smtClean="0">
                <a:solidFill>
                  <a:srgbClr val="FFC000"/>
                </a:solidFill>
                <a:latin typeface="+mj-ea"/>
                <a:ea typeface="+mj-ea"/>
              </a:rPr>
              <a:t>二、素质分析：</a:t>
            </a:r>
            <a:r>
              <a:rPr lang="zh-CN" altLang="en-US" sz="2800" dirty="0" smtClean="0"/>
              <a:t>知识、能力、个性、身体、类型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zh-CN" altLang="en-US" sz="2800" b="1" dirty="0" smtClean="0">
                <a:solidFill>
                  <a:srgbClr val="FFC000"/>
                </a:solidFill>
                <a:latin typeface="+mj-ea"/>
                <a:ea typeface="+mj-ea"/>
              </a:rPr>
              <a:t>三、历程分析：</a:t>
            </a:r>
            <a:r>
              <a:rPr lang="zh-CN" altLang="en-US" sz="2800" dirty="0" smtClean="0"/>
              <a:t>职业选择、工作时况、现处阶段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zh-CN" altLang="en-US" sz="2800" b="1" dirty="0" smtClean="0">
                <a:solidFill>
                  <a:srgbClr val="FFC000"/>
                </a:solidFill>
                <a:latin typeface="+mj-ea"/>
                <a:ea typeface="+mj-ea"/>
              </a:rPr>
              <a:t>四、定位与目标：</a:t>
            </a:r>
            <a:r>
              <a:rPr lang="zh-CN" altLang="en-US" sz="2800" dirty="0" smtClean="0"/>
              <a:t>类型、层次、总目标、项目目标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zh-CN" altLang="en-US" sz="2800" b="1" dirty="0" smtClean="0">
                <a:solidFill>
                  <a:srgbClr val="FFC000"/>
                </a:solidFill>
                <a:latin typeface="+mj-ea"/>
                <a:ea typeface="+mj-ea"/>
              </a:rPr>
              <a:t>五、阶段</a:t>
            </a:r>
            <a:r>
              <a:rPr lang="zh-CN" altLang="en-US" sz="2800" b="1" dirty="0" smtClean="0">
                <a:solidFill>
                  <a:srgbClr val="FFC000"/>
                </a:solidFill>
                <a:latin typeface="+mj-ea"/>
                <a:ea typeface="+mj-ea"/>
                <a:sym typeface="Wingdings" panose="05000000000000000000" pitchFamily="2" charset="2"/>
              </a:rPr>
              <a:t>：</a:t>
            </a:r>
            <a:r>
              <a:rPr lang="zh-CN" altLang="en-US" sz="2800" dirty="0" smtClean="0">
                <a:sym typeface="Wingdings" panose="05000000000000000000" pitchFamily="2" charset="2"/>
              </a:rPr>
              <a:t>（</a:t>
            </a:r>
            <a:r>
              <a:rPr lang="en-US" altLang="zh-CN" sz="2800" dirty="0" smtClean="0">
                <a:sym typeface="Wingdings" panose="05000000000000000000" pitchFamily="2" charset="2"/>
              </a:rPr>
              <a:t>1—3</a:t>
            </a:r>
            <a:r>
              <a:rPr lang="zh-CN" altLang="en-US" sz="2800" dirty="0" smtClean="0">
                <a:sym typeface="Wingdings" panose="05000000000000000000" pitchFamily="2" charset="2"/>
              </a:rPr>
              <a:t>个）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zh-CN" altLang="en-US" sz="2800" dirty="0"/>
              <a:t>目标</a:t>
            </a:r>
            <a:r>
              <a:rPr lang="zh-CN" altLang="en-US" sz="2800" dirty="0" smtClean="0"/>
              <a:t>与时长、素质提升、条件准备、成果与评价、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zh-CN" altLang="en-US" sz="2800" dirty="0"/>
              <a:t>经费</a:t>
            </a:r>
            <a:r>
              <a:rPr lang="zh-CN" altLang="en-US" sz="2800" dirty="0" smtClean="0"/>
              <a:t>预算</a:t>
            </a:r>
            <a:endParaRPr lang="en-US" altLang="zh-CN" sz="2800" dirty="0" smtClean="0"/>
          </a:p>
          <a:p>
            <a:pPr marL="0" indent="0" algn="r">
              <a:buNone/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钟祖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荣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现代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教师学导论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763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cs typeface="Trebuchet MS" pitchFamily="34" charset="0"/>
              </a:rPr>
              <a:t>措施 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zh-CN" altLang="en-US" sz="4000" b="1" smtClean="0"/>
              <a:t>多读</a:t>
            </a:r>
          </a:p>
          <a:p>
            <a:pPr eaLnBrk="1" hangingPunct="1">
              <a:buFontTx/>
              <a:buNone/>
            </a:pPr>
            <a:r>
              <a:rPr lang="zh-CN" altLang="en-US" sz="4000" b="1" smtClean="0"/>
              <a:t>    多听</a:t>
            </a:r>
          </a:p>
          <a:p>
            <a:pPr eaLnBrk="1" hangingPunct="1">
              <a:buFontTx/>
              <a:buNone/>
            </a:pPr>
            <a:r>
              <a:rPr lang="zh-CN" altLang="en-US" sz="4000" b="1" smtClean="0"/>
              <a:t>       多做          </a:t>
            </a:r>
          </a:p>
          <a:p>
            <a:pPr eaLnBrk="1" hangingPunct="1">
              <a:buFontTx/>
              <a:buNone/>
            </a:pPr>
            <a:r>
              <a:rPr lang="zh-CN" altLang="en-US" sz="4000" b="1" smtClean="0"/>
              <a:t>             多思</a:t>
            </a:r>
          </a:p>
          <a:p>
            <a:pPr eaLnBrk="1" hangingPunct="1">
              <a:buFontTx/>
              <a:buNone/>
            </a:pPr>
            <a:r>
              <a:rPr lang="zh-CN" altLang="en-US" sz="4000" b="1" smtClean="0"/>
              <a:t>                多写</a:t>
            </a:r>
          </a:p>
        </p:txBody>
      </p:sp>
    </p:spTree>
    <p:extLst>
      <p:ext uri="{BB962C8B-B14F-4D97-AF65-F5344CB8AC3E}">
        <p14:creationId xmlns:p14="http://schemas.microsoft.com/office/powerpoint/2010/main" xmlns="" val="97024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cs typeface="Trebuchet MS" pitchFamily="34" charset="0"/>
              </a:rPr>
              <a:t>（三）参加培训 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US" altLang="zh-CN" sz="4800" smtClean="0"/>
          </a:p>
          <a:p>
            <a:pPr eaLnBrk="1" hangingPunct="1">
              <a:buFontTx/>
              <a:buNone/>
            </a:pPr>
            <a:r>
              <a:rPr lang="en-US" altLang="zh-CN" sz="4800" smtClean="0"/>
              <a:t>1.</a:t>
            </a:r>
            <a:r>
              <a:rPr lang="zh-CN" altLang="en-US" sz="4800" b="1" smtClean="0"/>
              <a:t>职业培训内容</a:t>
            </a:r>
          </a:p>
          <a:p>
            <a:pPr eaLnBrk="1" hangingPunct="1">
              <a:buFontTx/>
              <a:buNone/>
            </a:pPr>
            <a:r>
              <a:rPr lang="en-US" altLang="zh-CN" sz="4800" b="1" smtClean="0"/>
              <a:t>2. </a:t>
            </a:r>
            <a:r>
              <a:rPr lang="zh-CN" altLang="en-US" sz="4800" b="1" smtClean="0"/>
              <a:t>培训形式</a:t>
            </a:r>
          </a:p>
        </p:txBody>
      </p:sp>
    </p:spTree>
    <p:extLst>
      <p:ext uri="{BB962C8B-B14F-4D97-AF65-F5344CB8AC3E}">
        <p14:creationId xmlns:p14="http://schemas.microsoft.com/office/powerpoint/2010/main" xmlns="" val="325072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dirty="0" smtClean="0">
                <a:cs typeface="Trebuchet MS" pitchFamily="34" charset="0"/>
              </a:rPr>
              <a:t>职业专业化培训内容</a:t>
            </a:r>
            <a:r>
              <a:rPr lang="zh-CN" altLang="en-US" dirty="0" smtClean="0">
                <a:cs typeface="Trebuchet MS" pitchFamily="34" charset="0"/>
              </a:rPr>
              <a:t> 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buFontTx/>
              <a:buNone/>
              <a:defRPr/>
            </a:pPr>
            <a:r>
              <a:rPr lang="en-US" altLang="zh-CN" sz="4800" b="1" dirty="0" smtClean="0"/>
              <a:t>    </a:t>
            </a:r>
            <a:r>
              <a:rPr lang="zh-CN" altLang="en-US" sz="4800" b="1" dirty="0" smtClean="0"/>
              <a:t>专业意识</a:t>
            </a:r>
            <a:r>
              <a:rPr lang="zh-CN" altLang="en-US" sz="2000" b="1" dirty="0" smtClean="0"/>
              <a:t>（职业价值、社会期望、从业动机）</a:t>
            </a:r>
          </a:p>
          <a:p>
            <a:pPr eaLnBrk="1" fontAlgn="auto" hangingPunct="1">
              <a:buFontTx/>
              <a:buNone/>
              <a:defRPr/>
            </a:pPr>
            <a:r>
              <a:rPr lang="zh-CN" altLang="en-US" sz="4800" b="1" dirty="0" smtClean="0"/>
              <a:t>    专业态度</a:t>
            </a:r>
            <a:r>
              <a:rPr lang="zh-CN" altLang="en-US" sz="2200" b="1" dirty="0" smtClean="0"/>
              <a:t>（境界、追求、忠诚、定位、认同）</a:t>
            </a:r>
          </a:p>
          <a:p>
            <a:pPr eaLnBrk="1" fontAlgn="auto" hangingPunct="1">
              <a:buFontTx/>
              <a:buNone/>
              <a:defRPr/>
            </a:pPr>
            <a:r>
              <a:rPr lang="zh-CN" altLang="en-US" sz="4800" b="1" dirty="0" smtClean="0"/>
              <a:t>    专业知识</a:t>
            </a:r>
          </a:p>
          <a:p>
            <a:pPr eaLnBrk="1" fontAlgn="auto" hangingPunct="1">
              <a:buFontTx/>
              <a:buNone/>
              <a:defRPr/>
            </a:pPr>
            <a:r>
              <a:rPr lang="zh-CN" altLang="en-US" sz="4800" b="1" dirty="0" smtClean="0"/>
              <a:t>    专业技能</a:t>
            </a:r>
          </a:p>
          <a:p>
            <a:pPr eaLnBrk="1" fontAlgn="auto" hangingPunct="1">
              <a:buFontTx/>
              <a:buNone/>
              <a:defRPr/>
            </a:pPr>
            <a:r>
              <a:rPr lang="zh-CN" altLang="en-US" sz="4800" b="1" dirty="0" smtClean="0"/>
              <a:t>    专业品质</a:t>
            </a:r>
            <a:r>
              <a:rPr lang="zh-CN" altLang="en-US" sz="2000" b="1" dirty="0" smtClean="0"/>
              <a:t>（兴趣、情感、爱生、意志、创新）</a:t>
            </a:r>
          </a:p>
        </p:txBody>
      </p:sp>
    </p:spTree>
    <p:extLst>
      <p:ext uri="{BB962C8B-B14F-4D97-AF65-F5344CB8AC3E}">
        <p14:creationId xmlns:p14="http://schemas.microsoft.com/office/powerpoint/2010/main" xmlns="" val="47593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实践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600" dirty="0" smtClean="0"/>
              <a:t>   </a:t>
            </a:r>
            <a:r>
              <a:rPr lang="zh-CN" altLang="zh-CN" sz="3600" dirty="0" smtClean="0"/>
              <a:t>企业</a:t>
            </a:r>
            <a:r>
              <a:rPr lang="zh-CN" altLang="zh-CN" sz="3600" dirty="0"/>
              <a:t>的生产组织方式、工艺流程、产业发展趋势等基本情况，熟悉企业相关岗位职责、操作规范、技能要求、用人标准、管理制度、企业文化等，学习所教专业在生产实践中应用的新知识、新技术、新工艺、新材料、新设备、新标准等。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19838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697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310688" cy="698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549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/>
        </p:nvGraphicFramePr>
        <p:xfrm>
          <a:off x="395536" y="548680"/>
          <a:ext cx="842493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7974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cs typeface="Trebuchet MS" pitchFamily="34" charset="0"/>
              </a:rPr>
              <a:t>3.</a:t>
            </a:r>
            <a:r>
              <a:rPr lang="zh-CN" altLang="en-US" b="1" smtClean="0">
                <a:cs typeface="Trebuchet MS" pitchFamily="34" charset="0"/>
              </a:rPr>
              <a:t>培训形式</a:t>
            </a:r>
            <a:r>
              <a:rPr lang="zh-CN" altLang="en-US" smtClean="0">
                <a:cs typeface="Trebuchet MS" pitchFamily="34" charset="0"/>
              </a:rPr>
              <a:t> 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zh-CN" sz="4800" smtClean="0"/>
              <a:t>    ⑴</a:t>
            </a:r>
            <a:r>
              <a:rPr lang="zh-CN" altLang="en-US" sz="4800" smtClean="0"/>
              <a:t>培训级别</a:t>
            </a:r>
          </a:p>
          <a:p>
            <a:pPr eaLnBrk="1" hangingPunct="1">
              <a:buFontTx/>
              <a:buNone/>
            </a:pPr>
            <a:endParaRPr lang="zh-CN" altLang="en-US" sz="4800" smtClean="0"/>
          </a:p>
          <a:p>
            <a:pPr eaLnBrk="1" hangingPunct="1">
              <a:buFontTx/>
              <a:buNone/>
            </a:pPr>
            <a:r>
              <a:rPr lang="zh-CN" altLang="en-US" sz="4800" smtClean="0"/>
              <a:t>   ⑵培训的种类</a:t>
            </a:r>
            <a:endParaRPr lang="zh-CN" altLang="en-US" sz="3600" smtClean="0"/>
          </a:p>
        </p:txBody>
      </p:sp>
    </p:spTree>
    <p:extLst>
      <p:ext uri="{BB962C8B-B14F-4D97-AF65-F5344CB8AC3E}">
        <p14:creationId xmlns:p14="http://schemas.microsoft.com/office/powerpoint/2010/main" xmlns="" val="3588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cs typeface="Trebuchet MS" pitchFamily="34" charset="0"/>
              </a:rPr>
              <a:t>3.</a:t>
            </a:r>
            <a:r>
              <a:rPr lang="zh-CN" altLang="en-US" b="1" smtClean="0">
                <a:cs typeface="Trebuchet MS" pitchFamily="34" charset="0"/>
              </a:rPr>
              <a:t>培训形式</a:t>
            </a:r>
            <a:r>
              <a:rPr lang="en-US" altLang="zh-CN" b="1" smtClean="0">
                <a:latin typeface="Arial" pitchFamily="34" charset="0"/>
                <a:cs typeface="Trebuchet MS" pitchFamily="34" charset="0"/>
              </a:rPr>
              <a:t>——</a:t>
            </a:r>
            <a:r>
              <a:rPr lang="zh-CN" altLang="en-US" b="1" smtClean="0">
                <a:cs typeface="Trebuchet MS" pitchFamily="34" charset="0"/>
              </a:rPr>
              <a:t>培训级别</a:t>
            </a:r>
            <a:r>
              <a:rPr lang="zh-CN" altLang="en-US" smtClean="0">
                <a:cs typeface="Trebuchet MS" pitchFamily="34" charset="0"/>
              </a:rPr>
              <a:t> 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buFontTx/>
              <a:buNone/>
              <a:defRPr/>
            </a:pPr>
            <a:r>
              <a:rPr lang="zh-CN" altLang="en-US" smtClean="0"/>
              <a:t>国家级、市、区、校四级培训</a:t>
            </a:r>
          </a:p>
          <a:p>
            <a:pPr eaLnBrk="1" fontAlgn="auto" hangingPunct="1">
              <a:lnSpc>
                <a:spcPct val="80000"/>
              </a:lnSpc>
              <a:buFontTx/>
              <a:buNone/>
              <a:defRPr/>
            </a:pPr>
            <a:r>
              <a:rPr lang="zh-CN" altLang="en-US" sz="2000" smtClean="0"/>
              <a:t>     </a:t>
            </a:r>
          </a:p>
          <a:p>
            <a:pPr eaLnBrk="1" fontAlgn="auto" hangingPunct="1">
              <a:lnSpc>
                <a:spcPct val="80000"/>
              </a:lnSpc>
              <a:buFontTx/>
              <a:buNone/>
              <a:defRPr/>
            </a:pPr>
            <a:r>
              <a:rPr lang="zh-CN" altLang="en-US" sz="2000" smtClean="0"/>
              <a:t>    ①国家级培训</a:t>
            </a:r>
          </a:p>
          <a:p>
            <a:pPr eaLnBrk="1" fontAlgn="auto" hangingPunct="1">
              <a:lnSpc>
                <a:spcPct val="80000"/>
              </a:lnSpc>
              <a:buFontTx/>
              <a:buNone/>
              <a:defRPr/>
            </a:pPr>
            <a:r>
              <a:rPr lang="zh-CN" altLang="en-US" sz="2000" smtClean="0"/>
              <a:t>省市教育行政管理者和培训管理者、特级教师、学科带头人</a:t>
            </a:r>
          </a:p>
          <a:p>
            <a:pPr eaLnBrk="1" fontAlgn="auto" hangingPunct="1">
              <a:lnSpc>
                <a:spcPct val="80000"/>
              </a:lnSpc>
              <a:buFontTx/>
              <a:buNone/>
              <a:defRPr/>
            </a:pPr>
            <a:r>
              <a:rPr lang="zh-CN" altLang="en-US" sz="2000" smtClean="0"/>
              <a:t>     ②市级培训</a:t>
            </a:r>
          </a:p>
          <a:p>
            <a:pPr eaLnBrk="1" fontAlgn="auto" hangingPunct="1">
              <a:lnSpc>
                <a:spcPct val="80000"/>
              </a:lnSpc>
              <a:buFontTx/>
              <a:buNone/>
              <a:defRPr/>
            </a:pPr>
            <a:r>
              <a:rPr lang="zh-CN" altLang="en-US" sz="2000" smtClean="0"/>
              <a:t>区县教育行政管理者和培训管理者、市级骨干教师、学科带头人</a:t>
            </a:r>
          </a:p>
          <a:p>
            <a:pPr eaLnBrk="1" fontAlgn="auto" hangingPunct="1">
              <a:lnSpc>
                <a:spcPct val="80000"/>
              </a:lnSpc>
              <a:buFontTx/>
              <a:buNone/>
              <a:defRPr/>
            </a:pPr>
            <a:r>
              <a:rPr lang="zh-CN" altLang="en-US" sz="2000" smtClean="0"/>
              <a:t>     ③区级培训</a:t>
            </a:r>
          </a:p>
          <a:p>
            <a:pPr eaLnBrk="1" fontAlgn="auto" hangingPunct="1">
              <a:lnSpc>
                <a:spcPct val="80000"/>
              </a:lnSpc>
              <a:buFontTx/>
              <a:buNone/>
              <a:defRPr/>
            </a:pPr>
            <a:r>
              <a:rPr lang="zh-CN" altLang="en-US" sz="2000" smtClean="0"/>
              <a:t>校级教育行政管理者和培训管理者、市区级骨干教师、学科带头人、全体中小学教职员工</a:t>
            </a:r>
          </a:p>
          <a:p>
            <a:pPr eaLnBrk="1" fontAlgn="auto" hangingPunct="1">
              <a:lnSpc>
                <a:spcPct val="80000"/>
              </a:lnSpc>
              <a:buFontTx/>
              <a:buNone/>
              <a:defRPr/>
            </a:pPr>
            <a:r>
              <a:rPr lang="zh-CN" altLang="en-US" sz="2000" smtClean="0"/>
              <a:t>    ④校级培训</a:t>
            </a:r>
          </a:p>
          <a:p>
            <a:pPr eaLnBrk="1" fontAlgn="auto" hangingPunct="1">
              <a:lnSpc>
                <a:spcPct val="80000"/>
              </a:lnSpc>
              <a:buFontTx/>
              <a:buNone/>
              <a:defRPr/>
            </a:pPr>
            <a:r>
              <a:rPr lang="zh-CN" altLang="en-US" sz="2000" smtClean="0"/>
              <a:t>本校的全体教职员工</a:t>
            </a:r>
          </a:p>
        </p:txBody>
      </p:sp>
    </p:spTree>
    <p:extLst>
      <p:ext uri="{BB962C8B-B14F-4D97-AF65-F5344CB8AC3E}">
        <p14:creationId xmlns:p14="http://schemas.microsoft.com/office/powerpoint/2010/main" xmlns="" val="80756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cs typeface="Trebuchet MS" pitchFamily="34" charset="0"/>
              </a:rPr>
              <a:t>培训形式</a:t>
            </a:r>
            <a:r>
              <a:rPr lang="en-US" altLang="zh-CN" smtClean="0">
                <a:latin typeface="Arial" pitchFamily="34" charset="0"/>
                <a:cs typeface="Trebuchet MS" pitchFamily="34" charset="0"/>
              </a:rPr>
              <a:t>——</a:t>
            </a:r>
            <a:r>
              <a:rPr lang="zh-CN" altLang="en-US" smtClean="0">
                <a:cs typeface="Trebuchet MS" pitchFamily="34" charset="0"/>
              </a:rPr>
              <a:t>培训的种类 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buFontTx/>
              <a:buNone/>
              <a:defRPr/>
            </a:pPr>
            <a:r>
              <a:rPr lang="en-US" altLang="zh-CN" sz="2800" dirty="0" smtClean="0"/>
              <a:t>  ①</a:t>
            </a:r>
            <a:r>
              <a:rPr lang="zh-CN" altLang="en-US" sz="2800" dirty="0" smtClean="0"/>
              <a:t>带薪全脱产、半脱产培训</a:t>
            </a:r>
          </a:p>
          <a:p>
            <a:pPr eaLnBrk="1" fontAlgn="auto" hangingPunct="1">
              <a:lnSpc>
                <a:spcPct val="90000"/>
              </a:lnSpc>
              <a:buFontTx/>
              <a:buNone/>
              <a:defRPr/>
            </a:pPr>
            <a:r>
              <a:rPr lang="zh-CN" altLang="en-US" sz="2800" dirty="0" smtClean="0"/>
              <a:t>  ②岗前培训与待岗培训</a:t>
            </a:r>
          </a:p>
          <a:p>
            <a:pPr eaLnBrk="1" fontAlgn="auto" hangingPunct="1">
              <a:lnSpc>
                <a:spcPct val="90000"/>
              </a:lnSpc>
              <a:buFontTx/>
              <a:buNone/>
              <a:defRPr/>
            </a:pPr>
            <a:r>
              <a:rPr lang="zh-CN" altLang="en-US" sz="2800" dirty="0" smtClean="0"/>
              <a:t>  ③短期（</a:t>
            </a:r>
            <a:r>
              <a:rPr lang="en-US" altLang="zh-CN" sz="2800" dirty="0" smtClean="0"/>
              <a:t>1</a:t>
            </a:r>
            <a:r>
              <a:rPr lang="en-US" altLang="zh-CN" sz="2800" dirty="0" smtClean="0">
                <a:latin typeface="Arial" pitchFamily="34" charset="0"/>
              </a:rPr>
              <a:t>——</a:t>
            </a:r>
            <a:r>
              <a:rPr lang="en-US" altLang="zh-CN" sz="2800" dirty="0" smtClean="0"/>
              <a:t>15</a:t>
            </a:r>
            <a:r>
              <a:rPr lang="zh-CN" altLang="en-US" sz="2800" dirty="0" smtClean="0"/>
              <a:t>天）</a:t>
            </a:r>
          </a:p>
          <a:p>
            <a:pPr eaLnBrk="1" fontAlgn="auto" hangingPunct="1">
              <a:lnSpc>
                <a:spcPct val="90000"/>
              </a:lnSpc>
              <a:buFontTx/>
              <a:buNone/>
              <a:defRPr/>
            </a:pPr>
            <a:r>
              <a:rPr lang="zh-CN" altLang="en-US" sz="2800" dirty="0" smtClean="0"/>
              <a:t>     中期培训（</a:t>
            </a:r>
            <a:r>
              <a:rPr lang="en-US" altLang="zh-CN" sz="2800" dirty="0" smtClean="0"/>
              <a:t>3</a:t>
            </a:r>
            <a:r>
              <a:rPr lang="zh-CN" altLang="en-US" sz="2800" dirty="0" smtClean="0"/>
              <a:t>个月以下）</a:t>
            </a:r>
          </a:p>
          <a:p>
            <a:pPr eaLnBrk="1" fontAlgn="auto" hangingPunct="1">
              <a:lnSpc>
                <a:spcPct val="90000"/>
              </a:lnSpc>
              <a:buFontTx/>
              <a:buNone/>
              <a:defRPr/>
            </a:pPr>
            <a:r>
              <a:rPr lang="zh-CN" altLang="en-US" sz="2800" dirty="0" smtClean="0"/>
              <a:t>  ④学历培训</a:t>
            </a:r>
          </a:p>
          <a:p>
            <a:pPr eaLnBrk="1" fontAlgn="auto" hangingPunct="1">
              <a:lnSpc>
                <a:spcPct val="90000"/>
              </a:lnSpc>
              <a:buFontTx/>
              <a:buNone/>
              <a:defRPr/>
            </a:pPr>
            <a:r>
              <a:rPr lang="zh-CN" altLang="en-US" sz="2800" dirty="0" smtClean="0"/>
              <a:t>  ⑤项目、专题培训</a:t>
            </a:r>
          </a:p>
          <a:p>
            <a:pPr eaLnBrk="1" fontAlgn="auto" hangingPunct="1">
              <a:lnSpc>
                <a:spcPct val="90000"/>
              </a:lnSpc>
              <a:buFontTx/>
              <a:buNone/>
              <a:defRPr/>
            </a:pPr>
            <a:r>
              <a:rPr lang="zh-CN" altLang="en-US" sz="2800" dirty="0" smtClean="0"/>
              <a:t>  ⑥学科培训和通识培训</a:t>
            </a:r>
          </a:p>
          <a:p>
            <a:pPr eaLnBrk="1" fontAlgn="auto" hangingPunct="1">
              <a:lnSpc>
                <a:spcPct val="90000"/>
              </a:lnSpc>
              <a:buFontTx/>
              <a:buNone/>
              <a:defRPr/>
            </a:pPr>
            <a:r>
              <a:rPr lang="zh-CN" altLang="en-US" sz="3600" dirty="0" smtClean="0"/>
              <a:t>        </a:t>
            </a:r>
            <a:r>
              <a:rPr lang="en-US" altLang="zh-CN" sz="3600" dirty="0" smtClean="0">
                <a:latin typeface="Arial" pitchFamily="34" charset="0"/>
              </a:rPr>
              <a:t>……</a:t>
            </a:r>
            <a:endParaRPr lang="en-US" altLang="zh-CN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215847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cs typeface="Trebuchet MS" pitchFamily="34" charset="0"/>
              </a:rPr>
              <a:t>（四）实践反思</a:t>
            </a:r>
            <a:r>
              <a:rPr lang="zh-CN" altLang="en-US" smtClean="0">
                <a:cs typeface="Trebuchet MS" pitchFamily="34" charset="0"/>
              </a:rPr>
              <a:t> 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zh-CN" sz="3600" b="1" smtClean="0"/>
              <a:t>   </a:t>
            </a:r>
            <a:r>
              <a:rPr lang="en-US" altLang="zh-CN" sz="5400" b="1" smtClean="0"/>
              <a:t>⑴</a:t>
            </a:r>
            <a:r>
              <a:rPr lang="zh-CN" altLang="en-US" sz="5400" b="1" smtClean="0"/>
              <a:t>为什么反思</a:t>
            </a:r>
          </a:p>
          <a:p>
            <a:pPr eaLnBrk="1" hangingPunct="1">
              <a:buFontTx/>
              <a:buNone/>
            </a:pPr>
            <a:r>
              <a:rPr lang="zh-CN" altLang="en-US" sz="5400" b="1" smtClean="0"/>
              <a:t>  ⑵反思什么</a:t>
            </a:r>
          </a:p>
          <a:p>
            <a:pPr eaLnBrk="1" hangingPunct="1">
              <a:buFontTx/>
              <a:buNone/>
            </a:pPr>
            <a:r>
              <a:rPr lang="zh-CN" altLang="en-US" sz="5400" b="1" smtClean="0"/>
              <a:t>  ⑶如何反思</a:t>
            </a:r>
          </a:p>
        </p:txBody>
      </p:sp>
    </p:spTree>
    <p:extLst>
      <p:ext uri="{BB962C8B-B14F-4D97-AF65-F5344CB8AC3E}">
        <p14:creationId xmlns:p14="http://schemas.microsoft.com/office/powerpoint/2010/main" xmlns="" val="405495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cs typeface="Trebuchet MS" pitchFamily="34" charset="0"/>
              </a:rPr>
              <a:t>故事 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>
          <a:xfrm>
            <a:off x="1009650" y="1806575"/>
            <a:ext cx="7124700" cy="4518025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ts val="4000"/>
              </a:lnSpc>
              <a:buFontTx/>
              <a:buNone/>
            </a:pPr>
            <a:r>
              <a:rPr lang="en-US" altLang="zh-CN" sz="2400" b="1" smtClean="0">
                <a:latin typeface="华文宋体" pitchFamily="2" charset="-122"/>
                <a:ea typeface="华文宋体" pitchFamily="2" charset="-122"/>
              </a:rPr>
              <a:t>       </a:t>
            </a:r>
            <a:r>
              <a:rPr lang="zh-CN" altLang="en-US" sz="2400" b="1" smtClean="0">
                <a:latin typeface="华文宋体" pitchFamily="2" charset="-122"/>
                <a:ea typeface="华文宋体" pitchFamily="2" charset="-122"/>
              </a:rPr>
              <a:t>有一位伐木工人，工作十分卖力。第一天，他砍了</a:t>
            </a:r>
            <a:r>
              <a:rPr lang="en-US" altLang="zh-CN" sz="2400" b="1" smtClean="0">
                <a:latin typeface="华文宋体" pitchFamily="2" charset="-122"/>
                <a:ea typeface="华文宋体" pitchFamily="2" charset="-122"/>
              </a:rPr>
              <a:t>18</a:t>
            </a:r>
            <a:r>
              <a:rPr lang="zh-CN" altLang="en-US" sz="2400" b="1" smtClean="0">
                <a:latin typeface="华文宋体" pitchFamily="2" charset="-122"/>
                <a:ea typeface="华文宋体" pitchFamily="2" charset="-122"/>
              </a:rPr>
              <a:t>棵树，老板表扬了他。第二天，他干得更加起劲儿，但只砍了</a:t>
            </a:r>
            <a:r>
              <a:rPr lang="en-US" altLang="zh-CN" sz="2400" b="1" smtClean="0">
                <a:latin typeface="华文宋体" pitchFamily="2" charset="-122"/>
                <a:ea typeface="华文宋体" pitchFamily="2" charset="-122"/>
              </a:rPr>
              <a:t>15</a:t>
            </a:r>
            <a:r>
              <a:rPr lang="zh-CN" altLang="en-US" sz="2400" b="1" smtClean="0">
                <a:latin typeface="华文宋体" pitchFamily="2" charset="-122"/>
                <a:ea typeface="华文宋体" pitchFamily="2" charset="-122"/>
              </a:rPr>
              <a:t>棵树，老板还是表扬了他。第三天，他加倍努力，结果却仅仅砍了</a:t>
            </a:r>
            <a:r>
              <a:rPr lang="en-US" altLang="zh-CN" sz="2400" b="1" smtClean="0">
                <a:latin typeface="华文宋体" pitchFamily="2" charset="-122"/>
                <a:ea typeface="华文宋体" pitchFamily="2" charset="-122"/>
              </a:rPr>
              <a:t>12</a:t>
            </a:r>
            <a:r>
              <a:rPr lang="zh-CN" altLang="en-US" sz="2400" b="1" smtClean="0">
                <a:latin typeface="华文宋体" pitchFamily="2" charset="-122"/>
                <a:ea typeface="华文宋体" pitchFamily="2" charset="-122"/>
              </a:rPr>
              <a:t>棵树。这位伐木工人觉得很惭愧，跑到老板那儿道歉，说自己好像力气越来越小了。</a:t>
            </a:r>
          </a:p>
          <a:p>
            <a:pPr eaLnBrk="1" hangingPunct="1">
              <a:lnSpc>
                <a:spcPts val="4000"/>
              </a:lnSpc>
              <a:buFontTx/>
              <a:buNone/>
            </a:pPr>
            <a:r>
              <a:rPr lang="zh-CN" altLang="en-US" sz="2400" b="1" smtClean="0">
                <a:latin typeface="华文宋体" pitchFamily="2" charset="-122"/>
                <a:ea typeface="华文宋体" pitchFamily="2" charset="-122"/>
              </a:rPr>
              <a:t>       老板问他：“你上一次是什么时候磨斧子的？”“磨斧子？”工人很诧异地说，“我天天忙着砍树，哪里有功夫磨斧子！</a:t>
            </a:r>
            <a:r>
              <a:rPr lang="zh-CN" altLang="en-US" sz="2400" b="1" smtClean="0">
                <a:latin typeface="Arial" pitchFamily="34" charset="0"/>
              </a:rPr>
              <a:t>”</a:t>
            </a:r>
            <a:endParaRPr lang="zh-CN" altLang="en-US" sz="2400" b="1" smtClean="0"/>
          </a:p>
        </p:txBody>
      </p:sp>
    </p:spTree>
    <p:extLst>
      <p:ext uri="{BB962C8B-B14F-4D97-AF65-F5344CB8AC3E}">
        <p14:creationId xmlns:p14="http://schemas.microsoft.com/office/powerpoint/2010/main" xmlns="" val="165837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>
              <a:cs typeface="Trebuchet MS" pitchFamily="34" charset="0"/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zh-CN" sz="4000" b="1" smtClean="0"/>
              <a:t>     </a:t>
            </a:r>
            <a:r>
              <a:rPr lang="zh-CN" altLang="en-US" sz="4000" b="1" smtClean="0"/>
              <a:t>实践就是</a:t>
            </a:r>
            <a:r>
              <a:rPr lang="zh-CN" altLang="en-US" sz="4000" b="1" smtClean="0">
                <a:latin typeface="Arial" pitchFamily="34" charset="0"/>
              </a:rPr>
              <a:t>“</a:t>
            </a:r>
            <a:r>
              <a:rPr lang="zh-CN" altLang="en-US" sz="4000" b="1" smtClean="0"/>
              <a:t>砍柴</a:t>
            </a:r>
            <a:r>
              <a:rPr lang="zh-CN" altLang="en-US" sz="4000" b="1" smtClean="0">
                <a:latin typeface="Arial" pitchFamily="34" charset="0"/>
              </a:rPr>
              <a:t>”</a:t>
            </a:r>
            <a:r>
              <a:rPr lang="zh-CN" altLang="en-US" sz="4000" b="1" smtClean="0"/>
              <a:t>（备课、上课、辅导、谈心、改作业等）；</a:t>
            </a:r>
          </a:p>
          <a:p>
            <a:pPr eaLnBrk="1" hangingPunct="1">
              <a:buFontTx/>
              <a:buNone/>
            </a:pPr>
            <a:r>
              <a:rPr lang="zh-CN" altLang="en-US" sz="4000" b="1" smtClean="0"/>
              <a:t>     反思就是</a:t>
            </a:r>
            <a:r>
              <a:rPr lang="zh-CN" altLang="en-US" sz="4000" b="1" smtClean="0">
                <a:latin typeface="Arial" pitchFamily="34" charset="0"/>
              </a:rPr>
              <a:t>“</a:t>
            </a:r>
            <a:r>
              <a:rPr lang="zh-CN" altLang="en-US" sz="4000" b="1" smtClean="0"/>
              <a:t>磨斧</a:t>
            </a:r>
            <a:r>
              <a:rPr lang="zh-CN" altLang="en-US" sz="4000" b="1" smtClean="0">
                <a:latin typeface="Arial" pitchFamily="34" charset="0"/>
              </a:rPr>
              <a:t>”</a:t>
            </a:r>
            <a:r>
              <a:rPr lang="en-US" altLang="zh-CN" sz="4000" b="1" smtClean="0">
                <a:latin typeface="Arial" pitchFamily="34" charset="0"/>
              </a:rPr>
              <a:t>——</a:t>
            </a:r>
            <a:r>
              <a:rPr lang="zh-CN" altLang="en-US" sz="4000" b="1" smtClean="0"/>
              <a:t>合理的工作方式：读书、反思、研究、写作。</a:t>
            </a:r>
          </a:p>
        </p:txBody>
      </p:sp>
    </p:spTree>
    <p:extLst>
      <p:ext uri="{BB962C8B-B14F-4D97-AF65-F5344CB8AC3E}">
        <p14:creationId xmlns:p14="http://schemas.microsoft.com/office/powerpoint/2010/main" xmlns="" val="346473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cs typeface="Trebuchet MS" pitchFamily="34" charset="0"/>
              </a:rPr>
              <a:t>⑴</a:t>
            </a:r>
            <a:r>
              <a:rPr lang="zh-CN" altLang="en-US" smtClean="0">
                <a:cs typeface="Trebuchet MS" pitchFamily="34" charset="0"/>
              </a:rPr>
              <a:t>为什么要进行反思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US" altLang="zh-CN" sz="5400" smtClean="0"/>
          </a:p>
          <a:p>
            <a:pPr eaLnBrk="1" hangingPunct="1">
              <a:buFontTx/>
              <a:buNone/>
            </a:pPr>
            <a:r>
              <a:rPr lang="en-US" altLang="zh-CN" sz="5400" smtClean="0">
                <a:latin typeface="Arial" pitchFamily="34" charset="0"/>
              </a:rPr>
              <a:t>“</a:t>
            </a:r>
            <a:r>
              <a:rPr lang="zh-CN" altLang="en-US" sz="5400" smtClean="0"/>
              <a:t>思想形成人的伟大。</a:t>
            </a:r>
            <a:r>
              <a:rPr lang="zh-CN" altLang="en-US" sz="5400" smtClean="0">
                <a:latin typeface="Arial" pitchFamily="34" charset="0"/>
              </a:rPr>
              <a:t>”</a:t>
            </a:r>
            <a:endParaRPr lang="zh-CN" altLang="en-US" sz="5400" smtClean="0"/>
          </a:p>
          <a:p>
            <a:pPr eaLnBrk="1" hangingPunct="1">
              <a:buFontTx/>
              <a:buNone/>
            </a:pPr>
            <a:r>
              <a:rPr lang="zh-CN" altLang="en-US" sz="5400" smtClean="0"/>
              <a:t>      </a:t>
            </a:r>
            <a:r>
              <a:rPr lang="en-US" altLang="zh-CN" sz="5400" smtClean="0">
                <a:latin typeface="Arial" pitchFamily="34" charset="0"/>
              </a:rPr>
              <a:t>——</a:t>
            </a:r>
            <a:r>
              <a:rPr lang="zh-CN" altLang="en-US" smtClean="0"/>
              <a:t>法国思想家帕斯卡尔</a:t>
            </a:r>
          </a:p>
        </p:txBody>
      </p:sp>
    </p:spTree>
    <p:extLst>
      <p:ext uri="{BB962C8B-B14F-4D97-AF65-F5344CB8AC3E}">
        <p14:creationId xmlns:p14="http://schemas.microsoft.com/office/powerpoint/2010/main" xmlns="" val="350560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实践形式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000" dirty="0" smtClean="0"/>
              <a:t>   </a:t>
            </a:r>
            <a:r>
              <a:rPr lang="zh-CN" altLang="zh-CN" sz="4000" dirty="0" smtClean="0"/>
              <a:t>到</a:t>
            </a:r>
            <a:r>
              <a:rPr lang="zh-CN" altLang="zh-CN" sz="4000" dirty="0"/>
              <a:t>企业考察观摩、接受企业组织的技能培训、在企业的生产和管理岗位兼职或任职、参与企业产品研发和技术创新等。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2854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cs typeface="Trebuchet MS" pitchFamily="34" charset="0"/>
              </a:rPr>
              <a:t>⑵</a:t>
            </a:r>
            <a:r>
              <a:rPr lang="zh-CN" altLang="en-US" smtClean="0">
                <a:cs typeface="Trebuchet MS" pitchFamily="34" charset="0"/>
              </a:rPr>
              <a:t>教师应反思什么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zh-CN" sz="4400" smtClean="0"/>
              <a:t>     </a:t>
            </a:r>
            <a:r>
              <a:rPr lang="zh-CN" altLang="en-US" sz="4400" smtClean="0"/>
              <a:t>为实践而反思，对实践的反思，在反思中实践。 </a:t>
            </a:r>
          </a:p>
          <a:p>
            <a:pPr eaLnBrk="1" hangingPunct="1">
              <a:buFontTx/>
              <a:buNone/>
            </a:pPr>
            <a:r>
              <a:rPr lang="zh-CN" altLang="en-US" sz="4400" smtClean="0"/>
              <a:t>    ①对教育实验的反思；</a:t>
            </a:r>
            <a:endParaRPr lang="en-US" altLang="zh-CN" sz="4400" smtClean="0"/>
          </a:p>
          <a:p>
            <a:pPr eaLnBrk="1" hangingPunct="1">
              <a:buFontTx/>
              <a:buNone/>
            </a:pPr>
            <a:r>
              <a:rPr lang="zh-CN" altLang="en-US" sz="4400" smtClean="0"/>
              <a:t>   ②对教育行为的反思；</a:t>
            </a:r>
            <a:endParaRPr lang="en-US" altLang="zh-CN" sz="4400" smtClean="0"/>
          </a:p>
          <a:p>
            <a:pPr eaLnBrk="1" hangingPunct="1">
              <a:buFontTx/>
              <a:buNone/>
            </a:pPr>
            <a:r>
              <a:rPr lang="zh-CN" altLang="en-US" sz="4400" smtClean="0"/>
              <a:t>   ③对教育现象的反思。</a:t>
            </a:r>
          </a:p>
        </p:txBody>
      </p:sp>
    </p:spTree>
    <p:extLst>
      <p:ext uri="{BB962C8B-B14F-4D97-AF65-F5344CB8AC3E}">
        <p14:creationId xmlns:p14="http://schemas.microsoft.com/office/powerpoint/2010/main" xmlns="" val="262414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cs typeface="Trebuchet MS" pitchFamily="34" charset="0"/>
              </a:rPr>
              <a:t>⑶</a:t>
            </a:r>
            <a:r>
              <a:rPr lang="zh-CN" altLang="en-US" smtClean="0">
                <a:cs typeface="Trebuchet MS" pitchFamily="34" charset="0"/>
              </a:rPr>
              <a:t>教师如何进行反思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800" smtClean="0"/>
              <a:t>①</a:t>
            </a:r>
            <a:r>
              <a:rPr lang="zh-CN" altLang="en-US" sz="2800" smtClean="0"/>
              <a:t>写第二教案；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800" smtClean="0"/>
              <a:t>②写教学札记；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800" smtClean="0"/>
              <a:t>③听取同行和专家的评价；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800" smtClean="0"/>
              <a:t>④与别人做比较；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800" smtClean="0"/>
              <a:t>⑤反思日记；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800" smtClean="0"/>
              <a:t>⑥述说生活史；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800" smtClean="0"/>
              <a:t>⑦述说受教育史；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800" smtClean="0"/>
              <a:t>⑧集体层面的学习型组织</a:t>
            </a:r>
            <a:r>
              <a:rPr lang="en-US" altLang="zh-CN" sz="2800" smtClean="0">
                <a:latin typeface="Arial" pitchFamily="34" charset="0"/>
              </a:rPr>
              <a:t>——</a:t>
            </a:r>
            <a:r>
              <a:rPr lang="zh-CN" altLang="en-US" sz="2800" smtClean="0"/>
              <a:t>教师群体知识管理；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800" smtClean="0"/>
              <a:t>⑨行动研究</a:t>
            </a:r>
            <a:r>
              <a:rPr lang="en-US" altLang="zh-CN" sz="2800" smtClean="0">
                <a:latin typeface="Arial" pitchFamily="34" charset="0"/>
              </a:rPr>
              <a:t>…</a:t>
            </a:r>
            <a:endParaRPr lang="en-US" altLang="zh-CN" sz="2800" smtClean="0"/>
          </a:p>
        </p:txBody>
      </p:sp>
    </p:spTree>
    <p:extLst>
      <p:ext uri="{BB962C8B-B14F-4D97-AF65-F5344CB8AC3E}">
        <p14:creationId xmlns:p14="http://schemas.microsoft.com/office/powerpoint/2010/main" xmlns="" val="283766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>
              <a:cs typeface="Trebuchet MS" pitchFamily="34" charset="0"/>
            </a:endParaRPr>
          </a:p>
        </p:txBody>
      </p:sp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zh-CN" altLang="en-US" sz="4800" smtClean="0"/>
              <a:t>叶澜教授说：</a:t>
            </a:r>
            <a:r>
              <a:rPr lang="zh-CN" altLang="en-US" sz="4800" smtClean="0">
                <a:latin typeface="Arial" pitchFamily="34" charset="0"/>
              </a:rPr>
              <a:t>“</a:t>
            </a:r>
            <a:r>
              <a:rPr lang="zh-CN" altLang="en-US" sz="4800" smtClean="0"/>
              <a:t>一个教师写一辈子教案不一定成为名师，如果一个教师写三年反思则可能成为名师。</a:t>
            </a:r>
            <a:r>
              <a:rPr lang="zh-CN" altLang="en-US" sz="4800" smtClean="0">
                <a:latin typeface="Arial" pitchFamily="34" charset="0"/>
              </a:rPr>
              <a:t>”</a:t>
            </a:r>
            <a:endParaRPr lang="zh-CN" altLang="en-US" sz="4800" smtClean="0"/>
          </a:p>
        </p:txBody>
      </p:sp>
    </p:spTree>
    <p:extLst>
      <p:ext uri="{BB962C8B-B14F-4D97-AF65-F5344CB8AC3E}">
        <p14:creationId xmlns:p14="http://schemas.microsoft.com/office/powerpoint/2010/main" xmlns="" val="250498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>
              <a:cs typeface="Trebuchet MS" pitchFamily="34" charset="0"/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lnSpc>
                <a:spcPct val="90000"/>
              </a:lnSpc>
              <a:buFontTx/>
              <a:buNone/>
              <a:defRPr/>
            </a:pPr>
            <a:r>
              <a:rPr lang="zh-CN" altLang="en-US" sz="4000" b="1" dirty="0" smtClean="0"/>
              <a:t>思维在反思学习中活跃，</a:t>
            </a:r>
          </a:p>
          <a:p>
            <a:pPr algn="ctr" eaLnBrk="1" fontAlgn="auto" hangingPunct="1">
              <a:lnSpc>
                <a:spcPct val="90000"/>
              </a:lnSpc>
              <a:buFontTx/>
              <a:buNone/>
              <a:defRPr/>
            </a:pPr>
            <a:r>
              <a:rPr lang="zh-CN" altLang="en-US" sz="4000" b="1" dirty="0" smtClean="0"/>
              <a:t>能力在反思学习中提升，</a:t>
            </a:r>
          </a:p>
          <a:p>
            <a:pPr algn="ctr" eaLnBrk="1" fontAlgn="auto" hangingPunct="1">
              <a:lnSpc>
                <a:spcPct val="90000"/>
              </a:lnSpc>
              <a:buFontTx/>
              <a:buNone/>
              <a:defRPr/>
            </a:pPr>
            <a:r>
              <a:rPr lang="zh-CN" altLang="en-US" sz="4000" b="1" dirty="0" smtClean="0"/>
              <a:t>创新在反思学习中完成，</a:t>
            </a:r>
          </a:p>
          <a:p>
            <a:pPr algn="ctr" eaLnBrk="1" fontAlgn="auto" hangingPunct="1">
              <a:lnSpc>
                <a:spcPct val="90000"/>
              </a:lnSpc>
              <a:buFontTx/>
              <a:buNone/>
              <a:defRPr/>
            </a:pPr>
            <a:r>
              <a:rPr lang="zh-CN" altLang="en-US" sz="4000" b="1" dirty="0" smtClean="0"/>
              <a:t>素质在反思学习中提高，</a:t>
            </a:r>
          </a:p>
          <a:p>
            <a:pPr algn="ctr" eaLnBrk="1" fontAlgn="auto" hangingPunct="1">
              <a:lnSpc>
                <a:spcPct val="90000"/>
              </a:lnSpc>
              <a:buFontTx/>
              <a:buNone/>
              <a:defRPr/>
            </a:pPr>
            <a:r>
              <a:rPr lang="zh-CN" altLang="en-US" sz="4000" b="1" dirty="0" smtClean="0"/>
              <a:t>品牌在反思学习中塑造，</a:t>
            </a:r>
          </a:p>
          <a:p>
            <a:pPr algn="ctr" eaLnBrk="1" fontAlgn="auto" hangingPunct="1">
              <a:lnSpc>
                <a:spcPct val="90000"/>
              </a:lnSpc>
              <a:buFontTx/>
              <a:buNone/>
              <a:defRPr/>
            </a:pPr>
            <a:r>
              <a:rPr lang="zh-CN" altLang="en-US" sz="4000" b="1" dirty="0" smtClean="0"/>
              <a:t>人生在反思学习中完美！</a:t>
            </a:r>
            <a:r>
              <a:rPr lang="zh-CN" alt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99494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/>
            </a:r>
            <a:br>
              <a:rPr lang="en-US" altLang="zh-CN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</a:br>
            <a:r>
              <a:rPr lang="zh-CN" altLang="zh-CN" sz="49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zh-CN" altLang="zh-CN" sz="4900" b="1" dirty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一）我们为什么会这样</a:t>
            </a:r>
            <a:br>
              <a:rPr lang="zh-CN" altLang="zh-CN" sz="4900" b="1" dirty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endParaRPr lang="zh-CN" altLang="en-US" sz="4900" b="1" dirty="0">
              <a:solidFill>
                <a:schemeClr val="accent1">
                  <a:tint val="83000"/>
                  <a:satMod val="1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06851" name="内容占位符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lnSpcReduction="10000"/>
          </a:bodyPr>
          <a:lstStyle/>
          <a:p>
            <a:pPr marL="63500" indent="0" algn="ctr" eaLnBrk="1" hangingPunct="1">
              <a:buFont typeface="Wingdings 2" pitchFamily="18" charset="2"/>
              <a:buNone/>
            </a:pPr>
            <a:r>
              <a:rPr lang="zh-CN" altLang="zh-CN" b="1" smtClean="0"/>
              <a:t>我们为什么会这样</a:t>
            </a:r>
            <a:r>
              <a:rPr lang="zh-CN" altLang="zh-CN" b="1" smtClean="0">
                <a:solidFill>
                  <a:srgbClr val="FFFF00"/>
                </a:solidFill>
                <a:latin typeface="华文中宋" pitchFamily="2" charset="-122"/>
                <a:ea typeface="华文中宋" pitchFamily="2" charset="-122"/>
              </a:rPr>
              <a:t>备课</a:t>
            </a:r>
            <a:r>
              <a:rPr lang="zh-CN" altLang="zh-CN" b="1" smtClean="0"/>
              <a:t>；</a:t>
            </a:r>
          </a:p>
          <a:p>
            <a:pPr marL="63500" indent="0" algn="ctr" eaLnBrk="1" hangingPunct="1">
              <a:buFont typeface="Wingdings 2" pitchFamily="18" charset="2"/>
              <a:buNone/>
            </a:pPr>
            <a:r>
              <a:rPr lang="zh-CN" altLang="zh-CN" b="1" smtClean="0"/>
              <a:t>我们为什么会这样</a:t>
            </a:r>
            <a:r>
              <a:rPr lang="zh-CN" altLang="zh-CN" b="1" smtClean="0">
                <a:solidFill>
                  <a:srgbClr val="FFFF00"/>
                </a:solidFill>
                <a:latin typeface="华文中宋" pitchFamily="2" charset="-122"/>
                <a:ea typeface="华文中宋" pitchFamily="2" charset="-122"/>
              </a:rPr>
              <a:t>上课</a:t>
            </a:r>
            <a:r>
              <a:rPr lang="zh-CN" altLang="zh-CN" b="1" smtClean="0"/>
              <a:t>；</a:t>
            </a:r>
          </a:p>
          <a:p>
            <a:pPr marL="63500" indent="0" algn="ctr" eaLnBrk="1" hangingPunct="1">
              <a:buFont typeface="Wingdings 2" pitchFamily="18" charset="2"/>
              <a:buNone/>
            </a:pPr>
            <a:r>
              <a:rPr lang="zh-CN" altLang="zh-CN" b="1" smtClean="0"/>
              <a:t>我们为什么会这样</a:t>
            </a:r>
            <a:r>
              <a:rPr lang="zh-CN" altLang="zh-CN" b="1" smtClean="0">
                <a:solidFill>
                  <a:srgbClr val="FFFF00"/>
                </a:solidFill>
                <a:latin typeface="华文中宋" pitchFamily="2" charset="-122"/>
                <a:ea typeface="华文中宋" pitchFamily="2" charset="-122"/>
              </a:rPr>
              <a:t>评课</a:t>
            </a:r>
            <a:r>
              <a:rPr lang="zh-CN" altLang="zh-CN" b="1" smtClean="0"/>
              <a:t>；</a:t>
            </a:r>
          </a:p>
          <a:p>
            <a:pPr marL="63500" indent="0" algn="ctr" eaLnBrk="1" hangingPunct="1">
              <a:buFont typeface="Wingdings 2" pitchFamily="18" charset="2"/>
              <a:buNone/>
            </a:pPr>
            <a:r>
              <a:rPr lang="zh-CN" altLang="zh-CN" b="1" smtClean="0"/>
              <a:t>我们为什么会这样</a:t>
            </a:r>
            <a:r>
              <a:rPr lang="zh-CN" altLang="zh-CN" b="1" smtClean="0">
                <a:solidFill>
                  <a:srgbClr val="FFFF00"/>
                </a:solidFill>
                <a:latin typeface="华文中宋" pitchFamily="2" charset="-122"/>
                <a:ea typeface="华文中宋" pitchFamily="2" charset="-122"/>
              </a:rPr>
              <a:t>学习</a:t>
            </a:r>
            <a:r>
              <a:rPr lang="zh-CN" altLang="zh-CN" b="1" smtClean="0"/>
              <a:t>；</a:t>
            </a:r>
          </a:p>
          <a:p>
            <a:pPr marL="63500" indent="0" algn="ctr" eaLnBrk="1" hangingPunct="1">
              <a:buFont typeface="Wingdings 2" pitchFamily="18" charset="2"/>
              <a:buNone/>
            </a:pPr>
            <a:r>
              <a:rPr lang="zh-CN" altLang="zh-CN" b="1" smtClean="0"/>
              <a:t>我们为什么会这样</a:t>
            </a:r>
            <a:r>
              <a:rPr lang="zh-CN" altLang="zh-CN" b="1" smtClean="0">
                <a:solidFill>
                  <a:srgbClr val="FFFF00"/>
                </a:solidFill>
                <a:latin typeface="华文中宋" pitchFamily="2" charset="-122"/>
                <a:ea typeface="华文中宋" pitchFamily="2" charset="-122"/>
              </a:rPr>
              <a:t>交往</a:t>
            </a:r>
            <a:r>
              <a:rPr lang="zh-CN" altLang="zh-CN" b="1" smtClean="0"/>
              <a:t>；</a:t>
            </a:r>
          </a:p>
          <a:p>
            <a:pPr marL="63500" indent="0" algn="ctr" eaLnBrk="1" hangingPunct="1">
              <a:buFont typeface="Wingdings 2" pitchFamily="18" charset="2"/>
              <a:buNone/>
            </a:pPr>
            <a:r>
              <a:rPr lang="zh-CN" altLang="zh-CN" b="1" smtClean="0"/>
              <a:t>我们为什么会这样</a:t>
            </a:r>
            <a:r>
              <a:rPr lang="zh-CN" altLang="zh-CN" b="1" smtClean="0">
                <a:solidFill>
                  <a:srgbClr val="FFFF00"/>
                </a:solidFill>
                <a:latin typeface="华文中宋" pitchFamily="2" charset="-122"/>
                <a:ea typeface="华文中宋" pitchFamily="2" charset="-122"/>
              </a:rPr>
              <a:t>管理班级</a:t>
            </a:r>
            <a:r>
              <a:rPr lang="zh-CN" altLang="zh-CN" b="1" smtClean="0"/>
              <a:t>；</a:t>
            </a:r>
          </a:p>
          <a:p>
            <a:pPr marL="63500" indent="0" eaLnBrk="1" hangingPunct="1">
              <a:buFont typeface="Wingdings 2" pitchFamily="18" charset="2"/>
              <a:buNone/>
            </a:pPr>
            <a:r>
              <a:rPr lang="zh-CN" altLang="en-US" smtClean="0"/>
              <a:t>（</a:t>
            </a:r>
            <a:r>
              <a:rPr lang="zh-CN" altLang="en-US" b="1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教育目标、课程标准、教育对象心智体发展水平</a:t>
            </a:r>
            <a:r>
              <a:rPr lang="zh-CN" altLang="en-US" smtClean="0"/>
              <a:t>）</a:t>
            </a:r>
          </a:p>
        </p:txBody>
      </p:sp>
      <p:sp>
        <p:nvSpPr>
          <p:cNvPr id="4" name="五角星 3"/>
          <p:cNvSpPr/>
          <p:nvPr/>
        </p:nvSpPr>
        <p:spPr>
          <a:xfrm>
            <a:off x="609600" y="5181600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631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" y="267494"/>
            <a:ext cx="8534400" cy="1399032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/>
            </a:r>
            <a:br>
              <a:rPr lang="en-US" altLang="zh-CN" dirty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</a:br>
            <a:r>
              <a:rPr lang="zh-CN" altLang="zh-CN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zh-CN" altLang="zh-CN" b="1" dirty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二）我们这样做了，学生表现怎样</a:t>
            </a:r>
            <a:r>
              <a:rPr lang="zh-CN" altLang="zh-CN" dirty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？</a:t>
            </a:r>
            <a:br>
              <a:rPr lang="zh-CN" altLang="zh-CN" dirty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</a:br>
            <a:endParaRPr lang="zh-CN" alt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lnSpcReduction="10000"/>
          </a:bodyPr>
          <a:lstStyle/>
          <a:p>
            <a:pPr marL="64008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altLang="zh-CN" dirty="0" smtClean="0"/>
          </a:p>
          <a:p>
            <a:pPr marL="64008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CN" altLang="zh-CN" dirty="0" smtClean="0"/>
              <a:t>学生</a:t>
            </a:r>
            <a:r>
              <a:rPr lang="zh-CN" altLang="zh-CN" dirty="0"/>
              <a:t>的</a:t>
            </a:r>
            <a:r>
              <a:rPr lang="zh-CN" altLang="zh-CN" b="1" dirty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注意</a:t>
            </a:r>
            <a:r>
              <a:rPr lang="zh-CN" altLang="zh-CN" dirty="0"/>
              <a:t>状态怎样</a:t>
            </a:r>
          </a:p>
          <a:p>
            <a:pPr marL="64008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CN" altLang="zh-CN" dirty="0"/>
              <a:t>学生的</a:t>
            </a:r>
            <a:r>
              <a:rPr lang="zh-CN" altLang="zh-CN" b="1" dirty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参与</a:t>
            </a:r>
            <a:r>
              <a:rPr lang="zh-CN" altLang="zh-CN" dirty="0"/>
              <a:t>状态怎样</a:t>
            </a:r>
          </a:p>
          <a:p>
            <a:pPr marL="64008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CN" altLang="zh-CN" dirty="0"/>
              <a:t>学生的</a:t>
            </a:r>
            <a:r>
              <a:rPr lang="zh-CN" altLang="zh-CN" b="1" dirty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交往</a:t>
            </a:r>
            <a:r>
              <a:rPr lang="zh-CN" altLang="zh-CN" dirty="0"/>
              <a:t>状态怎样</a:t>
            </a:r>
          </a:p>
          <a:p>
            <a:pPr marL="64008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CN" altLang="zh-CN" dirty="0"/>
              <a:t>学生的</a:t>
            </a:r>
            <a:r>
              <a:rPr lang="zh-CN" altLang="zh-CN" b="1" dirty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思维</a:t>
            </a:r>
            <a:r>
              <a:rPr lang="zh-CN" altLang="zh-CN" dirty="0"/>
              <a:t>状态怎样</a:t>
            </a:r>
          </a:p>
          <a:p>
            <a:pPr marL="64008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CN" altLang="zh-CN" dirty="0"/>
              <a:t>学生的</a:t>
            </a:r>
            <a:r>
              <a:rPr lang="zh-CN" altLang="zh-CN" b="1" dirty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情绪</a:t>
            </a:r>
            <a:r>
              <a:rPr lang="zh-CN" altLang="zh-CN" dirty="0"/>
              <a:t>状态怎样</a:t>
            </a:r>
          </a:p>
          <a:p>
            <a:pPr marL="64008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CN" altLang="zh-CN" dirty="0"/>
              <a:t>学生的</a:t>
            </a:r>
            <a:r>
              <a:rPr lang="zh-CN" altLang="zh-CN" b="1" dirty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生成</a:t>
            </a:r>
            <a:r>
              <a:rPr lang="zh-CN" altLang="zh-CN" dirty="0"/>
              <a:t>状态怎样</a:t>
            </a:r>
          </a:p>
          <a:p>
            <a:pPr marL="64008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CN" altLang="zh-CN" dirty="0"/>
              <a:t>……</a:t>
            </a:r>
            <a:r>
              <a:rPr lang="en-US" altLang="zh-CN" dirty="0"/>
              <a:t>  </a:t>
            </a:r>
            <a:r>
              <a:rPr lang="zh-CN" altLang="zh-CN" dirty="0"/>
              <a:t>……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9174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/>
            </a:r>
            <a:br>
              <a:rPr lang="en-US" altLang="zh-CN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</a:br>
            <a:r>
              <a:rPr lang="zh-CN" altLang="zh-CN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zh-CN" altLang="zh-CN" b="1" dirty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三）这样……我们感觉……</a:t>
            </a:r>
            <a:r>
              <a:rPr lang="zh-CN" altLang="zh-CN" dirty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/>
            </a:r>
            <a:br>
              <a:rPr lang="zh-CN" altLang="zh-CN" dirty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</a:br>
            <a:endParaRPr lang="zh-CN" alt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marL="64008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altLang="zh-CN" dirty="0" smtClean="0"/>
          </a:p>
          <a:p>
            <a:pPr marL="64008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CN" altLang="zh-CN" dirty="0" smtClean="0"/>
              <a:t>这样</a:t>
            </a:r>
            <a:r>
              <a:rPr lang="zh-CN" altLang="zh-CN" b="1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备课</a:t>
            </a:r>
            <a:r>
              <a:rPr lang="zh-CN" altLang="zh-CN" dirty="0"/>
              <a:t>，我们感觉……</a:t>
            </a:r>
          </a:p>
          <a:p>
            <a:pPr marL="64008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CN" altLang="zh-CN" dirty="0"/>
              <a:t>这样</a:t>
            </a:r>
            <a:r>
              <a:rPr lang="zh-CN" altLang="zh-CN" b="1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上课</a:t>
            </a:r>
            <a:r>
              <a:rPr lang="zh-CN" altLang="zh-CN" dirty="0"/>
              <a:t>，我们感觉……</a:t>
            </a:r>
          </a:p>
          <a:p>
            <a:pPr marL="64008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CN" altLang="zh-CN" dirty="0"/>
              <a:t>这样</a:t>
            </a:r>
            <a:r>
              <a:rPr lang="zh-CN" altLang="zh-CN" b="1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评课</a:t>
            </a:r>
            <a:r>
              <a:rPr lang="zh-CN" altLang="zh-CN" dirty="0"/>
              <a:t>，我们感觉……</a:t>
            </a:r>
          </a:p>
          <a:p>
            <a:pPr marL="64008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CN" altLang="zh-CN" dirty="0"/>
              <a:t>这样</a:t>
            </a:r>
            <a:r>
              <a:rPr lang="zh-CN" altLang="zh-CN" b="1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学习</a:t>
            </a:r>
            <a:r>
              <a:rPr lang="zh-CN" altLang="zh-CN" dirty="0"/>
              <a:t>，我们感觉……</a:t>
            </a:r>
          </a:p>
          <a:p>
            <a:pPr marL="64008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CN" altLang="zh-CN" dirty="0"/>
              <a:t>这样</a:t>
            </a:r>
            <a:r>
              <a:rPr lang="zh-CN" altLang="zh-CN" b="1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交往</a:t>
            </a:r>
            <a:r>
              <a:rPr lang="zh-CN" altLang="zh-CN" dirty="0"/>
              <a:t>，我们感觉……</a:t>
            </a:r>
          </a:p>
          <a:p>
            <a:pPr marL="64008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CN" altLang="zh-CN" dirty="0"/>
              <a:t>这样</a:t>
            </a:r>
            <a:r>
              <a:rPr lang="zh-CN" altLang="zh-CN" b="1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管理班级</a:t>
            </a:r>
            <a:r>
              <a:rPr lang="zh-CN" altLang="zh-CN" dirty="0"/>
              <a:t>，我们感觉……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6754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/>
            </a:r>
            <a:br>
              <a:rPr lang="en-US" altLang="zh-CN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</a:br>
            <a:r>
              <a:rPr lang="zh-CN" altLang="zh-CN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zh-CN" altLang="zh-CN" b="1" dirty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四）我们还可以怎样</a:t>
            </a:r>
            <a:br>
              <a:rPr lang="zh-CN" altLang="zh-CN" b="1" dirty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endParaRPr lang="zh-CN" altLang="en-US" b="1" dirty="0">
              <a:solidFill>
                <a:schemeClr val="accent1">
                  <a:tint val="83000"/>
                  <a:satMod val="1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marL="64008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altLang="zh-CN" dirty="0" smtClean="0"/>
          </a:p>
          <a:p>
            <a:pPr marL="64008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CN" altLang="zh-CN" dirty="0" smtClean="0"/>
              <a:t>我们</a:t>
            </a:r>
            <a:r>
              <a:rPr lang="zh-CN" altLang="zh-CN" dirty="0"/>
              <a:t>还可以怎样</a:t>
            </a:r>
            <a:r>
              <a:rPr lang="zh-CN" altLang="zh-CN" b="1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备课</a:t>
            </a:r>
          </a:p>
          <a:p>
            <a:pPr marL="64008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CN" altLang="zh-CN" dirty="0"/>
              <a:t>我们还可以怎样</a:t>
            </a:r>
            <a:r>
              <a:rPr lang="zh-CN" altLang="zh-CN" b="1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上课</a:t>
            </a:r>
          </a:p>
          <a:p>
            <a:pPr marL="64008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CN" altLang="zh-CN" dirty="0"/>
              <a:t>我们还可以怎样</a:t>
            </a:r>
            <a:r>
              <a:rPr lang="zh-CN" altLang="zh-CN" b="1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评课</a:t>
            </a:r>
          </a:p>
          <a:p>
            <a:pPr marL="64008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CN" altLang="zh-CN" dirty="0"/>
              <a:t>我们还可以怎样</a:t>
            </a:r>
            <a:r>
              <a:rPr lang="zh-CN" altLang="zh-CN" b="1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学习</a:t>
            </a:r>
          </a:p>
          <a:p>
            <a:pPr marL="64008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CN" altLang="zh-CN" dirty="0"/>
              <a:t>我们还可以怎样</a:t>
            </a:r>
            <a:r>
              <a:rPr lang="zh-CN" altLang="zh-CN" b="1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交往</a:t>
            </a:r>
          </a:p>
          <a:p>
            <a:pPr marL="64008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CN" altLang="zh-CN" dirty="0"/>
              <a:t>我们还可以怎样</a:t>
            </a:r>
            <a:r>
              <a:rPr lang="zh-CN" altLang="zh-CN" b="1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管理班级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537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zh-CN" altLang="zh-CN" sz="3200" b="1" dirty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（五）我们的……可以从什么地方开始改</a:t>
            </a:r>
            <a:br>
              <a:rPr lang="zh-CN" altLang="zh-CN" sz="3200" b="1" dirty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endParaRPr lang="zh-CN" altLang="en-US" sz="3200" b="1" dirty="0">
              <a:solidFill>
                <a:schemeClr val="accent1">
                  <a:tint val="83000"/>
                  <a:satMod val="1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marL="64008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altLang="zh-CN" dirty="0" smtClean="0"/>
          </a:p>
          <a:p>
            <a:pPr marL="64008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CN" altLang="zh-CN" dirty="0" smtClean="0"/>
              <a:t>我们</a:t>
            </a:r>
            <a:r>
              <a:rPr lang="zh-CN" altLang="zh-CN" dirty="0"/>
              <a:t>的</a:t>
            </a:r>
            <a:r>
              <a:rPr lang="zh-CN" altLang="zh-CN" b="1" dirty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备课</a:t>
            </a:r>
            <a:r>
              <a:rPr lang="zh-CN" altLang="zh-CN" dirty="0"/>
              <a:t>可以从什么地方开始改</a:t>
            </a:r>
          </a:p>
          <a:p>
            <a:pPr marL="64008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CN" altLang="zh-CN" dirty="0"/>
              <a:t>我们的</a:t>
            </a:r>
            <a:r>
              <a:rPr lang="zh-CN" altLang="zh-CN" b="1" dirty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上课</a:t>
            </a:r>
            <a:r>
              <a:rPr lang="zh-CN" altLang="zh-CN" dirty="0"/>
              <a:t>可以从什么地方开始改</a:t>
            </a:r>
          </a:p>
          <a:p>
            <a:pPr marL="64008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CN" altLang="zh-CN" dirty="0"/>
              <a:t>我们的</a:t>
            </a:r>
            <a:r>
              <a:rPr lang="zh-CN" altLang="zh-CN" b="1" dirty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评课</a:t>
            </a:r>
            <a:r>
              <a:rPr lang="zh-CN" altLang="zh-CN" dirty="0"/>
              <a:t>可以从什么地方开始改</a:t>
            </a:r>
          </a:p>
          <a:p>
            <a:pPr marL="64008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CN" altLang="zh-CN" dirty="0"/>
              <a:t>我们的</a:t>
            </a:r>
            <a:r>
              <a:rPr lang="zh-CN" altLang="zh-CN" b="1" dirty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学习</a:t>
            </a:r>
            <a:r>
              <a:rPr lang="zh-CN" altLang="zh-CN" dirty="0"/>
              <a:t>可以从什么地方开始改</a:t>
            </a:r>
          </a:p>
          <a:p>
            <a:pPr marL="64008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CN" altLang="zh-CN" dirty="0"/>
              <a:t>我们的</a:t>
            </a:r>
            <a:r>
              <a:rPr lang="zh-CN" altLang="zh-CN" b="1" dirty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交往</a:t>
            </a:r>
            <a:r>
              <a:rPr lang="zh-CN" altLang="zh-CN" dirty="0"/>
              <a:t>可以从什么地方开始改</a:t>
            </a:r>
          </a:p>
          <a:p>
            <a:pPr marL="64008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CN" altLang="zh-CN" dirty="0"/>
              <a:t>我们的</a:t>
            </a:r>
            <a:r>
              <a:rPr lang="zh-CN" altLang="zh-CN" b="1" dirty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管理班级</a:t>
            </a:r>
            <a:r>
              <a:rPr lang="zh-CN" altLang="zh-CN" dirty="0"/>
              <a:t>可以从什么地方开始改</a:t>
            </a:r>
          </a:p>
          <a:p>
            <a:pPr marL="448056" indent="-384048" algn="ctr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1177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zh-CN" altLang="zh-CN" dirty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教师发展档案</a:t>
            </a:r>
            <a:endParaRPr lang="zh-CN" alt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85000" lnSpcReduction="10000"/>
          </a:bodyPr>
          <a:lstStyle/>
          <a:p>
            <a:pPr marL="64008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zh-CN" dirty="0"/>
              <a:t>1</a:t>
            </a:r>
            <a:r>
              <a:rPr lang="zh-CN" altLang="zh-CN" dirty="0"/>
              <a:t>．一份个性化的个人简历，写出自己的教学原则、人生观、价值观；</a:t>
            </a:r>
          </a:p>
          <a:p>
            <a:pPr marL="64008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zh-CN" dirty="0" smtClean="0"/>
              <a:t>2.</a:t>
            </a:r>
            <a:r>
              <a:rPr lang="zh-CN" altLang="zh-CN" dirty="0" smtClean="0"/>
              <a:t>本</a:t>
            </a:r>
            <a:r>
              <a:rPr lang="zh-CN" altLang="zh-CN" dirty="0"/>
              <a:t>学期一份最优秀的教案；</a:t>
            </a:r>
          </a:p>
          <a:p>
            <a:pPr marL="64008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zh-CN" dirty="0"/>
              <a:t>3</a:t>
            </a:r>
            <a:r>
              <a:rPr lang="zh-CN" altLang="zh-CN" dirty="0"/>
              <a:t>．一份最得意的学生的作业，加上自己最满意、最有激励性的评语；</a:t>
            </a:r>
          </a:p>
          <a:p>
            <a:pPr marL="64008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zh-CN" dirty="0"/>
              <a:t>4</a:t>
            </a:r>
            <a:r>
              <a:rPr lang="zh-CN" altLang="zh-CN" dirty="0"/>
              <a:t>．一篇教学随笔或教学手记；</a:t>
            </a:r>
          </a:p>
          <a:p>
            <a:pPr marL="64008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zh-CN" dirty="0"/>
              <a:t>5</a:t>
            </a:r>
            <a:r>
              <a:rPr lang="zh-CN" altLang="zh-CN" dirty="0"/>
              <a:t>．一</a:t>
            </a:r>
            <a:r>
              <a:rPr lang="zh-CN" altLang="zh-CN" dirty="0" smtClean="0"/>
              <a:t>份</a:t>
            </a:r>
            <a:r>
              <a:rPr lang="zh-CN" altLang="en-US" dirty="0" smtClean="0"/>
              <a:t>校</a:t>
            </a:r>
            <a:r>
              <a:rPr lang="zh-CN" altLang="zh-CN" dirty="0" smtClean="0"/>
              <a:t>本</a:t>
            </a:r>
            <a:r>
              <a:rPr lang="zh-CN" altLang="zh-CN" dirty="0"/>
              <a:t>课程开发的设想或讲座材料；</a:t>
            </a:r>
          </a:p>
          <a:p>
            <a:pPr marL="64008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zh-CN" dirty="0"/>
              <a:t>6</a:t>
            </a:r>
            <a:r>
              <a:rPr lang="zh-CN" altLang="zh-CN" dirty="0"/>
              <a:t>．本学期一节公开课课堂实录；</a:t>
            </a:r>
          </a:p>
          <a:p>
            <a:pPr marL="64008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zh-CN" dirty="0"/>
              <a:t>7</a:t>
            </a:r>
            <a:r>
              <a:rPr lang="zh-CN" altLang="zh-CN" dirty="0"/>
              <a:t>．本学期最具</a:t>
            </a:r>
            <a:r>
              <a:rPr lang="zh-CN" altLang="zh-CN" dirty="0" smtClean="0"/>
              <a:t>创新</a:t>
            </a:r>
            <a:r>
              <a:rPr lang="zh-CN" altLang="en-US" dirty="0" smtClean="0"/>
              <a:t>性</a:t>
            </a:r>
            <a:r>
              <a:rPr lang="zh-CN" altLang="zh-CN" dirty="0" smtClean="0"/>
              <a:t>的</a:t>
            </a:r>
            <a:r>
              <a:rPr lang="zh-CN" altLang="zh-CN" dirty="0"/>
              <a:t>教学</a:t>
            </a:r>
            <a:r>
              <a:rPr lang="zh-CN" altLang="zh-CN" dirty="0" smtClean="0"/>
              <a:t>方法</a:t>
            </a:r>
            <a:r>
              <a:rPr lang="zh-CN" altLang="en-US" dirty="0" smtClean="0"/>
              <a:t>或教</a:t>
            </a:r>
            <a:r>
              <a:rPr lang="zh-CN" altLang="zh-CN" dirty="0" smtClean="0"/>
              <a:t>学</a:t>
            </a:r>
            <a:r>
              <a:rPr lang="zh-CN" altLang="zh-CN" dirty="0"/>
              <a:t>策略介绍；</a:t>
            </a:r>
          </a:p>
          <a:p>
            <a:pPr marL="64008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zh-CN" altLang="zh-CN" dirty="0"/>
              <a:t>……</a:t>
            </a:r>
            <a:r>
              <a:rPr lang="en-US" altLang="zh-CN" dirty="0"/>
              <a:t>   </a:t>
            </a:r>
            <a:r>
              <a:rPr lang="zh-CN" altLang="zh-CN" dirty="0"/>
              <a:t>……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341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实践规定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000" dirty="0" smtClean="0"/>
              <a:t>   </a:t>
            </a:r>
            <a:r>
              <a:rPr lang="zh-CN" altLang="zh-CN" sz="4000" dirty="0" smtClean="0"/>
              <a:t>职业学校</a:t>
            </a:r>
            <a:r>
              <a:rPr lang="zh-CN" altLang="zh-CN" sz="4000" b="1" dirty="0">
                <a:solidFill>
                  <a:srgbClr val="FFFF00"/>
                </a:solidFill>
                <a:latin typeface="+mj-ea"/>
                <a:ea typeface="+mj-ea"/>
              </a:rPr>
              <a:t>专业课教师</a:t>
            </a:r>
            <a:r>
              <a:rPr lang="zh-CN" altLang="zh-CN" sz="4000" dirty="0"/>
              <a:t>要根据专业特点每</a:t>
            </a:r>
            <a:r>
              <a:rPr lang="en-US" altLang="zh-CN" sz="4000" dirty="0"/>
              <a:t>5</a:t>
            </a:r>
            <a:r>
              <a:rPr lang="zh-CN" altLang="zh-CN" sz="4000" dirty="0"/>
              <a:t>年必须累计不少于</a:t>
            </a:r>
            <a:r>
              <a:rPr lang="en-US" altLang="zh-CN" sz="4000" dirty="0"/>
              <a:t>6</a:t>
            </a:r>
            <a:r>
              <a:rPr lang="zh-CN" altLang="zh-CN" sz="4000" dirty="0"/>
              <a:t>个月到企业或生产服务一线实践，没有企业工作经历的新任教师应先实践再上岗。</a:t>
            </a:r>
            <a:r>
              <a:rPr lang="zh-CN" altLang="zh-CN" sz="4000" b="1" dirty="0">
                <a:solidFill>
                  <a:srgbClr val="FFFF00"/>
                </a:solidFill>
                <a:latin typeface="+mj-ea"/>
                <a:ea typeface="+mj-ea"/>
              </a:rPr>
              <a:t>公共基础课教师</a:t>
            </a:r>
            <a:r>
              <a:rPr lang="zh-CN" altLang="zh-CN" sz="4000" dirty="0"/>
              <a:t>也应定期到企业进行考察、调研和学习。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5776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cs typeface="Trebuchet MS" pitchFamily="34" charset="0"/>
              </a:rPr>
              <a:t>二、方法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zh-CN" sz="5400" b="1" smtClean="0"/>
              <a:t>      </a:t>
            </a:r>
            <a:r>
              <a:rPr lang="zh-CN" altLang="en-US" sz="5400" b="1" smtClean="0"/>
              <a:t>策略方法</a:t>
            </a:r>
          </a:p>
          <a:p>
            <a:pPr eaLnBrk="1" hangingPunct="1">
              <a:buFontTx/>
              <a:buNone/>
            </a:pPr>
            <a:r>
              <a:rPr lang="zh-CN" altLang="en-US" sz="5400" b="1" smtClean="0"/>
              <a:t>     </a:t>
            </a:r>
          </a:p>
          <a:p>
            <a:pPr eaLnBrk="1" hangingPunct="1">
              <a:buFontTx/>
              <a:buNone/>
            </a:pPr>
            <a:r>
              <a:rPr lang="zh-CN" altLang="en-US" sz="5400" b="1" smtClean="0"/>
              <a:t>      实践方法</a:t>
            </a:r>
          </a:p>
        </p:txBody>
      </p:sp>
    </p:spTree>
    <p:extLst>
      <p:ext uri="{BB962C8B-B14F-4D97-AF65-F5344CB8AC3E}">
        <p14:creationId xmlns:p14="http://schemas.microsoft.com/office/powerpoint/2010/main" xmlns="" val="36876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cs typeface="Trebuchet MS" pitchFamily="34" charset="0"/>
              </a:rPr>
              <a:t>（一）策略方法 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buFontTx/>
              <a:buNone/>
              <a:defRPr/>
            </a:pPr>
            <a:r>
              <a:rPr lang="zh-CN" altLang="en-US" sz="4800" b="1" dirty="0" smtClean="0"/>
              <a:t>天道酬勤，亦酬术</a:t>
            </a:r>
            <a:r>
              <a:rPr lang="zh-CN" altLang="en-US" sz="4800" dirty="0" smtClean="0"/>
              <a:t> </a:t>
            </a:r>
          </a:p>
          <a:p>
            <a:pPr eaLnBrk="1" fontAlgn="auto" hangingPunct="1">
              <a:lnSpc>
                <a:spcPct val="90000"/>
              </a:lnSpc>
              <a:buFontTx/>
              <a:buNone/>
              <a:defRPr/>
            </a:pPr>
            <a:r>
              <a:rPr lang="zh-CN" altLang="en-US" sz="4800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     最有价值的知识是关于方法的知识。</a:t>
            </a:r>
          </a:p>
          <a:p>
            <a:pPr eaLnBrk="1" fontAlgn="auto" hangingPunct="1">
              <a:lnSpc>
                <a:spcPct val="90000"/>
              </a:lnSpc>
              <a:buFontTx/>
              <a:buNone/>
              <a:defRPr/>
            </a:pPr>
            <a:r>
              <a:rPr lang="zh-CN" altLang="en-US" sz="4800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爱的方式比爱本身更重要！</a:t>
            </a:r>
          </a:p>
          <a:p>
            <a:pPr eaLnBrk="1" fontAlgn="auto" hangingPunct="1">
              <a:lnSpc>
                <a:spcPct val="90000"/>
              </a:lnSpc>
              <a:buFontTx/>
              <a:buNone/>
              <a:defRPr/>
            </a:pPr>
            <a:r>
              <a:rPr lang="zh-CN" altLang="en-US" sz="4800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表达方式比表达内容更重要。</a:t>
            </a:r>
          </a:p>
        </p:txBody>
      </p:sp>
    </p:spTree>
    <p:extLst>
      <p:ext uri="{BB962C8B-B14F-4D97-AF65-F5344CB8AC3E}">
        <p14:creationId xmlns:p14="http://schemas.microsoft.com/office/powerpoint/2010/main" xmlns="" val="91968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cs typeface="Trebuchet MS" pitchFamily="34" charset="0"/>
              </a:rPr>
              <a:t>方法与困难</a:t>
            </a:r>
          </a:p>
        </p:txBody>
      </p:sp>
      <p:sp>
        <p:nvSpPr>
          <p:cNvPr id="21504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zh-CN" altLang="en-US" sz="3600" b="1" smtClean="0"/>
              <a:t>超越影子，只需换一个方向</a:t>
            </a:r>
            <a:endParaRPr lang="en-US" altLang="zh-CN" sz="3600" b="1" smtClean="0"/>
          </a:p>
          <a:p>
            <a:pPr marL="0" indent="0">
              <a:buFont typeface="Wingdings 2" pitchFamily="18" charset="2"/>
              <a:buNone/>
            </a:pPr>
            <a:r>
              <a:rPr lang="zh-CN" altLang="en-US" sz="400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       背对太阳，你永远超越不了影子；面对太阳，影子永远在你的后面。</a:t>
            </a:r>
          </a:p>
        </p:txBody>
      </p:sp>
    </p:spTree>
    <p:extLst>
      <p:ext uri="{BB962C8B-B14F-4D97-AF65-F5344CB8AC3E}">
        <p14:creationId xmlns:p14="http://schemas.microsoft.com/office/powerpoint/2010/main" xmlns="" val="234892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cs typeface="Trebuchet MS" pitchFamily="34" charset="0"/>
              </a:rPr>
              <a:t>灯泡壳容积计算</a:t>
            </a:r>
            <a:r>
              <a:rPr lang="zh-CN" altLang="en-US" smtClean="0">
                <a:cs typeface="Trebuchet MS" pitchFamily="34" charset="0"/>
              </a:rPr>
              <a:t> 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9144000" cy="5867400"/>
          </a:xfrm>
        </p:spPr>
        <p:txBody>
          <a:bodyPr/>
          <a:lstStyle/>
          <a:p>
            <a:pPr eaLnBrk="1" hangingPunct="1">
              <a:lnSpc>
                <a:spcPts val="3100"/>
              </a:lnSpc>
              <a:buFontTx/>
              <a:buNone/>
            </a:pPr>
            <a:r>
              <a:rPr lang="en-US" altLang="zh-CN" sz="2400" b="1" smtClean="0">
                <a:latin typeface="华文宋体" pitchFamily="2" charset="-122"/>
                <a:ea typeface="华文宋体" pitchFamily="2" charset="-122"/>
              </a:rPr>
              <a:t>       </a:t>
            </a:r>
            <a:r>
              <a:rPr lang="zh-CN" altLang="en-US" sz="2400" b="1" smtClean="0">
                <a:latin typeface="华文宋体" pitchFamily="2" charset="-122"/>
                <a:ea typeface="华文宋体" pitchFamily="2" charset="-122"/>
              </a:rPr>
              <a:t>美国的大发明家爱迪生，年轻时曾和普林斯顿大学数学系毕业的学生阿普顿在一起工作。有一次，爱迪生把一只电灯泡的玻璃壳交给阿普顿，要他计算一下灯泡壳的容积。阿普顿拿出尺子上上下下量了又量，还依照灯泡画了一张草图，列出一道道算式，数学符号写了一大堆。他算得非常认真，脸上都渗出了细密的汗珠。</a:t>
            </a:r>
          </a:p>
          <a:p>
            <a:pPr eaLnBrk="1" hangingPunct="1">
              <a:lnSpc>
                <a:spcPts val="3100"/>
              </a:lnSpc>
              <a:buFontTx/>
              <a:buNone/>
            </a:pPr>
            <a:r>
              <a:rPr lang="zh-CN" altLang="en-US" sz="2400" b="1" smtClean="0">
                <a:latin typeface="华文宋体" pitchFamily="2" charset="-122"/>
                <a:ea typeface="华文宋体" pitchFamily="2" charset="-122"/>
              </a:rPr>
              <a:t>        过了两个多钟头，爱迪生问他算好了没有，他边擦汗边摇头说：“还没有。快了，算一半儿多了。”</a:t>
            </a:r>
          </a:p>
          <a:p>
            <a:pPr eaLnBrk="1" hangingPunct="1">
              <a:lnSpc>
                <a:spcPts val="3100"/>
              </a:lnSpc>
              <a:buFontTx/>
              <a:buNone/>
            </a:pPr>
            <a:r>
              <a:rPr lang="zh-CN" altLang="en-US" sz="2400" b="1" smtClean="0">
                <a:latin typeface="华文宋体" pitchFamily="2" charset="-122"/>
                <a:ea typeface="华文宋体" pitchFamily="2" charset="-122"/>
              </a:rPr>
              <a:t>爱迪生一看，几张</a:t>
            </a:r>
            <a:r>
              <a:rPr lang="en-US" altLang="zh-CN" sz="2400" b="1" smtClean="0">
                <a:latin typeface="华文宋体" pitchFamily="2" charset="-122"/>
                <a:ea typeface="华文宋体" pitchFamily="2" charset="-122"/>
              </a:rPr>
              <a:t>16</a:t>
            </a:r>
            <a:r>
              <a:rPr lang="zh-CN" altLang="en-US" sz="2400" b="1" smtClean="0">
                <a:latin typeface="华文宋体" pitchFamily="2" charset="-122"/>
                <a:ea typeface="华文宋体" pitchFamily="2" charset="-122"/>
              </a:rPr>
              <a:t>开的白纸上密密麻麻地列满了算式，便忍不住笑了笑说：“不用那么费事，还是换别的方法算吧。他在玻璃壳里装满水，再把水倒进量杯，像变魔术似的不到</a:t>
            </a:r>
            <a:r>
              <a:rPr lang="en-US" altLang="zh-CN" sz="2400" b="1" smtClean="0">
                <a:latin typeface="华文宋体" pitchFamily="2" charset="-122"/>
                <a:ea typeface="华文宋体" pitchFamily="2" charset="-122"/>
              </a:rPr>
              <a:t>1</a:t>
            </a:r>
            <a:r>
              <a:rPr lang="zh-CN" altLang="en-US" sz="2400" b="1" smtClean="0">
                <a:latin typeface="华文宋体" pitchFamily="2" charset="-122"/>
                <a:ea typeface="华文宋体" pitchFamily="2" charset="-122"/>
              </a:rPr>
              <a:t>分钟，就把灯泡壳的容积‘算’出来了。</a:t>
            </a:r>
            <a:r>
              <a:rPr lang="zh-CN" altLang="en-US" sz="1400" b="1" smtClean="0">
                <a:latin typeface="华文宋体" pitchFamily="2" charset="-122"/>
                <a:ea typeface="华文宋体" pitchFamily="2" charset="-122"/>
              </a:rPr>
              <a:t>”</a:t>
            </a:r>
            <a:r>
              <a:rPr lang="zh-CN" altLang="en-US" sz="1400" smtClean="0">
                <a:latin typeface="华文宋体" pitchFamily="2" charset="-122"/>
                <a:ea typeface="华文宋体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50470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cs typeface="Trebuchet MS" pitchFamily="34" charset="0"/>
              </a:rPr>
              <a:t>（一）策略方法 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zh-CN" sz="4000" smtClean="0"/>
              <a:t>    </a:t>
            </a:r>
            <a:r>
              <a:rPr lang="en-US" altLang="zh-CN" sz="4000" smtClean="0">
                <a:latin typeface="Arial" pitchFamily="34" charset="0"/>
              </a:rPr>
              <a:t>“</a:t>
            </a:r>
            <a:r>
              <a:rPr lang="zh-CN" altLang="en-US" sz="4000" smtClean="0"/>
              <a:t>良好的方法能使我们更好地发挥运用天赋的才能，而拙劣的方法则可能阻碍才能的发挥。</a:t>
            </a:r>
            <a:r>
              <a:rPr lang="zh-CN" altLang="en-US" sz="4000" smtClean="0">
                <a:latin typeface="Arial" pitchFamily="34" charset="0"/>
              </a:rPr>
              <a:t>”</a:t>
            </a:r>
            <a:endParaRPr lang="zh-CN" altLang="en-US" sz="4000" smtClean="0"/>
          </a:p>
          <a:p>
            <a:pPr eaLnBrk="1" hangingPunct="1">
              <a:buFontTx/>
              <a:buNone/>
            </a:pPr>
            <a:r>
              <a:rPr lang="zh-CN" altLang="en-US" smtClean="0"/>
              <a:t>                            </a:t>
            </a:r>
            <a:r>
              <a:rPr lang="en-US" altLang="zh-CN" smtClean="0">
                <a:latin typeface="Arial" pitchFamily="34" charset="0"/>
              </a:rPr>
              <a:t>——</a:t>
            </a:r>
            <a:r>
              <a:rPr lang="zh-CN" altLang="en-US" smtClean="0"/>
              <a:t>贝尔纳</a:t>
            </a:r>
          </a:p>
        </p:txBody>
      </p:sp>
    </p:spTree>
    <p:extLst>
      <p:ext uri="{BB962C8B-B14F-4D97-AF65-F5344CB8AC3E}">
        <p14:creationId xmlns:p14="http://schemas.microsoft.com/office/powerpoint/2010/main" xmlns="" val="75964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cs typeface="Trebuchet MS" pitchFamily="34" charset="0"/>
              </a:rPr>
              <a:t>（一）策略方法 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zh-CN" sz="3600" b="1" smtClean="0"/>
              <a:t>    1</a:t>
            </a:r>
            <a:r>
              <a:rPr lang="zh-CN" altLang="en-US" sz="3600" b="1" smtClean="0"/>
              <a:t>．读书积淀法</a:t>
            </a:r>
          </a:p>
          <a:p>
            <a:pPr eaLnBrk="1" hangingPunct="1">
              <a:buFontTx/>
              <a:buNone/>
            </a:pPr>
            <a:r>
              <a:rPr lang="zh-CN" altLang="en-US" sz="3600" b="1" smtClean="0"/>
              <a:t>    </a:t>
            </a:r>
            <a:r>
              <a:rPr lang="en-US" altLang="zh-CN" sz="3600" b="1" smtClean="0"/>
              <a:t>2</a:t>
            </a:r>
            <a:r>
              <a:rPr lang="zh-CN" altLang="en-US" sz="3600" b="1" smtClean="0"/>
              <a:t>．经验移植法</a:t>
            </a:r>
          </a:p>
          <a:p>
            <a:pPr eaLnBrk="1" hangingPunct="1">
              <a:buFontTx/>
              <a:buNone/>
            </a:pPr>
            <a:r>
              <a:rPr lang="zh-CN" altLang="en-US" sz="3600" b="1" smtClean="0"/>
              <a:t>    </a:t>
            </a:r>
            <a:r>
              <a:rPr lang="en-US" altLang="zh-CN" sz="3600" b="1" smtClean="0"/>
              <a:t>3</a:t>
            </a:r>
            <a:r>
              <a:rPr lang="zh-CN" altLang="en-US" sz="3600" b="1" smtClean="0"/>
              <a:t>．公开课历练法</a:t>
            </a:r>
          </a:p>
          <a:p>
            <a:pPr eaLnBrk="1" hangingPunct="1">
              <a:buFontTx/>
              <a:buNone/>
            </a:pPr>
            <a:r>
              <a:rPr lang="zh-CN" altLang="en-US" sz="3600" b="1" smtClean="0"/>
              <a:t>    </a:t>
            </a:r>
            <a:r>
              <a:rPr lang="en-US" altLang="zh-CN" sz="3600" b="1" smtClean="0"/>
              <a:t>4</a:t>
            </a:r>
            <a:r>
              <a:rPr lang="zh-CN" altLang="en-US" sz="3600" b="1" smtClean="0"/>
              <a:t>。师法名师法</a:t>
            </a:r>
          </a:p>
          <a:p>
            <a:pPr eaLnBrk="1" hangingPunct="1">
              <a:buFontTx/>
              <a:buNone/>
            </a:pPr>
            <a:r>
              <a:rPr lang="zh-CN" altLang="en-US" sz="3600" b="1" smtClean="0"/>
              <a:t>    </a:t>
            </a:r>
            <a:r>
              <a:rPr lang="en-US" altLang="zh-CN" sz="3600" b="1" smtClean="0"/>
              <a:t>5</a:t>
            </a:r>
            <a:r>
              <a:rPr lang="zh-CN" altLang="en-US" sz="3600" b="1" smtClean="0"/>
              <a:t>。科学利用时间法</a:t>
            </a:r>
          </a:p>
        </p:txBody>
      </p:sp>
    </p:spTree>
    <p:extLst>
      <p:ext uri="{BB962C8B-B14F-4D97-AF65-F5344CB8AC3E}">
        <p14:creationId xmlns:p14="http://schemas.microsoft.com/office/powerpoint/2010/main" xmlns="" val="153225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cs typeface="Trebuchet MS" pitchFamily="34" charset="0"/>
              </a:rPr>
              <a:t>1</a:t>
            </a:r>
            <a:r>
              <a:rPr lang="zh-CN" altLang="en-US" b="1" smtClean="0">
                <a:cs typeface="Trebuchet MS" pitchFamily="34" charset="0"/>
              </a:rPr>
              <a:t>．读书积淀法</a:t>
            </a:r>
            <a:r>
              <a:rPr lang="zh-CN" altLang="en-US" smtClean="0">
                <a:cs typeface="Trebuchet MS" pitchFamily="34" charset="0"/>
              </a:rPr>
              <a:t> 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zh-CN" altLang="en-US" sz="4400" smtClean="0">
                <a:ea typeface="华文新魏" pitchFamily="2" charset="-122"/>
              </a:rPr>
              <a:t>知识改变命运，</a:t>
            </a:r>
          </a:p>
          <a:p>
            <a:pPr eaLnBrk="1" hangingPunct="1">
              <a:buFontTx/>
              <a:buNone/>
            </a:pPr>
            <a:r>
              <a:rPr lang="zh-CN" altLang="en-US" sz="4400" smtClean="0">
                <a:ea typeface="华文新魏" pitchFamily="2" charset="-122"/>
              </a:rPr>
              <a:t>读书成就未来。</a:t>
            </a:r>
          </a:p>
          <a:p>
            <a:pPr eaLnBrk="1" hangingPunct="1">
              <a:buFontTx/>
              <a:buNone/>
            </a:pPr>
            <a:r>
              <a:rPr lang="zh-CN" altLang="en-US" sz="4800" smtClean="0"/>
              <a:t>腹有诗书气自华</a:t>
            </a:r>
            <a:endParaRPr lang="en-US" altLang="zh-CN" sz="4800" smtClean="0"/>
          </a:p>
          <a:p>
            <a:pPr eaLnBrk="1" hangingPunct="1">
              <a:buFontTx/>
              <a:buNone/>
            </a:pPr>
            <a:r>
              <a:rPr lang="zh-CN" altLang="en-US" sz="4800" smtClean="0"/>
              <a:t>阅读是美化灵魂的捷径 </a:t>
            </a:r>
          </a:p>
        </p:txBody>
      </p:sp>
    </p:spTree>
    <p:extLst>
      <p:ext uri="{BB962C8B-B14F-4D97-AF65-F5344CB8AC3E}">
        <p14:creationId xmlns:p14="http://schemas.microsoft.com/office/powerpoint/2010/main" xmlns="" val="27425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US" altLang="zh-CN" smtClean="0"/>
          </a:p>
          <a:p>
            <a:pPr eaLnBrk="1" hangingPunct="1">
              <a:buFontTx/>
              <a:buNone/>
            </a:pPr>
            <a:r>
              <a:rPr lang="en-US" altLang="zh-CN" sz="3600" smtClean="0"/>
              <a:t>        </a:t>
            </a:r>
            <a:r>
              <a:rPr lang="en-US" altLang="zh-CN" sz="3600" smtClean="0">
                <a:latin typeface="Arial" pitchFamily="34" charset="0"/>
              </a:rPr>
              <a:t>“</a:t>
            </a:r>
            <a:r>
              <a:rPr lang="zh-CN" altLang="en-US" sz="3600" smtClean="0"/>
              <a:t>窃维强国利民，莫先于教育，而图书实为教育之母。</a:t>
            </a:r>
            <a:r>
              <a:rPr lang="zh-CN" altLang="en-US" sz="3600" smtClean="0">
                <a:latin typeface="Arial" pitchFamily="34" charset="0"/>
              </a:rPr>
              <a:t>”</a:t>
            </a:r>
            <a:r>
              <a:rPr lang="en-US" altLang="zh-CN" sz="3600" smtClean="0">
                <a:latin typeface="Arial" pitchFamily="34" charset="0"/>
              </a:rPr>
              <a:t>——</a:t>
            </a:r>
            <a:r>
              <a:rPr lang="zh-CN" altLang="en-US" sz="3600" smtClean="0"/>
              <a:t>中国最早公共图书馆创建人，清光绪两江总督端方（清光绪二十四年</a:t>
            </a:r>
            <a:r>
              <a:rPr lang="en-US" altLang="zh-CN" sz="3600" smtClean="0">
                <a:latin typeface="Arial" pitchFamily="34" charset="0"/>
              </a:rPr>
              <a:t>——</a:t>
            </a:r>
            <a:r>
              <a:rPr lang="zh-CN" altLang="en-US" sz="3600" smtClean="0"/>
              <a:t>公元</a:t>
            </a:r>
            <a:r>
              <a:rPr lang="en-US" altLang="zh-CN" sz="3600" smtClean="0"/>
              <a:t>1898</a:t>
            </a:r>
            <a:r>
              <a:rPr lang="zh-CN" altLang="en-US" sz="3600" smtClean="0"/>
              <a:t>年）</a:t>
            </a:r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CN" altLang="en-US" smtClean="0">
                <a:solidFill>
                  <a:schemeClr val="bg1"/>
                </a:solidFill>
                <a:cs typeface="Trebuchet MS" pitchFamily="34" charset="0"/>
              </a:rPr>
              <a:t>图书是教育之母，读书是教育之母。</a:t>
            </a:r>
          </a:p>
        </p:txBody>
      </p:sp>
    </p:spTree>
    <p:extLst>
      <p:ext uri="{BB962C8B-B14F-4D97-AF65-F5344CB8AC3E}">
        <p14:creationId xmlns:p14="http://schemas.microsoft.com/office/powerpoint/2010/main" xmlns="" val="96849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cs typeface="Trebuchet MS" pitchFamily="34" charset="0"/>
              </a:rPr>
              <a:t>犹太人成功的启示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991600" cy="5334000"/>
          </a:xfrm>
        </p:spPr>
        <p:txBody>
          <a:bodyPr/>
          <a:lstStyle/>
          <a:p>
            <a:pPr eaLnBrk="1" hangingPunct="1">
              <a:lnSpc>
                <a:spcPts val="4000"/>
              </a:lnSpc>
              <a:buFontTx/>
              <a:buNone/>
            </a:pPr>
            <a:r>
              <a:rPr lang="en-US" altLang="zh-CN" sz="3200" b="1" smtClean="0">
                <a:latin typeface="华文宋体" pitchFamily="2" charset="-122"/>
                <a:ea typeface="华文宋体" pitchFamily="2" charset="-122"/>
              </a:rPr>
              <a:t>  </a:t>
            </a:r>
            <a:r>
              <a:rPr lang="zh-CN" altLang="en-US" sz="3200" b="1" smtClean="0">
                <a:latin typeface="华文宋体" pitchFamily="2" charset="-122"/>
                <a:ea typeface="华文宋体" pitchFamily="2" charset="-122"/>
              </a:rPr>
              <a:t>古往今来，犹太人的智慧举世公认。他们中的杰出者如群星灿烂</a:t>
            </a:r>
            <a:r>
              <a:rPr lang="en-US" altLang="zh-CN" sz="3200" b="1" smtClean="0">
                <a:latin typeface="华文宋体" pitchFamily="2" charset="-122"/>
                <a:ea typeface="华文宋体" pitchFamily="2" charset="-122"/>
              </a:rPr>
              <a:t>——</a:t>
            </a:r>
            <a:r>
              <a:rPr lang="zh-CN" altLang="en-US" sz="3200" b="1" smtClean="0">
                <a:latin typeface="华文宋体" pitchFamily="2" charset="-122"/>
                <a:ea typeface="华文宋体" pitchFamily="2" charset="-122"/>
              </a:rPr>
              <a:t>马克思、爱因斯坦、弗洛伊德、卓别林、基辛格，还有</a:t>
            </a:r>
            <a:r>
              <a:rPr lang="en-US" altLang="zh-CN" sz="3200" b="1" smtClean="0">
                <a:latin typeface="华文宋体" pitchFamily="2" charset="-122"/>
                <a:ea typeface="华文宋体" pitchFamily="2" charset="-122"/>
              </a:rPr>
              <a:t>2002</a:t>
            </a:r>
            <a:r>
              <a:rPr lang="zh-CN" altLang="en-US" sz="3200" b="1" smtClean="0">
                <a:latin typeface="华文宋体" pitchFamily="2" charset="-122"/>
                <a:ea typeface="华文宋体" pitchFamily="2" charset="-122"/>
              </a:rPr>
              <a:t>年度的诺贝尔文学奖获奖者凯尔泰斯。据统计，诺贝奖颁发</a:t>
            </a:r>
            <a:r>
              <a:rPr lang="en-US" altLang="zh-CN" sz="3200" b="1" smtClean="0">
                <a:latin typeface="华文宋体" pitchFamily="2" charset="-122"/>
                <a:ea typeface="华文宋体" pitchFamily="2" charset="-122"/>
              </a:rPr>
              <a:t>100</a:t>
            </a:r>
            <a:r>
              <a:rPr lang="zh-CN" altLang="en-US" sz="3200" b="1" smtClean="0">
                <a:latin typeface="华文宋体" pitchFamily="2" charset="-122"/>
                <a:ea typeface="华文宋体" pitchFamily="2" charset="-122"/>
              </a:rPr>
              <a:t>多年来，全世界共有犹太人</a:t>
            </a:r>
            <a:r>
              <a:rPr lang="en-US" altLang="zh-CN" sz="3200" b="1" smtClean="0">
                <a:latin typeface="华文宋体" pitchFamily="2" charset="-122"/>
                <a:ea typeface="华文宋体" pitchFamily="2" charset="-122"/>
              </a:rPr>
              <a:t>1282</a:t>
            </a:r>
            <a:r>
              <a:rPr lang="zh-CN" altLang="en-US" sz="3200" b="1" smtClean="0">
                <a:latin typeface="华文宋体" pitchFamily="2" charset="-122"/>
                <a:ea typeface="华文宋体" pitchFamily="2" charset="-122"/>
              </a:rPr>
              <a:t>万，犹太人虽然只占全球人口的</a:t>
            </a:r>
            <a:r>
              <a:rPr lang="en-US" altLang="zh-CN" sz="3200" b="1" smtClean="0">
                <a:latin typeface="华文宋体" pitchFamily="2" charset="-122"/>
                <a:ea typeface="华文宋体" pitchFamily="2" charset="-122"/>
              </a:rPr>
              <a:t>0.23%</a:t>
            </a:r>
            <a:r>
              <a:rPr lang="zh-CN" altLang="en-US" sz="3200" b="1" smtClean="0">
                <a:latin typeface="华文宋体" pitchFamily="2" charset="-122"/>
                <a:ea typeface="华文宋体" pitchFamily="2" charset="-122"/>
              </a:rPr>
              <a:t>，但是在</a:t>
            </a:r>
            <a:r>
              <a:rPr lang="en-US" altLang="zh-CN" sz="3200" b="1" smtClean="0">
                <a:latin typeface="华文宋体" pitchFamily="2" charset="-122"/>
                <a:ea typeface="华文宋体" pitchFamily="2" charset="-122"/>
              </a:rPr>
              <a:t>20</a:t>
            </a:r>
            <a:r>
              <a:rPr lang="zh-CN" altLang="en-US" sz="3200" b="1" smtClean="0">
                <a:latin typeface="华文宋体" pitchFamily="2" charset="-122"/>
                <a:ea typeface="华文宋体" pitchFamily="2" charset="-122"/>
              </a:rPr>
              <a:t>世纪</a:t>
            </a:r>
            <a:r>
              <a:rPr lang="en-US" altLang="zh-CN" sz="3200" b="1" smtClean="0">
                <a:latin typeface="华文宋体" pitchFamily="2" charset="-122"/>
                <a:ea typeface="华文宋体" pitchFamily="2" charset="-122"/>
              </a:rPr>
              <a:t>645</a:t>
            </a:r>
            <a:r>
              <a:rPr lang="zh-CN" altLang="en-US" sz="3200" b="1" smtClean="0">
                <a:latin typeface="华文宋体" pitchFamily="2" charset="-122"/>
                <a:ea typeface="华文宋体" pitchFamily="2" charset="-122"/>
              </a:rPr>
              <a:t>位诺贝尔奖获奖者中却有</a:t>
            </a:r>
            <a:r>
              <a:rPr lang="en-US" altLang="zh-CN" sz="3200" b="1" smtClean="0">
                <a:latin typeface="华文宋体" pitchFamily="2" charset="-122"/>
                <a:ea typeface="华文宋体" pitchFamily="2" charset="-122"/>
              </a:rPr>
              <a:t>121</a:t>
            </a:r>
            <a:r>
              <a:rPr lang="zh-CN" altLang="en-US" sz="3200" b="1" smtClean="0">
                <a:latin typeface="华文宋体" pitchFamily="2" charset="-122"/>
                <a:ea typeface="华文宋体" pitchFamily="2" charset="-122"/>
              </a:rPr>
              <a:t>位，比例高达</a:t>
            </a:r>
            <a:r>
              <a:rPr lang="en-US" altLang="zh-CN" sz="3200" b="1" smtClean="0">
                <a:latin typeface="华文宋体" pitchFamily="2" charset="-122"/>
                <a:ea typeface="华文宋体" pitchFamily="2" charset="-122"/>
              </a:rPr>
              <a:t>18.5%</a:t>
            </a:r>
            <a:r>
              <a:rPr lang="zh-CN" altLang="en-US" sz="3200" b="1" smtClean="0">
                <a:latin typeface="华文宋体" pitchFamily="2" charset="-122"/>
                <a:ea typeface="华文宋体" pitchFamily="2" charset="-122"/>
              </a:rPr>
              <a:t>，获奖人数高居世界各民族之首。拥有亿万家产的富商巨贾也不少，在美国，屈指可数的亿万富翁，犹太人就占了一半之多。</a:t>
            </a:r>
          </a:p>
        </p:txBody>
      </p:sp>
    </p:spTree>
    <p:extLst>
      <p:ext uri="{BB962C8B-B14F-4D97-AF65-F5344CB8AC3E}">
        <p14:creationId xmlns:p14="http://schemas.microsoft.com/office/powerpoint/2010/main" xmlns="" val="259096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CN" altLang="en-US" smtClean="0">
                <a:cs typeface="Trebuchet MS" pitchFamily="34" charset="0"/>
              </a:rPr>
              <a:t>犹太人</a:t>
            </a:r>
            <a:r>
              <a:rPr lang="en-US" altLang="zh-CN" smtClean="0">
                <a:latin typeface="Arial" pitchFamily="34" charset="0"/>
                <a:cs typeface="Trebuchet MS" pitchFamily="34" charset="0"/>
              </a:rPr>
              <a:t>——</a:t>
            </a:r>
            <a:r>
              <a:rPr lang="zh-CN" altLang="en-US" smtClean="0">
                <a:cs typeface="Trebuchet MS" pitchFamily="34" charset="0"/>
              </a:rPr>
              <a:t>近代科学三次革命的领导者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06575"/>
            <a:ext cx="8382000" cy="4365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mtClean="0"/>
              <a:t>   </a:t>
            </a:r>
            <a:r>
              <a:rPr lang="zh-CN" altLang="en-US" sz="3200" smtClean="0">
                <a:latin typeface="华文宋体" pitchFamily="2" charset="-122"/>
                <a:ea typeface="华文宋体" pitchFamily="2" charset="-122"/>
              </a:rPr>
              <a:t>犹太人是世界上智力成就最高的民族。领导近代科学三次伟大革命的科学家都是犹太人：马克思创立了科学社会主义，带来了唯物史观的革命；爱因斯坦创立了相对论，引起了时空观、运动观的革命；弗洛伊德创立精神分析学说，发现了人的心灵深处的无意识奥秘，引起了人的自我认识的革命。</a:t>
            </a:r>
          </a:p>
        </p:txBody>
      </p:sp>
    </p:spTree>
    <p:extLst>
      <p:ext uri="{BB962C8B-B14F-4D97-AF65-F5344CB8AC3E}">
        <p14:creationId xmlns:p14="http://schemas.microsoft.com/office/powerpoint/2010/main" xmlns="" val="162776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实践目的（意义）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400" smtClean="0"/>
              <a:t>   </a:t>
            </a:r>
            <a:r>
              <a:rPr lang="zh-CN" altLang="zh-CN" sz="4400" smtClean="0"/>
              <a:t>加强</a:t>
            </a:r>
            <a:r>
              <a:rPr lang="zh-CN" altLang="zh-CN" sz="4400" dirty="0"/>
              <a:t>职业学校“双师型”教师队伍建设，实行工学结合、校企合作人才培养模式，提高职业教育</a:t>
            </a:r>
            <a:r>
              <a:rPr lang="zh-CN" altLang="zh-CN" sz="4400" dirty="0" smtClean="0"/>
              <a:t>质量</a:t>
            </a:r>
            <a:r>
              <a:rPr lang="zh-CN" altLang="en-US" sz="4400" dirty="0" smtClean="0"/>
              <a:t>；</a:t>
            </a:r>
            <a:r>
              <a:rPr lang="zh-CN" altLang="zh-CN" sz="4400" dirty="0" smtClean="0"/>
              <a:t>促进</a:t>
            </a:r>
            <a:r>
              <a:rPr lang="zh-CN" altLang="zh-CN" sz="4400" dirty="0"/>
              <a:t>职业学校教师专业发展、提升教师实践教学</a:t>
            </a:r>
            <a:r>
              <a:rPr lang="zh-CN" altLang="zh-CN" sz="4400" dirty="0" smtClean="0"/>
              <a:t>能力</a:t>
            </a:r>
            <a:r>
              <a:rPr lang="zh-CN" altLang="en-US" sz="4400" dirty="0" smtClean="0"/>
              <a:t>。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6708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>
              <a:cs typeface="Trebuchet MS" pitchFamily="34" charset="0"/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buFontTx/>
              <a:buNone/>
              <a:defRPr/>
            </a:pPr>
            <a:r>
              <a:rPr lang="en-US" altLang="zh-CN" sz="2800" smtClean="0"/>
              <a:t>    </a:t>
            </a:r>
            <a:r>
              <a:rPr lang="zh-CN" altLang="en-US" sz="4000" smtClean="0"/>
              <a:t>克林顿总统在</a:t>
            </a:r>
            <a:r>
              <a:rPr lang="en-US" altLang="zh-CN" sz="4000" smtClean="0"/>
              <a:t>1998</a:t>
            </a:r>
            <a:r>
              <a:rPr lang="zh-CN" altLang="en-US" sz="4000" smtClean="0"/>
              <a:t>年</a:t>
            </a:r>
            <a:r>
              <a:rPr lang="en-US" altLang="zh-CN" sz="4000" smtClean="0"/>
              <a:t>10</a:t>
            </a:r>
            <a:r>
              <a:rPr lang="zh-CN" altLang="en-US" sz="4000" smtClean="0"/>
              <a:t>月签署</a:t>
            </a:r>
            <a:r>
              <a:rPr lang="en-US" altLang="zh-CN" sz="4000" smtClean="0"/>
              <a:t>《</a:t>
            </a:r>
            <a:r>
              <a:rPr lang="zh-CN" altLang="en-US" sz="4000" smtClean="0"/>
              <a:t>阅读卓越法案</a:t>
            </a:r>
            <a:r>
              <a:rPr lang="en-US" altLang="zh-CN" sz="4000" smtClean="0"/>
              <a:t>》</a:t>
            </a:r>
            <a:r>
              <a:rPr lang="zh-CN" altLang="en-US" sz="4000" smtClean="0"/>
              <a:t>，规定儿童每天必须有一小时在阅览室度过。美国国民去公共图书馆的人次数是观看足球、篮球、棒球、曲棍球合计总人数的五倍多。</a:t>
            </a:r>
          </a:p>
        </p:txBody>
      </p:sp>
    </p:spTree>
    <p:extLst>
      <p:ext uri="{BB962C8B-B14F-4D97-AF65-F5344CB8AC3E}">
        <p14:creationId xmlns:p14="http://schemas.microsoft.com/office/powerpoint/2010/main" xmlns="" val="318519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cs typeface="Trebuchet MS" pitchFamily="34" charset="0"/>
              </a:rPr>
              <a:t>教师为什么要读书？</a:t>
            </a:r>
            <a:r>
              <a:rPr lang="zh-CN" altLang="en-US" smtClean="0">
                <a:cs typeface="Trebuchet MS" pitchFamily="34" charset="0"/>
              </a:rPr>
              <a:t> 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 sz="4400" smtClean="0"/>
              <a:t>   </a:t>
            </a:r>
            <a:r>
              <a:rPr lang="zh-CN" altLang="en-US" sz="4400" smtClean="0"/>
              <a:t>阅读可能改变不了人生的长度，但可以改变人生的宽度；</a:t>
            </a:r>
          </a:p>
          <a:p>
            <a:pPr eaLnBrk="1" hangingPunct="1">
              <a:buFontTx/>
              <a:buNone/>
            </a:pPr>
            <a:r>
              <a:rPr lang="zh-CN" altLang="en-US" sz="4400" smtClean="0"/>
              <a:t>   阅读不能改变人生的起点，却可以改变人生的终点！</a:t>
            </a:r>
          </a:p>
        </p:txBody>
      </p:sp>
    </p:spTree>
    <p:extLst>
      <p:ext uri="{BB962C8B-B14F-4D97-AF65-F5344CB8AC3E}">
        <p14:creationId xmlns:p14="http://schemas.microsoft.com/office/powerpoint/2010/main" xmlns="" val="406267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>
              <a:cs typeface="Trebuchet MS" pitchFamily="34" charset="0"/>
            </a:endParaRPr>
          </a:p>
        </p:txBody>
      </p:sp>
      <p:sp>
        <p:nvSpPr>
          <p:cNvPr id="225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zh-CN" altLang="en-US" sz="4000" smtClean="0"/>
              <a:t>读书是与智者进行心灵的对话。</a:t>
            </a:r>
          </a:p>
          <a:p>
            <a:pPr eaLnBrk="1" hangingPunct="1">
              <a:buFontTx/>
              <a:buNone/>
            </a:pPr>
            <a:r>
              <a:rPr lang="zh-CN" altLang="en-US" sz="4000" smtClean="0"/>
              <a:t>读书是教师专业成长的重要方式和生命状态。</a:t>
            </a:r>
          </a:p>
        </p:txBody>
      </p:sp>
    </p:spTree>
    <p:extLst>
      <p:ext uri="{BB962C8B-B14F-4D97-AF65-F5344CB8AC3E}">
        <p14:creationId xmlns:p14="http://schemas.microsoft.com/office/powerpoint/2010/main" xmlns="" val="20668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9650" y="676275"/>
            <a:ext cx="7124700" cy="695325"/>
          </a:xfrm>
        </p:spPr>
        <p:txBody>
          <a:bodyPr>
            <a:normAutofit fontScale="90000"/>
          </a:bodyPr>
          <a:lstStyle/>
          <a:p>
            <a:pPr eaLnBrk="1" hangingPunct="1"/>
            <a:endParaRPr lang="zh-CN" altLang="zh-CN" smtClean="0">
              <a:cs typeface="Trebuchet MS" pitchFamily="34" charset="0"/>
            </a:endParaRPr>
          </a:p>
        </p:txBody>
      </p:sp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mtClean="0"/>
              <a:t>    </a:t>
            </a:r>
            <a:r>
              <a:rPr lang="zh-CN" altLang="en-US" sz="3200" smtClean="0">
                <a:latin typeface="华文宋体" pitchFamily="2" charset="-122"/>
                <a:ea typeface="华文宋体" pitchFamily="2" charset="-122"/>
              </a:rPr>
              <a:t>伟大的作家一定是伟大的哲学家和思想家，是社会的良知和时代的代言人。（曾拒绝领取诺贝尔文学奖的法国作家</a:t>
            </a:r>
            <a:r>
              <a:rPr lang="zh-CN" altLang="en-US" sz="3200" b="1" smtClean="0">
                <a:latin typeface="华文宋体" pitchFamily="2" charset="-122"/>
                <a:ea typeface="华文宋体" pitchFamily="2" charset="-122"/>
              </a:rPr>
              <a:t>萨特，</a:t>
            </a:r>
            <a:r>
              <a:rPr lang="zh-CN" altLang="en-US" sz="3200" smtClean="0">
                <a:latin typeface="华文宋体" pitchFamily="2" charset="-122"/>
                <a:ea typeface="华文宋体" pitchFamily="2" charset="-122"/>
              </a:rPr>
              <a:t>把书房看作教堂，“引天下 为己任，逆转乾坤救人类”，自信他的作品能“保护人类不滚入悬崖深渊中”，宣称“</a:t>
            </a:r>
            <a:r>
              <a:rPr lang="en-US" altLang="zh-CN" sz="3200" smtClean="0">
                <a:latin typeface="华文宋体" pitchFamily="2" charset="-122"/>
                <a:ea typeface="华文宋体" pitchFamily="2" charset="-122"/>
              </a:rPr>
              <a:t>20</a:t>
            </a:r>
            <a:r>
              <a:rPr lang="zh-CN" altLang="en-US" sz="3200" smtClean="0">
                <a:latin typeface="华文宋体" pitchFamily="2" charset="-122"/>
                <a:ea typeface="华文宋体" pitchFamily="2" charset="-122"/>
              </a:rPr>
              <a:t>亿人躺着安睡。唯有我孑然一身为他们站岗放哨”。</a:t>
            </a:r>
            <a:r>
              <a:rPr lang="zh-CN" altLang="en-US" sz="3200" b="1" smtClean="0">
                <a:latin typeface="华文宋体" pitchFamily="2" charset="-122"/>
                <a:ea typeface="华文宋体" pitchFamily="2" charset="-122"/>
              </a:rPr>
              <a:t>巴尔扎克</a:t>
            </a:r>
            <a:r>
              <a:rPr lang="zh-CN" altLang="en-US" sz="3200" smtClean="0">
                <a:latin typeface="华文宋体" pitchFamily="2" charset="-122"/>
                <a:ea typeface="华文宋体" pitchFamily="2" charset="-122"/>
              </a:rPr>
              <a:t>希望成为时代的书记员。）</a:t>
            </a:r>
          </a:p>
        </p:txBody>
      </p:sp>
    </p:spTree>
    <p:extLst>
      <p:ext uri="{BB962C8B-B14F-4D97-AF65-F5344CB8AC3E}">
        <p14:creationId xmlns:p14="http://schemas.microsoft.com/office/powerpoint/2010/main" xmlns="" val="18735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cs typeface="Trebuchet MS" pitchFamily="34" charset="0"/>
              </a:rPr>
              <a:t>读书对教师意味着什么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1009650" y="1806575"/>
            <a:ext cx="7124700" cy="42894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3600" smtClean="0"/>
              <a:t>①</a:t>
            </a:r>
            <a:r>
              <a:rPr lang="zh-CN" altLang="en-US" sz="3600" smtClean="0"/>
              <a:t>读书是一种备课</a:t>
            </a:r>
          </a:p>
          <a:p>
            <a:pPr eaLnBrk="1" hangingPunct="1">
              <a:buFontTx/>
              <a:buNone/>
            </a:pPr>
            <a:r>
              <a:rPr lang="zh-CN" altLang="en-US" sz="3600" smtClean="0"/>
              <a:t>②读书是一种积淀</a:t>
            </a:r>
          </a:p>
          <a:p>
            <a:pPr eaLnBrk="1" hangingPunct="1">
              <a:buFontTx/>
              <a:buNone/>
            </a:pPr>
            <a:r>
              <a:rPr lang="zh-CN" altLang="en-US" sz="3600" smtClean="0"/>
              <a:t>③读书是一种成长</a:t>
            </a:r>
          </a:p>
          <a:p>
            <a:pPr eaLnBrk="1" hangingPunct="1">
              <a:buFontTx/>
              <a:buNone/>
            </a:pPr>
            <a:r>
              <a:rPr lang="zh-CN" altLang="en-US" sz="3600" smtClean="0"/>
              <a:t>④读书是一种研究</a:t>
            </a:r>
          </a:p>
          <a:p>
            <a:pPr eaLnBrk="1" hangingPunct="1">
              <a:buFontTx/>
              <a:buNone/>
            </a:pPr>
            <a:r>
              <a:rPr lang="zh-CN" altLang="en-US" sz="3600" smtClean="0"/>
              <a:t>⑤读书是一种修养</a:t>
            </a:r>
          </a:p>
          <a:p>
            <a:pPr eaLnBrk="1" hangingPunct="1">
              <a:buFontTx/>
              <a:buNone/>
            </a:pPr>
            <a:r>
              <a:rPr lang="zh-CN" altLang="en-US" sz="3600" smtClean="0"/>
              <a:t>读书是一种生命活动。</a:t>
            </a:r>
          </a:p>
        </p:txBody>
      </p:sp>
    </p:spTree>
    <p:extLst>
      <p:ext uri="{BB962C8B-B14F-4D97-AF65-F5344CB8AC3E}">
        <p14:creationId xmlns:p14="http://schemas.microsoft.com/office/powerpoint/2010/main" xmlns="" val="35313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cs typeface="Trebuchet MS" pitchFamily="34" charset="0"/>
              </a:rPr>
              <a:t>①</a:t>
            </a:r>
            <a:r>
              <a:rPr lang="zh-CN" altLang="en-US" smtClean="0">
                <a:cs typeface="Trebuchet MS" pitchFamily="34" charset="0"/>
              </a:rPr>
              <a:t>读书是一种备课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 sz="4000" smtClean="0"/>
              <a:t>   </a:t>
            </a:r>
            <a:r>
              <a:rPr lang="zh-CN" altLang="en-US" sz="4000" smtClean="0"/>
              <a:t>平时读书中，说不定哪一个理论观点、哪一个生活实例、哪一个人物、哪一句名言警句、哪一句俗话谚语、哪一段情节、哪一条新闻轶事被恰好用在课堂上。</a:t>
            </a:r>
          </a:p>
        </p:txBody>
      </p:sp>
    </p:spTree>
    <p:extLst>
      <p:ext uri="{BB962C8B-B14F-4D97-AF65-F5344CB8AC3E}">
        <p14:creationId xmlns:p14="http://schemas.microsoft.com/office/powerpoint/2010/main" xmlns="" val="287266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cs typeface="Trebuchet MS" pitchFamily="34" charset="0"/>
              </a:rPr>
              <a:t>②</a:t>
            </a:r>
            <a:r>
              <a:rPr lang="zh-CN" altLang="en-US" smtClean="0">
                <a:cs typeface="Trebuchet MS" pitchFamily="34" charset="0"/>
              </a:rPr>
              <a:t>读书是一种积淀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 sz="4400" smtClean="0"/>
              <a:t>    </a:t>
            </a:r>
            <a:r>
              <a:rPr lang="zh-CN" altLang="en-US" sz="4400" smtClean="0"/>
              <a:t>丰厚文化底蕴，</a:t>
            </a:r>
          </a:p>
          <a:p>
            <a:pPr eaLnBrk="1" hangingPunct="1">
              <a:buFontTx/>
              <a:buNone/>
            </a:pPr>
            <a:r>
              <a:rPr lang="zh-CN" altLang="en-US" sz="4400" smtClean="0"/>
              <a:t>    有底蕴才有底气，</a:t>
            </a:r>
          </a:p>
          <a:p>
            <a:pPr eaLnBrk="1" hangingPunct="1">
              <a:buFontTx/>
              <a:buNone/>
            </a:pPr>
            <a:r>
              <a:rPr lang="zh-CN" altLang="en-US" sz="4400" smtClean="0"/>
              <a:t>   有底气在课堂上才有灵气。</a:t>
            </a:r>
          </a:p>
        </p:txBody>
      </p:sp>
    </p:spTree>
    <p:extLst>
      <p:ext uri="{BB962C8B-B14F-4D97-AF65-F5344CB8AC3E}">
        <p14:creationId xmlns:p14="http://schemas.microsoft.com/office/powerpoint/2010/main" xmlns="" val="177948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cs typeface="Trebuchet MS" pitchFamily="34" charset="0"/>
              </a:rPr>
              <a:t>③</a:t>
            </a:r>
            <a:r>
              <a:rPr lang="zh-CN" altLang="en-US" smtClean="0">
                <a:cs typeface="Trebuchet MS" pitchFamily="34" charset="0"/>
              </a:rPr>
              <a:t>读书是一种成长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zh-CN" sz="4400" smtClean="0"/>
          </a:p>
          <a:p>
            <a:pPr algn="ctr" eaLnBrk="1" hangingPunct="1">
              <a:buFontTx/>
              <a:buNone/>
            </a:pPr>
            <a:r>
              <a:rPr lang="zh-CN" altLang="en-US" sz="4400" smtClean="0"/>
              <a:t>一年不学习自己知道，</a:t>
            </a:r>
          </a:p>
          <a:p>
            <a:pPr algn="ctr" eaLnBrk="1" hangingPunct="1">
              <a:buFontTx/>
              <a:buNone/>
            </a:pPr>
            <a:r>
              <a:rPr lang="zh-CN" altLang="en-US" sz="4400" smtClean="0"/>
              <a:t>二年不学习同事知道，</a:t>
            </a:r>
          </a:p>
          <a:p>
            <a:pPr algn="ctr" eaLnBrk="1" hangingPunct="1">
              <a:buFontTx/>
              <a:buNone/>
            </a:pPr>
            <a:r>
              <a:rPr lang="zh-CN" altLang="en-US" sz="4400" smtClean="0"/>
              <a:t>三年不学习学生知道。 </a:t>
            </a:r>
          </a:p>
        </p:txBody>
      </p:sp>
    </p:spTree>
    <p:extLst>
      <p:ext uri="{BB962C8B-B14F-4D97-AF65-F5344CB8AC3E}">
        <p14:creationId xmlns:p14="http://schemas.microsoft.com/office/powerpoint/2010/main" xmlns="" val="379010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1222375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chemeClr val="bg1"/>
                </a:solidFill>
                <a:latin typeface="宋体" pitchFamily="2" charset="-122"/>
                <a:cs typeface="Trebuchet MS" pitchFamily="34" charset="0"/>
              </a:rPr>
              <a:t>④</a:t>
            </a:r>
            <a:r>
              <a:rPr lang="zh-CN" altLang="en-US" smtClean="0">
                <a:solidFill>
                  <a:schemeClr val="bg1"/>
                </a:solidFill>
                <a:cs typeface="Trebuchet MS" pitchFamily="34" charset="0"/>
              </a:rPr>
              <a:t>读书是一种修养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3200" b="1" dirty="0" smtClean="0">
                <a:latin typeface="华文宋体" pitchFamily="2" charset="-122"/>
                <a:ea typeface="华文宋体" pitchFamily="2" charset="-122"/>
              </a:rPr>
              <a:t>    </a:t>
            </a:r>
            <a:r>
              <a:rPr lang="zh-CN" altLang="en-US" sz="3200" b="1" dirty="0" smtClean="0">
                <a:latin typeface="华文宋体" pitchFamily="2" charset="-122"/>
                <a:ea typeface="华文宋体" pitchFamily="2" charset="-122"/>
              </a:rPr>
              <a:t>据报载，美国历史上曾有这样两个家族。一个是爱德华家族，其始祖爱德华是位满腹经纶的哲学家，他</a:t>
            </a:r>
            <a:r>
              <a:rPr lang="en-US" altLang="zh-CN" sz="3200" b="1" dirty="0" smtClean="0">
                <a:latin typeface="华文宋体" pitchFamily="2" charset="-122"/>
                <a:ea typeface="华文宋体" pitchFamily="2" charset="-122"/>
              </a:rPr>
              <a:t>8</a:t>
            </a:r>
            <a:r>
              <a:rPr lang="zh-CN" altLang="en-US" sz="3200" b="1" dirty="0" smtClean="0">
                <a:latin typeface="华文宋体" pitchFamily="2" charset="-122"/>
                <a:ea typeface="华文宋体" pitchFamily="2" charset="-122"/>
              </a:rPr>
              <a:t>代子孙中出了</a:t>
            </a:r>
            <a:r>
              <a:rPr lang="en-US" altLang="zh-CN" sz="3200" b="1" dirty="0" smtClean="0">
                <a:latin typeface="华文宋体" pitchFamily="2" charset="-122"/>
                <a:ea typeface="华文宋体" pitchFamily="2" charset="-122"/>
              </a:rPr>
              <a:t>13</a:t>
            </a:r>
            <a:r>
              <a:rPr lang="zh-CN" altLang="en-US" sz="3200" b="1" dirty="0" smtClean="0">
                <a:latin typeface="华文宋体" pitchFamily="2" charset="-122"/>
                <a:ea typeface="华文宋体" pitchFamily="2" charset="-122"/>
              </a:rPr>
              <a:t>位大学校长、</a:t>
            </a:r>
            <a:r>
              <a:rPr lang="en-US" altLang="zh-CN" sz="3200" b="1" dirty="0" smtClean="0">
                <a:latin typeface="华文宋体" pitchFamily="2" charset="-122"/>
                <a:ea typeface="华文宋体" pitchFamily="2" charset="-122"/>
              </a:rPr>
              <a:t>100</a:t>
            </a:r>
            <a:r>
              <a:rPr lang="zh-CN" altLang="en-US" sz="3200" b="1" dirty="0" smtClean="0">
                <a:latin typeface="华文宋体" pitchFamily="2" charset="-122"/>
                <a:ea typeface="华文宋体" pitchFamily="2" charset="-122"/>
              </a:rPr>
              <a:t>多位教授、</a:t>
            </a:r>
            <a:r>
              <a:rPr lang="en-US" altLang="zh-CN" sz="3200" b="1" dirty="0" smtClean="0">
                <a:latin typeface="华文宋体" pitchFamily="2" charset="-122"/>
                <a:ea typeface="华文宋体" pitchFamily="2" charset="-122"/>
              </a:rPr>
              <a:t>80</a:t>
            </a:r>
            <a:r>
              <a:rPr lang="zh-CN" altLang="en-US" sz="3200" b="1" dirty="0" smtClean="0">
                <a:latin typeface="华文宋体" pitchFamily="2" charset="-122"/>
                <a:ea typeface="华文宋体" pitchFamily="2" charset="-122"/>
              </a:rPr>
              <a:t>位文学家、</a:t>
            </a:r>
            <a:r>
              <a:rPr lang="en-US" altLang="zh-CN" sz="3200" b="1" dirty="0" smtClean="0">
                <a:latin typeface="华文宋体" pitchFamily="2" charset="-122"/>
                <a:ea typeface="华文宋体" pitchFamily="2" charset="-122"/>
              </a:rPr>
              <a:t>20</a:t>
            </a:r>
            <a:r>
              <a:rPr lang="zh-CN" altLang="en-US" sz="3200" b="1" dirty="0" smtClean="0">
                <a:latin typeface="华文宋体" pitchFamily="2" charset="-122"/>
                <a:ea typeface="华文宋体" pitchFamily="2" charset="-122"/>
              </a:rPr>
              <a:t>位议员、</a:t>
            </a:r>
            <a:r>
              <a:rPr lang="en-US" altLang="zh-CN" sz="3200" b="1" dirty="0" smtClean="0">
                <a:latin typeface="华文宋体" pitchFamily="2" charset="-122"/>
                <a:ea typeface="华文宋体" pitchFamily="2" charset="-122"/>
              </a:rPr>
              <a:t>1</a:t>
            </a:r>
            <a:r>
              <a:rPr lang="zh-CN" altLang="en-US" sz="3200" b="1" dirty="0" smtClean="0">
                <a:latin typeface="华文宋体" pitchFamily="2" charset="-122"/>
                <a:ea typeface="华文宋体" pitchFamily="2" charset="-122"/>
              </a:rPr>
              <a:t>位副总统。另一个家族的始祖叫朱克，是一位缺乏文化修养的赌徒和酒鬼，他的</a:t>
            </a:r>
            <a:r>
              <a:rPr lang="en-US" altLang="zh-CN" sz="3200" b="1" dirty="0" smtClean="0">
                <a:latin typeface="华文宋体" pitchFamily="2" charset="-122"/>
                <a:ea typeface="华文宋体" pitchFamily="2" charset="-122"/>
              </a:rPr>
              <a:t>8</a:t>
            </a:r>
            <a:r>
              <a:rPr lang="zh-CN" altLang="en-US" sz="3200" b="1" dirty="0" smtClean="0">
                <a:latin typeface="华文宋体" pitchFamily="2" charset="-122"/>
                <a:ea typeface="华文宋体" pitchFamily="2" charset="-122"/>
              </a:rPr>
              <a:t>代子孙中有</a:t>
            </a:r>
            <a:r>
              <a:rPr lang="en-US" altLang="zh-CN" sz="3200" b="1" dirty="0" smtClean="0">
                <a:latin typeface="华文宋体" pitchFamily="2" charset="-122"/>
                <a:ea typeface="华文宋体" pitchFamily="2" charset="-122"/>
              </a:rPr>
              <a:t>300</a:t>
            </a:r>
            <a:r>
              <a:rPr lang="zh-CN" altLang="en-US" sz="3200" b="1" dirty="0" smtClean="0">
                <a:latin typeface="华文宋体" pitchFamily="2" charset="-122"/>
                <a:ea typeface="华文宋体" pitchFamily="2" charset="-122"/>
              </a:rPr>
              <a:t>多名乞丐、</a:t>
            </a:r>
            <a:r>
              <a:rPr lang="en-US" altLang="zh-CN" sz="3200" b="1" dirty="0" smtClean="0">
                <a:latin typeface="华文宋体" pitchFamily="2" charset="-122"/>
                <a:ea typeface="华文宋体" pitchFamily="2" charset="-122"/>
              </a:rPr>
              <a:t>7</a:t>
            </a:r>
            <a:r>
              <a:rPr lang="zh-CN" altLang="en-US" sz="3200" b="1" dirty="0" smtClean="0">
                <a:latin typeface="华文宋体" pitchFamily="2" charset="-122"/>
                <a:ea typeface="华文宋体" pitchFamily="2" charset="-122"/>
              </a:rPr>
              <a:t>个杀人犯和</a:t>
            </a:r>
            <a:r>
              <a:rPr lang="en-US" altLang="zh-CN" sz="3200" b="1" dirty="0" smtClean="0">
                <a:latin typeface="华文宋体" pitchFamily="2" charset="-122"/>
                <a:ea typeface="华文宋体" pitchFamily="2" charset="-122"/>
              </a:rPr>
              <a:t>60</a:t>
            </a:r>
            <a:r>
              <a:rPr lang="zh-CN" altLang="en-US" sz="3200" b="1" dirty="0" smtClean="0">
                <a:latin typeface="华文宋体" pitchFamily="2" charset="-122"/>
                <a:ea typeface="华文宋体" pitchFamily="2" charset="-122"/>
              </a:rPr>
              <a:t>多个盗窃犯。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32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       培养一个贵族要三代人</a:t>
            </a:r>
            <a:r>
              <a:rPr lang="en-US" altLang="zh-CN" sz="3200" b="1" dirty="0" smtClean="0">
                <a:latin typeface="华文宋体" pitchFamily="2" charset="-122"/>
                <a:ea typeface="华文宋体" pitchFamily="2" charset="-122"/>
              </a:rPr>
              <a:t>——</a:t>
            </a:r>
            <a:r>
              <a:rPr lang="zh-CN" altLang="en-US" sz="3200" b="1" dirty="0" smtClean="0">
                <a:latin typeface="华文宋体" pitchFamily="2" charset="-122"/>
                <a:ea typeface="华文宋体" pitchFamily="2" charset="-122"/>
              </a:rPr>
              <a:t>巴尔扎克</a:t>
            </a:r>
            <a:r>
              <a:rPr lang="en-US" altLang="zh-CN" sz="2400" b="1" dirty="0" smtClean="0">
                <a:latin typeface="华文宋体" pitchFamily="2" charset="-122"/>
                <a:ea typeface="华文宋体" pitchFamily="2" charset="-122"/>
              </a:rPr>
              <a:t>《</a:t>
            </a:r>
            <a:r>
              <a:rPr lang="zh-CN" altLang="en-US" sz="2400" b="1" dirty="0" smtClean="0">
                <a:latin typeface="华文宋体" pitchFamily="2" charset="-122"/>
                <a:ea typeface="华文宋体" pitchFamily="2" charset="-122"/>
              </a:rPr>
              <a:t>中国剪报</a:t>
            </a:r>
            <a:r>
              <a:rPr lang="en-US" altLang="zh-CN" sz="2400" b="1" dirty="0" smtClean="0">
                <a:latin typeface="华文宋体" pitchFamily="2" charset="-122"/>
                <a:ea typeface="华文宋体" pitchFamily="2" charset="-122"/>
              </a:rPr>
              <a:t>》2008</a:t>
            </a:r>
            <a:r>
              <a:rPr lang="zh-CN" altLang="en-US" sz="2400" b="1" dirty="0" smtClean="0">
                <a:latin typeface="华文宋体" pitchFamily="2" charset="-122"/>
                <a:ea typeface="华文宋体" pitchFamily="2" charset="-122"/>
              </a:rPr>
              <a:t>年</a:t>
            </a:r>
            <a:r>
              <a:rPr lang="en-US" altLang="zh-CN" sz="2400" b="1" dirty="0" smtClean="0">
                <a:latin typeface="华文宋体" pitchFamily="2" charset="-122"/>
                <a:ea typeface="华文宋体" pitchFamily="2" charset="-122"/>
              </a:rPr>
              <a:t>8</a:t>
            </a:r>
            <a:r>
              <a:rPr lang="zh-CN" altLang="en-US" sz="2400" b="1" dirty="0" smtClean="0">
                <a:latin typeface="华文宋体" pitchFamily="2" charset="-122"/>
                <a:ea typeface="华文宋体" pitchFamily="2" charset="-122"/>
              </a:rPr>
              <a:t>月</a:t>
            </a:r>
            <a:r>
              <a:rPr lang="en-US" altLang="zh-CN" sz="2400" b="1" dirty="0" smtClean="0">
                <a:latin typeface="华文宋体" pitchFamily="2" charset="-122"/>
                <a:ea typeface="华文宋体" pitchFamily="2" charset="-122"/>
              </a:rPr>
              <a:t>22</a:t>
            </a:r>
            <a:r>
              <a:rPr lang="zh-CN" altLang="en-US" sz="2400" b="1" dirty="0" smtClean="0">
                <a:latin typeface="华文宋体" pitchFamily="2" charset="-122"/>
                <a:ea typeface="华文宋体" pitchFamily="2" charset="-122"/>
              </a:rPr>
              <a:t>日</a:t>
            </a:r>
            <a:r>
              <a:rPr lang="zh-CN" altLang="en-US" sz="3200" b="1" dirty="0" smtClean="0">
                <a:solidFill>
                  <a:srgbClr val="FFFF00"/>
                </a:solidFill>
                <a:latin typeface="华文楷体" pitchFamily="2" charset="-122"/>
                <a:ea typeface="华文楷体" pitchFamily="2" charset="-122"/>
              </a:rPr>
              <a:t>（兴旺一个家族，至少需要三代人不懈的努力！）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51583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cs typeface="Trebuchet MS" pitchFamily="34" charset="0"/>
              </a:rPr>
              <a:t>读什么书 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>
          <a:xfrm>
            <a:off x="1009650" y="1806575"/>
            <a:ext cx="7677150" cy="4052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800" smtClean="0">
                <a:latin typeface="华文中宋" pitchFamily="2" charset="-122"/>
                <a:ea typeface="华文中宋" pitchFamily="2" charset="-122"/>
              </a:rPr>
              <a:t>★</a:t>
            </a:r>
            <a:r>
              <a:rPr lang="zh-CN" altLang="en-US" sz="2800" smtClean="0">
                <a:latin typeface="华文中宋" pitchFamily="2" charset="-122"/>
                <a:ea typeface="华文中宋" pitchFamily="2" charset="-122"/>
              </a:rPr>
              <a:t>读自己专业的书</a:t>
            </a:r>
            <a:r>
              <a:rPr lang="en-US" altLang="zh-CN" sz="2800" smtClean="0">
                <a:latin typeface="华文中宋" pitchFamily="2" charset="-122"/>
                <a:ea typeface="华文中宋" pitchFamily="2" charset="-122"/>
              </a:rPr>
              <a:t>——</a:t>
            </a:r>
            <a:r>
              <a:rPr lang="zh-CN" altLang="en-US" sz="2800" smtClean="0">
                <a:latin typeface="华文中宋" pitchFamily="2" charset="-122"/>
                <a:ea typeface="华文中宋" pitchFamily="2" charset="-122"/>
              </a:rPr>
              <a:t>立身之本</a:t>
            </a:r>
          </a:p>
          <a:p>
            <a:pPr eaLnBrk="1" hangingPunct="1">
              <a:buFontTx/>
              <a:buNone/>
            </a:pPr>
            <a:r>
              <a:rPr lang="zh-CN" altLang="en-US" sz="2800" smtClean="0">
                <a:latin typeface="华文中宋" pitchFamily="2" charset="-122"/>
                <a:ea typeface="华文中宋" pitchFamily="2" charset="-122"/>
              </a:rPr>
              <a:t>★读教育书刊</a:t>
            </a:r>
            <a:r>
              <a:rPr lang="en-US" altLang="zh-CN" sz="2800" smtClean="0">
                <a:latin typeface="华文中宋" pitchFamily="2" charset="-122"/>
                <a:ea typeface="华文中宋" pitchFamily="2" charset="-122"/>
              </a:rPr>
              <a:t>——</a:t>
            </a:r>
            <a:r>
              <a:rPr lang="zh-CN" altLang="en-US" sz="2800" smtClean="0">
                <a:latin typeface="华文中宋" pitchFamily="2" charset="-122"/>
                <a:ea typeface="华文中宋" pitchFamily="2" charset="-122"/>
              </a:rPr>
              <a:t>了解同行在思考什么</a:t>
            </a:r>
          </a:p>
          <a:p>
            <a:pPr eaLnBrk="1" hangingPunct="1">
              <a:buFontTx/>
              <a:buNone/>
            </a:pPr>
            <a:r>
              <a:rPr lang="zh-CN" altLang="en-US" sz="2800" smtClean="0">
                <a:latin typeface="华文中宋" pitchFamily="2" charset="-122"/>
                <a:ea typeface="华文中宋" pitchFamily="2" charset="-122"/>
              </a:rPr>
              <a:t>★读教育经典</a:t>
            </a:r>
            <a:r>
              <a:rPr lang="en-US" altLang="zh-CN" sz="2800" smtClean="0">
                <a:latin typeface="华文中宋" pitchFamily="2" charset="-122"/>
                <a:ea typeface="华文中宋" pitchFamily="2" charset="-122"/>
              </a:rPr>
              <a:t>——</a:t>
            </a:r>
            <a:r>
              <a:rPr lang="zh-CN" altLang="en-US" sz="2800" smtClean="0">
                <a:latin typeface="华文中宋" pitchFamily="2" charset="-122"/>
                <a:ea typeface="华文中宋" pitchFamily="2" charset="-122"/>
              </a:rPr>
              <a:t>以史为鉴</a:t>
            </a:r>
          </a:p>
          <a:p>
            <a:pPr eaLnBrk="1" hangingPunct="1">
              <a:buFontTx/>
              <a:buNone/>
            </a:pPr>
            <a:r>
              <a:rPr lang="zh-CN" altLang="en-US" sz="2800" smtClean="0">
                <a:latin typeface="华文中宋" pitchFamily="2" charset="-122"/>
                <a:ea typeface="华文中宋" pitchFamily="2" charset="-122"/>
              </a:rPr>
              <a:t>★读自己的教育对象读的书</a:t>
            </a:r>
            <a:r>
              <a:rPr lang="en-US" altLang="zh-CN" sz="2800" smtClean="0">
                <a:latin typeface="华文中宋" pitchFamily="2" charset="-122"/>
                <a:ea typeface="华文中宋" pitchFamily="2" charset="-122"/>
              </a:rPr>
              <a:t>——</a:t>
            </a:r>
            <a:r>
              <a:rPr lang="zh-CN" altLang="en-US" sz="2800" smtClean="0">
                <a:latin typeface="华文中宋" pitchFamily="2" charset="-122"/>
                <a:ea typeface="华文中宋" pitchFamily="2" charset="-122"/>
              </a:rPr>
              <a:t>走进学生心灵</a:t>
            </a:r>
          </a:p>
          <a:p>
            <a:pPr eaLnBrk="1" hangingPunct="1">
              <a:buFontTx/>
              <a:buNone/>
            </a:pPr>
            <a:r>
              <a:rPr lang="zh-CN" altLang="en-US" sz="2800" smtClean="0">
                <a:latin typeface="华文中宋" pitchFamily="2" charset="-122"/>
                <a:ea typeface="华文中宋" pitchFamily="2" charset="-122"/>
              </a:rPr>
              <a:t>★读人文书籍</a:t>
            </a:r>
            <a:r>
              <a:rPr lang="en-US" altLang="zh-CN" sz="2800" smtClean="0">
                <a:latin typeface="华文中宋" pitchFamily="2" charset="-122"/>
                <a:ea typeface="华文中宋" pitchFamily="2" charset="-122"/>
              </a:rPr>
              <a:t>——</a:t>
            </a:r>
            <a:r>
              <a:rPr lang="zh-CN" altLang="en-US" sz="2800" smtClean="0">
                <a:latin typeface="华文中宋" pitchFamily="2" charset="-122"/>
                <a:ea typeface="华文中宋" pitchFamily="2" charset="-122"/>
              </a:rPr>
              <a:t>开阔视野</a:t>
            </a:r>
          </a:p>
          <a:p>
            <a:pPr eaLnBrk="1" hangingPunct="1">
              <a:buFontTx/>
              <a:buNone/>
            </a:pPr>
            <a:r>
              <a:rPr lang="zh-CN" altLang="en-US" sz="2800" smtClean="0">
                <a:latin typeface="华文中宋" pitchFamily="2" charset="-122"/>
                <a:ea typeface="华文中宋" pitchFamily="2" charset="-122"/>
              </a:rPr>
              <a:t>★读“无字”书</a:t>
            </a:r>
            <a:r>
              <a:rPr lang="en-US" altLang="zh-CN" sz="2800" smtClean="0">
                <a:latin typeface="华文中宋" pitchFamily="2" charset="-122"/>
                <a:ea typeface="华文中宋" pitchFamily="2" charset="-122"/>
              </a:rPr>
              <a:t>——</a:t>
            </a:r>
            <a:r>
              <a:rPr lang="zh-CN" altLang="en-US" sz="2800" smtClean="0">
                <a:latin typeface="华文中宋" pitchFamily="2" charset="-122"/>
                <a:ea typeface="华文中宋" pitchFamily="2" charset="-122"/>
              </a:rPr>
              <a:t>观察生活</a:t>
            </a:r>
          </a:p>
        </p:txBody>
      </p:sp>
    </p:spTree>
    <p:extLst>
      <p:ext uri="{BB962C8B-B14F-4D97-AF65-F5344CB8AC3E}">
        <p14:creationId xmlns:p14="http://schemas.microsoft.com/office/powerpoint/2010/main" xmlns="" val="70500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20252" y="620682"/>
            <a:ext cx="8876111" cy="5544622"/>
            <a:chOff x="0" y="0"/>
            <a:chExt cx="9877425" cy="461376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1943100"/>
              <a:ext cx="9877425" cy="2670660"/>
              <a:chOff x="0" y="0"/>
              <a:chExt cx="9877425" cy="2670660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0" y="0"/>
                <a:ext cx="2323465" cy="2670657"/>
                <a:chOff x="0" y="0"/>
                <a:chExt cx="2323465" cy="2670657"/>
              </a:xfrm>
            </p:grpSpPr>
            <p:sp>
              <p:nvSpPr>
                <p:cNvPr id="56" name="文本框 55"/>
                <p:cNvSpPr txBox="1"/>
                <p:nvPr/>
              </p:nvSpPr>
              <p:spPr>
                <a:xfrm>
                  <a:off x="0" y="47625"/>
                  <a:ext cx="513715" cy="262303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6350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scene3d>
                  <a:camera prst="perspectiveLeft"/>
                  <a:lightRig rig="contrasting" dir="t">
                    <a:rot lat="0" lon="0" rev="1500000"/>
                  </a:lightRig>
                </a:scene3d>
                <a:sp3d prstMaterial="metal">
                  <a:bevelT w="88900" h="88900" prst="softRound"/>
                </a:sp3d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ts val="3400"/>
                    </a:lnSpc>
                    <a:spcAft>
                      <a:spcPts val="0"/>
                    </a:spcAft>
                  </a:pPr>
                  <a:r>
                    <a:rPr lang="zh-CN" sz="2200" b="1" kern="100" dirty="0">
                      <a:ln>
                        <a:noFill/>
                      </a:ln>
                      <a:gradFill>
                        <a:gsLst>
                          <a:gs pos="0">
                            <a:srgbClr val="A54200"/>
                          </a:gs>
                          <a:gs pos="78000">
                            <a:srgbClr val="FF8C19"/>
                          </a:gs>
                          <a:gs pos="100000">
                            <a:srgbClr val="FFF1E9"/>
                          </a:gs>
                        </a:gsLst>
                        <a:lin ang="5400000" scaled="0"/>
                      </a:gradFill>
                      <a:effectLst>
                        <a:outerShdw blurRad="69850" dist="43180" dir="5400000" sx="0" sy="0">
                          <a:srgbClr val="000000">
                            <a:alpha val="65000"/>
                          </a:srgbClr>
                        </a:outerShdw>
                      </a:effectLst>
                      <a:ea typeface="宋体"/>
                      <a:cs typeface="Times New Roman"/>
                    </a:rPr>
                    <a:t>职业理解与认识</a:t>
                  </a:r>
                  <a:endParaRPr lang="zh-CN" sz="1050" kern="100" dirty="0">
                    <a:effectLst/>
                    <a:ea typeface="宋体"/>
                    <a:cs typeface="Times New Roman"/>
                  </a:endParaRPr>
                </a:p>
              </p:txBody>
            </p:sp>
            <p:sp>
              <p:nvSpPr>
                <p:cNvPr id="57" name="文本框 56"/>
                <p:cNvSpPr txBox="1"/>
                <p:nvPr/>
              </p:nvSpPr>
              <p:spPr>
                <a:xfrm>
                  <a:off x="581025" y="38101"/>
                  <a:ext cx="513715" cy="2632556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6350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scene3d>
                  <a:camera prst="perspectiveLeft"/>
                  <a:lightRig rig="contrasting" dir="t">
                    <a:rot lat="0" lon="0" rev="1500000"/>
                  </a:lightRig>
                </a:scene3d>
                <a:sp3d prstMaterial="metal">
                  <a:bevelT w="88900" h="88900" prst="softRound"/>
                </a:sp3d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ts val="2700"/>
                    </a:lnSpc>
                    <a:spcAft>
                      <a:spcPts val="0"/>
                    </a:spcAft>
                  </a:pPr>
                  <a:r>
                    <a:rPr lang="zh-CN" sz="2200" b="1" kern="100" dirty="0">
                      <a:ln>
                        <a:noFill/>
                      </a:ln>
                      <a:gradFill>
                        <a:gsLst>
                          <a:gs pos="0">
                            <a:srgbClr val="A54200"/>
                          </a:gs>
                          <a:gs pos="78000">
                            <a:srgbClr val="FF8C19"/>
                          </a:gs>
                          <a:gs pos="100000">
                            <a:srgbClr val="FFF1E9"/>
                          </a:gs>
                        </a:gsLst>
                        <a:lin ang="5400000" scaled="0"/>
                      </a:gradFill>
                      <a:effectLst>
                        <a:outerShdw blurRad="69850" dist="43180" dir="5400000" sx="0" sy="0">
                          <a:srgbClr val="000000">
                            <a:alpha val="65000"/>
                          </a:srgbClr>
                        </a:outerShdw>
                      </a:effectLst>
                      <a:ea typeface="宋体"/>
                      <a:cs typeface="Times New Roman"/>
                    </a:rPr>
                    <a:t>对学生的态度与行为</a:t>
                  </a:r>
                  <a:endParaRPr lang="zh-CN" sz="1050" kern="100" dirty="0">
                    <a:effectLst/>
                    <a:ea typeface="宋体"/>
                    <a:cs typeface="Times New Roman"/>
                  </a:endParaRPr>
                </a:p>
              </p:txBody>
            </p:sp>
            <p:sp>
              <p:nvSpPr>
                <p:cNvPr id="58" name="文本框 58"/>
                <p:cNvSpPr txBox="1"/>
                <p:nvPr/>
              </p:nvSpPr>
              <p:spPr>
                <a:xfrm>
                  <a:off x="1200150" y="9525"/>
                  <a:ext cx="513715" cy="266113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6350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scene3d>
                  <a:camera prst="perspectiveLeft"/>
                  <a:lightRig rig="contrasting" dir="t">
                    <a:rot lat="0" lon="0" rev="1500000"/>
                  </a:lightRig>
                </a:scene3d>
                <a:sp3d prstMaterial="metal">
                  <a:bevelT w="88900" h="88900" prst="softRound"/>
                </a:sp3d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ts val="2700"/>
                    </a:lnSpc>
                    <a:spcAft>
                      <a:spcPts val="0"/>
                    </a:spcAft>
                  </a:pPr>
                  <a:r>
                    <a:rPr lang="zh-CN" sz="2200" b="1" kern="100" dirty="0">
                      <a:ln>
                        <a:noFill/>
                      </a:ln>
                      <a:gradFill>
                        <a:gsLst>
                          <a:gs pos="0">
                            <a:srgbClr val="A54200"/>
                          </a:gs>
                          <a:gs pos="78000">
                            <a:srgbClr val="FF8C19"/>
                          </a:gs>
                          <a:gs pos="100000">
                            <a:srgbClr val="FFF1E9"/>
                          </a:gs>
                        </a:gsLst>
                        <a:lin ang="5400000" scaled="0"/>
                      </a:gradFill>
                      <a:effectLst>
                        <a:outerShdw blurRad="69850" dist="43180" dir="5400000" sx="0" sy="0">
                          <a:srgbClr val="000000">
                            <a:alpha val="65000"/>
                          </a:srgbClr>
                        </a:outerShdw>
                      </a:effectLst>
                      <a:ea typeface="宋体"/>
                      <a:cs typeface="Times New Roman"/>
                    </a:rPr>
                    <a:t>教育教学态度与行为</a:t>
                  </a:r>
                  <a:endParaRPr lang="zh-CN" sz="1050" kern="100" dirty="0">
                    <a:effectLst/>
                    <a:ea typeface="宋体"/>
                    <a:cs typeface="Times New Roman"/>
                  </a:endParaRPr>
                </a:p>
              </p:txBody>
            </p:sp>
            <p:sp>
              <p:nvSpPr>
                <p:cNvPr id="59" name="文本框 60"/>
                <p:cNvSpPr txBox="1"/>
                <p:nvPr/>
              </p:nvSpPr>
              <p:spPr>
                <a:xfrm>
                  <a:off x="1809750" y="0"/>
                  <a:ext cx="513715" cy="267065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6350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scene3d>
                  <a:camera prst="perspectiveLeft"/>
                  <a:lightRig rig="contrasting" dir="t">
                    <a:rot lat="0" lon="0" rev="1500000"/>
                  </a:lightRig>
                </a:scene3d>
                <a:sp3d prstMaterial="metal">
                  <a:bevelT w="88900" h="88900" prst="softRound"/>
                </a:sp3d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ts val="3600"/>
                    </a:lnSpc>
                    <a:spcAft>
                      <a:spcPts val="0"/>
                    </a:spcAft>
                  </a:pPr>
                  <a:r>
                    <a:rPr lang="zh-CN" sz="2200" b="1" kern="100" dirty="0">
                      <a:ln>
                        <a:noFill/>
                      </a:ln>
                      <a:gradFill>
                        <a:gsLst>
                          <a:gs pos="0">
                            <a:srgbClr val="A54200"/>
                          </a:gs>
                          <a:gs pos="78000">
                            <a:srgbClr val="FF8C19"/>
                          </a:gs>
                          <a:gs pos="100000">
                            <a:srgbClr val="FFF1E9"/>
                          </a:gs>
                        </a:gsLst>
                        <a:lin ang="5400000" scaled="0"/>
                      </a:gradFill>
                      <a:effectLst>
                        <a:outerShdw blurRad="69850" dist="43180" dir="5400000" sx="0" sy="0">
                          <a:srgbClr val="000000">
                            <a:alpha val="65000"/>
                          </a:srgbClr>
                        </a:outerShdw>
                      </a:effectLst>
                      <a:ea typeface="宋体"/>
                      <a:cs typeface="Times New Roman"/>
                    </a:rPr>
                    <a:t>个人修养</a:t>
                  </a:r>
                  <a:r>
                    <a:rPr lang="zh-CN" sz="2200" b="1" kern="100" dirty="0" smtClean="0">
                      <a:ln>
                        <a:noFill/>
                      </a:ln>
                      <a:gradFill>
                        <a:gsLst>
                          <a:gs pos="0">
                            <a:srgbClr val="A54200"/>
                          </a:gs>
                          <a:gs pos="78000">
                            <a:srgbClr val="FF8C19"/>
                          </a:gs>
                          <a:gs pos="100000">
                            <a:srgbClr val="FFF1E9"/>
                          </a:gs>
                        </a:gsLst>
                        <a:lin ang="5400000" scaled="0"/>
                      </a:gradFill>
                      <a:effectLst>
                        <a:outerShdw blurRad="69850" dist="43180" dir="5400000" sx="0" sy="0">
                          <a:srgbClr val="000000">
                            <a:alpha val="65000"/>
                          </a:srgbClr>
                        </a:outerShdw>
                      </a:effectLst>
                      <a:ea typeface="宋体"/>
                      <a:cs typeface="Times New Roman"/>
                    </a:rPr>
                    <a:t>与行</a:t>
                  </a:r>
                  <a:endParaRPr lang="en-US" altLang="zh-CN" sz="2200" b="1" kern="100" dirty="0">
                    <a:gradFill>
                      <a:gsLst>
                        <a:gs pos="0">
                          <a:srgbClr val="A54200"/>
                        </a:gs>
                        <a:gs pos="78000">
                          <a:srgbClr val="FF8C19"/>
                        </a:gs>
                        <a:gs pos="100000">
                          <a:srgbClr val="FFF1E9"/>
                        </a:gs>
                      </a:gsLst>
                      <a:lin ang="5400000" scaled="0"/>
                    </a:gradFill>
                    <a:effectLst>
                      <a:outerShdw blurRad="69850" dist="43180" dir="5400000" sx="0" sy="0">
                        <a:srgbClr val="000000">
                          <a:alpha val="65000"/>
                        </a:srgbClr>
                      </a:outerShdw>
                    </a:effectLst>
                    <a:ea typeface="宋体"/>
                    <a:cs typeface="Times New Roman"/>
                  </a:endParaRPr>
                </a:p>
                <a:p>
                  <a:pPr algn="ctr">
                    <a:lnSpc>
                      <a:spcPts val="3000"/>
                    </a:lnSpc>
                    <a:spcAft>
                      <a:spcPts val="0"/>
                    </a:spcAft>
                  </a:pPr>
                  <a:r>
                    <a:rPr lang="zh-CN" sz="2200" b="1" kern="100" dirty="0" smtClean="0">
                      <a:ln>
                        <a:noFill/>
                      </a:ln>
                      <a:gradFill>
                        <a:gsLst>
                          <a:gs pos="0">
                            <a:srgbClr val="A54200"/>
                          </a:gs>
                          <a:gs pos="78000">
                            <a:srgbClr val="FF8C19"/>
                          </a:gs>
                          <a:gs pos="100000">
                            <a:srgbClr val="FFF1E9"/>
                          </a:gs>
                        </a:gsLst>
                        <a:lin ang="5400000" scaled="0"/>
                      </a:gradFill>
                      <a:effectLst>
                        <a:outerShdw blurRad="69850" dist="43180" dir="5400000" sx="0" sy="0">
                          <a:srgbClr val="000000">
                            <a:alpha val="65000"/>
                          </a:srgbClr>
                        </a:outerShdw>
                      </a:effectLst>
                      <a:ea typeface="宋体"/>
                      <a:cs typeface="Times New Roman"/>
                    </a:rPr>
                    <a:t>为</a:t>
                  </a:r>
                  <a:endParaRPr lang="zh-CN" sz="1050" kern="100" dirty="0">
                    <a:effectLst/>
                    <a:ea typeface="宋体"/>
                    <a:cs typeface="Times New Roman"/>
                  </a:endParaRPr>
                </a:p>
              </p:txBody>
            </p:sp>
          </p:grpSp>
          <p:grpSp>
            <p:nvGrpSpPr>
              <p:cNvPr id="43" name="组合 42"/>
              <p:cNvGrpSpPr/>
              <p:nvPr/>
            </p:nvGrpSpPr>
            <p:grpSpPr>
              <a:xfrm>
                <a:off x="5610225" y="47625"/>
                <a:ext cx="4267200" cy="2623035"/>
                <a:chOff x="0" y="0"/>
                <a:chExt cx="4267200" cy="2623035"/>
              </a:xfrm>
            </p:grpSpPr>
            <p:sp>
              <p:nvSpPr>
                <p:cNvPr id="49" name="文本框 62"/>
                <p:cNvSpPr txBox="1"/>
                <p:nvPr/>
              </p:nvSpPr>
              <p:spPr>
                <a:xfrm>
                  <a:off x="3752850" y="0"/>
                  <a:ext cx="514350" cy="2623035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6350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scene3d>
                  <a:camera prst="perspectiveLeft"/>
                  <a:lightRig rig="contrasting" dir="t">
                    <a:rot lat="0" lon="0" rev="1500000"/>
                  </a:lightRig>
                </a:scene3d>
                <a:sp3d prstMaterial="metal">
                  <a:bevelT w="88900" h="88900" prst="softRound"/>
                </a:sp3d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ts val="2600"/>
                    </a:lnSpc>
                    <a:spcAft>
                      <a:spcPts val="0"/>
                    </a:spcAft>
                  </a:pPr>
                  <a:r>
                    <a:rPr lang="zh-CN" sz="2200" b="1" kern="100" cap="all" dirty="0">
                      <a:ln w="4496" cap="flat" cmpd="sng" algn="ctr">
                        <a:solidFill>
                          <a:srgbClr val="5C437A"/>
                        </a:solidFill>
                        <a:prstDash val="solid"/>
                        <a:round/>
                      </a:ln>
                      <a:gradFill>
                        <a:gsLst>
                          <a:gs pos="0">
                            <a:srgbClr val="381563"/>
                          </a:gs>
                          <a:gs pos="43000">
                            <a:srgbClr val="7B34D2"/>
                          </a:gs>
                          <a:gs pos="48000">
                            <a:srgbClr val="7230C3"/>
                          </a:gs>
                          <a:gs pos="100000">
                            <a:srgbClr val="381563"/>
                          </a:gs>
                        </a:gsLst>
                        <a:lin ang="5400000" scaled="0"/>
                      </a:gradFill>
                      <a:effectLst>
                        <a:reflection blurRad="12700" stA="28000" endPos="45000" dist="1003" dir="5400000" sy="-100000" algn="bl"/>
                      </a:effectLst>
                      <a:ea typeface="宋体"/>
                      <a:cs typeface="Times New Roman"/>
                    </a:rPr>
                    <a:t>教学研究与专业发展</a:t>
                  </a:r>
                  <a:endParaRPr lang="zh-CN" sz="1050" kern="100" dirty="0">
                    <a:effectLst/>
                    <a:ea typeface="宋体"/>
                    <a:cs typeface="Times New Roman"/>
                  </a:endParaRPr>
                </a:p>
              </p:txBody>
            </p:sp>
            <p:sp>
              <p:nvSpPr>
                <p:cNvPr id="50" name="文本框 63"/>
                <p:cNvSpPr txBox="1"/>
                <p:nvPr/>
              </p:nvSpPr>
              <p:spPr>
                <a:xfrm>
                  <a:off x="3219450" y="28575"/>
                  <a:ext cx="476250" cy="259446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6350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scene3d>
                  <a:camera prst="perspectiveLeft"/>
                  <a:lightRig rig="contrasting" dir="t">
                    <a:rot lat="0" lon="0" rev="1500000"/>
                  </a:lightRig>
                </a:scene3d>
                <a:sp3d prstMaterial="metal">
                  <a:bevelT w="88900" h="88900" prst="softRound"/>
                </a:sp3d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ts val="4500"/>
                    </a:lnSpc>
                    <a:spcAft>
                      <a:spcPts val="0"/>
                    </a:spcAft>
                  </a:pPr>
                  <a:r>
                    <a:rPr lang="zh-CN" sz="2200" b="1" kern="100" cap="all">
                      <a:ln w="4496" cap="flat" cmpd="sng" algn="ctr">
                        <a:solidFill>
                          <a:srgbClr val="5C437A"/>
                        </a:solidFill>
                        <a:prstDash val="solid"/>
                        <a:round/>
                      </a:ln>
                      <a:gradFill>
                        <a:gsLst>
                          <a:gs pos="0">
                            <a:srgbClr val="381563"/>
                          </a:gs>
                          <a:gs pos="43000">
                            <a:srgbClr val="7B34D2"/>
                          </a:gs>
                          <a:gs pos="48000">
                            <a:srgbClr val="7230C3"/>
                          </a:gs>
                          <a:gs pos="100000">
                            <a:srgbClr val="381563"/>
                          </a:gs>
                        </a:gsLst>
                        <a:lin ang="5400000" scaled="0"/>
                      </a:gradFill>
                      <a:effectLst>
                        <a:reflection blurRad="12700" stA="28000" endPos="45000" dist="1003" dir="5400000" sy="-100000" algn="bl"/>
                      </a:effectLst>
                      <a:ea typeface="宋体"/>
                      <a:cs typeface="Times New Roman"/>
                    </a:rPr>
                    <a:t>沟通与合作</a:t>
                  </a:r>
                  <a:endParaRPr lang="zh-CN" sz="1050" kern="100">
                    <a:effectLst/>
                    <a:ea typeface="宋体"/>
                    <a:cs typeface="Times New Roman"/>
                  </a:endParaRPr>
                </a:p>
              </p:txBody>
            </p:sp>
            <p:sp>
              <p:nvSpPr>
                <p:cNvPr id="51" name="文本框 65"/>
                <p:cNvSpPr txBox="1"/>
                <p:nvPr/>
              </p:nvSpPr>
              <p:spPr>
                <a:xfrm>
                  <a:off x="2638425" y="28575"/>
                  <a:ext cx="495299" cy="259446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6350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scene3d>
                  <a:camera prst="perspectiveLeft"/>
                  <a:lightRig rig="contrasting" dir="t">
                    <a:rot lat="0" lon="0" rev="1500000"/>
                  </a:lightRig>
                </a:scene3d>
                <a:sp3d prstMaterial="metal">
                  <a:bevelT w="88900" h="88900" prst="softRound"/>
                </a:sp3d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ts val="3800"/>
                    </a:lnSpc>
                    <a:spcAft>
                      <a:spcPts val="0"/>
                    </a:spcAft>
                  </a:pPr>
                  <a:r>
                    <a:rPr lang="zh-CN" sz="2200" b="1" kern="100" cap="all" dirty="0">
                      <a:ln w="4496" cap="flat" cmpd="sng" algn="ctr">
                        <a:solidFill>
                          <a:srgbClr val="5C437A"/>
                        </a:solidFill>
                        <a:prstDash val="solid"/>
                        <a:round/>
                      </a:ln>
                      <a:gradFill>
                        <a:gsLst>
                          <a:gs pos="0">
                            <a:srgbClr val="381563"/>
                          </a:gs>
                          <a:gs pos="43000">
                            <a:srgbClr val="7B34D2"/>
                          </a:gs>
                          <a:gs pos="48000">
                            <a:srgbClr val="7230C3"/>
                          </a:gs>
                          <a:gs pos="100000">
                            <a:srgbClr val="381563"/>
                          </a:gs>
                        </a:gsLst>
                        <a:lin ang="5400000" scaled="0"/>
                      </a:gradFill>
                      <a:effectLst>
                        <a:reflection blurRad="12700" stA="28000" endPos="45000" dist="1003" dir="5400000" sy="-100000" algn="bl"/>
                      </a:effectLst>
                      <a:ea typeface="宋体"/>
                      <a:cs typeface="Times New Roman"/>
                    </a:rPr>
                    <a:t>教育教学评价</a:t>
                  </a:r>
                  <a:endParaRPr lang="zh-CN" sz="1050" kern="100" dirty="0">
                    <a:effectLst/>
                    <a:ea typeface="宋体"/>
                    <a:cs typeface="Times New Roman"/>
                  </a:endParaRPr>
                </a:p>
              </p:txBody>
            </p:sp>
            <p:sp>
              <p:nvSpPr>
                <p:cNvPr id="52" name="文本框 67"/>
                <p:cNvSpPr txBox="1"/>
                <p:nvPr/>
              </p:nvSpPr>
              <p:spPr>
                <a:xfrm>
                  <a:off x="2000250" y="38100"/>
                  <a:ext cx="523875" cy="2584935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6350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scene3d>
                  <a:camera prst="perspectiveLeft"/>
                  <a:lightRig rig="contrasting" dir="t">
                    <a:rot lat="0" lon="0" rev="1500000"/>
                  </a:lightRig>
                </a:scene3d>
                <a:sp3d prstMaterial="metal">
                  <a:bevelT w="88900" h="88900" prst="softRound"/>
                </a:sp3d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ts val="2600"/>
                    </a:lnSpc>
                    <a:spcAft>
                      <a:spcPts val="0"/>
                    </a:spcAft>
                  </a:pPr>
                  <a:r>
                    <a:rPr lang="zh-CN" sz="2200" b="1" kern="100" cap="all">
                      <a:ln w="4496" cap="flat" cmpd="sng" algn="ctr">
                        <a:solidFill>
                          <a:srgbClr val="5C437A"/>
                        </a:solidFill>
                        <a:prstDash val="solid"/>
                        <a:round/>
                      </a:ln>
                      <a:gradFill>
                        <a:gsLst>
                          <a:gs pos="0">
                            <a:srgbClr val="381563"/>
                          </a:gs>
                          <a:gs pos="43000">
                            <a:srgbClr val="7B34D2"/>
                          </a:gs>
                          <a:gs pos="48000">
                            <a:srgbClr val="7230C3"/>
                          </a:gs>
                          <a:gs pos="100000">
                            <a:srgbClr val="381563"/>
                          </a:gs>
                        </a:gsLst>
                        <a:lin ang="5400000" scaled="0"/>
                      </a:gradFill>
                      <a:effectLst>
                        <a:reflection blurRad="12700" stA="28000" endPos="45000" dist="1003" dir="5400000" sy="-100000" algn="bl"/>
                      </a:effectLst>
                      <a:ea typeface="宋体"/>
                      <a:cs typeface="Times New Roman"/>
                    </a:rPr>
                    <a:t>班级管理与教育活动</a:t>
                  </a:r>
                  <a:endParaRPr lang="zh-CN" sz="1050" kern="100">
                    <a:effectLst/>
                    <a:ea typeface="宋体"/>
                    <a:cs typeface="Times New Roman"/>
                  </a:endParaRPr>
                </a:p>
              </p:txBody>
            </p:sp>
            <p:sp>
              <p:nvSpPr>
                <p:cNvPr id="53" name="文本框 68"/>
                <p:cNvSpPr txBox="1"/>
                <p:nvPr/>
              </p:nvSpPr>
              <p:spPr>
                <a:xfrm>
                  <a:off x="1362075" y="38100"/>
                  <a:ext cx="523875" cy="2584935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6350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scene3d>
                  <a:camera prst="perspectiveLeft"/>
                  <a:lightRig rig="contrasting" dir="t">
                    <a:rot lat="0" lon="0" rev="1500000"/>
                  </a:lightRig>
                </a:scene3d>
                <a:sp3d prstMaterial="metal">
                  <a:bevelT w="88900" h="88900" prst="softRound"/>
                </a:sp3d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b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ts val="3800"/>
                    </a:lnSpc>
                    <a:spcAft>
                      <a:spcPts val="0"/>
                    </a:spcAft>
                  </a:pPr>
                  <a:r>
                    <a:rPr lang="zh-CN" sz="2200" b="1" kern="100" cap="all" dirty="0">
                      <a:ln w="4496" cap="flat" cmpd="sng" algn="ctr">
                        <a:solidFill>
                          <a:srgbClr val="5C437A"/>
                        </a:solidFill>
                        <a:prstDash val="solid"/>
                        <a:round/>
                      </a:ln>
                      <a:gradFill>
                        <a:gsLst>
                          <a:gs pos="0">
                            <a:srgbClr val="381563"/>
                          </a:gs>
                          <a:gs pos="43000">
                            <a:srgbClr val="7B34D2"/>
                          </a:gs>
                          <a:gs pos="48000">
                            <a:srgbClr val="7230C3"/>
                          </a:gs>
                          <a:gs pos="100000">
                            <a:srgbClr val="381563"/>
                          </a:gs>
                        </a:gsLst>
                        <a:lin ang="5400000" scaled="0"/>
                      </a:gradFill>
                      <a:effectLst>
                        <a:reflection blurRad="12700" stA="28000" endPos="45000" dist="1003" dir="5400000" sy="-100000" algn="bl"/>
                      </a:effectLst>
                      <a:ea typeface="宋体"/>
                      <a:cs typeface="Times New Roman"/>
                    </a:rPr>
                    <a:t>实训实习组织</a:t>
                  </a:r>
                  <a:endParaRPr lang="zh-CN" sz="1050" kern="100" dirty="0">
                    <a:effectLst/>
                    <a:ea typeface="宋体"/>
                    <a:cs typeface="Times New Roman"/>
                  </a:endParaRPr>
                </a:p>
              </p:txBody>
            </p:sp>
            <p:sp>
              <p:nvSpPr>
                <p:cNvPr id="54" name="文本框 69"/>
                <p:cNvSpPr txBox="1"/>
                <p:nvPr/>
              </p:nvSpPr>
              <p:spPr>
                <a:xfrm>
                  <a:off x="666750" y="38101"/>
                  <a:ext cx="552450" cy="258493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6350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scene3d>
                  <a:camera prst="perspectiveLeft"/>
                  <a:lightRig rig="contrasting" dir="t">
                    <a:rot lat="0" lon="0" rev="1500000"/>
                  </a:lightRig>
                </a:scene3d>
                <a:sp3d prstMaterial="metal">
                  <a:bevelT w="88900" h="88900" prst="softRound"/>
                </a:sp3d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ts val="5600"/>
                    </a:lnSpc>
                    <a:spcAft>
                      <a:spcPts val="0"/>
                    </a:spcAft>
                  </a:pPr>
                  <a:r>
                    <a:rPr lang="zh-CN" sz="2200" b="1" kern="100" cap="all" dirty="0">
                      <a:ln w="4496" cap="flat" cmpd="sng" algn="ctr">
                        <a:solidFill>
                          <a:srgbClr val="5C437A"/>
                        </a:solidFill>
                        <a:prstDash val="solid"/>
                        <a:round/>
                      </a:ln>
                      <a:gradFill>
                        <a:gsLst>
                          <a:gs pos="0">
                            <a:srgbClr val="381563"/>
                          </a:gs>
                          <a:gs pos="43000">
                            <a:srgbClr val="7B34D2"/>
                          </a:gs>
                          <a:gs pos="48000">
                            <a:srgbClr val="7230C3"/>
                          </a:gs>
                          <a:gs pos="100000">
                            <a:srgbClr val="381563"/>
                          </a:gs>
                        </a:gsLst>
                        <a:lin ang="5400000" scaled="0"/>
                      </a:gradFill>
                      <a:effectLst>
                        <a:reflection blurRad="12700" stA="28000" endPos="45000" dist="1003" dir="5400000" sy="-100000" algn="bl"/>
                      </a:effectLst>
                      <a:ea typeface="宋体"/>
                      <a:cs typeface="Times New Roman"/>
                    </a:rPr>
                    <a:t>教学实施</a:t>
                  </a:r>
                  <a:endParaRPr lang="zh-CN" sz="1050" kern="100" dirty="0">
                    <a:effectLst/>
                    <a:ea typeface="宋体"/>
                    <a:cs typeface="Times New Roman"/>
                  </a:endParaRPr>
                </a:p>
              </p:txBody>
            </p:sp>
            <p:sp>
              <p:nvSpPr>
                <p:cNvPr id="55" name="文本框 70"/>
                <p:cNvSpPr txBox="1"/>
                <p:nvPr/>
              </p:nvSpPr>
              <p:spPr>
                <a:xfrm>
                  <a:off x="0" y="57150"/>
                  <a:ext cx="523875" cy="256588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6350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scene3d>
                  <a:camera prst="perspectiveLeft"/>
                  <a:lightRig rig="contrasting" dir="t">
                    <a:rot lat="0" lon="0" rev="1500000"/>
                  </a:lightRig>
                </a:scene3d>
                <a:sp3d prstMaterial="metal">
                  <a:bevelT w="88900" h="88900" prst="softRound"/>
                </a:sp3d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ts val="5600"/>
                    </a:lnSpc>
                    <a:spcAft>
                      <a:spcPts val="0"/>
                    </a:spcAft>
                  </a:pPr>
                  <a:r>
                    <a:rPr lang="zh-CN" sz="2200" b="1" kern="100" cap="all" dirty="0">
                      <a:ln w="4496" cap="flat" cmpd="sng" algn="ctr">
                        <a:solidFill>
                          <a:srgbClr val="5C437A"/>
                        </a:solidFill>
                        <a:prstDash val="solid"/>
                        <a:round/>
                      </a:ln>
                      <a:gradFill>
                        <a:gsLst>
                          <a:gs pos="0">
                            <a:srgbClr val="381563"/>
                          </a:gs>
                          <a:gs pos="43000">
                            <a:srgbClr val="7B34D2"/>
                          </a:gs>
                          <a:gs pos="48000">
                            <a:srgbClr val="7230C3"/>
                          </a:gs>
                          <a:gs pos="100000">
                            <a:srgbClr val="381563"/>
                          </a:gs>
                        </a:gsLst>
                        <a:lin ang="5400000" scaled="0"/>
                      </a:gradFill>
                      <a:effectLst>
                        <a:reflection blurRad="12700" stA="28000" endPos="45000" dist="1003" dir="5400000" sy="-100000" algn="bl"/>
                      </a:effectLst>
                      <a:ea typeface="宋体"/>
                      <a:cs typeface="Times New Roman"/>
                    </a:rPr>
                    <a:t>教学设计</a:t>
                  </a:r>
                  <a:endParaRPr lang="zh-CN" sz="1050" kern="100" dirty="0">
                    <a:effectLst/>
                    <a:ea typeface="宋体"/>
                    <a:cs typeface="Times New Roman"/>
                  </a:endParaRPr>
                </a:p>
              </p:txBody>
            </p:sp>
          </p:grpSp>
          <p:grpSp>
            <p:nvGrpSpPr>
              <p:cNvPr id="44" name="组合 43"/>
              <p:cNvGrpSpPr/>
              <p:nvPr/>
            </p:nvGrpSpPr>
            <p:grpSpPr>
              <a:xfrm>
                <a:off x="2705100" y="9525"/>
                <a:ext cx="2409190" cy="2661133"/>
                <a:chOff x="0" y="0"/>
                <a:chExt cx="2409190" cy="2661133"/>
              </a:xfrm>
            </p:grpSpPr>
            <p:sp>
              <p:nvSpPr>
                <p:cNvPr id="45" name="文本框 79"/>
                <p:cNvSpPr txBox="1"/>
                <p:nvPr/>
              </p:nvSpPr>
              <p:spPr>
                <a:xfrm>
                  <a:off x="647700" y="9525"/>
                  <a:ext cx="513715" cy="2651608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scene3d>
                  <a:camera prst="perspectiveLeft"/>
                  <a:lightRig rig="contrasting" dir="t">
                    <a:rot lat="0" lon="0" rev="1500000"/>
                  </a:lightRig>
                </a:scene3d>
                <a:sp3d prstMaterial="metal">
                  <a:bevelT w="88900" h="88900" prst="softRound"/>
                </a:sp3d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ts val="3800"/>
                    </a:lnSpc>
                    <a:spcAft>
                      <a:spcPts val="0"/>
                    </a:spcAft>
                  </a:pPr>
                  <a:r>
                    <a:rPr lang="zh-CN" sz="2200" b="1" kern="100" dirty="0">
                      <a:ln>
                        <a:noFill/>
                      </a:ln>
                      <a:solidFill>
                        <a:srgbClr val="632423"/>
                      </a:solidFill>
                      <a:effectLst>
                        <a:outerShdw blurRad="69850" dist="43180" dir="5400000" sx="0" sy="0">
                          <a:srgbClr val="000000">
                            <a:alpha val="65000"/>
                          </a:srgbClr>
                        </a:outerShdw>
                      </a:effectLst>
                      <a:ea typeface="宋体"/>
                      <a:cs typeface="Times New Roman"/>
                    </a:rPr>
                    <a:t>职业背景知识</a:t>
                  </a:r>
                  <a:endParaRPr lang="zh-CN" sz="1050" kern="100" dirty="0">
                    <a:effectLst/>
                    <a:ea typeface="宋体"/>
                    <a:cs typeface="Times New Roman"/>
                  </a:endParaRPr>
                </a:p>
              </p:txBody>
            </p:sp>
            <p:sp>
              <p:nvSpPr>
                <p:cNvPr id="46" name="文本框 80"/>
                <p:cNvSpPr txBox="1"/>
                <p:nvPr/>
              </p:nvSpPr>
              <p:spPr>
                <a:xfrm>
                  <a:off x="1257300" y="9525"/>
                  <a:ext cx="513715" cy="2651608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scene3d>
                  <a:camera prst="perspectiveLeft"/>
                  <a:lightRig rig="contrasting" dir="t">
                    <a:rot lat="0" lon="0" rev="1500000"/>
                  </a:lightRig>
                </a:scene3d>
                <a:sp3d prstMaterial="metal">
                  <a:bevelT w="88900" h="88900" prst="softRound"/>
                </a:sp3d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ts val="3800"/>
                    </a:lnSpc>
                    <a:spcAft>
                      <a:spcPts val="0"/>
                    </a:spcAft>
                  </a:pPr>
                  <a:r>
                    <a:rPr lang="zh-CN" sz="2200" b="1" kern="100" dirty="0">
                      <a:ln>
                        <a:noFill/>
                      </a:ln>
                      <a:solidFill>
                        <a:srgbClr val="632423"/>
                      </a:solidFill>
                      <a:effectLst>
                        <a:outerShdw blurRad="69850" dist="43180" dir="5400000" sx="0" sy="0">
                          <a:srgbClr val="000000">
                            <a:alpha val="65000"/>
                          </a:srgbClr>
                        </a:outerShdw>
                      </a:effectLst>
                      <a:ea typeface="宋体"/>
                      <a:cs typeface="Times New Roman"/>
                    </a:rPr>
                    <a:t>课程教学知识</a:t>
                  </a:r>
                  <a:endParaRPr lang="zh-CN" sz="1050" kern="100" dirty="0">
                    <a:effectLst/>
                    <a:ea typeface="宋体"/>
                    <a:cs typeface="Times New Roman"/>
                  </a:endParaRPr>
                </a:p>
              </p:txBody>
            </p:sp>
            <p:sp>
              <p:nvSpPr>
                <p:cNvPr id="47" name="文本框 82"/>
                <p:cNvSpPr txBox="1"/>
                <p:nvPr/>
              </p:nvSpPr>
              <p:spPr>
                <a:xfrm>
                  <a:off x="1895475" y="0"/>
                  <a:ext cx="513715" cy="2661133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scene3d>
                  <a:camera prst="perspectiveLeft"/>
                  <a:lightRig rig="contrasting" dir="t">
                    <a:rot lat="0" lon="0" rev="1500000"/>
                  </a:lightRig>
                </a:scene3d>
                <a:sp3d prstMaterial="metal">
                  <a:bevelT w="88900" h="88900" prst="softRound"/>
                </a:sp3d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ts val="4500"/>
                    </a:lnSpc>
                    <a:spcAft>
                      <a:spcPts val="0"/>
                    </a:spcAft>
                  </a:pPr>
                  <a:r>
                    <a:rPr lang="zh-CN" sz="2200" b="1" kern="100" dirty="0">
                      <a:ln>
                        <a:noFill/>
                      </a:ln>
                      <a:solidFill>
                        <a:srgbClr val="632423"/>
                      </a:solidFill>
                      <a:effectLst>
                        <a:outerShdw blurRad="69850" dist="43180" dir="5400000" sx="0" sy="0">
                          <a:srgbClr val="000000">
                            <a:alpha val="65000"/>
                          </a:srgbClr>
                        </a:outerShdw>
                      </a:effectLst>
                      <a:ea typeface="宋体"/>
                      <a:cs typeface="Times New Roman"/>
                    </a:rPr>
                    <a:t>通识性知识</a:t>
                  </a:r>
                  <a:endParaRPr lang="zh-CN" sz="1050" kern="100" dirty="0">
                    <a:effectLst/>
                    <a:ea typeface="宋体"/>
                    <a:cs typeface="Times New Roman"/>
                  </a:endParaRPr>
                </a:p>
              </p:txBody>
            </p:sp>
            <p:sp>
              <p:nvSpPr>
                <p:cNvPr id="48" name="文本框 83"/>
                <p:cNvSpPr txBox="1"/>
                <p:nvPr/>
              </p:nvSpPr>
              <p:spPr>
                <a:xfrm>
                  <a:off x="0" y="28575"/>
                  <a:ext cx="513715" cy="2632558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scene3d>
                  <a:camera prst="perspectiveLeft"/>
                  <a:lightRig rig="contrasting" dir="t">
                    <a:rot lat="0" lon="0" rev="1500000"/>
                  </a:lightRig>
                </a:scene3d>
                <a:sp3d prstMaterial="metal">
                  <a:bevelT w="88900" h="88900" prst="softRound"/>
                </a:sp3d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ts val="5600"/>
                    </a:lnSpc>
                    <a:spcAft>
                      <a:spcPts val="0"/>
                    </a:spcAft>
                  </a:pPr>
                  <a:r>
                    <a:rPr lang="zh-CN" sz="2200" b="1" kern="100" dirty="0">
                      <a:ln>
                        <a:noFill/>
                      </a:ln>
                      <a:solidFill>
                        <a:srgbClr val="632423"/>
                      </a:solidFill>
                      <a:effectLst>
                        <a:outerShdw blurRad="69850" dist="43180" dir="5400000" sx="0" sy="0">
                          <a:srgbClr val="000000">
                            <a:alpha val="65000"/>
                          </a:srgbClr>
                        </a:outerShdw>
                      </a:effectLst>
                      <a:ea typeface="宋体"/>
                      <a:cs typeface="Times New Roman"/>
                    </a:rPr>
                    <a:t>教育知识</a:t>
                  </a:r>
                  <a:endParaRPr lang="zh-CN" sz="1050" kern="100" dirty="0">
                    <a:effectLst/>
                    <a:ea typeface="宋体"/>
                    <a:cs typeface="Times New Roman"/>
                  </a:endParaRPr>
                </a:p>
              </p:txBody>
            </p:sp>
          </p:grpSp>
        </p:grpSp>
        <p:grpSp>
          <p:nvGrpSpPr>
            <p:cNvPr id="8" name="组合 7"/>
            <p:cNvGrpSpPr/>
            <p:nvPr/>
          </p:nvGrpSpPr>
          <p:grpSpPr>
            <a:xfrm>
              <a:off x="0" y="0"/>
              <a:ext cx="9591675" cy="1990725"/>
              <a:chOff x="-295275" y="0"/>
              <a:chExt cx="9591675" cy="1990725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-295275" y="0"/>
                <a:ext cx="8886825" cy="1581150"/>
                <a:chOff x="-295275" y="0"/>
                <a:chExt cx="8886825" cy="1581150"/>
              </a:xfrm>
            </p:grpSpPr>
            <p:sp>
              <p:nvSpPr>
                <p:cNvPr id="33" name="文本框 21"/>
                <p:cNvSpPr txBox="1"/>
                <p:nvPr/>
              </p:nvSpPr>
              <p:spPr>
                <a:xfrm>
                  <a:off x="800100" y="0"/>
                  <a:ext cx="7419975" cy="64770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6350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 prst="softRound"/>
                </a:sp3d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zh-CN" sz="2400" b="1" kern="100" dirty="0" smtClean="0">
                      <a:ln>
                        <a:noFill/>
                      </a:ln>
                      <a:gradFill>
                        <a:gsLst>
                          <a:gs pos="0">
                            <a:srgbClr val="FC7B79"/>
                          </a:gs>
                          <a:gs pos="75000">
                            <a:srgbClr val="CF2C28"/>
                          </a:gs>
                          <a:gs pos="100000">
                            <a:srgbClr val="C90000"/>
                          </a:gs>
                        </a:gsLst>
                        <a:lin ang="5400000" scaled="0"/>
                      </a:gradFill>
                      <a:effectLst>
                        <a:outerShdw blurRad="50800" dist="39002" dir="5460000" algn="tl">
                          <a:srgbClr val="000000">
                            <a:alpha val="38000"/>
                          </a:srgbClr>
                        </a:outerShdw>
                      </a:effectLst>
                      <a:ea typeface="宋体"/>
                      <a:cs typeface="Times New Roman"/>
                    </a:rPr>
                    <a:t>中等</a:t>
                  </a:r>
                  <a:r>
                    <a:rPr lang="zh-CN" sz="2400" b="1" kern="100" dirty="0">
                      <a:ln>
                        <a:noFill/>
                      </a:ln>
                      <a:gradFill>
                        <a:gsLst>
                          <a:gs pos="0">
                            <a:srgbClr val="FC7B79"/>
                          </a:gs>
                          <a:gs pos="75000">
                            <a:srgbClr val="CF2C28"/>
                          </a:gs>
                          <a:gs pos="100000">
                            <a:srgbClr val="C90000"/>
                          </a:gs>
                        </a:gsLst>
                        <a:lin ang="5400000" scaled="0"/>
                      </a:gradFill>
                      <a:effectLst>
                        <a:outerShdw blurRad="50800" dist="39002" dir="5460000" algn="tl">
                          <a:srgbClr val="000000">
                            <a:alpha val="38000"/>
                          </a:srgbClr>
                        </a:outerShdw>
                      </a:effectLst>
                      <a:ea typeface="宋体"/>
                      <a:cs typeface="Times New Roman"/>
                    </a:rPr>
                    <a:t>职业学校教师专业标准</a:t>
                  </a:r>
                  <a:r>
                    <a:rPr lang="zh-CN" sz="1600" b="1" kern="100" dirty="0">
                      <a:ln>
                        <a:noFill/>
                      </a:ln>
                      <a:gradFill>
                        <a:gsLst>
                          <a:gs pos="0">
                            <a:srgbClr val="FC7B79"/>
                          </a:gs>
                          <a:gs pos="75000">
                            <a:srgbClr val="CF2C28"/>
                          </a:gs>
                          <a:gs pos="100000">
                            <a:srgbClr val="C90000"/>
                          </a:gs>
                        </a:gsLst>
                        <a:lin ang="5400000" scaled="0"/>
                      </a:gradFill>
                      <a:effectLst>
                        <a:outerShdw blurRad="50800" dist="39002" dir="5460000" algn="tl">
                          <a:srgbClr val="000000">
                            <a:alpha val="38000"/>
                          </a:srgbClr>
                        </a:outerShdw>
                      </a:effectLst>
                      <a:ea typeface="宋体"/>
                      <a:cs typeface="Times New Roman"/>
                    </a:rPr>
                    <a:t>（教育部 教师</a:t>
                  </a:r>
                  <a:r>
                    <a:rPr lang="en-US" sz="1600" b="1" kern="100" dirty="0">
                      <a:ln>
                        <a:noFill/>
                      </a:ln>
                      <a:gradFill>
                        <a:gsLst>
                          <a:gs pos="0">
                            <a:srgbClr val="FC7B79"/>
                          </a:gs>
                          <a:gs pos="75000">
                            <a:srgbClr val="CF2C28"/>
                          </a:gs>
                          <a:gs pos="100000">
                            <a:srgbClr val="C90000"/>
                          </a:gs>
                        </a:gsLst>
                        <a:lin ang="5400000" scaled="0"/>
                      </a:gradFill>
                      <a:effectLst>
                        <a:outerShdw blurRad="50800" dist="39002" dir="5460000" algn="tl">
                          <a:srgbClr val="000000">
                            <a:alpha val="38000"/>
                          </a:srgbClr>
                        </a:outerShdw>
                      </a:effectLst>
                      <a:ea typeface="宋体"/>
                      <a:cs typeface="Times New Roman"/>
                    </a:rPr>
                    <a:t>[2013]12</a:t>
                  </a:r>
                  <a:r>
                    <a:rPr lang="zh-CN" sz="1600" b="1" kern="100" dirty="0">
                      <a:ln>
                        <a:noFill/>
                      </a:ln>
                      <a:gradFill>
                        <a:gsLst>
                          <a:gs pos="0">
                            <a:srgbClr val="FC7B79"/>
                          </a:gs>
                          <a:gs pos="75000">
                            <a:srgbClr val="CF2C28"/>
                          </a:gs>
                          <a:gs pos="100000">
                            <a:srgbClr val="C90000"/>
                          </a:gs>
                        </a:gsLst>
                        <a:lin ang="5400000" scaled="0"/>
                      </a:gradFill>
                      <a:effectLst>
                        <a:outerShdw blurRad="50800" dist="39002" dir="5460000" algn="tl">
                          <a:srgbClr val="000000">
                            <a:alpha val="38000"/>
                          </a:srgbClr>
                        </a:outerShdw>
                      </a:effectLst>
                      <a:ea typeface="宋体"/>
                      <a:cs typeface="Times New Roman"/>
                    </a:rPr>
                    <a:t>号）</a:t>
                  </a:r>
                  <a:endParaRPr lang="zh-CN" sz="1050" kern="100" dirty="0">
                    <a:effectLst/>
                    <a:ea typeface="宋体"/>
                    <a:cs typeface="Times New Roman"/>
                  </a:endParaRPr>
                </a:p>
              </p:txBody>
            </p:sp>
            <p:grpSp>
              <p:nvGrpSpPr>
                <p:cNvPr id="34" name="组合 33"/>
                <p:cNvGrpSpPr/>
                <p:nvPr/>
              </p:nvGrpSpPr>
              <p:grpSpPr>
                <a:xfrm>
                  <a:off x="981075" y="685800"/>
                  <a:ext cx="6915150" cy="428625"/>
                  <a:chOff x="0" y="0"/>
                  <a:chExt cx="6915150" cy="428625"/>
                </a:xfrm>
              </p:grpSpPr>
              <p:cxnSp>
                <p:nvCxnSpPr>
                  <p:cNvPr id="38" name="直接连接符 37"/>
                  <p:cNvCxnSpPr/>
                  <p:nvPr/>
                </p:nvCxnSpPr>
                <p:spPr>
                  <a:xfrm>
                    <a:off x="0" y="200025"/>
                    <a:ext cx="6915150" cy="0"/>
                  </a:xfrm>
                  <a:prstGeom prst="line">
                    <a:avLst/>
                  </a:prstGeom>
                  <a:ln w="22225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接连接符 38"/>
                  <p:cNvCxnSpPr/>
                  <p:nvPr/>
                </p:nvCxnSpPr>
                <p:spPr>
                  <a:xfrm>
                    <a:off x="2933700" y="0"/>
                    <a:ext cx="0" cy="381000"/>
                  </a:xfrm>
                  <a:prstGeom prst="line">
                    <a:avLst/>
                  </a:prstGeom>
                  <a:ln w="22225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直接连接符 39"/>
                  <p:cNvCxnSpPr/>
                  <p:nvPr/>
                </p:nvCxnSpPr>
                <p:spPr>
                  <a:xfrm>
                    <a:off x="0" y="200025"/>
                    <a:ext cx="0" cy="180975"/>
                  </a:xfrm>
                  <a:prstGeom prst="line">
                    <a:avLst/>
                  </a:prstGeom>
                  <a:ln w="22225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直接连接符 40"/>
                  <p:cNvCxnSpPr/>
                  <p:nvPr/>
                </p:nvCxnSpPr>
                <p:spPr>
                  <a:xfrm>
                    <a:off x="6915150" y="200025"/>
                    <a:ext cx="0" cy="228600"/>
                  </a:xfrm>
                  <a:prstGeom prst="line">
                    <a:avLst/>
                  </a:prstGeom>
                  <a:ln w="22225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5" name="文本框 35"/>
                <p:cNvSpPr txBox="1"/>
                <p:nvPr/>
              </p:nvSpPr>
              <p:spPr>
                <a:xfrm>
                  <a:off x="3171825" y="1085850"/>
                  <a:ext cx="1390650" cy="43815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6350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 prst="softRound"/>
                </a:sp3d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zh-CN" sz="1800" b="1" kern="100">
                      <a:ln>
                        <a:noFill/>
                      </a:ln>
                      <a:gradFill>
                        <a:gsLst>
                          <a:gs pos="0">
                            <a:srgbClr val="FC7B79"/>
                          </a:gs>
                          <a:gs pos="75000">
                            <a:srgbClr val="CF2C28"/>
                          </a:gs>
                          <a:gs pos="100000">
                            <a:srgbClr val="C90000"/>
                          </a:gs>
                        </a:gsLst>
                        <a:lin ang="5400000" scaled="0"/>
                      </a:gradFill>
                      <a:effectLst>
                        <a:outerShdw blurRad="50800" dist="39002" dir="5460000" algn="tl">
                          <a:srgbClr val="000000">
                            <a:alpha val="38000"/>
                          </a:srgbClr>
                        </a:outerShdw>
                      </a:effectLst>
                      <a:ea typeface="宋体"/>
                      <a:cs typeface="Times New Roman"/>
                    </a:rPr>
                    <a:t>专业知识</a:t>
                  </a:r>
                  <a:endParaRPr lang="zh-CN" sz="1050" kern="100">
                    <a:effectLst/>
                    <a:ea typeface="宋体"/>
                    <a:cs typeface="Times New Roman"/>
                  </a:endParaRPr>
                </a:p>
              </p:txBody>
            </p:sp>
            <p:sp>
              <p:nvSpPr>
                <p:cNvPr id="36" name="文本框 36"/>
                <p:cNvSpPr txBox="1"/>
                <p:nvPr/>
              </p:nvSpPr>
              <p:spPr>
                <a:xfrm>
                  <a:off x="-295275" y="1085850"/>
                  <a:ext cx="2228851" cy="43815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6350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 prst="softRound"/>
                </a:sp3d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zh-CN" sz="1800" b="1" kern="100" dirty="0">
                      <a:ln>
                        <a:noFill/>
                      </a:ln>
                      <a:gradFill>
                        <a:gsLst>
                          <a:gs pos="0">
                            <a:srgbClr val="FC7B79"/>
                          </a:gs>
                          <a:gs pos="75000">
                            <a:srgbClr val="CF2C28"/>
                          </a:gs>
                          <a:gs pos="100000">
                            <a:srgbClr val="C90000"/>
                          </a:gs>
                        </a:gsLst>
                        <a:lin ang="5400000" scaled="0"/>
                      </a:gradFill>
                      <a:effectLst>
                        <a:outerShdw blurRad="50800" dist="39002" dir="5460000" algn="tl">
                          <a:srgbClr val="000000">
                            <a:alpha val="38000"/>
                          </a:srgbClr>
                        </a:outerShdw>
                      </a:effectLst>
                      <a:ea typeface="宋体"/>
                      <a:cs typeface="Times New Roman"/>
                    </a:rPr>
                    <a:t>专业理念与师德</a:t>
                  </a:r>
                  <a:endParaRPr lang="zh-CN" sz="1050" kern="100" dirty="0">
                    <a:effectLst/>
                    <a:ea typeface="宋体"/>
                    <a:cs typeface="Times New Roman"/>
                  </a:endParaRPr>
                </a:p>
              </p:txBody>
            </p:sp>
            <p:sp>
              <p:nvSpPr>
                <p:cNvPr id="37" name="文本框 37"/>
                <p:cNvSpPr txBox="1"/>
                <p:nvPr/>
              </p:nvSpPr>
              <p:spPr>
                <a:xfrm>
                  <a:off x="7200900" y="1143000"/>
                  <a:ext cx="1390650" cy="43815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6350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 prst="softRound"/>
                </a:sp3d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zh-CN" sz="1800" b="1" kern="100">
                      <a:ln>
                        <a:noFill/>
                      </a:ln>
                      <a:gradFill>
                        <a:gsLst>
                          <a:gs pos="0">
                            <a:srgbClr val="FC7B79"/>
                          </a:gs>
                          <a:gs pos="75000">
                            <a:srgbClr val="CF2C28"/>
                          </a:gs>
                          <a:gs pos="100000">
                            <a:srgbClr val="C90000"/>
                          </a:gs>
                        </a:gsLst>
                        <a:lin ang="5400000" scaled="0"/>
                      </a:gradFill>
                      <a:effectLst>
                        <a:outerShdw blurRad="50800" dist="39002" dir="5460000" algn="tl">
                          <a:srgbClr val="000000">
                            <a:alpha val="38000"/>
                          </a:srgbClr>
                        </a:outerShdw>
                      </a:effectLst>
                      <a:ea typeface="宋体"/>
                      <a:cs typeface="Times New Roman"/>
                    </a:rPr>
                    <a:t>专业能力</a:t>
                  </a:r>
                  <a:endParaRPr lang="zh-CN" sz="1050" kern="100">
                    <a:effectLst/>
                    <a:ea typeface="宋体"/>
                    <a:cs typeface="Times New Roman"/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0" y="1562100"/>
                <a:ext cx="1885950" cy="381000"/>
                <a:chOff x="0" y="0"/>
                <a:chExt cx="1885950" cy="381000"/>
              </a:xfrm>
            </p:grpSpPr>
            <p:cxnSp>
              <p:nvCxnSpPr>
                <p:cNvPr id="27" name="直接连接符 26"/>
                <p:cNvCxnSpPr/>
                <p:nvPr/>
              </p:nvCxnSpPr>
              <p:spPr>
                <a:xfrm>
                  <a:off x="0" y="190500"/>
                  <a:ext cx="1885950" cy="0"/>
                </a:xfrm>
                <a:prstGeom prst="line">
                  <a:avLst/>
                </a:prstGeom>
                <a:ln w="2222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971550" y="0"/>
                  <a:ext cx="0" cy="190500"/>
                </a:xfrm>
                <a:prstGeom prst="line">
                  <a:avLst/>
                </a:prstGeom>
                <a:ln w="2222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0" y="200025"/>
                  <a:ext cx="0" cy="180975"/>
                </a:xfrm>
                <a:prstGeom prst="line">
                  <a:avLst/>
                </a:prstGeom>
                <a:ln w="2222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1885950" y="200025"/>
                  <a:ext cx="0" cy="180975"/>
                </a:xfrm>
                <a:prstGeom prst="line">
                  <a:avLst/>
                </a:prstGeom>
                <a:ln w="2222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1200150" y="190500"/>
                  <a:ext cx="0" cy="180975"/>
                </a:xfrm>
                <a:prstGeom prst="line">
                  <a:avLst/>
                </a:prstGeom>
                <a:ln w="2222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638175" y="200025"/>
                  <a:ext cx="0" cy="180975"/>
                </a:xfrm>
                <a:prstGeom prst="line">
                  <a:avLst/>
                </a:prstGeom>
                <a:ln w="2222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组合 10"/>
              <p:cNvGrpSpPr/>
              <p:nvPr/>
            </p:nvGrpSpPr>
            <p:grpSpPr>
              <a:xfrm>
                <a:off x="5514975" y="1600200"/>
                <a:ext cx="3781425" cy="390525"/>
                <a:chOff x="0" y="0"/>
                <a:chExt cx="3781425" cy="390525"/>
              </a:xfrm>
            </p:grpSpPr>
            <p:cxnSp>
              <p:nvCxnSpPr>
                <p:cNvPr id="18" name="直接连接符 17"/>
                <p:cNvCxnSpPr/>
                <p:nvPr/>
              </p:nvCxnSpPr>
              <p:spPr>
                <a:xfrm>
                  <a:off x="0" y="200025"/>
                  <a:ext cx="3781425" cy="0"/>
                </a:xfrm>
                <a:prstGeom prst="line">
                  <a:avLst/>
                </a:prstGeom>
                <a:ln w="2222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/>
              </p:nvCxnSpPr>
              <p:spPr>
                <a:xfrm>
                  <a:off x="2438400" y="0"/>
                  <a:ext cx="0" cy="381000"/>
                </a:xfrm>
                <a:prstGeom prst="line">
                  <a:avLst/>
                </a:prstGeom>
                <a:ln w="2222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>
                  <a:off x="9525" y="209550"/>
                  <a:ext cx="0" cy="180975"/>
                </a:xfrm>
                <a:prstGeom prst="line">
                  <a:avLst/>
                </a:prstGeom>
                <a:ln w="2222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752475" y="209550"/>
                  <a:ext cx="0" cy="180975"/>
                </a:xfrm>
                <a:prstGeom prst="line">
                  <a:avLst/>
                </a:prstGeom>
                <a:ln w="2222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/>
                <p:nvPr/>
              </p:nvCxnSpPr>
              <p:spPr>
                <a:xfrm>
                  <a:off x="1438275" y="209550"/>
                  <a:ext cx="0" cy="180975"/>
                </a:xfrm>
                <a:prstGeom prst="line">
                  <a:avLst/>
                </a:prstGeom>
                <a:ln w="2222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2038350" y="209550"/>
                  <a:ext cx="0" cy="180975"/>
                </a:xfrm>
                <a:prstGeom prst="line">
                  <a:avLst/>
                </a:prstGeom>
                <a:ln w="2222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/>
              </p:nvCxnSpPr>
              <p:spPr>
                <a:xfrm>
                  <a:off x="2705100" y="209550"/>
                  <a:ext cx="0" cy="180975"/>
                </a:xfrm>
                <a:prstGeom prst="line">
                  <a:avLst/>
                </a:prstGeom>
                <a:ln w="2222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3276600" y="209550"/>
                  <a:ext cx="0" cy="180975"/>
                </a:xfrm>
                <a:prstGeom prst="line">
                  <a:avLst/>
                </a:prstGeom>
                <a:ln w="2222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3781425" y="200025"/>
                  <a:ext cx="0" cy="180975"/>
                </a:xfrm>
                <a:prstGeom prst="line">
                  <a:avLst/>
                </a:prstGeom>
                <a:ln w="2222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组合 11"/>
              <p:cNvGrpSpPr/>
              <p:nvPr/>
            </p:nvGrpSpPr>
            <p:grpSpPr>
              <a:xfrm>
                <a:off x="2657475" y="1524000"/>
                <a:ext cx="2038350" cy="428625"/>
                <a:chOff x="0" y="0"/>
                <a:chExt cx="2038350" cy="428625"/>
              </a:xfrm>
            </p:grpSpPr>
            <p:cxnSp>
              <p:nvCxnSpPr>
                <p:cNvPr id="13" name="直接连接符 12"/>
                <p:cNvCxnSpPr/>
                <p:nvPr/>
              </p:nvCxnSpPr>
              <p:spPr>
                <a:xfrm>
                  <a:off x="0" y="238125"/>
                  <a:ext cx="2038350" cy="0"/>
                </a:xfrm>
                <a:prstGeom prst="line">
                  <a:avLst/>
                </a:prstGeom>
                <a:ln w="2222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/>
                <p:cNvCxnSpPr/>
                <p:nvPr/>
              </p:nvCxnSpPr>
              <p:spPr>
                <a:xfrm>
                  <a:off x="1247775" y="0"/>
                  <a:ext cx="0" cy="381000"/>
                </a:xfrm>
                <a:prstGeom prst="line">
                  <a:avLst/>
                </a:prstGeom>
                <a:ln w="2222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>
                  <a:off x="0" y="247650"/>
                  <a:ext cx="0" cy="180975"/>
                </a:xfrm>
                <a:prstGeom prst="line">
                  <a:avLst/>
                </a:prstGeom>
                <a:ln w="2222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/>
                <p:cNvCxnSpPr/>
                <p:nvPr/>
              </p:nvCxnSpPr>
              <p:spPr>
                <a:xfrm>
                  <a:off x="2038350" y="228600"/>
                  <a:ext cx="0" cy="180975"/>
                </a:xfrm>
                <a:prstGeom prst="line">
                  <a:avLst/>
                </a:prstGeom>
                <a:ln w="2222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>
                  <a:off x="666750" y="247650"/>
                  <a:ext cx="0" cy="180975"/>
                </a:xfrm>
                <a:prstGeom prst="line">
                  <a:avLst/>
                </a:prstGeom>
                <a:ln w="2222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xmlns="" val="31847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09650" y="1806575"/>
            <a:ext cx="7124700" cy="44418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zh-CN" sz="3200" dirty="0" smtClean="0"/>
              <a:t>①</a:t>
            </a:r>
            <a:r>
              <a:rPr lang="zh-CN" altLang="en-US" sz="3200" dirty="0" smtClean="0"/>
              <a:t>读与研结合</a:t>
            </a:r>
            <a:r>
              <a:rPr lang="zh-CN" altLang="en-US" sz="2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（读一本书就如登上一层楼，研究一个问题就开阔一部分眼界</a:t>
            </a:r>
            <a:r>
              <a:rPr lang="zh-CN" altLang="en-US" sz="3200" dirty="0" smtClean="0"/>
              <a:t>；②读与思结合；③读与积结合</a:t>
            </a:r>
            <a:r>
              <a:rPr lang="zh-CN" altLang="en-US" sz="2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（求知如采金，积学似储宝）</a:t>
            </a:r>
            <a:r>
              <a:rPr lang="zh-CN" altLang="en-US" sz="3200" dirty="0" smtClean="0"/>
              <a:t>；④读与用结合</a:t>
            </a:r>
            <a:r>
              <a:rPr lang="zh-CN" altLang="en-US" sz="2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（干什么想什么，想什么学什么，学什么用什么</a:t>
            </a:r>
            <a:r>
              <a:rPr lang="en-US" altLang="zh-CN" sz="2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——</a:t>
            </a:r>
            <a:r>
              <a:rPr lang="zh-CN" altLang="en-US" sz="2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读书策略）</a:t>
            </a:r>
            <a:r>
              <a:rPr lang="zh-CN" altLang="en-US" sz="3200" dirty="0" smtClean="0"/>
              <a:t>；⑤读与写结合</a:t>
            </a:r>
            <a:r>
              <a:rPr lang="zh-CN" altLang="en-US" sz="2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（写能把读书与思考、读书与实践、读书与写作结合起来</a:t>
            </a:r>
            <a:r>
              <a:rPr lang="en-US" altLang="zh-CN" sz="2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——</a:t>
            </a:r>
            <a:r>
              <a:rPr lang="zh-CN" altLang="en-US" sz="2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北京小学分校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王真</a:t>
            </a:r>
            <a:r>
              <a:rPr lang="zh-CN" altLang="en-US" sz="2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） ）</a:t>
            </a:r>
            <a:r>
              <a:rPr lang="zh-CN" altLang="en-US" sz="3200" dirty="0" smtClean="0"/>
              <a:t>；⑥读与趣结合。</a:t>
            </a:r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cs typeface="Trebuchet MS" pitchFamily="34" charset="0"/>
              </a:rPr>
              <a:t>教师应怎样读书</a:t>
            </a:r>
          </a:p>
        </p:txBody>
      </p:sp>
    </p:spTree>
    <p:extLst>
      <p:ext uri="{BB962C8B-B14F-4D97-AF65-F5344CB8AC3E}">
        <p14:creationId xmlns:p14="http://schemas.microsoft.com/office/powerpoint/2010/main" xmlns="" val="376948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>
              <a:cs typeface="Trebuchet MS" pitchFamily="34" charset="0"/>
            </a:endParaRPr>
          </a:p>
        </p:txBody>
      </p:sp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 sz="4400" b="1" smtClean="0"/>
              <a:t>  </a:t>
            </a:r>
            <a:r>
              <a:rPr lang="en-US" altLang="zh-CN" sz="4400" b="1" smtClean="0">
                <a:latin typeface="Arial" pitchFamily="34" charset="0"/>
              </a:rPr>
              <a:t>“</a:t>
            </a:r>
            <a:r>
              <a:rPr lang="zh-CN" altLang="en-US" sz="4400" b="1" smtClean="0"/>
              <a:t>如果你想驾驶飞机，我建议你首先去听有关飞机原理的课程而不是直接坐进驾驶舱。</a:t>
            </a:r>
            <a:r>
              <a:rPr lang="zh-CN" altLang="en-US" sz="4400" b="1" smtClean="0">
                <a:latin typeface="Arial" pitchFamily="34" charset="0"/>
              </a:rPr>
              <a:t>”</a:t>
            </a:r>
            <a:endParaRPr lang="zh-CN" altLang="en-US" sz="4400" b="1" smtClean="0"/>
          </a:p>
          <a:p>
            <a:pPr eaLnBrk="1" hangingPunct="1">
              <a:buFontTx/>
              <a:buNone/>
            </a:pPr>
            <a:r>
              <a:rPr lang="en-US" altLang="zh-CN" b="1" smtClean="0">
                <a:latin typeface="Arial" pitchFamily="34" charset="0"/>
              </a:rPr>
              <a:t>——</a:t>
            </a:r>
            <a:r>
              <a:rPr lang="en-US" altLang="zh-CN" b="1" smtClean="0"/>
              <a:t>《</a:t>
            </a:r>
            <a:r>
              <a:rPr lang="zh-CN" altLang="en-US" b="1" smtClean="0"/>
              <a:t>穷爸爸富爸爸</a:t>
            </a:r>
            <a:r>
              <a:rPr lang="en-US" altLang="zh-CN" b="1" smtClean="0"/>
              <a:t>》</a:t>
            </a:r>
            <a:r>
              <a:rPr lang="zh-CN" altLang="en-US" b="1" smtClean="0"/>
              <a:t>的作者罗伯特</a:t>
            </a:r>
            <a:r>
              <a:rPr lang="en-US" altLang="zh-CN" b="1" smtClean="0">
                <a:latin typeface="Arial" pitchFamily="34" charset="0"/>
              </a:rPr>
              <a:t>·</a:t>
            </a:r>
            <a:r>
              <a:rPr lang="en-US" altLang="zh-CN" b="1" smtClean="0"/>
              <a:t>T</a:t>
            </a:r>
            <a:r>
              <a:rPr lang="en-US" altLang="zh-CN" b="1" smtClean="0">
                <a:latin typeface="Arial" pitchFamily="34" charset="0"/>
              </a:rPr>
              <a:t>·</a:t>
            </a:r>
            <a:r>
              <a:rPr lang="zh-CN" altLang="en-US" b="1" smtClean="0"/>
              <a:t>清崎</a:t>
            </a:r>
            <a:r>
              <a:rPr lang="zh-CN" altLang="en-US" smtClean="0"/>
              <a:t> </a:t>
            </a:r>
            <a:r>
              <a:rPr lang="zh-CN" altLang="en-US" sz="2400" smtClean="0"/>
              <a:t>（百万富翁的教父、理财金牌教练）</a:t>
            </a:r>
          </a:p>
        </p:txBody>
      </p:sp>
    </p:spTree>
    <p:extLst>
      <p:ext uri="{BB962C8B-B14F-4D97-AF65-F5344CB8AC3E}">
        <p14:creationId xmlns:p14="http://schemas.microsoft.com/office/powerpoint/2010/main" xmlns="" val="284459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cs typeface="Trebuchet MS" pitchFamily="34" charset="0"/>
              </a:rPr>
              <a:t>教师问题式读书五步法</a:t>
            </a:r>
            <a:r>
              <a:rPr lang="zh-CN" altLang="en-US" smtClean="0">
                <a:cs typeface="Trebuchet MS" pitchFamily="34" charset="0"/>
              </a:rPr>
              <a:t> 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06575"/>
            <a:ext cx="7600950" cy="4052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800" smtClean="0"/>
              <a:t>在身边找问题；→</a:t>
            </a:r>
          </a:p>
          <a:p>
            <a:pPr eaLnBrk="1" hangingPunct="1">
              <a:buFontTx/>
              <a:buNone/>
            </a:pPr>
            <a:r>
              <a:rPr lang="zh-CN" altLang="en-US" sz="2800" smtClean="0"/>
              <a:t>带着问题来读书；→</a:t>
            </a:r>
          </a:p>
          <a:p>
            <a:pPr eaLnBrk="1" hangingPunct="1">
              <a:buFontTx/>
              <a:buNone/>
            </a:pPr>
            <a:r>
              <a:rPr lang="zh-CN" altLang="en-US" sz="2800" smtClean="0"/>
              <a:t>在读书中获取某种观点、立场与方法；→</a:t>
            </a:r>
          </a:p>
          <a:p>
            <a:pPr eaLnBrk="1" hangingPunct="1">
              <a:buFontTx/>
              <a:buNone/>
            </a:pPr>
            <a:r>
              <a:rPr lang="zh-CN" altLang="en-US" sz="2800" smtClean="0"/>
              <a:t>用这种观点、立场与方法来反思；→</a:t>
            </a:r>
          </a:p>
          <a:p>
            <a:pPr eaLnBrk="1" hangingPunct="1">
              <a:buFontTx/>
              <a:buNone/>
            </a:pPr>
            <a:r>
              <a:rPr lang="zh-CN" altLang="en-US" sz="2800" smtClean="0"/>
              <a:t>在反思中改善行动。</a:t>
            </a:r>
          </a:p>
        </p:txBody>
      </p:sp>
    </p:spTree>
    <p:extLst>
      <p:ext uri="{BB962C8B-B14F-4D97-AF65-F5344CB8AC3E}">
        <p14:creationId xmlns:p14="http://schemas.microsoft.com/office/powerpoint/2010/main" xmlns="" val="197650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cs typeface="Trebuchet MS" pitchFamily="34" charset="0"/>
              </a:rPr>
              <a:t>2</a:t>
            </a:r>
            <a:r>
              <a:rPr lang="zh-CN" altLang="en-US" b="1" smtClean="0">
                <a:cs typeface="Trebuchet MS" pitchFamily="34" charset="0"/>
              </a:rPr>
              <a:t>．经验移植法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zh-CN" altLang="en-US" sz="3200" smtClean="0">
                <a:ea typeface="华文新魏" pitchFamily="2" charset="-122"/>
              </a:rPr>
              <a:t>提高教育教学能力的捷径</a:t>
            </a:r>
            <a:r>
              <a:rPr lang="zh-CN" altLang="en-US" sz="3200" smtClean="0"/>
              <a:t> </a:t>
            </a:r>
          </a:p>
          <a:p>
            <a:pPr eaLnBrk="1" hangingPunct="1">
              <a:buFontTx/>
              <a:buNone/>
            </a:pPr>
            <a:r>
              <a:rPr lang="zh-CN" altLang="en-US" sz="3200" smtClean="0"/>
              <a:t>    在学习了先进经验以后，你就应该思考这种经验、模式、方法能否移植在本地、本学科和本班使用，这种经验、模式、方法在操作中还有哪些不足和缺陷，根据个人的优势和积累应该怎样去改进和提高？效果如何，这就是一种科学思路。 </a:t>
            </a:r>
          </a:p>
        </p:txBody>
      </p:sp>
    </p:spTree>
    <p:extLst>
      <p:ext uri="{BB962C8B-B14F-4D97-AF65-F5344CB8AC3E}">
        <p14:creationId xmlns:p14="http://schemas.microsoft.com/office/powerpoint/2010/main" xmlns="" val="121986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cs typeface="Trebuchet MS" pitchFamily="34" charset="0"/>
              </a:rPr>
              <a:t>2</a:t>
            </a:r>
            <a:r>
              <a:rPr lang="zh-CN" altLang="en-US" b="1" smtClean="0">
                <a:cs typeface="Trebuchet MS" pitchFamily="34" charset="0"/>
              </a:rPr>
              <a:t>．经验移植法</a:t>
            </a:r>
            <a:r>
              <a:rPr lang="zh-CN" altLang="en-US" smtClean="0">
                <a:cs typeface="Trebuchet MS" pitchFamily="34" charset="0"/>
              </a:rPr>
              <a:t> 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zh-CN" altLang="en-US" sz="4000" smtClean="0"/>
              <a:t>学       仿       创         写 </a:t>
            </a:r>
          </a:p>
        </p:txBody>
      </p:sp>
      <p:sp>
        <p:nvSpPr>
          <p:cNvPr id="2" name="右箭头 1"/>
          <p:cNvSpPr/>
          <p:nvPr/>
        </p:nvSpPr>
        <p:spPr>
          <a:xfrm>
            <a:off x="1676400" y="359251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右箭头 4"/>
          <p:cNvSpPr/>
          <p:nvPr/>
        </p:nvSpPr>
        <p:spPr>
          <a:xfrm>
            <a:off x="3602038" y="3608388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5562600" y="359251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2283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cs typeface="Trebuchet MS" pitchFamily="34" charset="0"/>
              </a:rPr>
              <a:t>3</a:t>
            </a:r>
            <a:r>
              <a:rPr lang="zh-CN" altLang="en-US" b="1" smtClean="0">
                <a:cs typeface="Trebuchet MS" pitchFamily="34" charset="0"/>
              </a:rPr>
              <a:t>．公开课历练法</a:t>
            </a:r>
            <a:r>
              <a:rPr lang="zh-CN" altLang="en-US" smtClean="0">
                <a:cs typeface="Trebuchet MS" pitchFamily="34" charset="0"/>
              </a:rPr>
              <a:t> 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4800" smtClean="0"/>
              <a:t>在</a:t>
            </a:r>
            <a:r>
              <a:rPr lang="zh-CN" altLang="en-US" sz="4800" b="1" smtClean="0"/>
              <a:t>炼狱过程中成熟、成长起来</a:t>
            </a:r>
            <a:endParaRPr lang="zh-CN" altLang="en-US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b="1" smtClean="0"/>
              <a:t>      ⑴压力就是动力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b="1" smtClean="0"/>
              <a:t>      ⑵准备就是提高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b="1" smtClean="0"/>
              <a:t>      ⑶群言就是智慧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b="1" smtClean="0"/>
              <a:t>  </a:t>
            </a:r>
            <a:r>
              <a:rPr lang="zh-CN" altLang="en-US" sz="2800" b="1" smtClean="0">
                <a:solidFill>
                  <a:srgbClr val="0000FF"/>
                </a:solidFill>
                <a:ea typeface="楷体_GB2312" pitchFamily="49" charset="-122"/>
              </a:rPr>
              <a:t>（贡院小学</a:t>
            </a:r>
            <a:r>
              <a:rPr lang="en-US" altLang="zh-CN" sz="2800" b="1" smtClean="0">
                <a:solidFill>
                  <a:srgbClr val="0000FF"/>
                </a:solidFill>
                <a:latin typeface="Arial" pitchFamily="34" charset="0"/>
                <a:ea typeface="楷体_GB2312" pitchFamily="49" charset="-122"/>
              </a:rPr>
              <a:t>—</a:t>
            </a:r>
            <a:r>
              <a:rPr lang="zh-CN" altLang="en-US" sz="2800" b="1" smtClean="0">
                <a:solidFill>
                  <a:srgbClr val="0000FF"/>
                </a:solidFill>
                <a:ea typeface="楷体_GB2312" pitchFamily="49" charset="-122"/>
              </a:rPr>
              <a:t>闵雪，马桥中心校</a:t>
            </a:r>
            <a:r>
              <a:rPr lang="en-US" altLang="zh-CN" sz="2800" b="1" smtClean="0">
                <a:solidFill>
                  <a:srgbClr val="0000FF"/>
                </a:solidFill>
                <a:latin typeface="Arial" pitchFamily="34" charset="0"/>
                <a:ea typeface="楷体_GB2312" pitchFamily="49" charset="-122"/>
              </a:rPr>
              <a:t>—</a:t>
            </a:r>
            <a:r>
              <a:rPr lang="zh-CN" altLang="en-US" sz="2800" b="1" smtClean="0">
                <a:solidFill>
                  <a:srgbClr val="0000FF"/>
                </a:solidFill>
                <a:ea typeface="楷体_GB2312" pitchFamily="49" charset="-122"/>
              </a:rPr>
              <a:t>路丹丹</a:t>
            </a:r>
            <a:r>
              <a:rPr lang="zh-CN" altLang="en-US" b="1" smtClean="0"/>
              <a:t>）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b="1" smtClean="0"/>
              <a:t>     机会就是奖赏</a:t>
            </a:r>
          </a:p>
        </p:txBody>
      </p:sp>
    </p:spTree>
    <p:extLst>
      <p:ext uri="{BB962C8B-B14F-4D97-AF65-F5344CB8AC3E}">
        <p14:creationId xmlns:p14="http://schemas.microsoft.com/office/powerpoint/2010/main" xmlns="" val="344463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cs typeface="Trebuchet MS" pitchFamily="34" charset="0"/>
              </a:rPr>
              <a:t>4.</a:t>
            </a:r>
            <a:r>
              <a:rPr lang="zh-CN" altLang="en-US" b="1" smtClean="0">
                <a:cs typeface="Trebuchet MS" pitchFamily="34" charset="0"/>
              </a:rPr>
              <a:t>师法名师法（</a:t>
            </a:r>
            <a:r>
              <a:rPr lang="zh-CN" altLang="en-US" sz="3600" b="1" smtClean="0">
                <a:latin typeface="华文行楷" pitchFamily="2" charset="-122"/>
                <a:ea typeface="华文行楷" pitchFamily="2" charset="-122"/>
                <a:cs typeface="Trebuchet MS" pitchFamily="34" charset="0"/>
              </a:rPr>
              <a:t>教师是经验性行业</a:t>
            </a:r>
            <a:r>
              <a:rPr lang="zh-CN" altLang="en-US" b="1" smtClean="0">
                <a:cs typeface="Trebuchet MS" pitchFamily="34" charset="0"/>
              </a:rPr>
              <a:t>）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dirty="0" smtClean="0"/>
              <a:t>   </a:t>
            </a:r>
            <a:r>
              <a:rPr lang="zh-CN" altLang="en-US" sz="2800" dirty="0" smtClean="0"/>
              <a:t>一个人能走多远，看他与谁同行；一个人有多优秀，看他由什么人指点；一个人有多成功，看他与什么人相伴。</a:t>
            </a:r>
            <a:r>
              <a:rPr lang="zh-CN" altLang="en-US" sz="2800" b="1" dirty="0" smtClean="0">
                <a:solidFill>
                  <a:srgbClr val="FFFF00"/>
                </a:solidFill>
                <a:latin typeface="华文楷体" pitchFamily="2" charset="-122"/>
                <a:ea typeface="华文楷体" pitchFamily="2" charset="-122"/>
              </a:rPr>
              <a:t>（赵美荣与马芯兰，小学数学团队与吴正宪）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800" dirty="0" smtClean="0"/>
              <a:t>       与高尚的人做朋友，你会收获高尚；与勤奋的人做朋友，你会奋起努力；与学识渊博的人做朋友，你会收获知识；与追求卓越的人做朋友，你会加快前进的步伐。</a:t>
            </a:r>
          </a:p>
        </p:txBody>
      </p:sp>
    </p:spTree>
    <p:extLst>
      <p:ext uri="{BB962C8B-B14F-4D97-AF65-F5344CB8AC3E}">
        <p14:creationId xmlns:p14="http://schemas.microsoft.com/office/powerpoint/2010/main" xmlns="" val="395259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cs typeface="Trebuchet MS" pitchFamily="34" charset="0"/>
              </a:rPr>
              <a:t>拜师学艺应注意几个问题 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800" smtClean="0"/>
              <a:t> </a:t>
            </a:r>
            <a:r>
              <a:rPr lang="zh-CN" altLang="en-US" sz="2800" smtClean="0"/>
              <a:t>虚心求教：</a:t>
            </a:r>
          </a:p>
          <a:p>
            <a:pPr eaLnBrk="1" hangingPunct="1">
              <a:buFontTx/>
              <a:buNone/>
            </a:pPr>
            <a:r>
              <a:rPr lang="zh-CN" altLang="en-US" sz="2800" smtClean="0">
                <a:latin typeface="Arial" pitchFamily="34" charset="0"/>
              </a:rPr>
              <a:t>“</a:t>
            </a:r>
            <a:r>
              <a:rPr lang="zh-CN" altLang="en-US" sz="2800" smtClean="0"/>
              <a:t>善问者能过高山，不问者迷于平原</a:t>
            </a:r>
            <a:r>
              <a:rPr lang="zh-CN" altLang="en-US" sz="2800" smtClean="0">
                <a:latin typeface="Arial" pitchFamily="34" charset="0"/>
              </a:rPr>
              <a:t>”</a:t>
            </a:r>
            <a:r>
              <a:rPr lang="zh-CN" altLang="en-US" sz="2800" smtClean="0"/>
              <a:t> </a:t>
            </a:r>
          </a:p>
          <a:p>
            <a:pPr eaLnBrk="1" hangingPunct="1">
              <a:buFontTx/>
              <a:buNone/>
            </a:pPr>
            <a:r>
              <a:rPr lang="zh-CN" altLang="en-US" sz="2800" smtClean="0"/>
              <a:t>我是我：</a:t>
            </a:r>
          </a:p>
          <a:p>
            <a:pPr eaLnBrk="1" hangingPunct="1">
              <a:buFontTx/>
              <a:buNone/>
            </a:pPr>
            <a:r>
              <a:rPr lang="zh-CN" altLang="en-US" sz="2800" smtClean="0"/>
              <a:t>    郑板桥说：</a:t>
            </a:r>
            <a:r>
              <a:rPr lang="zh-CN" altLang="en-US" sz="2800" smtClean="0">
                <a:latin typeface="Arial" pitchFamily="34" charset="0"/>
              </a:rPr>
              <a:t>“</a:t>
            </a:r>
            <a:r>
              <a:rPr lang="zh-CN" altLang="en-US" sz="2800" smtClean="0"/>
              <a:t>十分学七要抛三，各有灵苗各自探。</a:t>
            </a:r>
            <a:r>
              <a:rPr lang="zh-CN" altLang="en-US" sz="2800" smtClean="0">
                <a:latin typeface="Arial" pitchFamily="34" charset="0"/>
              </a:rPr>
              <a:t>”</a:t>
            </a:r>
            <a:r>
              <a:rPr lang="zh-CN" altLang="en-US" sz="2800" smtClean="0"/>
              <a:t>齐白石说：</a:t>
            </a:r>
            <a:r>
              <a:rPr lang="zh-CN" altLang="en-US" sz="2800" smtClean="0">
                <a:latin typeface="Arial" pitchFamily="34" charset="0"/>
              </a:rPr>
              <a:t>“</a:t>
            </a:r>
            <a:r>
              <a:rPr lang="zh-CN" altLang="en-US" sz="2800" smtClean="0"/>
              <a:t>学我者生，似我者死。</a:t>
            </a:r>
            <a:r>
              <a:rPr lang="zh-CN" altLang="en-US" sz="2800" smtClean="0">
                <a:latin typeface="Arial" pitchFamily="34" charset="0"/>
              </a:rPr>
              <a:t>”</a:t>
            </a:r>
            <a:endParaRPr lang="zh-CN" altLang="en-US" sz="2800" smtClean="0"/>
          </a:p>
        </p:txBody>
      </p:sp>
    </p:spTree>
    <p:extLst>
      <p:ext uri="{BB962C8B-B14F-4D97-AF65-F5344CB8AC3E}">
        <p14:creationId xmlns:p14="http://schemas.microsoft.com/office/powerpoint/2010/main" xmlns="" val="34303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cs typeface="Trebuchet MS" pitchFamily="34" charset="0"/>
              </a:rPr>
              <a:t>5.</a:t>
            </a:r>
            <a:r>
              <a:rPr lang="zh-CN" altLang="en-US" b="1" smtClean="0">
                <a:cs typeface="Trebuchet MS" pitchFamily="34" charset="0"/>
              </a:rPr>
              <a:t>科学利用时间法</a:t>
            </a:r>
            <a:r>
              <a:rPr lang="zh-CN" altLang="en-US" smtClean="0">
                <a:cs typeface="Trebuchet MS" pitchFamily="34" charset="0"/>
              </a:rPr>
              <a:t> 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>
          <a:xfrm>
            <a:off x="1009650" y="1806575"/>
            <a:ext cx="7124700" cy="4213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3600" smtClean="0"/>
              <a:t>①</a:t>
            </a:r>
            <a:r>
              <a:rPr lang="zh-CN" altLang="en-US" sz="3600" smtClean="0"/>
              <a:t>计划一点</a:t>
            </a:r>
          </a:p>
          <a:p>
            <a:pPr eaLnBrk="1" hangingPunct="1">
              <a:buFontTx/>
              <a:buNone/>
            </a:pPr>
            <a:r>
              <a:rPr lang="zh-CN" altLang="en-US" sz="3600" smtClean="0"/>
              <a:t>   ②结合一点</a:t>
            </a:r>
          </a:p>
          <a:p>
            <a:pPr eaLnBrk="1" hangingPunct="1">
              <a:buFontTx/>
              <a:buNone/>
            </a:pPr>
            <a:r>
              <a:rPr lang="zh-CN" altLang="en-US" sz="3600" smtClean="0"/>
              <a:t>      ③授权一点</a:t>
            </a:r>
          </a:p>
          <a:p>
            <a:pPr eaLnBrk="1" hangingPunct="1">
              <a:buFontTx/>
              <a:buNone/>
            </a:pPr>
            <a:r>
              <a:rPr lang="zh-CN" altLang="en-US" sz="3600" smtClean="0"/>
              <a:t>         ④节省一点</a:t>
            </a:r>
          </a:p>
          <a:p>
            <a:pPr eaLnBrk="1" hangingPunct="1">
              <a:buFontTx/>
              <a:buNone/>
            </a:pPr>
            <a:r>
              <a:rPr lang="zh-CN" altLang="en-US" sz="3600" smtClean="0"/>
              <a:t>            ⑤利用一点</a:t>
            </a:r>
          </a:p>
          <a:p>
            <a:pPr eaLnBrk="1" hangingPunct="1">
              <a:buFontTx/>
              <a:buNone/>
            </a:pPr>
            <a:r>
              <a:rPr lang="zh-CN" altLang="en-US" sz="3600" smtClean="0"/>
              <a:t>               ⑥安静一点</a:t>
            </a:r>
          </a:p>
        </p:txBody>
      </p:sp>
    </p:spTree>
    <p:extLst>
      <p:ext uri="{BB962C8B-B14F-4D97-AF65-F5344CB8AC3E}">
        <p14:creationId xmlns:p14="http://schemas.microsoft.com/office/powerpoint/2010/main" xmlns="" val="8744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cs typeface="Trebuchet MS" pitchFamily="34" charset="0"/>
              </a:rPr>
              <a:t>①</a:t>
            </a:r>
            <a:r>
              <a:rPr lang="zh-CN" altLang="en-US" smtClean="0">
                <a:cs typeface="Trebuchet MS" pitchFamily="34" charset="0"/>
              </a:rPr>
              <a:t>计划一点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760095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3200" smtClean="0">
                <a:latin typeface="华文宋体" pitchFamily="2" charset="-122"/>
                <a:ea typeface="华文宋体" pitchFamily="2" charset="-122"/>
              </a:rPr>
              <a:t>   </a:t>
            </a:r>
            <a:r>
              <a:rPr lang="zh-CN" altLang="en-US" sz="3200" smtClean="0">
                <a:latin typeface="华文宋体" pitchFamily="2" charset="-122"/>
                <a:ea typeface="华文宋体" pitchFamily="2" charset="-122"/>
              </a:rPr>
              <a:t>美国总统克林顿说：“一定要记住，这个世界上根本不存在 ‘没时间’这回事。如果你跟很多人一样，也是因为‘太忙’而没时间完成自己工作的话，那你一定要记住，在这个世界上还有很多人，他们比你更忙，结果却完成了更多的工作。这些人并没有比你拥有更多的时间。他们只是学会了更好地利用自己的时间而已！”</a:t>
            </a:r>
          </a:p>
        </p:txBody>
      </p:sp>
    </p:spTree>
    <p:extLst>
      <p:ext uri="{BB962C8B-B14F-4D97-AF65-F5344CB8AC3E}">
        <p14:creationId xmlns:p14="http://schemas.microsoft.com/office/powerpoint/2010/main" xmlns="" val="22033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凤舞九天">
  <a:themeElements>
    <a:clrScheme name="凤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凤舞九天">
      <a:majorFont>
        <a:latin typeface="Footlight MT Light"/>
        <a:ea typeface=""/>
        <a:cs typeface=""/>
        <a:font script="Jpan" typeface="ＭＳ Ｐゴシック"/>
        <a:font script="Hang" typeface="맑은 고딕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凤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tile tx="0" ty="0" sx="50000" sy="5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夏季">
  <a:themeElements>
    <a:clrScheme name="夏季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夏季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夏季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展销会">
  <a:themeElements>
    <a:clrScheme name="展销会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展销会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展销会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1014</TotalTime>
  <Words>11277</Words>
  <Application>Microsoft Office PowerPoint</Application>
  <PresentationFormat>全屏显示(4:3)</PresentationFormat>
  <Paragraphs>641</Paragraphs>
  <Slides>126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126</vt:i4>
      </vt:variant>
    </vt:vector>
  </HeadingPairs>
  <TitlesOfParts>
    <vt:vector size="130" baseType="lpstr">
      <vt:lpstr>凤舞九天</vt:lpstr>
      <vt:lpstr>夏季</vt:lpstr>
      <vt:lpstr>波形</vt:lpstr>
      <vt:lpstr>展销会</vt:lpstr>
      <vt:lpstr>幻灯片 1</vt:lpstr>
      <vt:lpstr>国务院关于加快发展现代职业教育的决定 国发〔2014〕19号 </vt:lpstr>
      <vt:lpstr>北京市正修订 《职业教育发展决定》</vt:lpstr>
      <vt:lpstr>教育部</vt:lpstr>
      <vt:lpstr>实践内容</vt:lpstr>
      <vt:lpstr>实践形式</vt:lpstr>
      <vt:lpstr>实践规定</vt:lpstr>
      <vt:lpstr>实践目的（意义）</vt:lpstr>
      <vt:lpstr>幻灯片 9</vt:lpstr>
      <vt:lpstr> 好教师的四条标准： </vt:lpstr>
      <vt:lpstr>幻灯片 11</vt:lpstr>
      <vt:lpstr>幻灯片 12</vt:lpstr>
      <vt:lpstr>幻灯片 13</vt:lpstr>
      <vt:lpstr>一、路径</vt:lpstr>
      <vt:lpstr>（一）确立目标，定向发展</vt:lpstr>
      <vt:lpstr>调查数据</vt:lpstr>
      <vt:lpstr>《三个泥瓦匠》</vt:lpstr>
      <vt:lpstr>感悟</vt:lpstr>
      <vt:lpstr>目标就是阳光</vt:lpstr>
      <vt:lpstr>差别——天赋？目标！</vt:lpstr>
      <vt:lpstr>幻灯片 21</vt:lpstr>
      <vt:lpstr>心静、神定、灵慧</vt:lpstr>
      <vt:lpstr>故事：鹦鹉和旅客（盲从）</vt:lpstr>
      <vt:lpstr>教师成长目标的功能</vt:lpstr>
      <vt:lpstr>怎样规划成长目标</vt:lpstr>
      <vt:lpstr>实现目标的策略 </vt:lpstr>
      <vt:lpstr>瑕不掩瑜</vt:lpstr>
      <vt:lpstr>幻灯片 28</vt:lpstr>
      <vt:lpstr>（二）生涯设计 </vt:lpstr>
      <vt:lpstr>职业生涯设计的意义</vt:lpstr>
      <vt:lpstr>教师规划涉及的方面 </vt:lpstr>
      <vt:lpstr>专业精神=教育思想</vt:lpstr>
      <vt:lpstr>例：</vt:lpstr>
      <vt:lpstr>五大教育理念：</vt:lpstr>
      <vt:lpstr>教师实力</vt:lpstr>
      <vt:lpstr> 教育信念： </vt:lpstr>
      <vt:lpstr>教师专业发展目标设计 </vt:lpstr>
      <vt:lpstr>职业生涯周期的主要阶段及特点</vt:lpstr>
      <vt:lpstr>⑴准备期素质特点（新任教师）</vt:lpstr>
      <vt:lpstr>⑵适应期素质特点（合格教师）</vt:lpstr>
      <vt:lpstr>⑶发展期 素质特点（骨干教师）</vt:lpstr>
      <vt:lpstr>⑷创造期 素质特点（专家教师）</vt:lpstr>
      <vt:lpstr>教师类型与层级</vt:lpstr>
      <vt:lpstr>成长阶段设计</vt:lpstr>
      <vt:lpstr>制定职业生涯规划方法 </vt:lpstr>
      <vt:lpstr>教师职业生涯设计方案</vt:lpstr>
      <vt:lpstr>措施 </vt:lpstr>
      <vt:lpstr>（三）参加培训 </vt:lpstr>
      <vt:lpstr>职业专业化培训内容 </vt:lpstr>
      <vt:lpstr>幻灯片 50</vt:lpstr>
      <vt:lpstr>幻灯片 51</vt:lpstr>
      <vt:lpstr>幻灯片 52</vt:lpstr>
      <vt:lpstr>3.培训形式 </vt:lpstr>
      <vt:lpstr>3.培训形式——培训级别 </vt:lpstr>
      <vt:lpstr>培训形式——培训的种类 </vt:lpstr>
      <vt:lpstr>（四）实践反思 </vt:lpstr>
      <vt:lpstr>故事 </vt:lpstr>
      <vt:lpstr>幻灯片 58</vt:lpstr>
      <vt:lpstr>⑴为什么要进行反思</vt:lpstr>
      <vt:lpstr>⑵教师应反思什么</vt:lpstr>
      <vt:lpstr>⑶教师如何进行反思</vt:lpstr>
      <vt:lpstr>幻灯片 62</vt:lpstr>
      <vt:lpstr>幻灯片 63</vt:lpstr>
      <vt:lpstr> （一）我们为什么会这样 </vt:lpstr>
      <vt:lpstr> （二）我们这样做了，学生表现怎样？ </vt:lpstr>
      <vt:lpstr> （三）这样……我们感觉…… </vt:lpstr>
      <vt:lpstr> （四）我们还可以怎样 </vt:lpstr>
      <vt:lpstr>（五）我们的……可以从什么地方开始改 </vt:lpstr>
      <vt:lpstr>教师发展档案</vt:lpstr>
      <vt:lpstr>二、方法</vt:lpstr>
      <vt:lpstr>（一）策略方法 </vt:lpstr>
      <vt:lpstr>方法与困难</vt:lpstr>
      <vt:lpstr>灯泡壳容积计算 </vt:lpstr>
      <vt:lpstr>（一）策略方法 </vt:lpstr>
      <vt:lpstr>（一）策略方法 </vt:lpstr>
      <vt:lpstr>1．读书积淀法 </vt:lpstr>
      <vt:lpstr>图书是教育之母，读书是教育之母。</vt:lpstr>
      <vt:lpstr>犹太人成功的启示</vt:lpstr>
      <vt:lpstr>犹太人——近代科学三次革命的领导者</vt:lpstr>
      <vt:lpstr>幻灯片 80</vt:lpstr>
      <vt:lpstr>教师为什么要读书？ </vt:lpstr>
      <vt:lpstr>幻灯片 82</vt:lpstr>
      <vt:lpstr>幻灯片 83</vt:lpstr>
      <vt:lpstr>读书对教师意味着什么</vt:lpstr>
      <vt:lpstr>①读书是一种备课</vt:lpstr>
      <vt:lpstr>②读书是一种积淀</vt:lpstr>
      <vt:lpstr>③读书是一种成长</vt:lpstr>
      <vt:lpstr>④读书是一种修养</vt:lpstr>
      <vt:lpstr>读什么书 </vt:lpstr>
      <vt:lpstr>教师应怎样读书</vt:lpstr>
      <vt:lpstr>幻灯片 91</vt:lpstr>
      <vt:lpstr>教师问题式读书五步法 </vt:lpstr>
      <vt:lpstr>2．经验移植法</vt:lpstr>
      <vt:lpstr>2．经验移植法 </vt:lpstr>
      <vt:lpstr>3．公开课历练法 </vt:lpstr>
      <vt:lpstr>4.师法名师法（教师是经验性行业）</vt:lpstr>
      <vt:lpstr>拜师学艺应注意几个问题 </vt:lpstr>
      <vt:lpstr>5.科学利用时间法 </vt:lpstr>
      <vt:lpstr>①计划一点</vt:lpstr>
      <vt:lpstr>②结合一点</vt:lpstr>
      <vt:lpstr>④节省一点（12点参考）：</vt:lpstr>
      <vt:lpstr>⑤利用一点</vt:lpstr>
      <vt:lpstr>⑥安静一点——非静无以成学 </vt:lpstr>
      <vt:lpstr>报料：</vt:lpstr>
      <vt:lpstr>（二）实践方法 </vt:lpstr>
      <vt:lpstr>1.在教学中提升——</vt:lpstr>
      <vt:lpstr>幻灯片 107</vt:lpstr>
      <vt:lpstr>幻灯片 108</vt:lpstr>
      <vt:lpstr>幻灯片 109</vt:lpstr>
      <vt:lpstr>幻灯片 110</vt:lpstr>
      <vt:lpstr>幻灯片 111</vt:lpstr>
      <vt:lpstr>幻灯片 112</vt:lpstr>
      <vt:lpstr>幻灯片 113</vt:lpstr>
      <vt:lpstr>幻灯片 114</vt:lpstr>
      <vt:lpstr>幻灯片 115</vt:lpstr>
      <vt:lpstr>幻灯片 116</vt:lpstr>
      <vt:lpstr>教师专业发展的途径和方法（备说）</vt:lpstr>
      <vt:lpstr>一、同伴互助——教师专业成长的有效方法</vt:lpstr>
      <vt:lpstr>二、专业引领——教师专业成长的重要条件 </vt:lpstr>
      <vt:lpstr>三、教师成长记录袋——教师专业成长的不断动力 </vt:lpstr>
      <vt:lpstr>太原五中一学生写给白枫老师的小诗</vt:lpstr>
      <vt:lpstr>幻灯片 122</vt:lpstr>
      <vt:lpstr>幻灯片 123</vt:lpstr>
      <vt:lpstr>幻灯片 124</vt:lpstr>
      <vt:lpstr>幻灯片 125</vt:lpstr>
      <vt:lpstr>   Thank you !  Happy every day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44</cp:revision>
  <dcterms:created xsi:type="dcterms:W3CDTF">2015-09-18T01:25:08Z</dcterms:created>
  <dcterms:modified xsi:type="dcterms:W3CDTF">2016-11-02T03:10:52Z</dcterms:modified>
</cp:coreProperties>
</file>