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21"/>
  </p:notesMasterIdLst>
  <p:sldIdLst>
    <p:sldId id="272" r:id="rId5"/>
    <p:sldId id="256" r:id="rId6"/>
    <p:sldId id="258" r:id="rId7"/>
    <p:sldId id="259" r:id="rId8"/>
    <p:sldId id="260" r:id="rId9"/>
    <p:sldId id="273" r:id="rId10"/>
    <p:sldId id="261" r:id="rId11"/>
    <p:sldId id="262" r:id="rId12"/>
    <p:sldId id="263" r:id="rId13"/>
    <p:sldId id="275" r:id="rId14"/>
    <p:sldId id="277" r:id="rId15"/>
    <p:sldId id="265" r:id="rId16"/>
    <p:sldId id="278" r:id="rId17"/>
    <p:sldId id="279" r:id="rId18"/>
    <p:sldId id="280" r:id="rId19"/>
    <p:sldId id="281" r:id="rId20"/>
  </p:sldIdLst>
  <p:sldSz cx="9144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89"/>
        <p:guide pos="2880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页眉占位符 512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sz="1200"/>
          </a:p>
        </p:txBody>
      </p:sp>
      <p:sp>
        <p:nvSpPr>
          <p:cNvPr id="5123" name="日期占位符 512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 dirty="0"/>
          </a:p>
        </p:txBody>
      </p:sp>
      <p:sp>
        <p:nvSpPr>
          <p:cNvPr id="5124" name="幻灯片图像占位符 5123"/>
          <p:cNvSpPr>
            <a:spLocks noGrp="1" noRo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5125" name="文本占位符 5124"/>
          <p:cNvSpPr>
            <a:spLocks noGrp="1" noRot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126" name="页脚占位符 512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zh-CN" altLang="en-US" sz="1200"/>
          </a:p>
        </p:txBody>
      </p:sp>
      <p:sp>
        <p:nvSpPr>
          <p:cNvPr id="5127" name="灯片编号占位符 512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2" name="日期占位符 2051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53" name="页脚占位符 2052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54" name="灯片编号占位符 2053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1788"/>
            <a:ext cx="4032504" cy="45227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1788"/>
            <a:ext cx="4032504" cy="45227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499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499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 307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4587"/>
          </a:xfrm>
          <a:prstGeom prst="rect">
            <a:avLst/>
          </a:prstGeom>
          <a:noFill/>
          <a:ln w="9525">
            <a:noFill/>
          </a:ln>
        </p:spPr>
        <p:txBody>
          <a:bodyPr lIns="102312" tIns="51156" rIns="102312" bIns="51156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5" name="文本占位符 3074"/>
          <p:cNvSpPr>
            <a:spLocks noGrp="1"/>
          </p:cNvSpPr>
          <p:nvPr>
            <p:ph type="body" idx="1"/>
          </p:nvPr>
        </p:nvSpPr>
        <p:spPr>
          <a:xfrm>
            <a:off x="457200" y="1601788"/>
            <a:ext cx="8229600" cy="4522787"/>
          </a:xfrm>
          <a:prstGeom prst="rect">
            <a:avLst/>
          </a:prstGeom>
          <a:noFill/>
          <a:ln w="9525">
            <a:noFill/>
          </a:ln>
        </p:spPr>
        <p:txBody>
          <a:bodyPr lIns="102312" tIns="51156" rIns="102312" bIns="51156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6" name="日期占位符 3075"/>
          <p:cNvSpPr>
            <a:spLocks noGrp="1"/>
          </p:cNvSpPr>
          <p:nvPr>
            <p:ph type="dt" sz="half" idx="2"/>
          </p:nvPr>
        </p:nvSpPr>
        <p:spPr>
          <a:xfrm>
            <a:off x="457200" y="6243638"/>
            <a:ext cx="2133600" cy="477837"/>
          </a:xfrm>
          <a:prstGeom prst="rect">
            <a:avLst/>
          </a:prstGeom>
          <a:noFill/>
          <a:ln w="9525">
            <a:noFill/>
          </a:ln>
        </p:spPr>
        <p:txBody>
          <a:bodyPr lIns="102312" tIns="51156" rIns="102312" bIns="51156"/>
          <a:lstStyle>
            <a:lvl1pPr>
              <a:defRPr sz="15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077" name="页脚占位符 3076"/>
          <p:cNvSpPr>
            <a:spLocks noGrp="1"/>
          </p:cNvSpPr>
          <p:nvPr>
            <p:ph type="ftr" sz="quarter" idx="3"/>
          </p:nvPr>
        </p:nvSpPr>
        <p:spPr>
          <a:xfrm>
            <a:off x="3124200" y="6243638"/>
            <a:ext cx="2895600" cy="477837"/>
          </a:xfrm>
          <a:prstGeom prst="rect">
            <a:avLst/>
          </a:prstGeom>
          <a:noFill/>
          <a:ln w="9525">
            <a:noFill/>
          </a:ln>
        </p:spPr>
        <p:txBody>
          <a:bodyPr lIns="102312" tIns="51156" rIns="102312" bIns="51156"/>
          <a:lstStyle>
            <a:lvl1pPr algn="ctr">
              <a:defRPr sz="15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078" name="灯片编号占位符 3077"/>
          <p:cNvSpPr>
            <a:spLocks noGrp="1"/>
          </p:cNvSpPr>
          <p:nvPr>
            <p:ph type="sldNum" sz="quarter" idx="4"/>
          </p:nvPr>
        </p:nvSpPr>
        <p:spPr>
          <a:xfrm>
            <a:off x="6553200" y="6243638"/>
            <a:ext cx="2133600" cy="477837"/>
          </a:xfrm>
          <a:prstGeom prst="rect">
            <a:avLst/>
          </a:prstGeom>
          <a:noFill/>
          <a:ln w="9525">
            <a:noFill/>
          </a:ln>
        </p:spPr>
        <p:txBody>
          <a:bodyPr lIns="102312" tIns="51156" rIns="102312" bIns="51156"/>
          <a:lstStyle>
            <a:lvl1pPr algn="r">
              <a:defRPr sz="15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  <p:hf sldNum="0" hdr="0" ftr="0" dt="0"/>
  <p:txStyles>
    <p:titleStyle>
      <a:lvl1pPr marL="0" lvl="0" indent="0" algn="ctr" defTabSz="10223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9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175" lvl="0" indent="-384175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31850" lvl="1" indent="-320675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3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279525" lvl="2" indent="-257175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790700" lvl="3" indent="-255270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301875" lvl="4" indent="-255270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102235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100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b="1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01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1"/>
            </a:lvl1pPr>
          </a:lstStyle>
          <a:p>
            <a:pPr lvl="0"/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4102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b="1"/>
            </a:lvl1pPr>
          </a:lstStyle>
          <a:p>
            <a:pPr lvl="0"/>
            <a:fld id="{9A0DB2DC-4C9A-4742-B13C-FB6460FD3503}" type="slidenum">
              <a:rPr lang="en-US" altLang="x-none" dirty="0">
                <a:latin typeface="Arial" panose="020B0604020202020204" pitchFamily="34" charset="0"/>
              </a:rPr>
            </a:fld>
            <a:endParaRPr lang="en-US" altLang="x-none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push/>
      </p:transition>
    </mc:Choice>
    <mc:Fallback>
      <p:transition>
        <p:push/>
      </p:transition>
    </mc:Fallback>
  </mc:AlternateConten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8.jpe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533400" y="2057400"/>
            <a:ext cx="8229600" cy="1143000"/>
          </a:xfrm>
          <a:ln/>
        </p:spPr>
        <p:txBody>
          <a:bodyPr anchor="ctr"/>
          <a:p>
            <a:r>
              <a:rPr lang="zh-CN" altLang="en-US" dirty="0">
                <a:solidFill>
                  <a:schemeClr val="tx1"/>
                </a:solidFill>
              </a:rPr>
              <a:t>高压负荷开关（QL）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>
              <a:buNone/>
            </a:pPr>
            <a:r>
              <a:rPr lang="zh-CN" altLang="en-US" dirty="0"/>
              <a:t>                 </a:t>
            </a:r>
            <a:endParaRPr lang="zh-CN" altLang="en-US" dirty="0"/>
          </a:p>
        </p:txBody>
      </p:sp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矩形 7169"/>
          <p:cNvSpPr/>
          <p:nvPr/>
        </p:nvSpPr>
        <p:spPr>
          <a:xfrm>
            <a:off x="0" y="1752600"/>
            <a:ext cx="9144000" cy="44799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zh-CN" altLang="en-US" sz="3600" b="1" dirty="0">
                <a:latin typeface="Arial" panose="020B0604020202020204" pitchFamily="34" charset="0"/>
              </a:rPr>
              <a:t>       高压负荷开关是</a:t>
            </a:r>
            <a:r>
              <a:rPr lang="zh-CN" altLang="en-U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一种功能</a:t>
            </a:r>
            <a:r>
              <a:rPr lang="zh-CN" altLang="en-US" sz="3600" b="1" dirty="0">
                <a:latin typeface="Arial" panose="020B0604020202020204" pitchFamily="34" charset="0"/>
              </a:rPr>
              <a:t>介于高压断路器和高压隔离开关之间的电器，高压负荷开关常与高压熔断器串联配合使用，用于控制电力变压器。高压负荷开关具有简单的</a:t>
            </a:r>
            <a:r>
              <a:rPr lang="zh-CN" altLang="en-U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灭弧装置</a:t>
            </a:r>
            <a:r>
              <a:rPr lang="zh-CN" altLang="en-US" sz="3600" b="1" dirty="0">
                <a:latin typeface="Arial" panose="020B0604020202020204" pitchFamily="34" charset="0"/>
              </a:rPr>
              <a:t>，因而能</a:t>
            </a:r>
            <a:r>
              <a:rPr lang="zh-CN" altLang="en-U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通断一定</a:t>
            </a:r>
            <a:r>
              <a:rPr lang="zh-CN" altLang="en-US" sz="3600" b="1" dirty="0">
                <a:latin typeface="Arial" panose="020B0604020202020204" pitchFamily="34" charset="0"/>
              </a:rPr>
              <a:t>的负荷电流和过负荷电流。但是它</a:t>
            </a:r>
            <a:r>
              <a:rPr lang="zh-CN" altLang="en-U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不能</a:t>
            </a:r>
            <a:r>
              <a:rPr lang="zh-CN" altLang="en-US" sz="3600" b="1" dirty="0">
                <a:latin typeface="Arial" panose="020B0604020202020204" pitchFamily="34" charset="0"/>
              </a:rPr>
              <a:t>断开短路电流，所以它一般与高压熔断器串联使用，借助熔断器来进行短路保护。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  <p:sp>
        <p:nvSpPr>
          <p:cNvPr id="7171" name="文本框 7170"/>
          <p:cNvSpPr txBox="1"/>
          <p:nvPr/>
        </p:nvSpPr>
        <p:spPr>
          <a:xfrm>
            <a:off x="1600200" y="762000"/>
            <a:ext cx="51816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dirty="0">
                <a:solidFill>
                  <a:schemeClr val="hlink"/>
                </a:solidFill>
                <a:latin typeface="Arial" panose="020B0604020202020204" pitchFamily="34" charset="0"/>
              </a:rPr>
              <a:t>一.简介</a:t>
            </a:r>
            <a:endParaRPr lang="zh-CN" altLang="en-US" sz="4400" b="1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8193" descr="ws_68C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905000"/>
            <a:ext cx="1516063" cy="585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文本框 8194"/>
          <p:cNvSpPr txBox="1"/>
          <p:nvPr/>
        </p:nvSpPr>
        <p:spPr>
          <a:xfrm>
            <a:off x="331788" y="669925"/>
            <a:ext cx="2957512" cy="4079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3215"/>
              </a:lnSpc>
            </a:pPr>
            <a:r>
              <a:rPr lang="zh-CN" altLang="en-US" sz="32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二.高压负荷开关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196" name="文本框 8195"/>
          <p:cNvSpPr txBox="1"/>
          <p:nvPr/>
        </p:nvSpPr>
        <p:spPr>
          <a:xfrm>
            <a:off x="690563" y="1339850"/>
            <a:ext cx="2303462" cy="10302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3115"/>
              </a:lnSpc>
            </a:pPr>
            <a:r>
              <a: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文字符号：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2" charset="0"/>
              </a:rPr>
              <a:t>QL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2" charset="0"/>
            </a:endParaRPr>
          </a:p>
          <a:p>
            <a:pPr defTabSz="916305">
              <a:lnSpc>
                <a:spcPts val="1000"/>
              </a:lnSpc>
            </a:pPr>
            <a:endParaRPr lang="en-US" altLang="zh-CN" sz="2800" b="1">
              <a:solidFill>
                <a:srgbClr val="000000"/>
              </a:solidFill>
              <a:latin typeface="Times New Roman" panose="02020603050405020304" pitchFamily="2" charset="0"/>
            </a:endParaRPr>
          </a:p>
          <a:p>
            <a:pPr defTabSz="916305">
              <a:lnSpc>
                <a:spcPts val="1000"/>
              </a:lnSpc>
            </a:pPr>
            <a:endParaRPr lang="en-US" altLang="zh-CN" sz="2800" b="1">
              <a:solidFill>
                <a:srgbClr val="000000"/>
              </a:solidFill>
              <a:latin typeface="Times New Roman" panose="02020603050405020304" pitchFamily="2" charset="0"/>
            </a:endParaRPr>
          </a:p>
          <a:p>
            <a:pPr defTabSz="916305">
              <a:lnSpc>
                <a:spcPts val="3025"/>
              </a:lnSpc>
            </a:pPr>
            <a:r>
              <a: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图形符号</a:t>
            </a:r>
            <a:endParaRPr lang="zh-CN" altLang="en-US" sz="28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197" name="文本框 8196"/>
          <p:cNvSpPr txBox="1"/>
          <p:nvPr/>
        </p:nvSpPr>
        <p:spPr>
          <a:xfrm>
            <a:off x="331788" y="2671763"/>
            <a:ext cx="1069975" cy="355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2800"/>
              </a:lnSpc>
            </a:pP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作用</a:t>
            </a:r>
            <a:r>
              <a: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：</a:t>
            </a:r>
            <a:endParaRPr lang="zh-CN" altLang="en-US" sz="28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198" name="文本框 8197"/>
          <p:cNvSpPr txBox="1"/>
          <p:nvPr/>
        </p:nvSpPr>
        <p:spPr>
          <a:xfrm>
            <a:off x="1042988" y="3292475"/>
            <a:ext cx="7515225" cy="355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2800"/>
              </a:lnSpc>
            </a:pPr>
            <a:r>
              <a: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隔离高压电源，以保证其他电气设备和线路的安</a:t>
            </a:r>
            <a:endParaRPr lang="zh-CN" altLang="en-US" sz="28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199" name="文本框 8198"/>
          <p:cNvSpPr txBox="1"/>
          <p:nvPr/>
        </p:nvSpPr>
        <p:spPr>
          <a:xfrm>
            <a:off x="304800" y="3733800"/>
            <a:ext cx="3200400" cy="355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2800"/>
              </a:lnSpc>
            </a:pPr>
            <a:r>
              <a: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全检修及人身安全。</a:t>
            </a:r>
            <a:endParaRPr lang="zh-CN" altLang="en-US" sz="28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200" name="文本框 8199"/>
          <p:cNvSpPr txBox="1"/>
          <p:nvPr/>
        </p:nvSpPr>
        <p:spPr>
          <a:xfrm>
            <a:off x="331788" y="4384675"/>
            <a:ext cx="1069975" cy="355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2800"/>
              </a:lnSpc>
            </a:pP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特点</a:t>
            </a:r>
            <a:r>
              <a: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：</a:t>
            </a:r>
            <a:endParaRPr lang="zh-CN" altLang="en-US" sz="28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201" name="文本框 8200"/>
          <p:cNvSpPr txBox="1"/>
          <p:nvPr/>
        </p:nvSpPr>
        <p:spPr>
          <a:xfrm>
            <a:off x="1042988" y="5003800"/>
            <a:ext cx="7515225" cy="355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2800"/>
              </a:lnSpc>
            </a:pPr>
            <a:r>
              <a:rPr lang="zh-CN" altLang="en-US"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有明显的断开间隙；简单的灭弧装置。</a:t>
            </a:r>
            <a:r>
              <a:rPr lang="zh-CN" altLang="en-US" sz="28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通断一定</a:t>
            </a:r>
            <a:endParaRPr lang="zh-CN" altLang="en-US" sz="28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202" name="文本框 8201"/>
          <p:cNvSpPr txBox="1"/>
          <p:nvPr/>
        </p:nvSpPr>
        <p:spPr>
          <a:xfrm>
            <a:off x="331788" y="5454650"/>
            <a:ext cx="8229600" cy="355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2800"/>
              </a:lnSpc>
            </a:pPr>
            <a:r>
              <a:rPr lang="zh-CN" altLang="en-US" sz="28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的负荷电流和过负荷电流，不能断开短路电流，必须</a:t>
            </a:r>
            <a:endParaRPr lang="zh-CN" altLang="en-US" sz="28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8203" name="文本框 8202"/>
          <p:cNvSpPr txBox="1"/>
          <p:nvPr/>
        </p:nvSpPr>
        <p:spPr>
          <a:xfrm>
            <a:off x="331788" y="5867400"/>
            <a:ext cx="8229600" cy="3540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defTabSz="916305">
              <a:lnSpc>
                <a:spcPts val="2800"/>
              </a:lnSpc>
            </a:pPr>
            <a:r>
              <a:rPr lang="zh-CN" altLang="en-US" sz="28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与高压熔断器串联使用，借助熔断器切除短路故障。</a:t>
            </a:r>
            <a:endParaRPr lang="zh-CN" altLang="en-US" sz="28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218" name="标题 9217"/>
          <p:cNvSpPr>
            <a:spLocks noGrp="1"/>
          </p:cNvSpPr>
          <p:nvPr>
            <p:ph type="title"/>
          </p:nvPr>
        </p:nvSpPr>
        <p:spPr>
          <a:xfrm>
            <a:off x="1588" y="1447800"/>
            <a:ext cx="8763000" cy="3810000"/>
          </a:xfrm>
          <a:ln/>
        </p:spPr>
        <p:txBody>
          <a:bodyPr anchor="ctr"/>
          <a:p>
            <a:r>
              <a:rPr lang="zh-CN" altLang="en-US" dirty="0"/>
              <a:t> </a:t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9219" name="文本框 9218"/>
          <p:cNvSpPr txBox="1"/>
          <p:nvPr/>
        </p:nvSpPr>
        <p:spPr>
          <a:xfrm>
            <a:off x="1143000" y="2209800"/>
            <a:ext cx="7170738" cy="28352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3600" dirty="0">
                <a:latin typeface="Arial" panose="020B0604020202020204" pitchFamily="34" charset="0"/>
              </a:rPr>
              <a:t>      高压负荷开关种类很多，</a:t>
            </a:r>
            <a:r>
              <a:rPr lang="zh-CN" altLang="en-US" sz="3600" dirty="0">
                <a:solidFill>
                  <a:srgbClr val="FF3300"/>
                </a:solidFill>
                <a:latin typeface="Arial" panose="020B0604020202020204" pitchFamily="34" charset="0"/>
              </a:rPr>
              <a:t>有压气式，油浸式，真空式</a:t>
            </a:r>
            <a:r>
              <a:rPr lang="zh-CN" altLang="en-US" sz="3600" dirty="0">
                <a:latin typeface="Arial" panose="020B0604020202020204" pitchFamily="34" charset="0"/>
              </a:rPr>
              <a:t>等。其中应用最多的是户内压气式高压负荷开关。</a:t>
            </a:r>
            <a:r>
              <a:rPr lang="zh-CN" altLang="en-US" sz="3600" dirty="0">
                <a:solidFill>
                  <a:srgbClr val="FF3300"/>
                </a:solidFill>
                <a:latin typeface="Arial" panose="020B0604020202020204" pitchFamily="34" charset="0"/>
              </a:rPr>
              <a:t>安装地点</a:t>
            </a:r>
            <a:r>
              <a:rPr lang="zh-CN" altLang="en-US" sz="3600" dirty="0">
                <a:latin typeface="Arial" panose="020B0604020202020204" pitchFamily="34" charset="0"/>
              </a:rPr>
              <a:t>为户内式和户外两类，主要用于</a:t>
            </a:r>
            <a:r>
              <a:rPr lang="zh-CN" altLang="en-US" sz="3600" dirty="0">
                <a:solidFill>
                  <a:srgbClr val="FF3300"/>
                </a:solidFill>
                <a:latin typeface="Arial" panose="020B0604020202020204" pitchFamily="34" charset="0"/>
              </a:rPr>
              <a:t>6~10KV</a:t>
            </a:r>
            <a:r>
              <a:rPr lang="zh-CN" altLang="en-US" sz="3600" dirty="0">
                <a:latin typeface="Arial" panose="020B0604020202020204" pitchFamily="34" charset="0"/>
              </a:rPr>
              <a:t>等级电网。</a:t>
            </a:r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9220" name="文本框 9219"/>
          <p:cNvSpPr txBox="1"/>
          <p:nvPr/>
        </p:nvSpPr>
        <p:spPr>
          <a:xfrm>
            <a:off x="911225" y="465138"/>
            <a:ext cx="7470775" cy="1004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6000" b="1" dirty="0">
                <a:latin typeface="Arial" panose="020B0604020202020204" pitchFamily="34" charset="0"/>
              </a:rPr>
              <a:t>三.高压负荷开关种类</a:t>
            </a:r>
            <a:endParaRPr lang="zh-CN" altLang="en-US" sz="60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10241" descr="fw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188913"/>
            <a:ext cx="2298700" cy="2592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10242" descr="FN21-12-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276600"/>
            <a:ext cx="2693988" cy="287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10243" descr="sf6负荷开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638" y="3475038"/>
            <a:ext cx="4752975" cy="2576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文本框 10244"/>
          <p:cNvSpPr txBox="1"/>
          <p:nvPr/>
        </p:nvSpPr>
        <p:spPr>
          <a:xfrm>
            <a:off x="1066800" y="6248400"/>
            <a:ext cx="1511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effectLst>
                  <a:outerShdw blurRad="38100" dist="38100" dir="2700000">
                    <a:srgbClr val="FFFFFF"/>
                  </a:outerShdw>
                </a:effectLst>
                <a:latin typeface="Verdana" panose="020B0604030504040204" pitchFamily="2" charset="0"/>
              </a:rPr>
              <a:t>真空式</a:t>
            </a:r>
            <a:endParaRPr lang="zh-CN" altLang="en-US" sz="2400" b="1">
              <a:effectLst>
                <a:outerShdw blurRad="38100" dist="38100" dir="2700000">
                  <a:srgbClr val="FFFFFF"/>
                </a:outerShdw>
              </a:effectLst>
              <a:latin typeface="Verdana" panose="020B0604030504040204" pitchFamily="2" charset="0"/>
            </a:endParaRPr>
          </a:p>
        </p:txBody>
      </p:sp>
      <p:sp>
        <p:nvSpPr>
          <p:cNvPr id="10246" name="文本框 10245"/>
          <p:cNvSpPr txBox="1"/>
          <p:nvPr/>
        </p:nvSpPr>
        <p:spPr>
          <a:xfrm>
            <a:off x="6011863" y="6138863"/>
            <a:ext cx="1511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400" b="1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2" charset="0"/>
              </a:rPr>
              <a:t>SF</a:t>
            </a:r>
            <a:r>
              <a:rPr lang="en-US" altLang="zh-CN" sz="2400" b="1" baseline="-2500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2" charset="0"/>
              </a:rPr>
              <a:t>6</a:t>
            </a:r>
            <a:r>
              <a:rPr lang="zh-CN" altLang="en-US" sz="2400" b="1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2" charset="0"/>
              </a:rPr>
              <a:t>式</a:t>
            </a:r>
            <a:endParaRPr lang="zh-CN" altLang="en-US" sz="2400" b="1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2" charset="0"/>
            </a:endParaRPr>
          </a:p>
        </p:txBody>
      </p:sp>
      <p:sp>
        <p:nvSpPr>
          <p:cNvPr id="10247" name="文本框 10246"/>
          <p:cNvSpPr txBox="1"/>
          <p:nvPr/>
        </p:nvSpPr>
        <p:spPr>
          <a:xfrm>
            <a:off x="7308850" y="2133600"/>
            <a:ext cx="1511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effectLst>
                  <a:outerShdw blurRad="38100" dist="38100" dir="2700000">
                    <a:srgbClr val="FFFFFF"/>
                  </a:outerShdw>
                </a:effectLst>
                <a:latin typeface="Verdana" panose="020B0604030504040204" pitchFamily="2" charset="0"/>
              </a:rPr>
              <a:t>油浸式</a:t>
            </a:r>
            <a:endParaRPr lang="zh-CN" altLang="en-US" sz="2400" b="1">
              <a:effectLst>
                <a:outerShdw blurRad="38100" dist="38100" dir="2700000">
                  <a:srgbClr val="FFFFFF"/>
                </a:outerShdw>
              </a:effectLst>
              <a:latin typeface="Verdana" panose="020B0604030504040204" pitchFamily="2" charset="0"/>
            </a:endParaRPr>
          </a:p>
        </p:txBody>
      </p:sp>
      <p:pic>
        <p:nvPicPr>
          <p:cNvPr id="10248" name="图片 10247" descr="2"/>
          <p:cNvPicPr>
            <a:picLocks noChangeAspect="1"/>
          </p:cNvPicPr>
          <p:nvPr/>
        </p:nvPicPr>
        <p:blipFill>
          <a:blip r:embed="rId5"/>
          <a:srcRect b="26437"/>
          <a:stretch>
            <a:fillRect/>
          </a:stretch>
        </p:blipFill>
        <p:spPr>
          <a:xfrm>
            <a:off x="838200" y="0"/>
            <a:ext cx="1947863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9" name="文本框 10248"/>
          <p:cNvSpPr txBox="1"/>
          <p:nvPr/>
        </p:nvSpPr>
        <p:spPr>
          <a:xfrm>
            <a:off x="2484438" y="2133600"/>
            <a:ext cx="1511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effectLst>
                  <a:outerShdw blurRad="38100" dist="38100" dir="2700000">
                    <a:srgbClr val="FFFFFF"/>
                  </a:outerShdw>
                </a:effectLst>
                <a:latin typeface="Verdana" panose="020B0604030504040204" pitchFamily="2" charset="0"/>
              </a:rPr>
              <a:t>压气式</a:t>
            </a:r>
            <a:endParaRPr lang="zh-CN" altLang="en-US" sz="2400" b="1">
              <a:effectLst>
                <a:outerShdw blurRad="38100" dist="38100" dir="2700000">
                  <a:srgbClr val="FFFFFF"/>
                </a:outerShdw>
              </a:effectLst>
              <a:latin typeface="Verdana" panose="020B0604030504040204" pitchFamily="2" charset="0"/>
            </a:endParaRPr>
          </a:p>
        </p:txBody>
      </p:sp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1266" name="标题 1126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pPr algn="l"/>
            <a:r>
              <a:rPr lang="zh-CN" altLang="en-US" b="1" dirty="0"/>
              <a:t>四.使用环境条件</a:t>
            </a:r>
            <a:endParaRPr lang="zh-CN" altLang="en-US" b="1" dirty="0"/>
          </a:p>
        </p:txBody>
      </p:sp>
      <p:sp>
        <p:nvSpPr>
          <p:cNvPr id="11267" name="文本占位符 1126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>
              <a:buNone/>
            </a:pPr>
            <a:r>
              <a:rPr lang="en-US" altLang="zh-CN"/>
              <a:t>1.</a:t>
            </a:r>
            <a:r>
              <a:rPr lang="zh-CN" altLang="en-US"/>
              <a:t>海拔高度：</a:t>
            </a:r>
            <a:r>
              <a:rPr lang="en-US" altLang="zh-CN"/>
              <a:t>200m</a:t>
            </a:r>
            <a:r>
              <a:rPr lang="zh-CN" altLang="en-US"/>
              <a:t>及以下</a:t>
            </a:r>
            <a:endParaRPr lang="zh-CN" altLang="en-US"/>
          </a:p>
          <a:p>
            <a:pPr>
              <a:buNone/>
            </a:pPr>
            <a:r>
              <a:rPr lang="en-US" altLang="zh-CN"/>
              <a:t>2.</a:t>
            </a:r>
            <a:r>
              <a:rPr lang="zh-CN" altLang="en-US"/>
              <a:t>环境温度：</a:t>
            </a:r>
            <a:r>
              <a:rPr lang="en-US" altLang="zh-CN"/>
              <a:t>-25℃</a:t>
            </a:r>
            <a:endParaRPr lang="en-US" altLang="zh-CN"/>
          </a:p>
          <a:p>
            <a:pPr>
              <a:buNone/>
            </a:pPr>
            <a:r>
              <a:rPr lang="en-US" altLang="zh-CN"/>
              <a:t>3.</a:t>
            </a:r>
            <a:r>
              <a:rPr lang="zh-CN" altLang="en-US"/>
              <a:t>相对湿度</a:t>
            </a:r>
            <a:r>
              <a:rPr lang="en-US" altLang="zh-CN"/>
              <a:t>:</a:t>
            </a:r>
            <a:r>
              <a:rPr lang="zh-CN" altLang="en-US"/>
              <a:t>日平均值不大于</a:t>
            </a:r>
            <a:r>
              <a:rPr lang="en-US" altLang="zh-CN"/>
              <a:t>95%,</a:t>
            </a:r>
            <a:r>
              <a:rPr lang="zh-CN" altLang="en-US"/>
              <a:t>月平均值不大于</a:t>
            </a:r>
            <a:r>
              <a:rPr lang="en-US" altLang="zh-CN"/>
              <a:t>90%</a:t>
            </a:r>
            <a:endParaRPr lang="en-US" altLang="zh-CN"/>
          </a:p>
          <a:p>
            <a:pPr>
              <a:buNone/>
            </a:pPr>
            <a:r>
              <a:rPr lang="en-US" altLang="zh-CN"/>
              <a:t>4.</a:t>
            </a:r>
            <a:r>
              <a:rPr lang="zh-CN" altLang="en-US"/>
              <a:t>无导电性尘埃、腐蚀性气体及水蒸汽体的场所</a:t>
            </a:r>
            <a:endParaRPr lang="zh-CN" altLang="en-US"/>
          </a:p>
          <a:p>
            <a:pPr>
              <a:buNone/>
            </a:pPr>
            <a:r>
              <a:rPr lang="en-US" altLang="zh-CN"/>
              <a:t>5.</a:t>
            </a:r>
            <a:r>
              <a:rPr lang="zh-CN" altLang="en-US"/>
              <a:t>无火灾、爆炸危险的场所</a:t>
            </a:r>
            <a:endParaRPr lang="zh-CN" altLang="en-US"/>
          </a:p>
          <a:p>
            <a:pPr>
              <a:buNone/>
            </a:pPr>
            <a:r>
              <a:rPr lang="en-US" altLang="zh-CN"/>
              <a:t>6.</a:t>
            </a:r>
            <a:r>
              <a:rPr lang="zh-CN" altLang="en-US"/>
              <a:t>无经常性的剧烈振动的场所</a:t>
            </a:r>
            <a:endParaRPr lang="zh-CN" altLang="en-US"/>
          </a:p>
          <a:p>
            <a:pPr>
              <a:buNone/>
            </a:pPr>
            <a:endParaRPr lang="zh-CN" altLang="en-US"/>
          </a:p>
        </p:txBody>
      </p:sp>
      <p:pic>
        <p:nvPicPr>
          <p:cNvPr id="11268" name="图片 11267" descr="FN21-12-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0"/>
            <a:ext cx="2695575" cy="2870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290" name="标题 1228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b="1" dirty="0"/>
              <a:t>五.高压负荷开关的型号表示和含义如下</a:t>
            </a:r>
            <a:endParaRPr lang="zh-CN" altLang="en-US" sz="3600" b="1" dirty="0"/>
          </a:p>
        </p:txBody>
      </p:sp>
      <p:pic>
        <p:nvPicPr>
          <p:cNvPr id="12291" name="文本占位符 12290"/>
          <p:cNvPicPr>
            <a:picLocks noChangeAspect="1"/>
          </p:cNvPicPr>
          <p:nvPr>
            <p:ph type="body" idx="1"/>
          </p:nvPr>
        </p:nvPicPr>
        <p:blipFill>
          <a:blip r:embed="rId1"/>
          <a:stretch>
            <a:fillRect/>
          </a:stretch>
        </p:blipFill>
        <p:spPr>
          <a:xfrm>
            <a:off x="0" y="1371600"/>
            <a:ext cx="9144000" cy="5486400"/>
          </a:xfrm>
          <a:ln/>
        </p:spPr>
      </p:pic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4" name="标题 1331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/>
        </p:txBody>
      </p:sp>
      <p:pic>
        <p:nvPicPr>
          <p:cNvPr id="13315" name="文本占位符 13314" descr="未命名1"/>
          <p:cNvPicPr>
            <a:picLocks noChangeAspect="1"/>
          </p:cNvPicPr>
          <p:nvPr>
            <p:ph type="body" idx="1"/>
          </p:nvPr>
        </p:nvPicPr>
        <p:blipFill>
          <a:blip r:embed="rId1"/>
          <a:stretch>
            <a:fillRect/>
          </a:stretch>
        </p:blipFill>
        <p:spPr>
          <a:xfrm>
            <a:off x="381000" y="0"/>
            <a:ext cx="3394075" cy="4525963"/>
          </a:xfrm>
          <a:ln/>
        </p:spPr>
      </p:pic>
      <p:sp>
        <p:nvSpPr>
          <p:cNvPr id="13316" name="文本框 13315"/>
          <p:cNvSpPr txBox="1"/>
          <p:nvPr/>
        </p:nvSpPr>
        <p:spPr>
          <a:xfrm>
            <a:off x="228600" y="5181600"/>
            <a:ext cx="4876800" cy="1465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主轴，</a:t>
            </a:r>
            <a:r>
              <a:rPr lang="en-US" altLang="zh-CN">
                <a:latin typeface="Arial" panose="020B0604020202020204" pitchFamily="34" charset="0"/>
              </a:rPr>
              <a:t>2</a:t>
            </a:r>
            <a:r>
              <a:rPr lang="zh-CN" altLang="en-US">
                <a:latin typeface="Arial" panose="020B0604020202020204" pitchFamily="34" charset="0"/>
              </a:rPr>
              <a:t>上绝缘子兼气缸，</a:t>
            </a:r>
            <a:r>
              <a:rPr lang="en-US" altLang="zh-CN">
                <a:latin typeface="Arial" panose="020B0604020202020204" pitchFamily="34" charset="0"/>
              </a:rPr>
              <a:t>3</a:t>
            </a:r>
            <a:r>
              <a:rPr lang="zh-CN" altLang="en-US">
                <a:latin typeface="Arial" panose="020B0604020202020204" pitchFamily="34" charset="0"/>
              </a:rPr>
              <a:t>连杆，</a:t>
            </a:r>
            <a:r>
              <a:rPr lang="en-US" altLang="zh-CN">
                <a:latin typeface="Arial" panose="020B0604020202020204" pitchFamily="34" charset="0"/>
              </a:rPr>
              <a:t>4</a:t>
            </a:r>
            <a:r>
              <a:rPr lang="zh-CN" altLang="en-US">
                <a:latin typeface="Arial" panose="020B0604020202020204" pitchFamily="34" charset="0"/>
              </a:rPr>
              <a:t>下绝缘子，</a:t>
            </a:r>
            <a:r>
              <a:rPr lang="en-US" altLang="zh-CN">
                <a:latin typeface="Arial" panose="020B0604020202020204" pitchFamily="34" charset="0"/>
              </a:rPr>
              <a:t>5</a:t>
            </a:r>
            <a:r>
              <a:rPr lang="zh-CN" altLang="en-US">
                <a:latin typeface="Arial" panose="020B0604020202020204" pitchFamily="34" charset="0"/>
              </a:rPr>
              <a:t>框架，</a:t>
            </a:r>
            <a:r>
              <a:rPr lang="en-US" altLang="zh-CN">
                <a:latin typeface="Arial" panose="020B0604020202020204" pitchFamily="34" charset="0"/>
              </a:rPr>
              <a:t>6 RN1</a:t>
            </a:r>
            <a:r>
              <a:rPr lang="zh-CN" altLang="en-US">
                <a:latin typeface="Arial" panose="020B0604020202020204" pitchFamily="34" charset="0"/>
              </a:rPr>
              <a:t>型高压熔断器，</a:t>
            </a:r>
            <a:r>
              <a:rPr lang="en-US" altLang="zh-CN">
                <a:latin typeface="Arial" panose="020B0604020202020204" pitchFamily="34" charset="0"/>
              </a:rPr>
              <a:t>7</a:t>
            </a:r>
            <a:r>
              <a:rPr lang="zh-CN" altLang="en-US">
                <a:latin typeface="Arial" panose="020B0604020202020204" pitchFamily="34" charset="0"/>
              </a:rPr>
              <a:t>下触座，</a:t>
            </a:r>
            <a:r>
              <a:rPr lang="en-US" altLang="zh-CN">
                <a:latin typeface="Arial" panose="020B0604020202020204" pitchFamily="34" charset="0"/>
              </a:rPr>
              <a:t>8</a:t>
            </a:r>
            <a:r>
              <a:rPr lang="zh-CN" altLang="en-US">
                <a:latin typeface="Arial" panose="020B0604020202020204" pitchFamily="34" charset="0"/>
              </a:rPr>
              <a:t>闸刀，</a:t>
            </a:r>
            <a:r>
              <a:rPr lang="en-US" altLang="zh-CN">
                <a:latin typeface="Arial" panose="020B0604020202020204" pitchFamily="34" charset="0"/>
              </a:rPr>
              <a:t>9</a:t>
            </a:r>
            <a:r>
              <a:rPr lang="zh-CN" altLang="en-US">
                <a:latin typeface="Arial" panose="020B0604020202020204" pitchFamily="34" charset="0"/>
              </a:rPr>
              <a:t>弧动触头，</a:t>
            </a:r>
            <a:r>
              <a:rPr lang="en-US" altLang="zh-CN">
                <a:latin typeface="Arial" panose="020B0604020202020204" pitchFamily="34" charset="0"/>
              </a:rPr>
              <a:t>10</a:t>
            </a:r>
            <a:r>
              <a:rPr lang="zh-CN" altLang="en-US">
                <a:latin typeface="Arial" panose="020B0604020202020204" pitchFamily="34" charset="0"/>
              </a:rPr>
              <a:t>绝缘喷嘴</a:t>
            </a:r>
            <a:r>
              <a:rPr lang="en-US" altLang="zh-CN">
                <a:latin typeface="Arial" panose="020B0604020202020204" pitchFamily="34" charset="0"/>
              </a:rPr>
              <a:t>(</a:t>
            </a:r>
            <a:r>
              <a:rPr lang="zh-CN" altLang="en-US">
                <a:latin typeface="Arial" panose="020B0604020202020204" pitchFamily="34" charset="0"/>
              </a:rPr>
              <a:t>内有弧静触头</a:t>
            </a:r>
            <a:r>
              <a:rPr lang="en-US" altLang="zh-CN">
                <a:latin typeface="Arial" panose="020B0604020202020204" pitchFamily="34" charset="0"/>
              </a:rPr>
              <a:t>)</a:t>
            </a:r>
            <a:r>
              <a:rPr lang="zh-CN" altLang="en-US">
                <a:latin typeface="Arial" panose="020B0604020202020204" pitchFamily="34" charset="0"/>
              </a:rPr>
              <a:t>，</a:t>
            </a:r>
            <a:r>
              <a:rPr lang="en-US" altLang="zh-CN">
                <a:latin typeface="Arial" panose="020B0604020202020204" pitchFamily="34" charset="0"/>
              </a:rPr>
              <a:t>11</a:t>
            </a:r>
            <a:r>
              <a:rPr lang="zh-CN" altLang="en-US">
                <a:latin typeface="Arial" panose="020B0604020202020204" pitchFamily="34" charset="0"/>
              </a:rPr>
              <a:t>主静触头，</a:t>
            </a:r>
            <a:r>
              <a:rPr lang="en-US" altLang="zh-CN">
                <a:latin typeface="Arial" panose="020B0604020202020204" pitchFamily="34" charset="0"/>
              </a:rPr>
              <a:t>12</a:t>
            </a:r>
            <a:r>
              <a:rPr lang="zh-CN" altLang="en-US">
                <a:latin typeface="Arial" panose="020B0604020202020204" pitchFamily="34" charset="0"/>
              </a:rPr>
              <a:t>上触座，</a:t>
            </a:r>
            <a:r>
              <a:rPr lang="en-US" altLang="zh-CN">
                <a:latin typeface="Arial" panose="020B0604020202020204" pitchFamily="34" charset="0"/>
              </a:rPr>
              <a:t>13</a:t>
            </a:r>
            <a:r>
              <a:rPr lang="zh-CN" altLang="en-US">
                <a:latin typeface="Arial" panose="020B0604020202020204" pitchFamily="34" charset="0"/>
              </a:rPr>
              <a:t>断路弹簧，</a:t>
            </a:r>
            <a:r>
              <a:rPr lang="en-US" altLang="zh-CN">
                <a:latin typeface="Arial" panose="020B0604020202020204" pitchFamily="34" charset="0"/>
              </a:rPr>
              <a:t>14</a:t>
            </a:r>
            <a:r>
              <a:rPr lang="zh-CN" altLang="en-US">
                <a:latin typeface="Arial" panose="020B0604020202020204" pitchFamily="34" charset="0"/>
              </a:rPr>
              <a:t>绝缘拉杆，</a:t>
            </a:r>
            <a:r>
              <a:rPr lang="en-US" altLang="zh-CN">
                <a:latin typeface="Arial" panose="020B0604020202020204" pitchFamily="34" charset="0"/>
              </a:rPr>
              <a:t>15</a:t>
            </a:r>
            <a:r>
              <a:rPr lang="zh-CN" altLang="en-US">
                <a:latin typeface="Arial" panose="020B0604020202020204" pitchFamily="34" charset="0"/>
              </a:rPr>
              <a:t>热脱扣器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3317" name="矩形 13316"/>
          <p:cNvSpPr/>
          <p:nvPr/>
        </p:nvSpPr>
        <p:spPr>
          <a:xfrm>
            <a:off x="990600" y="4648200"/>
            <a:ext cx="27241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en-US" altLang="zh-CN" sz="1600">
                <a:latin typeface="宋体" panose="02010600030101010101" pitchFamily="2" charset="-122"/>
              </a:rPr>
              <a:t> FN3—10RT</a:t>
            </a:r>
            <a:r>
              <a:rPr lang="zh-CN" altLang="en-US" sz="1600">
                <a:latin typeface="宋体" panose="02010600030101010101" pitchFamily="2" charset="-122"/>
              </a:rPr>
              <a:t>型高压负荷开关 </a:t>
            </a:r>
            <a:endParaRPr lang="zh-CN" altLang="en-US" sz="160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4338" name="图片 14337" descr="未命名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609600"/>
            <a:ext cx="2973388" cy="342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矩形 14338"/>
          <p:cNvSpPr/>
          <p:nvPr/>
        </p:nvSpPr>
        <p:spPr>
          <a:xfrm>
            <a:off x="1752600" y="4343400"/>
            <a:ext cx="41465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1600">
                <a:latin typeface="宋体" panose="02010600030101010101" pitchFamily="2" charset="-122"/>
              </a:rPr>
              <a:t>高压负荷开关的压气式灭弧装置工作示意图 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14340" name="矩形 14339"/>
          <p:cNvSpPr/>
          <p:nvPr/>
        </p:nvSpPr>
        <p:spPr>
          <a:xfrm>
            <a:off x="990600" y="5105400"/>
            <a:ext cx="6477000" cy="641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>
                <a:latin typeface="宋体" panose="02010600030101010101" pitchFamily="2" charset="-122"/>
              </a:rPr>
              <a:t>1</a:t>
            </a:r>
            <a:r>
              <a:rPr lang="zh-CN" altLang="en-US">
                <a:latin typeface="宋体" panose="02010600030101010101" pitchFamily="2" charset="-122"/>
              </a:rPr>
              <a:t>弧动触头，</a:t>
            </a:r>
            <a:r>
              <a:rPr lang="en-US" altLang="zh-CN">
                <a:latin typeface="宋体" panose="02010600030101010101" pitchFamily="2" charset="-122"/>
              </a:rPr>
              <a:t>2</a:t>
            </a:r>
            <a:r>
              <a:rPr lang="zh-CN" altLang="en-US">
                <a:latin typeface="宋体" panose="02010600030101010101" pitchFamily="2" charset="-122"/>
              </a:rPr>
              <a:t>绝缘喷嘴，</a:t>
            </a:r>
            <a:r>
              <a:rPr lang="en-US" altLang="zh-CN">
                <a:latin typeface="宋体" panose="02010600030101010101" pitchFamily="2" charset="-122"/>
              </a:rPr>
              <a:t>3</a:t>
            </a:r>
            <a:r>
              <a:rPr lang="zh-CN" altLang="en-US">
                <a:latin typeface="宋体" panose="02010600030101010101" pitchFamily="2" charset="-122"/>
              </a:rPr>
              <a:t>弧静触头，</a:t>
            </a:r>
            <a:r>
              <a:rPr lang="en-US" altLang="zh-CN">
                <a:latin typeface="宋体" panose="02010600030101010101" pitchFamily="2" charset="-122"/>
              </a:rPr>
              <a:t>4</a:t>
            </a:r>
            <a:r>
              <a:rPr lang="zh-CN" altLang="en-US">
                <a:latin typeface="宋体" panose="02010600030101010101" pitchFamily="2" charset="-122"/>
              </a:rPr>
              <a:t>接线端子，</a:t>
            </a:r>
            <a:r>
              <a:rPr lang="en-US" altLang="zh-CN">
                <a:latin typeface="宋体" panose="02010600030101010101" pitchFamily="2" charset="-122"/>
              </a:rPr>
              <a:t>5</a:t>
            </a:r>
            <a:r>
              <a:rPr lang="zh-CN" altLang="en-US">
                <a:latin typeface="宋体" panose="02010600030101010101" pitchFamily="2" charset="-122"/>
              </a:rPr>
              <a:t>气缸，</a:t>
            </a:r>
            <a:r>
              <a:rPr lang="en-US" altLang="zh-CN">
                <a:latin typeface="宋体" panose="02010600030101010101" pitchFamily="2" charset="-122"/>
              </a:rPr>
              <a:t>6</a:t>
            </a:r>
            <a:r>
              <a:rPr lang="zh-CN" altLang="en-US">
                <a:latin typeface="宋体" panose="02010600030101010101" pitchFamily="2" charset="-122"/>
              </a:rPr>
              <a:t>活塞，</a:t>
            </a:r>
            <a:r>
              <a:rPr lang="en-US" altLang="zh-CN">
                <a:latin typeface="宋体" panose="02010600030101010101" pitchFamily="2" charset="-122"/>
              </a:rPr>
              <a:t>7</a:t>
            </a:r>
            <a:r>
              <a:rPr lang="zh-CN" altLang="en-US">
                <a:latin typeface="宋体" panose="02010600030101010101" pitchFamily="2" charset="-122"/>
              </a:rPr>
              <a:t>上绝缘子，</a:t>
            </a:r>
            <a:r>
              <a:rPr lang="en-US" altLang="zh-CN">
                <a:latin typeface="宋体" panose="02010600030101010101" pitchFamily="2" charset="-122"/>
              </a:rPr>
              <a:t>8</a:t>
            </a:r>
            <a:r>
              <a:rPr lang="zh-CN" altLang="en-US">
                <a:latin typeface="宋体" panose="02010600030101010101" pitchFamily="2" charset="-122"/>
              </a:rPr>
              <a:t>主静触头，</a:t>
            </a:r>
            <a:r>
              <a:rPr lang="en-US" altLang="zh-CN">
                <a:latin typeface="宋体" panose="02010600030101010101" pitchFamily="2" charset="-122"/>
              </a:rPr>
              <a:t>9</a:t>
            </a:r>
            <a:r>
              <a:rPr lang="zh-CN" altLang="en-US">
                <a:latin typeface="宋体" panose="02010600030101010101" pitchFamily="2" charset="-122"/>
              </a:rPr>
              <a:t>电弧</a:t>
            </a:r>
            <a:endParaRPr lang="zh-CN" altLang="en-US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5362" name="标题 1536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b="1" dirty="0">
                <a:solidFill>
                  <a:schemeClr val="tx1"/>
                </a:solidFill>
                <a:latin typeface="楷体" panose="02010609060101010101" charset="-122"/>
                <a:ea typeface="宋体" panose="02010600030101010101" pitchFamily="2" charset="-122"/>
              </a:rPr>
              <a:t>六、</a:t>
            </a:r>
            <a:r>
              <a:rPr lang="zh-CN" altLang="en-US" b="1" dirty="0">
                <a:solidFill>
                  <a:srgbClr val="000000"/>
                </a:solidFill>
                <a:latin typeface="楷体" panose="02010609060101010101" charset="-122"/>
                <a:ea typeface="宋体" panose="02010600030101010101" pitchFamily="2" charset="-122"/>
              </a:rPr>
              <a:t>高压负荷开关的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功能</a:t>
            </a:r>
            <a:r>
              <a:rPr lang="zh-CN" altLang="en-US" b="1" dirty="0">
                <a:solidFill>
                  <a:srgbClr val="000000"/>
                </a:solidFill>
                <a:latin typeface="楷体" panose="02010609060101010101" charset="-122"/>
                <a:ea typeface="宋体" panose="02010600030101010101" pitchFamily="2" charset="-122"/>
              </a:rPr>
              <a:t>及特点</a:t>
            </a:r>
            <a:endParaRPr lang="zh-CN" altLang="en-US" b="1" dirty="0">
              <a:solidFill>
                <a:srgbClr val="000000"/>
              </a:solidFill>
              <a:latin typeface="楷体" panose="02010609060101010101" charset="-122"/>
              <a:ea typeface="宋体" panose="02010600030101010101" pitchFamily="2" charset="-122"/>
            </a:endParaRPr>
          </a:p>
        </p:txBody>
      </p:sp>
      <p:sp>
        <p:nvSpPr>
          <p:cNvPr id="15363" name="文本占位符 15362"/>
          <p:cNvSpPr>
            <a:spLocks noGrp="1"/>
          </p:cNvSpPr>
          <p:nvPr>
            <p:ph type="body" idx="1"/>
          </p:nvPr>
        </p:nvSpPr>
        <p:spPr>
          <a:xfrm>
            <a:off x="457200" y="1654175"/>
            <a:ext cx="8229600" cy="4471988"/>
          </a:xfrm>
          <a:ln/>
        </p:spPr>
        <p:txBody>
          <a:bodyPr/>
          <a:p>
            <a:pPr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功能  </a:t>
            </a:r>
            <a:endParaRPr lang="zh-CN" altLang="en-US" sz="36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在规定的使用条件下，可以接通和断开一定容量的空载变压器（室内315KVA，室外500KVA）；可以接通和断开一定长度的空载架空线路（室内5KM，室外10KM）；可以接通和断开一定长度的空载电缆线路</a:t>
            </a:r>
            <a:endParaRPr lang="zh-CN" altLang="en-US" sz="3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None/>
            </a:pPr>
            <a:endParaRPr lang="zh-CN" altLang="en-US" sz="3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386" name="标题 1638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pPr algn="l"/>
            <a:r>
              <a:rPr lang="zh-CN" altLang="en-US" b="1"/>
              <a:t>特点</a:t>
            </a:r>
            <a:endParaRPr lang="zh-CN" altLang="en-US" b="1"/>
          </a:p>
        </p:txBody>
      </p:sp>
      <p:sp>
        <p:nvSpPr>
          <p:cNvPr id="16387" name="文本占位符 16386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8229600" cy="4525963"/>
          </a:xfrm>
          <a:ln/>
        </p:spPr>
        <p:txBody>
          <a:bodyPr/>
          <a:p>
            <a:pPr>
              <a:buNone/>
            </a:pPr>
            <a:endParaRPr lang="en-US" altLang="zh-CN" sz="2800"/>
          </a:p>
          <a:p>
            <a:r>
              <a:rPr lang="en-US" altLang="zh-CN"/>
              <a:t>A</a:t>
            </a:r>
            <a:r>
              <a:rPr lang="zh-CN" altLang="en-US"/>
              <a:t>、可以隔离电源，有明显的断开点，多用于固定式高压设备。</a:t>
            </a:r>
            <a:endParaRPr lang="zh-CN" altLang="en-US"/>
          </a:p>
          <a:p>
            <a:r>
              <a:rPr lang="en-US" altLang="zh-CN"/>
              <a:t>B</a:t>
            </a:r>
            <a:r>
              <a:rPr lang="zh-CN" altLang="en-US"/>
              <a:t>、具有灭弧装置和一定的分合闸速度，在合闸状态下可以通过正常工作电流和规定的短路电路</a:t>
            </a:r>
            <a:endParaRPr lang="zh-CN" altLang="en-US"/>
          </a:p>
          <a:p>
            <a:r>
              <a:rPr lang="en-US" altLang="zh-CN" sz="2800"/>
              <a:t>C</a:t>
            </a:r>
            <a:r>
              <a:rPr lang="zh-CN" altLang="en-US" sz="2800"/>
              <a:t>、严禁带负荷接通和断开电路，常与高压熔断器串连使用。（功能接近于高压断路器，可以简化配电装置及继电保护，降低设备费用）</a:t>
            </a:r>
            <a:endParaRPr lang="zh-CN" altLang="en-US" sz="2800"/>
          </a:p>
        </p:txBody>
      </p:sp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410" name="文本占位符 17409"/>
          <p:cNvSpPr>
            <a:spLocks noGrp="1"/>
          </p:cNvSpPr>
          <p:nvPr>
            <p:ph type="body"/>
          </p:nvPr>
        </p:nvSpPr>
        <p:spPr>
          <a:xfrm>
            <a:off x="0" y="228600"/>
            <a:ext cx="8229600" cy="5897563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zh-CN" altLang="en-US" sz="2800" b="1" dirty="0"/>
              <a:t>七.负荷开关、隔离开关和断路器的区别</a:t>
            </a:r>
            <a:endParaRPr lang="zh-CN" altLang="en-US" sz="2800" b="1" dirty="0"/>
          </a:p>
          <a:p>
            <a:pPr>
              <a:lnSpc>
                <a:spcPct val="80000"/>
              </a:lnSpc>
            </a:pPr>
            <a:r>
              <a:rPr lang="zh-CN" altLang="en-US" sz="2800" dirty="0"/>
              <a:t>　　1、负荷开关是可以带负荷分断的，有自灭弧功能，但它的开断容量很小很有限。 </a:t>
            </a: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/>
              <a:t>　　2、隔离开关一般是不能带负荷分断的，结构上没有灭弧罩，也有能分断负荷的隔离开关，只是结构上与负荷开关不同，相对来说简单一些。 </a:t>
            </a: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/>
              <a:t>　　3、负荷开关和隔离开关，都可以形成明显断开点，大部分断路器不具隔离功能，也有少数断路器具隔离功能。 </a:t>
            </a: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/>
              <a:t>　　4、隔离开关不具备保护功能，负荷开关的保护一般是加熔断器保护，只有速断和过流 </a:t>
            </a: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/>
              <a:t>　　5、断路器的开断容量可以在制造过程中做的很高。主要是依靠加电流互感器配合二次设备来保护。可具有短路保护、过载保护、漏电保护等功能。</a:t>
            </a:r>
            <a:r>
              <a:rPr lang="zh-CN" altLang="en-US" sz="1600" dirty="0"/>
              <a:t> </a:t>
            </a:r>
            <a:endParaRPr lang="zh-CN" altLang="en-US" sz="1600" dirty="0"/>
          </a:p>
        </p:txBody>
      </p:sp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4" name="标题 18433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4000" b="1" dirty="0"/>
              <a:t>八、高压负荷开关的使用注意事项</a:t>
            </a:r>
            <a:endParaRPr lang="zh-CN" altLang="en-US" sz="4000" b="1" dirty="0"/>
          </a:p>
        </p:txBody>
      </p:sp>
      <p:sp>
        <p:nvSpPr>
          <p:cNvPr id="18435" name="文本占位符 18434"/>
          <p:cNvSpPr/>
          <p:nvPr>
            <p:ph type="body" idx="1"/>
          </p:nvPr>
        </p:nvSpPr>
        <p:spPr>
          <a:ln/>
        </p:spPr>
        <p:txBody>
          <a:bodyPr/>
          <a:p>
            <a:pPr>
              <a:buNone/>
            </a:pPr>
            <a:r>
              <a:rPr lang="en-US" altLang="zh-CN">
                <a:latin typeface="宋体" panose="02010600030101010101" pitchFamily="2" charset="-122"/>
              </a:rPr>
              <a:t>A</a:t>
            </a:r>
            <a:r>
              <a:rPr lang="zh-CN" altLang="en-US">
                <a:latin typeface="宋体" panose="02010600030101010101" pitchFamily="2" charset="-122"/>
              </a:rPr>
              <a:t>、垂直安装，开关框架、合闸机构、电缆外皮、保护钢管均应可靠接地（不能串联接地）。</a:t>
            </a:r>
            <a:endParaRPr lang="zh-CN" altLang="en-US">
              <a:latin typeface="宋体" panose="02010600030101010101" pitchFamily="2" charset="-122"/>
            </a:endParaRPr>
          </a:p>
          <a:p>
            <a:pPr>
              <a:buNone/>
            </a:pPr>
            <a:r>
              <a:rPr lang="en-US" altLang="zh-CN">
                <a:latin typeface="宋体" panose="02010600030101010101" pitchFamily="2" charset="-122"/>
              </a:rPr>
              <a:t>B</a:t>
            </a:r>
            <a:r>
              <a:rPr lang="zh-CN" altLang="en-US">
                <a:latin typeface="宋体" panose="02010600030101010101" pitchFamily="2" charset="-122"/>
              </a:rPr>
              <a:t>、运行前应进行数次空载分、合闸操作，各转动部分无卡阻，合闸到位，分闸后有足够的安全距离。</a:t>
            </a:r>
            <a:endParaRPr lang="zh-CN" altLang="en-US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458" name="标题 19457"/>
          <p:cNvSpPr/>
          <p:nvPr>
            <p:ph type="title"/>
          </p:nvPr>
        </p:nvSpPr>
        <p:spPr>
          <a:ln/>
        </p:spPr>
        <p:txBody>
          <a:bodyPr anchor="ctr"/>
          <a:p/>
        </p:txBody>
      </p:sp>
      <p:sp>
        <p:nvSpPr>
          <p:cNvPr id="19459" name="文本占位符 19458"/>
          <p:cNvSpPr/>
          <p:nvPr>
            <p:ph type="body" idx="1"/>
          </p:nvPr>
        </p:nvSpPr>
        <p:spPr>
          <a:ln/>
        </p:spPr>
        <p:txBody>
          <a:bodyPr/>
          <a:p>
            <a:r>
              <a:rPr lang="en-US" altLang="zh-CN" sz="2800">
                <a:latin typeface="宋体" panose="02010600030101010101" pitchFamily="2" charset="-122"/>
              </a:rPr>
              <a:t>C</a:t>
            </a:r>
            <a:r>
              <a:rPr lang="zh-CN" altLang="en-US" sz="2800">
                <a:latin typeface="宋体" panose="02010600030101010101" pitchFamily="2" charset="-122"/>
              </a:rPr>
              <a:t>、与负荷开关串联使用的熔断器熔体应选配得当，即应使故障电流大于负荷开关的开断能力时保证熔体先熔断，然后负荷开关才能分闸。</a:t>
            </a:r>
            <a:endParaRPr lang="zh-CN" altLang="en-US" sz="2800">
              <a:latin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</a:rPr>
              <a:t>D</a:t>
            </a:r>
            <a:r>
              <a:rPr lang="zh-CN" altLang="en-US" sz="2800">
                <a:latin typeface="宋体" panose="02010600030101010101" pitchFamily="2" charset="-122"/>
              </a:rPr>
              <a:t>、 合闸时接触良好，连接部无过热现象，巡检时应注意检查瓷瓶脏污、裂纹、掉瓷、闪烁放电现象；开关上不能用水冲（户内型）。（一台高压柜控制一台变压器时，更换熔断器最好将该回路高压柜停运。）</a:t>
            </a:r>
            <a:endParaRPr lang="zh-CN" altLang="en-US" sz="2800">
              <a:latin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482" name="标题 2048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dirty="0"/>
              <a:t>九、</a:t>
            </a:r>
            <a:r>
              <a:rPr lang="zh-CN" altLang="en-US" b="1" dirty="0"/>
              <a:t>高压负荷开关的选择</a:t>
            </a:r>
            <a:endParaRPr lang="zh-CN" altLang="en-US" b="1" dirty="0"/>
          </a:p>
        </p:txBody>
      </p:sp>
      <p:sp>
        <p:nvSpPr>
          <p:cNvPr id="20483" name="文本占位符 20482"/>
          <p:cNvSpPr>
            <a:spLocks noGrp="1"/>
          </p:cNvSpPr>
          <p:nvPr>
            <p:ph type="body" idx="1"/>
          </p:nvPr>
        </p:nvSpPr>
        <p:spPr>
          <a:xfrm>
            <a:off x="457200" y="1654175"/>
            <a:ext cx="8229600" cy="4527550"/>
          </a:xfrm>
          <a:ln/>
        </p:spPr>
        <p:txBody>
          <a:bodyPr/>
          <a:p>
            <a:pPr>
              <a:buNone/>
            </a:pPr>
            <a:r>
              <a:rPr lang="zh-CN" altLang="en-US" dirty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b="1" dirty="0">
                <a:latin typeface="宋体" panose="02010600030101010101" pitchFamily="2" charset="-122"/>
              </a:rPr>
              <a:t>如何选择</a:t>
            </a:r>
            <a:endParaRPr lang="zh-CN" altLang="en-US" b="1" dirty="0">
              <a:latin typeface="宋体" panose="02010600030101010101" pitchFamily="2" charset="-122"/>
            </a:endParaRPr>
          </a:p>
          <a:p>
            <a:pPr>
              <a:buNone/>
            </a:pPr>
            <a:r>
              <a:rPr lang="zh-CN" altLang="en-US" dirty="0">
                <a:latin typeface="宋体" panose="02010600030101010101" pitchFamily="2" charset="-122"/>
              </a:rPr>
              <a:t>    高压负荷开关的选择与断路器的选择基本相同,必须满足额定电压、额定电流、开断电流、极限电流及热稳定度五个条件</a:t>
            </a:r>
            <a:endParaRPr lang="zh-CN" altLang="en-US" dirty="0">
              <a:latin typeface="宋体" panose="02010600030101010101" pitchFamily="2" charset="-122"/>
            </a:endParaRPr>
          </a:p>
          <a:p>
            <a:endParaRPr lang="zh-CN" altLang="en-US" dirty="0">
              <a:latin typeface="宋体" panose="02010600030101010101" pitchFamily="2" charset="-122"/>
            </a:endParaRPr>
          </a:p>
          <a:p>
            <a:pPr>
              <a:buNone/>
            </a:pPr>
            <a:r>
              <a:rPr lang="zh-CN" altLang="en-US" dirty="0">
                <a:latin typeface="宋体" panose="02010600030101010101" pitchFamily="2" charset="-122"/>
              </a:rPr>
              <a:t>  </a:t>
            </a:r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矩形 21505"/>
          <p:cNvSpPr/>
          <p:nvPr/>
        </p:nvSpPr>
        <p:spPr>
          <a:xfrm>
            <a:off x="-1587" y="4076700"/>
            <a:ext cx="9109075" cy="2781300"/>
          </a:xfrm>
          <a:prstGeom prst="rect">
            <a:avLst/>
          </a:prstGeom>
          <a:solidFill>
            <a:srgbClr val="9A9742">
              <a:alpha val="100000"/>
            </a:srgbClr>
          </a:solidFill>
          <a:ln w="9525">
            <a:noFill/>
          </a:ln>
        </p:spPr>
        <p:txBody>
          <a:bodyPr wrap="none" lIns="102312" tIns="51156" rIns="102312" bIns="51156" anchor="ctr"/>
          <a:p>
            <a:pPr algn="ctr"/>
            <a:endParaRPr sz="20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文本框 21506"/>
          <p:cNvSpPr txBox="1"/>
          <p:nvPr/>
        </p:nvSpPr>
        <p:spPr>
          <a:xfrm>
            <a:off x="396875" y="1414463"/>
            <a:ext cx="5762625" cy="1122362"/>
          </a:xfrm>
          <a:prstGeom prst="rect">
            <a:avLst/>
          </a:prstGeom>
          <a:noFill/>
          <a:ln w="9525">
            <a:noFill/>
          </a:ln>
        </p:spPr>
        <p:txBody>
          <a:bodyPr lIns="102312" tIns="51156" rIns="102312" bIns="51156">
            <a:spAutoFit/>
          </a:bodyPr>
          <a:p>
            <a:r>
              <a:rPr lang="zh-CN" altLang="en-US" sz="6700" b="1" i="1" dirty="0">
                <a:solidFill>
                  <a:srgbClr val="5F5F5F"/>
                </a:solidFill>
                <a:latin typeface="Arial" panose="020B0604020202020204" pitchFamily="34" charset="0"/>
                <a:ea typeface="微软雅黑" panose="020B0503020204020204" charset="-122"/>
              </a:rPr>
              <a:t>         谢谢</a:t>
            </a:r>
            <a:r>
              <a:rPr lang="zh-CN" altLang="en-US" sz="6700" b="1" i="1" dirty="0">
                <a:solidFill>
                  <a:srgbClr val="9A9742"/>
                </a:solidFill>
                <a:latin typeface="Arial" panose="020B0604020202020204" pitchFamily="34" charset="0"/>
                <a:ea typeface="微软雅黑" panose="020B0503020204020204" charset="-122"/>
              </a:rPr>
              <a:t>观赏</a:t>
            </a:r>
            <a:endParaRPr lang="zh-CN" altLang="en-US" sz="6700" b="1" i="1" dirty="0">
              <a:solidFill>
                <a:srgbClr val="9A9742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508" name="TextBox 5"/>
          <p:cNvSpPr/>
          <p:nvPr/>
        </p:nvSpPr>
        <p:spPr>
          <a:xfrm>
            <a:off x="323850" y="4438650"/>
            <a:ext cx="3455988" cy="8477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2312" tIns="51156" rIns="102312" bIns="51156" anchor="t">
            <a:spAutoFit/>
          </a:bodyPr>
          <a:p>
            <a:endParaRPr lang="zh-CN" altLang="en-US" sz="4900" dirty="0">
              <a:solidFill>
                <a:schemeClr val="bg1"/>
              </a:solidFill>
              <a:latin typeface="Arial Unicode MS" pitchFamily="2" charset="-122"/>
              <a:ea typeface="Arial Unicode MS" pitchFamily="2" charset="-122"/>
            </a:endParaRPr>
          </a:p>
        </p:txBody>
      </p:sp>
      <p:sp>
        <p:nvSpPr>
          <p:cNvPr id="21509" name="TextBox 6"/>
          <p:cNvSpPr/>
          <p:nvPr/>
        </p:nvSpPr>
        <p:spPr>
          <a:xfrm>
            <a:off x="396875" y="5303838"/>
            <a:ext cx="331788" cy="406400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102312" tIns="51156" rIns="102312" bIns="51156" anchor="t">
            <a:spAutoFit/>
          </a:bodyPr>
          <a:p>
            <a:endParaRPr lang="en-US" altLang="x-none" sz="2000" dirty="0">
              <a:solidFill>
                <a:schemeClr val="bg1"/>
              </a:solidFill>
              <a:latin typeface="Mistral" pitchFamily="2" charset="0"/>
              <a:sym typeface="Mistral" pitchFamily="2" charset="0"/>
            </a:endParaRPr>
          </a:p>
        </p:txBody>
      </p:sp>
      <p:sp>
        <p:nvSpPr>
          <p:cNvPr id="21510" name="TextBox 10"/>
          <p:cNvSpPr/>
          <p:nvPr/>
        </p:nvSpPr>
        <p:spPr>
          <a:xfrm>
            <a:off x="7523163" y="5951538"/>
            <a:ext cx="1584325" cy="3444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2312" tIns="51156" rIns="102312" bIns="51156" anchor="t">
            <a:spAutoFit/>
          </a:bodyPr>
          <a:p>
            <a:pPr>
              <a:lnSpc>
                <a:spcPct val="80000"/>
              </a:lnSpc>
            </a:pPr>
            <a:endParaRPr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儿童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_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阳光掠过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1597</Words>
  <Application>WPS 演示</Application>
  <PresentationFormat>在屏幕上显示</PresentationFormat>
  <Paragraphs>100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82" baseType="lpstr">
      <vt:lpstr>Arial</vt:lpstr>
      <vt:lpstr>宋体</vt:lpstr>
      <vt:lpstr>Wingdings</vt:lpstr>
      <vt:lpstr>黑体</vt:lpstr>
      <vt:lpstr>Times New Roman</vt:lpstr>
      <vt:lpstr>Verdana</vt:lpstr>
      <vt:lpstr>Garamond</vt:lpstr>
      <vt:lpstr>微软雅黑</vt:lpstr>
      <vt:lpstr>Calibri</vt:lpstr>
      <vt:lpstr>Gulim</vt:lpstr>
      <vt:lpstr>HY헤드라인M</vt:lpstr>
      <vt:lpstr>Arial Black</vt:lpstr>
      <vt:lpstr>HY견명조</vt:lpstr>
      <vt:lpstr>HY견고딕</vt:lpstr>
      <vt:lpstr>GulimChe</vt:lpstr>
      <vt:lpstr>HY각헤드라인M</vt:lpstr>
      <vt:lpstr>Impact</vt:lpstr>
      <vt:lpstr>DotumChe</vt:lpstr>
      <vt:lpstr>Batang</vt:lpstr>
      <vt:lpstr>Tahoma</vt:lpstr>
      <vt:lpstr>새굴림</vt:lpstr>
      <vt:lpstr>휴먼견출새내기체</vt:lpstr>
      <vt:lpstr>Futura Hv</vt:lpstr>
      <vt:lpstr>Dotum</vt:lpstr>
      <vt:lpstr>Palatino</vt:lpstr>
      <vt:lpstr>HY신문명조</vt:lpstr>
      <vt:lpstr>Book Antiqua</vt:lpstr>
      <vt:lpstr>견고딕</vt:lpstr>
      <vt:lpstr>가는으뜸체</vt:lpstr>
      <vt:lpstr>Helvetica</vt:lpstr>
      <vt:lpstr>Monotype Sorts</vt:lpstr>
      <vt:lpstr>楷体_GB2312</vt:lpstr>
      <vt:lpstr>PMingLiU</vt:lpstr>
      <vt:lpstr>Arial Narrow</vt:lpstr>
      <vt:lpstr>Lucida Sans Unicode</vt:lpstr>
      <vt:lpstr>신명조</vt:lpstr>
      <vt:lpstr>╜┼╕φ┴╢</vt:lpstr>
      <vt:lpstr>_x000B__x000C_</vt:lpstr>
      <vt:lpstr>Latha</vt:lpstr>
      <vt:lpstr>方正超粗黑简体</vt:lpstr>
      <vt:lpstr>Haettenschweiler</vt:lpstr>
      <vt:lpstr>Mistral</vt:lpstr>
      <vt:lpstr>Arial Unicode MS</vt:lpstr>
      <vt:lpstr>MS PGothic</vt:lpstr>
      <vt:lpstr>Rockwell</vt:lpstr>
      <vt:lpstr>方正粗宋简体</vt:lpstr>
      <vt:lpstr>华文细黑</vt:lpstr>
      <vt:lpstr>MS UI Gothic</vt:lpstr>
      <vt:lpstr>华文楷体</vt:lpstr>
      <vt:lpstr>方正静蕾简体</vt:lpstr>
      <vt:lpstr>Malgun Gothic</vt:lpstr>
      <vt:lpstr>Segoe Print</vt:lpstr>
      <vt:lpstr>Palatino Linotype</vt:lpstr>
      <vt:lpstr>Adobe Myungjo Std M</vt:lpstr>
      <vt:lpstr>MS Mincho</vt:lpstr>
      <vt:lpstr>RomanS</vt:lpstr>
      <vt:lpstr>楷体</vt:lpstr>
      <vt:lpstr>Square721 BT</vt:lpstr>
      <vt:lpstr>仿宋</vt:lpstr>
      <vt:lpstr>Arial Rounded MT Bold</vt:lpstr>
      <vt:lpstr>Arial Unicode MS</vt:lpstr>
      <vt:lpstr>Wingdings</vt:lpstr>
      <vt:lpstr>新宋体</vt:lpstr>
      <vt:lpstr>儿童模板</vt:lpstr>
      <vt:lpstr>默认设计模板_2</vt:lpstr>
      <vt:lpstr>阳光掠过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9</cp:revision>
  <dcterms:created xsi:type="dcterms:W3CDTF">2012-03-08T05:41:22Z</dcterms:created>
  <dcterms:modified xsi:type="dcterms:W3CDTF">2017-10-16T01:20:47Z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2052-10.1.0.6759</vt:lpwstr>
  </property>
</Properties>
</file>