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74" r:id="rId5"/>
    <p:sldId id="275" r:id="rId6"/>
    <p:sldId id="284" r:id="rId7"/>
    <p:sldId id="285" r:id="rId8"/>
    <p:sldId id="258" r:id="rId9"/>
    <p:sldId id="282" r:id="rId10"/>
    <p:sldId id="289" r:id="rId11"/>
    <p:sldId id="281" r:id="rId12"/>
    <p:sldId id="287" r:id="rId13"/>
    <p:sldId id="268" r:id="rId14"/>
    <p:sldId id="288" r:id="rId15"/>
    <p:sldId id="267" r:id="rId16"/>
    <p:sldId id="283" r:id="rId17"/>
    <p:sldId id="269" r:id="rId18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FF6600"/>
    <a:srgbClr val="2E8A5C"/>
    <a:srgbClr val="000066"/>
    <a:srgbClr val="0000CC"/>
    <a:srgbClr val="FFFF99"/>
    <a:srgbClr val="36A46D"/>
    <a:srgbClr val="00CC00"/>
    <a:srgbClr val="FFFF66"/>
    <a:srgbClr val="327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9" autoAdjust="0"/>
  </p:normalViewPr>
  <p:slideViewPr>
    <p:cSldViewPr>
      <p:cViewPr varScale="1">
        <p:scale>
          <a:sx n="85" d="100"/>
          <a:sy n="85" d="100"/>
        </p:scale>
        <p:origin x="-84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3A69B-038B-43FF-A480-1F44828FA36C}" type="datetimeFigureOut">
              <a:rPr lang="zh-CN" altLang="en-US" smtClean="0"/>
              <a:t>2018-07-13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A67D-779B-4623-BD40-06C1995692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8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3A67D-779B-4623-BD40-06C19956920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65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9BC7-E546-4DD2-9A90-DB1E9C82C35E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59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6549F-4A54-43E4-90D1-EBF29246D1CD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5469B-DC6B-4B31-9189-5CC51B5A2A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628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2169-90A3-41DA-971E-A1793A9C70DD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F5A2-3955-4681-817E-32340E142C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12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18ABF-2F74-43C0-A0B4-BE0AF77A3C97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E3855-3BE3-4AC2-8800-0E80EC0D48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62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A93C4-7959-4A36-A866-2C21F2262020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3588-284C-40BF-9BD1-215D77D473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99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51F7-5061-4B88-A030-2C75D94B37FD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B8A85-0B3C-4EE2-847A-9B40EBBECF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23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8EA5F-49A5-413E-95C3-26B045E2F80D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A09B-564C-41A6-A547-83C31E24BD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67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070EE-443F-4073-AB20-5CD7E2485272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C47BD-210A-4DB7-B9F7-335251E580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34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5F4BC-CBD3-4097-BFEA-1298A312DC70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3A782-CF93-4574-9D96-5EA515C36B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91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5DE0-6CD4-4D94-9509-FD14BAB217B4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7173-E251-41CD-A9DA-561211A085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423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FA5C2-348B-424B-B58F-0C203D19A663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5147-2B53-417D-82B9-655A878B90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1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2392D3-64E5-4806-8396-C7B794A7D7C1}" type="datetimeFigureOut">
              <a:rPr lang="zh-CN" altLang="en-US"/>
              <a:pPr>
                <a:defRPr/>
              </a:pPr>
              <a:t>2018-07-13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6F02E7-06BF-4FD3-BF32-CE5500D4A8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4" y="30956"/>
            <a:ext cx="884237" cy="43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20180101_022509.mp4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24494;&#35838;&#20934;&#22791;\20180101_022509.mp4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5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9" y="775097"/>
            <a:ext cx="8181975" cy="36325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1501055" y="3048116"/>
            <a:ext cx="6373812" cy="1393031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zh-CN" altLang="en-US" b="1" dirty="0">
                <a:solidFill>
                  <a:srgbClr val="000066"/>
                </a:solidFill>
                <a:latin typeface="华文隶书" pitchFamily="2" charset="-122"/>
                <a:ea typeface="华文隶书" pitchFamily="2" charset="-122"/>
              </a:rPr>
              <a:t>王秋平</a:t>
            </a:r>
          </a:p>
          <a:p>
            <a:pPr eaLnBrk="1" hangingPunct="1">
              <a:spcBef>
                <a:spcPts val="0"/>
              </a:spcBef>
            </a:pPr>
            <a:r>
              <a:rPr lang="zh-CN" altLang="en-US" b="1" dirty="0" smtClean="0">
                <a:solidFill>
                  <a:srgbClr val="000066"/>
                </a:solidFill>
                <a:latin typeface="华文隶书" pitchFamily="2" charset="-122"/>
                <a:ea typeface="华文隶书" pitchFamily="2" charset="-122"/>
              </a:rPr>
              <a:t>许昌技术经济学校</a:t>
            </a:r>
            <a:endParaRPr lang="en-US" altLang="zh-CN" b="1" dirty="0" smtClean="0">
              <a:solidFill>
                <a:srgbClr val="000066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1210616" y="832407"/>
            <a:ext cx="6954691" cy="1760698"/>
          </a:xfrm>
          <a:prstGeom prst="round2DiagRect">
            <a:avLst>
              <a:gd name="adj1" fmla="val 38752"/>
              <a:gd name="adj2" fmla="val 3681"/>
            </a:avLst>
          </a:prstGeom>
          <a:solidFill>
            <a:schemeClr val="bg1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anchor="ctr"/>
          <a:lstStyle/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5400" b="1" dirty="0">
                <a:solidFill>
                  <a:srgbClr val="000066"/>
                </a:solidFill>
                <a:latin typeface="华文隶书" pitchFamily="2" charset="-122"/>
                <a:ea typeface="华文隶书" pitchFamily="2" charset="-122"/>
              </a:rPr>
              <a:t>运用</a:t>
            </a:r>
            <a:r>
              <a:rPr lang="en-US" altLang="zh-CN" sz="5400" b="1" dirty="0">
                <a:solidFill>
                  <a:srgbClr val="000066"/>
                </a:solidFill>
                <a:latin typeface="黑体" pitchFamily="49" charset="-122"/>
                <a:ea typeface="黑体" pitchFamily="49" charset="-122"/>
              </a:rPr>
              <a:t>Excel</a:t>
            </a:r>
            <a:r>
              <a:rPr lang="zh-CN" altLang="en-US" sz="5400" b="1" dirty="0">
                <a:solidFill>
                  <a:srgbClr val="000066"/>
                </a:solidFill>
                <a:latin typeface="华文隶书" pitchFamily="2" charset="-122"/>
                <a:ea typeface="华文隶书" pitchFamily="2" charset="-122"/>
              </a:rPr>
              <a:t>编制</a:t>
            </a:r>
            <a:endParaRPr lang="en-US" altLang="zh-CN" sz="5400" b="1" dirty="0">
              <a:solidFill>
                <a:srgbClr val="000066"/>
              </a:solidFill>
              <a:latin typeface="华文隶书" pitchFamily="2" charset="-122"/>
              <a:ea typeface="华文隶书" pitchFamily="2" charset="-122"/>
            </a:endParaRPr>
          </a:p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5400" b="1" dirty="0">
                <a:solidFill>
                  <a:srgbClr val="000066"/>
                </a:solidFill>
                <a:latin typeface="华文隶书" pitchFamily="2" charset="-122"/>
                <a:ea typeface="华文隶书" pitchFamily="2" charset="-122"/>
              </a:rPr>
              <a:t>利润表</a:t>
            </a:r>
          </a:p>
        </p:txBody>
      </p:sp>
      <p:pic>
        <p:nvPicPr>
          <p:cNvPr id="3077" name="Picture 4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86916"/>
            <a:ext cx="2203450" cy="341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8" grpId="0" animBg="1"/>
      <p:bldP spid="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5"/>
          <p:cNvSpPr>
            <a:spLocks noChangeArrowheads="1"/>
          </p:cNvSpPr>
          <p:nvPr/>
        </p:nvSpPr>
        <p:spPr bwMode="auto">
          <a:xfrm>
            <a:off x="224116" y="536577"/>
            <a:ext cx="2520280" cy="4324261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indent="720000">
              <a:lnSpc>
                <a:spcPct val="125000"/>
              </a:lnSpc>
            </a:pPr>
            <a:r>
              <a:rPr lang="zh-CN" altLang="zh-CN" sz="2000" b="1" dirty="0">
                <a:solidFill>
                  <a:srgbClr val="000066"/>
                </a:solidFill>
              </a:rPr>
              <a:t>利润表一般由表头、表体两部分组成</a:t>
            </a:r>
            <a:r>
              <a:rPr lang="zh-CN" altLang="zh-CN" sz="2000" b="1" dirty="0" smtClean="0">
                <a:solidFill>
                  <a:srgbClr val="000066"/>
                </a:solidFill>
              </a:rPr>
              <a:t>。</a:t>
            </a:r>
            <a:endParaRPr lang="en-US" altLang="zh-CN" sz="2000" b="1" dirty="0" smtClean="0">
              <a:solidFill>
                <a:srgbClr val="000066"/>
              </a:solidFill>
            </a:endParaRPr>
          </a:p>
          <a:p>
            <a:pPr indent="720000">
              <a:lnSpc>
                <a:spcPct val="125000"/>
              </a:lnSpc>
            </a:pPr>
            <a:r>
              <a:rPr lang="zh-CN" altLang="en-US" sz="2000" b="1" dirty="0" smtClean="0">
                <a:solidFill>
                  <a:srgbClr val="000066"/>
                </a:solidFill>
              </a:rPr>
              <a:t>表</a:t>
            </a:r>
            <a:r>
              <a:rPr lang="zh-CN" altLang="zh-CN" sz="2000" b="1" dirty="0" smtClean="0">
                <a:solidFill>
                  <a:srgbClr val="000066"/>
                </a:solidFill>
              </a:rPr>
              <a:t>头部</a:t>
            </a:r>
            <a:r>
              <a:rPr lang="zh-CN" altLang="zh-CN" sz="2000" b="1" dirty="0">
                <a:solidFill>
                  <a:srgbClr val="000066"/>
                </a:solidFill>
              </a:rPr>
              <a:t>分应列明报表名称、编制单位名称、编制</a:t>
            </a:r>
            <a:r>
              <a:rPr lang="zh-CN" altLang="zh-CN" sz="2000" b="1" dirty="0" smtClean="0">
                <a:solidFill>
                  <a:srgbClr val="000066"/>
                </a:solidFill>
              </a:rPr>
              <a:t>日期和</a:t>
            </a:r>
            <a:r>
              <a:rPr lang="zh-CN" altLang="zh-CN" sz="2000" b="1" dirty="0">
                <a:solidFill>
                  <a:srgbClr val="000066"/>
                </a:solidFill>
              </a:rPr>
              <a:t>计量单位</a:t>
            </a:r>
            <a:r>
              <a:rPr lang="zh-CN" altLang="zh-CN" sz="2000" b="1" dirty="0" smtClean="0">
                <a:solidFill>
                  <a:srgbClr val="000066"/>
                </a:solidFill>
              </a:rPr>
              <a:t>。</a:t>
            </a:r>
            <a:endParaRPr lang="en-US" altLang="zh-CN" sz="2000" b="1" dirty="0" smtClean="0">
              <a:solidFill>
                <a:srgbClr val="000066"/>
              </a:solidFill>
            </a:endParaRPr>
          </a:p>
          <a:p>
            <a:pPr indent="720000">
              <a:lnSpc>
                <a:spcPct val="125000"/>
              </a:lnSpc>
            </a:pPr>
            <a:r>
              <a:rPr lang="zh-CN" altLang="zh-CN" sz="2000" b="1" dirty="0" smtClean="0">
                <a:solidFill>
                  <a:srgbClr val="000066"/>
                </a:solidFill>
              </a:rPr>
              <a:t>表</a:t>
            </a:r>
            <a:r>
              <a:rPr lang="zh-CN" altLang="zh-CN" sz="2000" b="1" dirty="0">
                <a:solidFill>
                  <a:srgbClr val="000066"/>
                </a:solidFill>
              </a:rPr>
              <a:t>体部分是利润表的主体，列示了形成经营成果的各个项目和计算过程。</a:t>
            </a:r>
            <a:endParaRPr lang="zh-CN" altLang="en-US" sz="2400" b="1" dirty="0">
              <a:solidFill>
                <a:srgbClr val="00006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700" y="89210"/>
            <a:ext cx="5880764" cy="500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3010126" y="51470"/>
            <a:ext cx="5616624" cy="59530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形标注 3"/>
          <p:cNvSpPr/>
          <p:nvPr/>
        </p:nvSpPr>
        <p:spPr>
          <a:xfrm>
            <a:off x="1484256" y="0"/>
            <a:ext cx="1440160" cy="432048"/>
          </a:xfrm>
          <a:prstGeom prst="wedgeEllipseCallout">
            <a:avLst>
              <a:gd name="adj1" fmla="val 64485"/>
              <a:gd name="adj2" fmla="val 47619"/>
            </a:avLst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表头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17536" y="646771"/>
            <a:ext cx="5616624" cy="44452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形标注 6"/>
          <p:cNvSpPr/>
          <p:nvPr/>
        </p:nvSpPr>
        <p:spPr>
          <a:xfrm>
            <a:off x="5652120" y="2071060"/>
            <a:ext cx="1656184" cy="1508802"/>
          </a:xfrm>
          <a:prstGeom prst="wedgeEllipseCallout">
            <a:avLst>
              <a:gd name="adj1" fmla="val 64485"/>
              <a:gd name="adj2" fmla="val 47619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</a:rPr>
              <a:t>表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algn="ctr"/>
            <a:endParaRPr lang="en-US" altLang="zh-CN" sz="2800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800" b="1" dirty="0" smtClean="0">
                <a:solidFill>
                  <a:srgbClr val="FF0000"/>
                </a:solidFill>
              </a:rPr>
              <a:t>体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7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3" grpId="2" animBg="1"/>
      <p:bldP spid="4" grpId="0" animBg="1"/>
      <p:bldP spid="4" grpId="1" animBg="1"/>
      <p:bldP spid="6" grpId="0" animBg="1"/>
      <p:bldP spid="6" grpId="1" animBg="1"/>
      <p:bldP spid="6" grpId="2" animBg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8634" y="1977685"/>
            <a:ext cx="7865814" cy="2800767"/>
          </a:xfrm>
          <a:prstGeom prst="rect">
            <a:avLst/>
          </a:prstGeom>
          <a:ln w="57150">
            <a:solidFill>
              <a:srgbClr val="36A46D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  <a:defRPr/>
            </a:pPr>
            <a:endParaRPr lang="en-US" altLang="zh-CN" sz="1200" b="1" dirty="0" smtClean="0">
              <a:solidFill>
                <a:srgbClr val="002060"/>
              </a:solidFill>
            </a:endParaRPr>
          </a:p>
          <a:p>
            <a:pPr indent="446088">
              <a:lnSpc>
                <a:spcPct val="150000"/>
              </a:lnSpc>
              <a:defRPr/>
            </a:pPr>
            <a:r>
              <a:rPr lang="zh-CN" altLang="zh-CN" sz="2800" b="1" dirty="0" smtClean="0">
                <a:solidFill>
                  <a:srgbClr val="002060"/>
                </a:solidFill>
              </a:rPr>
              <a:t>第一</a:t>
            </a:r>
            <a:r>
              <a:rPr lang="zh-CN" altLang="zh-CN" sz="2800" b="1" dirty="0">
                <a:solidFill>
                  <a:srgbClr val="002060"/>
                </a:solidFill>
              </a:rPr>
              <a:t>步，以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营业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收入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为</a:t>
            </a:r>
            <a:r>
              <a:rPr lang="zh-CN" altLang="zh-CN" sz="2800" b="1" dirty="0">
                <a:solidFill>
                  <a:srgbClr val="002060"/>
                </a:solidFill>
              </a:rPr>
              <a:t>基础，计算营业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利润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;</a:t>
            </a:r>
            <a:endParaRPr lang="zh-CN" altLang="zh-CN" sz="2800" b="1" dirty="0">
              <a:solidFill>
                <a:srgbClr val="002060"/>
              </a:solidFill>
            </a:endParaRPr>
          </a:p>
          <a:p>
            <a:pPr indent="446088">
              <a:lnSpc>
                <a:spcPct val="150000"/>
              </a:lnSpc>
              <a:defRPr/>
            </a:pPr>
            <a:r>
              <a:rPr lang="zh-CN" altLang="zh-CN" sz="2800" b="1" dirty="0">
                <a:solidFill>
                  <a:srgbClr val="002060"/>
                </a:solidFill>
              </a:rPr>
              <a:t>第二步，以营业利润为基础，计算利润</a:t>
            </a:r>
            <a:r>
              <a:rPr lang="zh-CN" altLang="zh-CN" sz="2800" b="1" dirty="0" smtClean="0">
                <a:solidFill>
                  <a:srgbClr val="002060"/>
                </a:solidFill>
              </a:rPr>
              <a:t>总额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;</a:t>
            </a:r>
            <a:endParaRPr lang="zh-CN" altLang="zh-CN" sz="2800" b="1" dirty="0">
              <a:solidFill>
                <a:srgbClr val="002060"/>
              </a:solidFill>
            </a:endParaRPr>
          </a:p>
          <a:p>
            <a:pPr indent="446088">
              <a:lnSpc>
                <a:spcPct val="150000"/>
              </a:lnSpc>
              <a:defRPr/>
            </a:pPr>
            <a:r>
              <a:rPr lang="zh-CN" altLang="zh-CN" sz="2800" b="1" dirty="0">
                <a:solidFill>
                  <a:srgbClr val="002060"/>
                </a:solidFill>
              </a:rPr>
              <a:t>第三步，以利润总额为基础，计算净利润</a:t>
            </a:r>
            <a:r>
              <a:rPr lang="zh-CN" altLang="en-US" sz="2800" b="1" dirty="0">
                <a:solidFill>
                  <a:srgbClr val="002060"/>
                </a:solidFill>
              </a:rPr>
              <a:t>。</a:t>
            </a:r>
            <a:endParaRPr lang="zh-CN" altLang="zh-CN" sz="2800" b="1" dirty="0">
              <a:solidFill>
                <a:srgbClr val="002060"/>
              </a:solidFill>
            </a:endParaRPr>
          </a:p>
          <a:p>
            <a:pPr>
              <a:defRPr/>
            </a:pPr>
            <a:endParaRPr lang="zh-CN" altLang="en-US" sz="2800" b="1" dirty="0">
              <a:solidFill>
                <a:srgbClr val="002060"/>
              </a:solidFill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7" name="组合 2"/>
          <p:cNvGrpSpPr>
            <a:grpSpLocks/>
          </p:cNvGrpSpPr>
          <p:nvPr/>
        </p:nvGrpSpPr>
        <p:grpSpPr bwMode="auto">
          <a:xfrm>
            <a:off x="3814764" y="0"/>
            <a:ext cx="5329237" cy="1026319"/>
            <a:chOff x="1763688" y="980728"/>
            <a:chExt cx="5328592" cy="1368152"/>
          </a:xfrm>
          <a:solidFill>
            <a:srgbClr val="00B050"/>
          </a:solidFill>
        </p:grpSpPr>
        <p:sp>
          <p:nvSpPr>
            <p:cNvPr id="8" name="圆角矩形 7">
              <a:hlinkClick r:id="rId2" action="ppaction://hlinksldjump"/>
            </p:cNvPr>
            <p:cNvSpPr/>
            <p:nvPr/>
          </p:nvSpPr>
          <p:spPr>
            <a:xfrm>
              <a:off x="2700200" y="1485452"/>
              <a:ext cx="4392080" cy="647571"/>
            </a:xfrm>
            <a:prstGeom prst="roundRect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编制利润表</a:t>
              </a:r>
            </a:p>
          </p:txBody>
        </p:sp>
        <p:sp>
          <p:nvSpPr>
            <p:cNvPr id="9" name="菱形 8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二</a:t>
              </a:r>
            </a:p>
          </p:txBody>
        </p:sp>
      </p:grpSp>
      <p:sp>
        <p:nvSpPr>
          <p:cNvPr id="10" name="圆角矩形 9">
            <a:hlinkClick r:id="rId2" action="ppaction://hlinksldjump"/>
          </p:cNvPr>
          <p:cNvSpPr/>
          <p:nvPr/>
        </p:nvSpPr>
        <p:spPr bwMode="auto">
          <a:xfrm>
            <a:off x="0" y="1059861"/>
            <a:ext cx="4392612" cy="485775"/>
          </a:xfrm>
          <a:prstGeom prst="roundRect">
            <a:avLst/>
          </a:prstGeom>
          <a:solidFill>
            <a:srgbClr val="00B05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anchor="ctr"/>
          <a:lstStyle/>
          <a:p>
            <a:pPr indent="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bg1"/>
                </a:solidFill>
              </a:rPr>
              <a:t>（二）编制利润表步骤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3500"/>
          </a:xfrm>
          <a:prstGeom prst="rect">
            <a:avLst/>
          </a:prstGeom>
        </p:spPr>
      </p:pic>
      <p:pic>
        <p:nvPicPr>
          <p:cNvPr id="2" name="20180101_02250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59048" y="1816143"/>
            <a:ext cx="3096344" cy="155887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矩形 6">
            <a:hlinkClick r:id="rId3" action="ppaction://hlinkfile"/>
          </p:cNvPr>
          <p:cNvSpPr/>
          <p:nvPr/>
        </p:nvSpPr>
        <p:spPr>
          <a:xfrm>
            <a:off x="6588224" y="3705876"/>
            <a:ext cx="2555776" cy="1437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303064" y="1894200"/>
            <a:ext cx="2808312" cy="1367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播放编制利润表的微课视频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5263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video fullScrn="1"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7164388" y="4354116"/>
            <a:ext cx="1979612" cy="789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27584" y="1131590"/>
            <a:ext cx="7704856" cy="341632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indent="720000" eaLnBrk="1" hangingPunct="1">
              <a:lnSpc>
                <a:spcPct val="150000"/>
              </a:lnSpc>
            </a:pPr>
            <a:r>
              <a:rPr lang="zh-CN" altLang="zh-CN" sz="3600" b="1" dirty="0">
                <a:solidFill>
                  <a:srgbClr val="002060"/>
                </a:solidFill>
              </a:rPr>
              <a:t>打开电脑“</a:t>
            </a:r>
            <a:r>
              <a:rPr lang="en-US" altLang="zh-CN" sz="3600" b="1" dirty="0">
                <a:solidFill>
                  <a:srgbClr val="002060"/>
                </a:solidFill>
              </a:rPr>
              <a:t>F</a:t>
            </a:r>
            <a:r>
              <a:rPr lang="zh-CN" altLang="zh-CN" sz="3600" b="1" dirty="0">
                <a:solidFill>
                  <a:srgbClr val="002060"/>
                </a:solidFill>
              </a:rPr>
              <a:t>：</a:t>
            </a:r>
            <a:r>
              <a:rPr lang="en-US" altLang="zh-CN" sz="3600" b="1" dirty="0">
                <a:solidFill>
                  <a:srgbClr val="002060"/>
                </a:solidFill>
              </a:rPr>
              <a:t>/ Excel</a:t>
            </a:r>
            <a:r>
              <a:rPr lang="zh-CN" altLang="zh-CN" sz="3600" b="1" dirty="0">
                <a:solidFill>
                  <a:srgbClr val="002060"/>
                </a:solidFill>
              </a:rPr>
              <a:t>在会计实务中的运用案例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”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中的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“</a:t>
            </a:r>
            <a:r>
              <a:rPr lang="zh-CN" altLang="zh-CN" sz="3600" b="1" dirty="0">
                <a:solidFill>
                  <a:srgbClr val="002060"/>
                </a:solidFill>
              </a:rPr>
              <a:t>创新公司账簿（报表）</a:t>
            </a:r>
            <a:r>
              <a:rPr lang="en-US" altLang="zh-CN" sz="3600" b="1" dirty="0">
                <a:solidFill>
                  <a:srgbClr val="002060"/>
                </a:solidFill>
              </a:rPr>
              <a:t>.</a:t>
            </a:r>
            <a:r>
              <a:rPr lang="en-US" altLang="zh-CN" sz="3600" b="1" dirty="0" err="1">
                <a:solidFill>
                  <a:srgbClr val="002060"/>
                </a:solidFill>
              </a:rPr>
              <a:t>xlsx</a:t>
            </a:r>
            <a:r>
              <a:rPr lang="zh-CN" altLang="zh-CN" sz="3600" b="1" dirty="0">
                <a:solidFill>
                  <a:srgbClr val="002060"/>
                </a:solidFill>
              </a:rPr>
              <a:t>”工作簿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，</a:t>
            </a:r>
            <a:r>
              <a:rPr lang="zh-CN" altLang="en-US" sz="3600" b="1" dirty="0">
                <a:solidFill>
                  <a:srgbClr val="002060"/>
                </a:solidFill>
              </a:rPr>
              <a:t>编制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创新</a:t>
            </a:r>
            <a:r>
              <a:rPr lang="zh-CN" altLang="zh-CN" sz="3600" b="1" dirty="0">
                <a:solidFill>
                  <a:srgbClr val="002060"/>
                </a:solidFill>
              </a:rPr>
              <a:t>公司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2017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年</a:t>
            </a:r>
            <a:r>
              <a:rPr lang="en-US" altLang="zh-CN" sz="3600" b="1" dirty="0">
                <a:solidFill>
                  <a:srgbClr val="002060"/>
                </a:solidFill>
              </a:rPr>
              <a:t>1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月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份的</a:t>
            </a:r>
            <a:r>
              <a:rPr lang="zh-CN" altLang="zh-CN" sz="3600" b="1" dirty="0" smtClean="0">
                <a:solidFill>
                  <a:srgbClr val="002060"/>
                </a:solidFill>
              </a:rPr>
              <a:t>“利润表”。</a:t>
            </a:r>
            <a:endParaRPr lang="en-US" altLang="zh-CN" sz="3600" b="1" dirty="0">
              <a:solidFill>
                <a:srgbClr val="002060"/>
              </a:solidFill>
            </a:endParaRPr>
          </a:p>
        </p:txBody>
      </p:sp>
      <p:sp>
        <p:nvSpPr>
          <p:cNvPr id="10" name="横卷形 9"/>
          <p:cNvSpPr/>
          <p:nvPr/>
        </p:nvSpPr>
        <p:spPr>
          <a:xfrm>
            <a:off x="3011488" y="31719"/>
            <a:ext cx="3517900" cy="1092994"/>
          </a:xfrm>
          <a:prstGeom prst="horizontalScroll">
            <a:avLst/>
          </a:prstGeom>
          <a:solidFill>
            <a:srgbClr val="FFFF66"/>
          </a:solidFill>
          <a:ln>
            <a:solidFill>
              <a:schemeClr val="accent6">
                <a:lumMod val="75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</a:rPr>
              <a:t>随堂练习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94" y="-30646"/>
            <a:ext cx="9147994" cy="5204793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457200" y="411510"/>
            <a:ext cx="6318473" cy="4266474"/>
          </a:xfrm>
          <a:prstGeom prst="roundRect">
            <a:avLst>
              <a:gd name="adj" fmla="val 5260"/>
            </a:avLst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23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横卷形 17"/>
          <p:cNvSpPr/>
          <p:nvPr/>
        </p:nvSpPr>
        <p:spPr>
          <a:xfrm>
            <a:off x="3011488" y="23809"/>
            <a:ext cx="3517900" cy="876300"/>
          </a:xfrm>
          <a:prstGeom prst="horizontalScroll">
            <a:avLst/>
          </a:prstGeom>
          <a:solidFill>
            <a:srgbClr val="FFFF66"/>
          </a:solidFill>
          <a:ln>
            <a:solidFill>
              <a:schemeClr val="accent6">
                <a:lumMod val="75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</a:rPr>
              <a:t>课堂小结</a:t>
            </a:r>
          </a:p>
        </p:txBody>
      </p:sp>
      <p:grpSp>
        <p:nvGrpSpPr>
          <p:cNvPr id="21" name="组合 18"/>
          <p:cNvGrpSpPr>
            <a:grpSpLocks/>
          </p:cNvGrpSpPr>
          <p:nvPr/>
        </p:nvGrpSpPr>
        <p:grpSpPr bwMode="auto">
          <a:xfrm>
            <a:off x="678999" y="563502"/>
            <a:ext cx="5329238" cy="1026319"/>
            <a:chOff x="1763688" y="980728"/>
            <a:chExt cx="5328592" cy="1368152"/>
          </a:xfrm>
        </p:grpSpPr>
        <p:sp>
          <p:nvSpPr>
            <p:cNvPr id="25" name="圆角矩形 24">
              <a:hlinkClick r:id="rId2" action="ppaction://hlinksldjump"/>
            </p:cNvPr>
            <p:cNvSpPr/>
            <p:nvPr/>
          </p:nvSpPr>
          <p:spPr>
            <a:xfrm>
              <a:off x="2700199" y="1485452"/>
              <a:ext cx="4392081" cy="647571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利润表的概念</a:t>
              </a:r>
            </a:p>
          </p:txBody>
        </p:sp>
        <p:sp>
          <p:nvSpPr>
            <p:cNvPr id="26" name="菱形 25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一</a:t>
              </a:r>
            </a:p>
          </p:txBody>
        </p:sp>
      </p:grpSp>
      <p:grpSp>
        <p:nvGrpSpPr>
          <p:cNvPr id="27" name="组合 2"/>
          <p:cNvGrpSpPr>
            <a:grpSpLocks/>
          </p:cNvGrpSpPr>
          <p:nvPr/>
        </p:nvGrpSpPr>
        <p:grpSpPr bwMode="auto">
          <a:xfrm>
            <a:off x="669281" y="564090"/>
            <a:ext cx="5329237" cy="1026319"/>
            <a:chOff x="1763688" y="980728"/>
            <a:chExt cx="5328592" cy="1368152"/>
          </a:xfrm>
          <a:solidFill>
            <a:srgbClr val="00B050"/>
          </a:solidFill>
        </p:grpSpPr>
        <p:sp>
          <p:nvSpPr>
            <p:cNvPr id="28" name="圆角矩形 27">
              <a:hlinkClick r:id="rId3" action="ppaction://hlinksldjump"/>
            </p:cNvPr>
            <p:cNvSpPr/>
            <p:nvPr/>
          </p:nvSpPr>
          <p:spPr>
            <a:xfrm>
              <a:off x="2700200" y="1485452"/>
              <a:ext cx="4392080" cy="647571"/>
            </a:xfrm>
            <a:prstGeom prst="roundRect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编制利润表</a:t>
              </a:r>
            </a:p>
          </p:txBody>
        </p:sp>
        <p:sp>
          <p:nvSpPr>
            <p:cNvPr id="29" name="菱形 28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二</a:t>
              </a:r>
            </a:p>
          </p:txBody>
        </p:sp>
      </p:grpSp>
      <p:sp>
        <p:nvSpPr>
          <p:cNvPr id="11" name="文本框 3"/>
          <p:cNvSpPr txBox="1"/>
          <p:nvPr/>
        </p:nvSpPr>
        <p:spPr>
          <a:xfrm>
            <a:off x="1274888" y="1654068"/>
            <a:ext cx="3600000" cy="1890000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zh-CN" sz="2800" b="1" kern="100" dirty="0">
                <a:solidFill>
                  <a:srgbClr val="002060"/>
                </a:solidFill>
                <a:cs typeface="Times New Roman"/>
              </a:rPr>
              <a:t>利润表编制步骤</a:t>
            </a:r>
            <a:endParaRPr lang="zh-CN" kern="100" dirty="0">
              <a:solidFill>
                <a:srgbClr val="002060"/>
              </a:solidFill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zh-CN" sz="2000" kern="100" dirty="0">
                <a:solidFill>
                  <a:srgbClr val="002060"/>
                </a:solidFill>
                <a:cs typeface="Times New Roman"/>
              </a:rPr>
              <a:t>利润（表）编制需三步（骤</a:t>
            </a: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）</a:t>
            </a:r>
            <a:endParaRPr lang="zh-CN" sz="2000" kern="100" dirty="0">
              <a:solidFill>
                <a:srgbClr val="002060"/>
              </a:solidFill>
              <a:cs typeface="Times New Roman"/>
            </a:endParaRPr>
          </a:p>
          <a:p>
            <a:pPr algn="ctr">
              <a:spcAft>
                <a:spcPts val="0"/>
              </a:spcAft>
              <a:defRPr/>
            </a:pP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一</a:t>
            </a:r>
            <a:r>
              <a:rPr lang="zh-CN" sz="2400" b="1" kern="100" dirty="0" smtClean="0">
                <a:solidFill>
                  <a:srgbClr val="FF0000"/>
                </a:solidFill>
                <a:cs typeface="Times New Roman"/>
              </a:rPr>
              <a:t>营</a:t>
            </a: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（业利润）</a:t>
            </a:r>
          </a:p>
          <a:p>
            <a:pPr algn="ctr">
              <a:spcAft>
                <a:spcPts val="0"/>
              </a:spcAft>
              <a:defRPr/>
            </a:pP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二</a:t>
            </a:r>
            <a:r>
              <a:rPr lang="zh-CN" sz="2400" b="1" kern="100" dirty="0" smtClean="0">
                <a:solidFill>
                  <a:srgbClr val="FF0000"/>
                </a:solidFill>
                <a:cs typeface="Times New Roman"/>
              </a:rPr>
              <a:t>利</a:t>
            </a: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（润总额）</a:t>
            </a:r>
          </a:p>
          <a:p>
            <a:pPr>
              <a:spcAft>
                <a:spcPts val="0"/>
              </a:spcAft>
              <a:defRPr/>
            </a:pPr>
            <a:r>
              <a:rPr lang="en-US" altLang="zh-CN" sz="2000" kern="100" dirty="0" smtClean="0">
                <a:solidFill>
                  <a:srgbClr val="002060"/>
                </a:solidFill>
                <a:cs typeface="Times New Roman"/>
              </a:rPr>
              <a:t>              </a:t>
            </a: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三</a:t>
            </a:r>
            <a:r>
              <a:rPr lang="zh-CN" sz="2400" b="1" kern="100" dirty="0" smtClean="0">
                <a:solidFill>
                  <a:srgbClr val="FF0000"/>
                </a:solidFill>
                <a:cs typeface="Times New Roman"/>
              </a:rPr>
              <a:t>净利</a:t>
            </a:r>
            <a:r>
              <a:rPr lang="zh-CN" sz="2000" kern="100" dirty="0" smtClean="0">
                <a:solidFill>
                  <a:srgbClr val="002060"/>
                </a:solidFill>
                <a:cs typeface="Times New Roman"/>
              </a:rPr>
              <a:t>（润）</a:t>
            </a:r>
          </a:p>
          <a:p>
            <a:pPr algn="just">
              <a:lnSpc>
                <a:spcPts val="1200"/>
              </a:lnSpc>
              <a:spcAft>
                <a:spcPts val="0"/>
              </a:spcAft>
              <a:defRPr/>
            </a:pPr>
            <a:r>
              <a:rPr lang="en-US" b="1" kern="100" dirty="0" smtClean="0">
                <a:solidFill>
                  <a:srgbClr val="002060"/>
                </a:solidFill>
                <a:ea typeface="宋体"/>
                <a:cs typeface="Times New Roman"/>
              </a:rPr>
              <a:t> </a:t>
            </a:r>
            <a:endParaRPr lang="zh-CN" kern="100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12" name="文本框 4"/>
          <p:cNvSpPr txBox="1"/>
          <p:nvPr/>
        </p:nvSpPr>
        <p:spPr>
          <a:xfrm>
            <a:off x="4416833" y="2974855"/>
            <a:ext cx="3600000" cy="2106024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n-US" altLang="zh-CN" sz="2800" b="1" kern="100" dirty="0" smtClean="0">
                <a:solidFill>
                  <a:srgbClr val="002060"/>
                </a:solidFill>
                <a:cs typeface="Times New Roman"/>
              </a:rPr>
              <a:t>     </a:t>
            </a:r>
            <a:r>
              <a:rPr lang="zh-CN" sz="2800" b="1" kern="100" dirty="0" smtClean="0">
                <a:solidFill>
                  <a:srgbClr val="002060"/>
                </a:solidFill>
                <a:cs typeface="Times New Roman"/>
              </a:rPr>
              <a:t>利润</a:t>
            </a:r>
            <a:r>
              <a:rPr lang="zh-CN" sz="2800" b="1" kern="100" dirty="0">
                <a:solidFill>
                  <a:srgbClr val="002060"/>
                </a:solidFill>
                <a:cs typeface="Times New Roman"/>
              </a:rPr>
              <a:t>表数据来源</a:t>
            </a:r>
            <a:endParaRPr lang="zh-CN" kern="100" dirty="0">
              <a:solidFill>
                <a:srgbClr val="002060"/>
              </a:solidFill>
              <a:cs typeface="Times New Roman"/>
            </a:endParaRPr>
          </a:p>
          <a:p>
            <a:pPr indent="408305">
              <a:spcAft>
                <a:spcPts val="0"/>
              </a:spcAft>
              <a:defRPr/>
            </a:pPr>
            <a:r>
              <a:rPr lang="zh-CN" kern="100" dirty="0">
                <a:solidFill>
                  <a:srgbClr val="002060"/>
                </a:solidFill>
                <a:cs typeface="Times New Roman"/>
              </a:rPr>
              <a:t>数据来源余额表</a:t>
            </a:r>
          </a:p>
          <a:p>
            <a:pPr indent="408305">
              <a:spcAft>
                <a:spcPts val="0"/>
              </a:spcAft>
              <a:defRPr/>
            </a:pPr>
            <a:r>
              <a:rPr lang="zh-CN" kern="100" dirty="0">
                <a:solidFill>
                  <a:srgbClr val="002060"/>
                </a:solidFill>
                <a:cs typeface="Times New Roman"/>
              </a:rPr>
              <a:t>来源本表仍三项（目</a:t>
            </a:r>
            <a:r>
              <a:rPr lang="zh-CN" kern="100" dirty="0" smtClean="0">
                <a:solidFill>
                  <a:srgbClr val="002060"/>
                </a:solidFill>
                <a:cs typeface="Times New Roman"/>
              </a:rPr>
              <a:t>）</a:t>
            </a:r>
            <a:endParaRPr lang="zh-CN" kern="100" dirty="0">
              <a:solidFill>
                <a:srgbClr val="002060"/>
              </a:solidFill>
              <a:cs typeface="Times New Roman"/>
            </a:endParaRPr>
          </a:p>
          <a:p>
            <a:pPr indent="408305" algn="ctr">
              <a:spcAft>
                <a:spcPts val="0"/>
              </a:spcAft>
              <a:defRPr/>
            </a:pPr>
            <a:r>
              <a:rPr lang="zh-CN" kern="100" dirty="0">
                <a:solidFill>
                  <a:srgbClr val="002060"/>
                </a:solidFill>
                <a:cs typeface="Times New Roman"/>
              </a:rPr>
              <a:t>一</a:t>
            </a:r>
            <a:r>
              <a:rPr lang="zh-CN" sz="2400" b="1" kern="100" dirty="0">
                <a:solidFill>
                  <a:srgbClr val="FF0000"/>
                </a:solidFill>
                <a:cs typeface="Times New Roman"/>
              </a:rPr>
              <a:t>营</a:t>
            </a:r>
            <a:r>
              <a:rPr lang="zh-CN" kern="100" dirty="0">
                <a:solidFill>
                  <a:srgbClr val="002060"/>
                </a:solidFill>
                <a:cs typeface="Times New Roman"/>
              </a:rPr>
              <a:t>（业利润）</a:t>
            </a:r>
          </a:p>
          <a:p>
            <a:pPr indent="408305" algn="ctr">
              <a:spcAft>
                <a:spcPts val="0"/>
              </a:spcAft>
              <a:defRPr/>
            </a:pPr>
            <a:r>
              <a:rPr lang="zh-CN" kern="100" dirty="0">
                <a:solidFill>
                  <a:srgbClr val="002060"/>
                </a:solidFill>
                <a:cs typeface="Times New Roman"/>
              </a:rPr>
              <a:t>二</a:t>
            </a:r>
            <a:r>
              <a:rPr lang="zh-CN" sz="2400" b="1" kern="100" dirty="0">
                <a:solidFill>
                  <a:srgbClr val="FF0000"/>
                </a:solidFill>
                <a:cs typeface="Times New Roman"/>
              </a:rPr>
              <a:t>利</a:t>
            </a:r>
            <a:r>
              <a:rPr lang="zh-CN" kern="100" dirty="0">
                <a:solidFill>
                  <a:srgbClr val="002060"/>
                </a:solidFill>
                <a:cs typeface="Times New Roman"/>
              </a:rPr>
              <a:t>（润总额）</a:t>
            </a:r>
          </a:p>
          <a:p>
            <a:pPr indent="408305">
              <a:spcAft>
                <a:spcPts val="0"/>
              </a:spcAft>
              <a:defRPr/>
            </a:pPr>
            <a:r>
              <a:rPr lang="en-US" altLang="zh-CN" kern="100" dirty="0" smtClean="0">
                <a:solidFill>
                  <a:srgbClr val="002060"/>
                </a:solidFill>
                <a:cs typeface="Times New Roman"/>
              </a:rPr>
              <a:t>             </a:t>
            </a:r>
            <a:r>
              <a:rPr lang="zh-CN" kern="100" dirty="0" smtClean="0">
                <a:solidFill>
                  <a:srgbClr val="002060"/>
                </a:solidFill>
                <a:cs typeface="Times New Roman"/>
              </a:rPr>
              <a:t>三</a:t>
            </a:r>
            <a:r>
              <a:rPr lang="zh-CN" sz="2400" b="1" kern="100" dirty="0">
                <a:solidFill>
                  <a:srgbClr val="FF0000"/>
                </a:solidFill>
                <a:cs typeface="Times New Roman"/>
              </a:rPr>
              <a:t>净利</a:t>
            </a:r>
            <a:r>
              <a:rPr lang="zh-CN" kern="100" dirty="0">
                <a:solidFill>
                  <a:srgbClr val="002060"/>
                </a:solidFill>
                <a:cs typeface="Times New Roman"/>
              </a:rPr>
              <a:t>（润</a:t>
            </a:r>
            <a:r>
              <a:rPr lang="zh-CN" kern="100" dirty="0" smtClean="0">
                <a:solidFill>
                  <a:srgbClr val="002060"/>
                </a:solidFill>
                <a:cs typeface="Times New Roman"/>
              </a:rPr>
              <a:t>）</a:t>
            </a:r>
            <a:endParaRPr lang="zh-CN" kern="100" dirty="0">
              <a:solidFill>
                <a:srgbClr val="002060"/>
              </a:solidFill>
              <a:cs typeface="Times New Roman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18079" y="3968253"/>
            <a:ext cx="11654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营</a:t>
            </a:r>
            <a:endParaRPr lang="en-US" altLang="zh-CN" sz="2400" b="1" kern="100" dirty="0" smtClean="0">
              <a:solidFill>
                <a:srgbClr val="FF0000"/>
              </a:solidFill>
              <a:latin typeface="Calibri"/>
              <a:ea typeface="宋体"/>
              <a:cs typeface="Times New Roman"/>
            </a:endParaRPr>
          </a:p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利</a:t>
            </a:r>
            <a:endParaRPr lang="en-US" altLang="zh-CN" sz="2400" b="1" kern="100" dirty="0" smtClean="0">
              <a:solidFill>
                <a:srgbClr val="FF0000"/>
              </a:solidFill>
              <a:latin typeface="Calibri"/>
              <a:ea typeface="宋体"/>
              <a:cs typeface="Times New Roman"/>
            </a:endParaRPr>
          </a:p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净利</a:t>
            </a:r>
            <a:endParaRPr lang="zh-CN" altLang="en-US" sz="2000" kern="100" dirty="0">
              <a:solidFill>
                <a:srgbClr val="002060"/>
              </a:solidFill>
              <a:latin typeface="Calibri"/>
              <a:ea typeface="宋体"/>
              <a:cs typeface="Times New Roman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328601" y="2382541"/>
            <a:ext cx="11654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营</a:t>
            </a:r>
            <a:endParaRPr lang="en-US" altLang="zh-CN" sz="2400" b="1" kern="100" dirty="0" smtClean="0">
              <a:solidFill>
                <a:srgbClr val="FF0000"/>
              </a:solidFill>
              <a:latin typeface="Calibri"/>
              <a:ea typeface="宋体"/>
              <a:cs typeface="Times New Roman"/>
            </a:endParaRPr>
          </a:p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利</a:t>
            </a:r>
            <a:endParaRPr lang="en-US" altLang="zh-CN" sz="2400" b="1" kern="100" dirty="0" smtClean="0">
              <a:solidFill>
                <a:srgbClr val="FF0000"/>
              </a:solidFill>
              <a:latin typeface="Calibri"/>
              <a:ea typeface="宋体"/>
              <a:cs typeface="Times New Roman"/>
            </a:endParaRPr>
          </a:p>
          <a:p>
            <a:pPr lvl="0">
              <a:spcAft>
                <a:spcPts val="0"/>
              </a:spcAft>
              <a:defRPr/>
            </a:pPr>
            <a:r>
              <a:rPr lang="zh-CN" altLang="en-US" sz="2400" b="1" kern="100" dirty="0" smtClean="0">
                <a:solidFill>
                  <a:srgbClr val="FF0000"/>
                </a:solidFill>
                <a:latin typeface="Calibri"/>
                <a:ea typeface="宋体"/>
                <a:cs typeface="Times New Roman"/>
              </a:rPr>
              <a:t>净利</a:t>
            </a:r>
            <a:endParaRPr lang="zh-CN" altLang="en-US" sz="2000" kern="100" dirty="0">
              <a:solidFill>
                <a:srgbClr val="002060"/>
              </a:solidFill>
              <a:latin typeface="Calibri"/>
              <a:ea typeface="宋体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200"/>
                            </p:stCondLst>
                            <p:childTnLst>
                              <p:par>
                                <p:cTn id="32" presetID="21" presetClass="emph" presetSubtype="0" repeatCount="indefinite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1" presetClass="emph" presetSubtype="0" repeatCount="indefinite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2" grpId="0" animBg="1"/>
      <p:bldP spid="2" grpId="0"/>
      <p:bldP spid="2" grpId="1"/>
      <p:bldP spid="14" grpId="0"/>
      <p:bldP spid="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4" r="2146"/>
          <a:stretch/>
        </p:blipFill>
        <p:spPr>
          <a:xfrm>
            <a:off x="0" y="681540"/>
            <a:ext cx="9144000" cy="4365929"/>
          </a:xfrm>
          <a:prstGeom prst="rect">
            <a:avLst/>
          </a:prstGeom>
        </p:spPr>
      </p:pic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4788025" y="1188804"/>
            <a:ext cx="34012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zh-CN" sz="4000" b="1" dirty="0" smtClean="0">
                <a:solidFill>
                  <a:srgbClr val="FF6600"/>
                </a:solidFill>
              </a:rPr>
              <a:t>运用</a:t>
            </a:r>
            <a:endParaRPr lang="en-US" altLang="zh-CN" sz="4000" b="1" dirty="0" smtClean="0">
              <a:solidFill>
                <a:srgbClr val="FF66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srgbClr val="FF6600"/>
                </a:solidFill>
              </a:rPr>
              <a:t>Excel</a:t>
            </a:r>
            <a:r>
              <a:rPr lang="zh-CN" altLang="zh-CN" sz="4000" b="1" dirty="0" smtClean="0">
                <a:solidFill>
                  <a:srgbClr val="FF6600"/>
                </a:solidFill>
              </a:rPr>
              <a:t>编制</a:t>
            </a:r>
            <a:endParaRPr lang="en-US" altLang="zh-CN" sz="4000" b="1" dirty="0" smtClean="0">
              <a:solidFill>
                <a:srgbClr val="FF6600"/>
              </a:solidFill>
            </a:endParaRPr>
          </a:p>
          <a:p>
            <a:pPr algn="ctr"/>
            <a:r>
              <a:rPr lang="zh-CN" altLang="zh-CN" sz="4000" b="1" dirty="0" smtClean="0">
                <a:solidFill>
                  <a:srgbClr val="FF6600"/>
                </a:solidFill>
              </a:rPr>
              <a:t>资产负债表</a:t>
            </a:r>
            <a:endParaRPr lang="zh-CN" altLang="en-US" sz="4000" b="1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1492" y="1290433"/>
            <a:ext cx="5203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新课</a:t>
            </a:r>
            <a:r>
              <a:rPr lang="zh-CN" altLang="en-US" sz="4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预习</a:t>
            </a:r>
            <a:endParaRPr lang="zh-CN" alt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6384"/>
            <a:ext cx="9144000" cy="1851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0" y="3435846"/>
            <a:ext cx="9144000" cy="2067694"/>
          </a:xfrm>
          <a:prstGeom prst="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云形标注 7"/>
          <p:cNvSpPr/>
          <p:nvPr/>
        </p:nvSpPr>
        <p:spPr>
          <a:xfrm>
            <a:off x="-612576" y="-308570"/>
            <a:ext cx="4970850" cy="1620440"/>
          </a:xfrm>
          <a:prstGeom prst="cloudCallout">
            <a:avLst>
              <a:gd name="adj1" fmla="val 92177"/>
              <a:gd name="adj2" fmla="val 163022"/>
            </a:avLst>
          </a:prstGeom>
          <a:blipFill>
            <a:blip r:embed="rId4" cstate="print"/>
            <a:srcRect/>
            <a:stretch>
              <a:fillRect l="-6950" r="-307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7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72000" y="527040"/>
            <a:ext cx="1944216" cy="186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500" b="1" spc="-220" dirty="0">
                <a:ln w="38100" cmpd="sng">
                  <a:solidFill>
                    <a:srgbClr val="FF6600"/>
                  </a:solidFill>
                  <a:prstDash val="solid"/>
                </a:ln>
                <a:solidFill>
                  <a:srgbClr val="FF6600"/>
                </a:solidFill>
                <a:latin typeface="黑体" pitchFamily="49" charset="-122"/>
                <a:ea typeface="黑体" pitchFamily="49" charset="-122"/>
              </a:rPr>
              <a:t>谢</a:t>
            </a:r>
            <a:endParaRPr lang="zh-CN" altLang="en-US" sz="11500" b="1" spc="-220" dirty="0">
              <a:ln w="38100" cmpd="sng">
                <a:solidFill>
                  <a:srgbClr val="FF6600"/>
                </a:solidFill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9952" y="2307524"/>
            <a:ext cx="11112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200" b="1" dirty="0">
                <a:ln w="38100" cmpd="sng">
                  <a:solidFill>
                    <a:srgbClr val="FF6600"/>
                  </a:solidFill>
                  <a:prstDash val="solid"/>
                </a:ln>
                <a:solidFill>
                  <a:srgbClr val="FF6600"/>
                </a:solidFill>
                <a:latin typeface="黑体" pitchFamily="49" charset="-122"/>
                <a:ea typeface="黑体" pitchFamily="49" charset="-122"/>
              </a:rPr>
              <a:t>谢</a:t>
            </a:r>
            <a:endParaRPr lang="zh-CN" altLang="en-US" sz="2400" dirty="0">
              <a:solidFill>
                <a:srgbClr val="FF6600"/>
              </a:solidFill>
              <a:latin typeface="+mn-lt"/>
              <a:ea typeface="+mn-ea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3491880" y="1275606"/>
            <a:ext cx="288925" cy="21550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  <a:effectLst>
            <a:outerShdw blurRad="254000" dist="38100" sx="75000" sy="75000" algn="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012160" y="2859782"/>
            <a:ext cx="147638" cy="110729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  <a:effectLst>
            <a:outerShdw blurRad="254000" dist="38100" sx="75000" sy="75000" algn="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85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85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38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4" y="30956"/>
            <a:ext cx="884237" cy="43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横卷形 5"/>
          <p:cNvSpPr/>
          <p:nvPr/>
        </p:nvSpPr>
        <p:spPr>
          <a:xfrm>
            <a:off x="3011488" y="280988"/>
            <a:ext cx="3517900" cy="1092994"/>
          </a:xfrm>
          <a:prstGeom prst="horizontalScroll">
            <a:avLst/>
          </a:prstGeom>
          <a:solidFill>
            <a:srgbClr val="FFFF66"/>
          </a:solidFill>
          <a:ln>
            <a:solidFill>
              <a:schemeClr val="accent6">
                <a:lumMod val="75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</a:rPr>
              <a:t>本讲知识点</a:t>
            </a:r>
          </a:p>
        </p:txBody>
      </p:sp>
      <p:grpSp>
        <p:nvGrpSpPr>
          <p:cNvPr id="17" name="组合 18"/>
          <p:cNvGrpSpPr>
            <a:grpSpLocks/>
          </p:cNvGrpSpPr>
          <p:nvPr/>
        </p:nvGrpSpPr>
        <p:grpSpPr bwMode="auto">
          <a:xfrm>
            <a:off x="1043796" y="1528763"/>
            <a:ext cx="5329238" cy="1026319"/>
            <a:chOff x="1763688" y="980728"/>
            <a:chExt cx="5328592" cy="1368152"/>
          </a:xfrm>
        </p:grpSpPr>
        <p:sp>
          <p:nvSpPr>
            <p:cNvPr id="19" name="圆角矩形 18">
              <a:hlinkClick r:id="rId4" action="ppaction://hlinksldjump"/>
            </p:cNvPr>
            <p:cNvSpPr/>
            <p:nvPr/>
          </p:nvSpPr>
          <p:spPr>
            <a:xfrm>
              <a:off x="2700199" y="1485452"/>
              <a:ext cx="4392081" cy="647571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利润表的概念</a:t>
              </a:r>
            </a:p>
          </p:txBody>
        </p:sp>
        <p:sp>
          <p:nvSpPr>
            <p:cNvPr id="20" name="菱形 19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一</a:t>
              </a:r>
            </a:p>
          </p:txBody>
        </p:sp>
      </p:grpSp>
      <p:grpSp>
        <p:nvGrpSpPr>
          <p:cNvPr id="27" name="组合 2"/>
          <p:cNvGrpSpPr>
            <a:grpSpLocks/>
          </p:cNvGrpSpPr>
          <p:nvPr/>
        </p:nvGrpSpPr>
        <p:grpSpPr bwMode="auto">
          <a:xfrm>
            <a:off x="2440379" y="2667135"/>
            <a:ext cx="5329237" cy="1026319"/>
            <a:chOff x="1763688" y="980728"/>
            <a:chExt cx="5328592" cy="1368152"/>
          </a:xfrm>
          <a:solidFill>
            <a:srgbClr val="00B050"/>
          </a:solidFill>
        </p:grpSpPr>
        <p:sp>
          <p:nvSpPr>
            <p:cNvPr id="28" name="圆角矩形 27">
              <a:hlinkClick r:id="rId5" action="ppaction://hlinksldjump"/>
            </p:cNvPr>
            <p:cNvSpPr/>
            <p:nvPr/>
          </p:nvSpPr>
          <p:spPr>
            <a:xfrm>
              <a:off x="2700200" y="1485452"/>
              <a:ext cx="4392080" cy="647571"/>
            </a:xfrm>
            <a:prstGeom prst="roundRect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编制利润表</a:t>
              </a:r>
            </a:p>
          </p:txBody>
        </p:sp>
        <p:sp>
          <p:nvSpPr>
            <p:cNvPr id="29" name="菱形 28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二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575" y="862013"/>
            <a:ext cx="8280400" cy="1077218"/>
          </a:xfrm>
          <a:prstGeom prst="rect">
            <a:avLst/>
          </a:prstGeom>
          <a:noFill/>
          <a:ln w="22225">
            <a:solidFill>
              <a:srgbClr val="00CC00"/>
            </a:solidFill>
          </a:ln>
        </p:spPr>
        <p:txBody>
          <a:bodyPr>
            <a:spAutoFit/>
          </a:bodyPr>
          <a:lstStyle/>
          <a:p>
            <a:pPr marL="0" lvl="1" indent="72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200" b="1" dirty="0">
                <a:solidFill>
                  <a:srgbClr val="002060"/>
                </a:solidFill>
              </a:rPr>
              <a:t>运用</a:t>
            </a:r>
            <a:r>
              <a:rPr lang="en-US" altLang="zh-CN" sz="3200" b="1" dirty="0">
                <a:solidFill>
                  <a:srgbClr val="002060"/>
                </a:solidFill>
              </a:rPr>
              <a:t>Excel</a:t>
            </a:r>
            <a:r>
              <a:rPr lang="zh-CN" altLang="zh-CN" sz="3200" b="1" dirty="0">
                <a:solidFill>
                  <a:srgbClr val="002060"/>
                </a:solidFill>
              </a:rPr>
              <a:t>的公式、单元格引用，完成利润表的编制。</a:t>
            </a:r>
            <a:endParaRPr lang="zh-CN" altLang="en-US" sz="3200" b="1" dirty="0">
              <a:solidFill>
                <a:srgbClr val="002060"/>
              </a:solidFill>
              <a:latin typeface="+mn-lt"/>
              <a:ea typeface="+mn-ea"/>
            </a:endParaRPr>
          </a:p>
        </p:txBody>
      </p:sp>
      <p:sp>
        <p:nvSpPr>
          <p:cNvPr id="6" name="饼形 5"/>
          <p:cNvSpPr/>
          <p:nvPr/>
        </p:nvSpPr>
        <p:spPr bwMode="auto">
          <a:xfrm rot="5400000">
            <a:off x="803508" y="-183570"/>
            <a:ext cx="888206" cy="2121909"/>
          </a:xfrm>
          <a:prstGeom prst="pie">
            <a:avLst>
              <a:gd name="adj1" fmla="val 18571"/>
              <a:gd name="adj2" fmla="val 16148814"/>
            </a:avLst>
          </a:prstGeom>
          <a:solidFill>
            <a:srgbClr val="00B0F0"/>
          </a:solidFill>
          <a:ln>
            <a:noFill/>
          </a:ln>
          <a:effectLst>
            <a:innerShdw blurRad="152400" dir="1800000">
              <a:prstClr val="black"/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361950" y="455779"/>
            <a:ext cx="1944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chemeClr val="bg2"/>
                </a:solidFill>
                <a:latin typeface="Calibri" pitchFamily="34" charset="0"/>
              </a:rPr>
              <a:t>教学目标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6575" y="2438400"/>
            <a:ext cx="8280400" cy="1077218"/>
          </a:xfrm>
          <a:prstGeom prst="rect">
            <a:avLst/>
          </a:prstGeom>
          <a:noFill/>
          <a:ln w="2222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indent="71913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1" indent="7200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3200" b="1" dirty="0">
                <a:solidFill>
                  <a:srgbClr val="002060"/>
                </a:solidFill>
              </a:rPr>
              <a:t>熟练掌握运用</a:t>
            </a:r>
            <a:r>
              <a:rPr lang="en-US" altLang="zh-CN" sz="3200" b="1" dirty="0">
                <a:solidFill>
                  <a:srgbClr val="002060"/>
                </a:solidFill>
              </a:rPr>
              <a:t>Excel</a:t>
            </a:r>
            <a:r>
              <a:rPr lang="zh-CN" altLang="zh-CN" sz="3200" b="1" dirty="0">
                <a:solidFill>
                  <a:srgbClr val="002060"/>
                </a:solidFill>
              </a:rPr>
              <a:t>编制利润表的操作方法，并能灵活运用。</a:t>
            </a:r>
            <a:endParaRPr lang="zh-CN" altLang="en-US" sz="3200" b="1" dirty="0">
              <a:solidFill>
                <a:srgbClr val="002060"/>
              </a:solidFill>
            </a:endParaRPr>
          </a:p>
        </p:txBody>
      </p:sp>
      <p:sp>
        <p:nvSpPr>
          <p:cNvPr id="11" name="饼形 10"/>
          <p:cNvSpPr/>
          <p:nvPr/>
        </p:nvSpPr>
        <p:spPr bwMode="auto">
          <a:xfrm rot="5400000">
            <a:off x="803508" y="1413996"/>
            <a:ext cx="888206" cy="2121909"/>
          </a:xfrm>
          <a:prstGeom prst="pie">
            <a:avLst>
              <a:gd name="adj1" fmla="val 18571"/>
              <a:gd name="adj2" fmla="val 16148814"/>
            </a:avLst>
          </a:prstGeom>
          <a:solidFill>
            <a:srgbClr val="FF0066"/>
          </a:solidFill>
          <a:ln>
            <a:noFill/>
          </a:ln>
          <a:effectLst>
            <a:innerShdw blurRad="152400" dir="1800000">
              <a:prstClr val="black"/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395289" y="2047210"/>
            <a:ext cx="1944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chemeClr val="bg2"/>
                </a:solidFill>
                <a:latin typeface="Calibri" pitchFamily="34" charset="0"/>
              </a:rPr>
              <a:t>技能目标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6575" y="4015978"/>
            <a:ext cx="8280400" cy="830997"/>
          </a:xfrm>
          <a:prstGeom prst="rect">
            <a:avLst/>
          </a:prstGeom>
          <a:noFill/>
          <a:ln w="2222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indent="719138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lvl="1" eaLnBrk="1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zh-CN" sz="3200" b="1">
                <a:solidFill>
                  <a:srgbClr val="002060"/>
                </a:solidFill>
              </a:rPr>
              <a:t>培养学生严谨的工作作风。</a:t>
            </a:r>
            <a:endParaRPr lang="zh-CN" altLang="en-US" sz="3200" b="1">
              <a:solidFill>
                <a:srgbClr val="002060"/>
              </a:solidFill>
            </a:endParaRPr>
          </a:p>
        </p:txBody>
      </p:sp>
      <p:sp>
        <p:nvSpPr>
          <p:cNvPr id="10" name="饼形 9"/>
          <p:cNvSpPr/>
          <p:nvPr/>
        </p:nvSpPr>
        <p:spPr bwMode="auto">
          <a:xfrm rot="5400000">
            <a:off x="803508" y="2990617"/>
            <a:ext cx="888206" cy="2121909"/>
          </a:xfrm>
          <a:prstGeom prst="pie">
            <a:avLst>
              <a:gd name="adj1" fmla="val 18571"/>
              <a:gd name="adj2" fmla="val 16148814"/>
            </a:avLst>
          </a:prstGeom>
          <a:solidFill>
            <a:srgbClr val="00CC00"/>
          </a:solidFill>
          <a:ln>
            <a:noFill/>
          </a:ln>
          <a:effectLst>
            <a:innerShdw blurRad="152400" dir="1800000">
              <a:prstClr val="black"/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406939" y="3623392"/>
            <a:ext cx="1944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chemeClr val="bg2"/>
                </a:solidFill>
                <a:latin typeface="Calibri" pitchFamily="34" charset="0"/>
              </a:rPr>
              <a:t>情感目标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6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5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/>
      <p:bldP spid="9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2133">
            <a:off x="5865622" y="2337197"/>
            <a:ext cx="32766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816225" y="1754023"/>
            <a:ext cx="4132039" cy="1170884"/>
          </a:xfrm>
          <a:prstGeom prst="rect">
            <a:avLst/>
          </a:prstGeom>
          <a:noFill/>
          <a:ln w="38100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bIns="108000">
            <a:spAutoFit/>
          </a:bodyPr>
          <a:lstStyle/>
          <a:p>
            <a:pPr marL="0" lvl="1" algn="ctr">
              <a:lnSpc>
                <a:spcPct val="150000"/>
              </a:lnSpc>
              <a:spcBef>
                <a:spcPts val="0"/>
              </a:spcBef>
            </a:pPr>
            <a:r>
              <a:rPr lang="zh-CN" altLang="en-US" sz="4400" b="1" dirty="0">
                <a:solidFill>
                  <a:srgbClr val="002060"/>
                </a:solidFill>
              </a:rPr>
              <a:t>编制利润表</a:t>
            </a:r>
          </a:p>
        </p:txBody>
      </p:sp>
      <p:sp>
        <p:nvSpPr>
          <p:cNvPr id="3" name="饼形 2"/>
          <p:cNvSpPr/>
          <p:nvPr/>
        </p:nvSpPr>
        <p:spPr bwMode="auto">
          <a:xfrm rot="5400000">
            <a:off x="2431527" y="619621"/>
            <a:ext cx="910835" cy="2303538"/>
          </a:xfrm>
          <a:prstGeom prst="pie">
            <a:avLst>
              <a:gd name="adj1" fmla="val 18571"/>
              <a:gd name="adj2" fmla="val 16148814"/>
            </a:avLst>
          </a:prstGeom>
          <a:solidFill>
            <a:srgbClr val="FF0066"/>
          </a:solidFill>
          <a:ln>
            <a:noFill/>
          </a:ln>
          <a:effectLst>
            <a:innerShdw blurRad="152400" dir="1800000">
              <a:prstClr val="black"/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1951039" y="1305334"/>
            <a:ext cx="19446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2"/>
                </a:solidFill>
                <a:latin typeface="Calibri" pitchFamily="34" charset="0"/>
              </a:rPr>
              <a:t>教学重点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4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4"/>
          <p:cNvGrpSpPr>
            <a:grpSpLocks/>
          </p:cNvGrpSpPr>
          <p:nvPr/>
        </p:nvGrpSpPr>
        <p:grpSpPr bwMode="auto">
          <a:xfrm>
            <a:off x="1403350" y="1545432"/>
            <a:ext cx="4608514" cy="1772531"/>
            <a:chOff x="1332037" y="2276873"/>
            <a:chExt cx="4608512" cy="2363201"/>
          </a:xfrm>
        </p:grpSpPr>
        <p:sp>
          <p:nvSpPr>
            <p:cNvPr id="3" name="饼形 2"/>
            <p:cNvSpPr/>
            <p:nvPr/>
          </p:nvSpPr>
          <p:spPr bwMode="auto">
            <a:xfrm rot="5400000">
              <a:off x="2768782" y="840128"/>
              <a:ext cx="1584208" cy="4457698"/>
            </a:xfrm>
            <a:prstGeom prst="pie">
              <a:avLst>
                <a:gd name="adj1" fmla="val 18571"/>
                <a:gd name="adj2" fmla="val 16148814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182" name="TextBox 8"/>
            <p:cNvSpPr txBox="1">
              <a:spLocks noChangeArrowheads="1"/>
            </p:cNvSpPr>
            <p:nvPr/>
          </p:nvSpPr>
          <p:spPr bwMode="auto">
            <a:xfrm>
              <a:off x="1856157" y="2301146"/>
              <a:ext cx="4084392" cy="233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zh-CN" altLang="en-US" sz="3600" b="1" dirty="0">
                  <a:solidFill>
                    <a:schemeClr val="bg2"/>
                  </a:solidFill>
                  <a:latin typeface="Calibri" pitchFamily="34" charset="0"/>
                </a:rPr>
                <a:t>案例教学法</a:t>
              </a:r>
              <a:endParaRPr lang="en-US" altLang="zh-CN" sz="3600" b="1" dirty="0">
                <a:solidFill>
                  <a:schemeClr val="bg2"/>
                </a:solidFill>
                <a:latin typeface="Calibri" pitchFamily="34" charset="0"/>
              </a:endParaRPr>
            </a:p>
            <a:p>
              <a:pPr eaLnBrk="1" hangingPunct="1"/>
              <a:r>
                <a:rPr lang="zh-CN" altLang="en-US" sz="3600" b="1" dirty="0">
                  <a:solidFill>
                    <a:schemeClr val="bg2"/>
                  </a:solidFill>
                  <a:latin typeface="Calibri" pitchFamily="34" charset="0"/>
                </a:rPr>
                <a:t>演示法</a:t>
              </a:r>
            </a:p>
            <a:p>
              <a:pPr eaLnBrk="1" hangingPunct="1"/>
              <a:endParaRPr lang="zh-CN" altLang="en-US" sz="3600" b="1" dirty="0">
                <a:solidFill>
                  <a:schemeClr val="bg2"/>
                </a:solidFill>
                <a:latin typeface="Calibri" pitchFamily="34" charset="0"/>
              </a:endParaRPr>
            </a:p>
          </p:txBody>
        </p:sp>
      </p:grpSp>
      <p:grpSp>
        <p:nvGrpSpPr>
          <p:cNvPr id="4" name="组合 15"/>
          <p:cNvGrpSpPr>
            <a:grpSpLocks/>
          </p:cNvGrpSpPr>
          <p:nvPr/>
        </p:nvGrpSpPr>
        <p:grpSpPr bwMode="auto">
          <a:xfrm>
            <a:off x="3563938" y="2356248"/>
            <a:ext cx="4608512" cy="1221873"/>
            <a:chOff x="3491880" y="3356843"/>
            <a:chExt cx="4608512" cy="1629163"/>
          </a:xfrm>
        </p:grpSpPr>
        <p:sp>
          <p:nvSpPr>
            <p:cNvPr id="6" name="饼形 5"/>
            <p:cNvSpPr/>
            <p:nvPr/>
          </p:nvSpPr>
          <p:spPr bwMode="auto">
            <a:xfrm rot="16200000">
              <a:off x="5079379" y="1920156"/>
              <a:ext cx="1584325" cy="4457700"/>
            </a:xfrm>
            <a:prstGeom prst="pie">
              <a:avLst>
                <a:gd name="adj1" fmla="val 18571"/>
                <a:gd name="adj2" fmla="val 16148814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179" name="TextBox 11"/>
            <p:cNvSpPr txBox="1">
              <a:spLocks noChangeArrowheads="1"/>
            </p:cNvSpPr>
            <p:nvPr/>
          </p:nvSpPr>
          <p:spPr bwMode="auto">
            <a:xfrm>
              <a:off x="3491880" y="4124232"/>
              <a:ext cx="4084391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r" eaLnBrk="1" hangingPunct="1"/>
              <a:r>
                <a:rPr lang="zh-CN" altLang="en-US" sz="3600" b="1" dirty="0">
                  <a:solidFill>
                    <a:schemeClr val="bg2"/>
                  </a:solidFill>
                  <a:latin typeface="Calibri" pitchFamily="34" charset="0"/>
                </a:rPr>
                <a:t>自主学习法</a:t>
              </a:r>
            </a:p>
          </p:txBody>
        </p:sp>
        <p:sp>
          <p:nvSpPr>
            <p:cNvPr id="7180" name="TextBox 13"/>
            <p:cNvSpPr txBox="1">
              <a:spLocks noChangeArrowheads="1"/>
            </p:cNvSpPr>
            <p:nvPr/>
          </p:nvSpPr>
          <p:spPr bwMode="auto">
            <a:xfrm>
              <a:off x="4355977" y="3548168"/>
              <a:ext cx="3528391" cy="697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r" eaLnBrk="1" hangingPunct="1"/>
              <a:r>
                <a:rPr lang="zh-CN" altLang="en-US" sz="2800" b="1" dirty="0">
                  <a:solidFill>
                    <a:schemeClr val="bg2"/>
                  </a:solidFill>
                  <a:latin typeface="Calibri" pitchFamily="34" charset="0"/>
                </a:rPr>
                <a:t>任务驱动法</a:t>
              </a:r>
            </a:p>
          </p:txBody>
        </p:sp>
      </p:grpSp>
      <p:sp>
        <p:nvSpPr>
          <p:cNvPr id="9" name="椭圆形标注 8"/>
          <p:cNvSpPr/>
          <p:nvPr/>
        </p:nvSpPr>
        <p:spPr>
          <a:xfrm>
            <a:off x="827584" y="789552"/>
            <a:ext cx="1944216" cy="378042"/>
          </a:xfrm>
          <a:prstGeom prst="wedgeEllipseCallout">
            <a:avLst>
              <a:gd name="adj1" fmla="val 49715"/>
              <a:gd name="adj2" fmla="val 16832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/>
              <a:t>教法</a:t>
            </a:r>
          </a:p>
        </p:txBody>
      </p:sp>
      <p:sp>
        <p:nvSpPr>
          <p:cNvPr id="10" name="椭圆形标注 9"/>
          <p:cNvSpPr/>
          <p:nvPr/>
        </p:nvSpPr>
        <p:spPr>
          <a:xfrm>
            <a:off x="6876256" y="3975906"/>
            <a:ext cx="1944216" cy="378042"/>
          </a:xfrm>
          <a:prstGeom prst="wedgeEllipseCallout">
            <a:avLst>
              <a:gd name="adj1" fmla="val -51404"/>
              <a:gd name="adj2" fmla="val -16426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/>
              <a:t>学法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7"/>
          <a:stretch/>
        </p:blipFill>
        <p:spPr>
          <a:xfrm>
            <a:off x="0" y="1009876"/>
            <a:ext cx="9100457" cy="4110433"/>
          </a:xfrm>
          <a:prstGeom prst="rect">
            <a:avLst/>
          </a:prstGeom>
        </p:spPr>
      </p:pic>
      <p:sp>
        <p:nvSpPr>
          <p:cNvPr id="8194" name="矩形 1"/>
          <p:cNvSpPr>
            <a:spLocks noChangeArrowheads="1"/>
          </p:cNvSpPr>
          <p:nvPr/>
        </p:nvSpPr>
        <p:spPr bwMode="auto">
          <a:xfrm>
            <a:off x="5130864" y="1492475"/>
            <a:ext cx="2952327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>
              <a:lnSpc>
                <a:spcPct val="110000"/>
              </a:lnSpc>
            </a:pPr>
            <a:r>
              <a:rPr lang="zh-CN" altLang="zh-CN" sz="2400" b="1" u="sng" dirty="0">
                <a:solidFill>
                  <a:srgbClr val="002060"/>
                </a:solidFill>
              </a:rPr>
              <a:t>自</a:t>
            </a:r>
            <a:r>
              <a:rPr lang="en-US" altLang="zh-CN" sz="2400" b="1" u="sng" dirty="0">
                <a:solidFill>
                  <a:srgbClr val="002060"/>
                </a:solidFill>
              </a:rPr>
              <a:t>2016</a:t>
            </a:r>
            <a:r>
              <a:rPr lang="zh-CN" altLang="zh-CN" sz="2400" b="1" u="sng" dirty="0">
                <a:solidFill>
                  <a:srgbClr val="002060"/>
                </a:solidFill>
              </a:rPr>
              <a:t>年</a:t>
            </a:r>
            <a:r>
              <a:rPr lang="en-US" altLang="zh-CN" sz="2400" b="1" u="sng" dirty="0">
                <a:solidFill>
                  <a:srgbClr val="002060"/>
                </a:solidFill>
              </a:rPr>
              <a:t>5</a:t>
            </a:r>
            <a:r>
              <a:rPr lang="zh-CN" altLang="zh-CN" sz="2400" b="1" u="sng" dirty="0">
                <a:solidFill>
                  <a:srgbClr val="002060"/>
                </a:solidFill>
              </a:rPr>
              <a:t>月</a:t>
            </a:r>
            <a:r>
              <a:rPr lang="en-US" altLang="zh-CN" sz="2400" b="1" u="sng" dirty="0">
                <a:solidFill>
                  <a:srgbClr val="002060"/>
                </a:solidFill>
              </a:rPr>
              <a:t>1</a:t>
            </a:r>
            <a:r>
              <a:rPr lang="zh-CN" altLang="zh-CN" sz="2400" b="1" u="sng" dirty="0">
                <a:solidFill>
                  <a:srgbClr val="002060"/>
                </a:solidFill>
              </a:rPr>
              <a:t>日起，我国全面实现营业税改征增值税，“营业税金及附加”科目、项目调整为“税金及附加”</a:t>
            </a:r>
            <a:r>
              <a:rPr lang="zh-CN" altLang="zh-CN" sz="2400" b="1" u="sng" dirty="0" smtClean="0">
                <a:solidFill>
                  <a:srgbClr val="002060"/>
                </a:solidFill>
              </a:rPr>
              <a:t>。</a:t>
            </a:r>
            <a:endParaRPr lang="zh-CN" altLang="zh-CN" sz="2400" b="1" u="sng" dirty="0">
              <a:solidFill>
                <a:srgbClr val="002060"/>
              </a:solidFill>
            </a:endParaRPr>
          </a:p>
        </p:txBody>
      </p:sp>
      <p:sp>
        <p:nvSpPr>
          <p:cNvPr id="3" name="横卷形 2"/>
          <p:cNvSpPr/>
          <p:nvPr/>
        </p:nvSpPr>
        <p:spPr>
          <a:xfrm>
            <a:off x="2843808" y="9417"/>
            <a:ext cx="3848100" cy="1092994"/>
          </a:xfrm>
          <a:prstGeom prst="horizontalScroll">
            <a:avLst/>
          </a:prstGeom>
          <a:solidFill>
            <a:srgbClr val="FFFF66"/>
          </a:solidFill>
          <a:ln>
            <a:solidFill>
              <a:schemeClr val="accent6">
                <a:lumMod val="75000"/>
                <a:alpha val="5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solidFill>
                  <a:srgbClr val="000066"/>
                </a:solidFill>
                <a:latin typeface="隶书" pitchFamily="49" charset="-122"/>
                <a:ea typeface="隶书" pitchFamily="49" charset="-122"/>
              </a:rPr>
              <a:t>财经政策解读</a:t>
            </a:r>
          </a:p>
        </p:txBody>
      </p:sp>
      <p:sp>
        <p:nvSpPr>
          <p:cNvPr id="4" name="矩形 3"/>
          <p:cNvSpPr/>
          <p:nvPr/>
        </p:nvSpPr>
        <p:spPr>
          <a:xfrm>
            <a:off x="1779941" y="1404562"/>
            <a:ext cx="2736304" cy="2236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20000" algn="ctr">
              <a:lnSpc>
                <a:spcPct val="150000"/>
              </a:lnSpc>
            </a:pPr>
            <a:r>
              <a:rPr lang="zh-CN" altLang="zh-CN" sz="2400" b="1" u="sng" dirty="0">
                <a:solidFill>
                  <a:srgbClr val="002060"/>
                </a:solidFill>
              </a:rPr>
              <a:t>我国会计制度将所得税作为一项费用支出，不作为利润分配。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20"/>
                            </p:stCondLst>
                            <p:childTnLst>
                              <p:par>
                                <p:cTn id="18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3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009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009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14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160"/>
                            </p:stCondLst>
                            <p:childTnLst>
                              <p:par>
                                <p:cTn id="27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009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6009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3" grpId="0" animBg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云形标注 1"/>
          <p:cNvSpPr/>
          <p:nvPr/>
        </p:nvSpPr>
        <p:spPr>
          <a:xfrm>
            <a:off x="5290956" y="-236562"/>
            <a:ext cx="4248472" cy="1404156"/>
          </a:xfrm>
          <a:prstGeom prst="cloudCallout">
            <a:avLst>
              <a:gd name="adj1" fmla="val 12647"/>
              <a:gd name="adj2" fmla="val 247785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18" name="矩形 1"/>
          <p:cNvSpPr>
            <a:spLocks noChangeArrowheads="1"/>
          </p:cNvSpPr>
          <p:nvPr/>
        </p:nvSpPr>
        <p:spPr bwMode="auto">
          <a:xfrm>
            <a:off x="6588225" y="195486"/>
            <a:ext cx="212905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zh-CN" sz="4400" b="1" dirty="0" smtClean="0">
                <a:solidFill>
                  <a:schemeClr val="bg1"/>
                </a:solidFill>
                <a:latin typeface="华文彩云" pitchFamily="2" charset="-122"/>
                <a:ea typeface="华文彩云" pitchFamily="2" charset="-122"/>
              </a:rPr>
              <a:t>复</a:t>
            </a:r>
            <a:r>
              <a:rPr lang="en-US" altLang="zh-CN" sz="4400" b="1" dirty="0" smtClean="0">
                <a:solidFill>
                  <a:schemeClr val="bg1"/>
                </a:solidFill>
                <a:latin typeface="华文彩云" pitchFamily="2" charset="-122"/>
                <a:ea typeface="华文彩云" pitchFamily="2" charset="-122"/>
              </a:rPr>
              <a:t>  </a:t>
            </a:r>
            <a:r>
              <a:rPr lang="zh-CN" altLang="zh-CN" sz="4400" b="1" dirty="0" smtClean="0">
                <a:solidFill>
                  <a:schemeClr val="bg1"/>
                </a:solidFill>
                <a:latin typeface="华文彩云" pitchFamily="2" charset="-122"/>
                <a:ea typeface="华文彩云" pitchFamily="2" charset="-122"/>
              </a:rPr>
              <a:t>习</a:t>
            </a:r>
            <a:endParaRPr lang="zh-CN" altLang="zh-CN" sz="4400" b="1" dirty="0">
              <a:solidFill>
                <a:schemeClr val="bg1"/>
              </a:solidFill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1141177"/>
            <a:ext cx="31117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smtClean="0">
                <a:solidFill>
                  <a:srgbClr val="000066"/>
                </a:solidFill>
              </a:rPr>
              <a:t>1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．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营业利润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=</a:t>
            </a:r>
            <a:endParaRPr lang="zh-CN" altLang="en-US" sz="2200" b="1" dirty="0">
              <a:solidFill>
                <a:srgbClr val="000066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78732" y="1130291"/>
            <a:ext cx="56537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solidFill>
                  <a:srgbClr val="000066"/>
                </a:solidFill>
              </a:rPr>
              <a:t>营业</a:t>
            </a:r>
            <a:r>
              <a:rPr lang="zh-CN" altLang="zh-CN" sz="2000" b="1" dirty="0">
                <a:solidFill>
                  <a:srgbClr val="000066"/>
                </a:solidFill>
              </a:rPr>
              <a:t>收入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营业成本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税金及附加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销售费用</a:t>
            </a:r>
            <a:r>
              <a:rPr lang="en-US" altLang="zh-CN" sz="2000" b="1" dirty="0">
                <a:solidFill>
                  <a:srgbClr val="000066"/>
                </a:solidFill>
              </a:rPr>
              <a:t>-  </a:t>
            </a:r>
            <a:r>
              <a:rPr lang="zh-CN" altLang="zh-CN" sz="2000" b="1" dirty="0">
                <a:solidFill>
                  <a:srgbClr val="000066"/>
                </a:solidFill>
              </a:rPr>
              <a:t>管理费用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财务费用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资产减值损失</a:t>
            </a:r>
            <a:r>
              <a:rPr lang="en-US" altLang="zh-CN" sz="2000" b="1" dirty="0">
                <a:solidFill>
                  <a:srgbClr val="000066"/>
                </a:solidFill>
              </a:rPr>
              <a:t>+</a:t>
            </a:r>
            <a:r>
              <a:rPr lang="zh-CN" altLang="zh-CN" sz="2000" b="1" dirty="0">
                <a:solidFill>
                  <a:srgbClr val="000066"/>
                </a:solidFill>
              </a:rPr>
              <a:t>公允价值变动损益</a:t>
            </a:r>
            <a:r>
              <a:rPr lang="en-US" altLang="zh-CN" sz="2000" b="1" dirty="0">
                <a:solidFill>
                  <a:srgbClr val="000066"/>
                </a:solidFill>
              </a:rPr>
              <a:t>+</a:t>
            </a:r>
            <a:r>
              <a:rPr lang="zh-CN" altLang="zh-CN" sz="2000" b="1" dirty="0">
                <a:solidFill>
                  <a:srgbClr val="000066"/>
                </a:solidFill>
              </a:rPr>
              <a:t>投资收益</a:t>
            </a:r>
            <a:endParaRPr lang="zh-CN" altLang="en-US" sz="2000" b="1" dirty="0">
              <a:solidFill>
                <a:srgbClr val="000066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2463" y="2287592"/>
            <a:ext cx="21577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200" b="1" dirty="0" smtClean="0">
                <a:solidFill>
                  <a:srgbClr val="000066"/>
                </a:solidFill>
              </a:rPr>
              <a:t>2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．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营业收入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=</a:t>
            </a:r>
            <a:endParaRPr lang="zh-CN" altLang="zh-CN" sz="2200" b="1" dirty="0">
              <a:solidFill>
                <a:srgbClr val="000066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20458" y="2299151"/>
            <a:ext cx="49246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000" b="1" dirty="0" smtClean="0">
                <a:solidFill>
                  <a:srgbClr val="000066"/>
                </a:solidFill>
              </a:rPr>
              <a:t>主</a:t>
            </a:r>
            <a:r>
              <a:rPr lang="zh-CN" altLang="zh-CN" sz="2000" b="1" dirty="0">
                <a:solidFill>
                  <a:srgbClr val="000066"/>
                </a:solidFill>
              </a:rPr>
              <a:t>营业务收入</a:t>
            </a:r>
            <a:r>
              <a:rPr lang="en-US" altLang="zh-CN" sz="2000" b="1" dirty="0">
                <a:solidFill>
                  <a:srgbClr val="000066"/>
                </a:solidFill>
              </a:rPr>
              <a:t>+</a:t>
            </a:r>
            <a:r>
              <a:rPr lang="zh-CN" altLang="zh-CN" sz="2000" b="1" dirty="0">
                <a:solidFill>
                  <a:srgbClr val="000066"/>
                </a:solidFill>
              </a:rPr>
              <a:t>其他业务收入</a:t>
            </a:r>
          </a:p>
        </p:txBody>
      </p:sp>
      <p:sp>
        <p:nvSpPr>
          <p:cNvPr id="8" name="矩形 7"/>
          <p:cNvSpPr/>
          <p:nvPr/>
        </p:nvSpPr>
        <p:spPr>
          <a:xfrm>
            <a:off x="1072463" y="2843359"/>
            <a:ext cx="21577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200" b="1" dirty="0" smtClean="0">
                <a:solidFill>
                  <a:srgbClr val="000066"/>
                </a:solidFill>
              </a:rPr>
              <a:t>3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．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营业成本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=</a:t>
            </a:r>
            <a:endParaRPr lang="zh-CN" altLang="zh-CN" sz="2200" b="1" dirty="0">
              <a:solidFill>
                <a:srgbClr val="000066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20458" y="2852458"/>
            <a:ext cx="42461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000" b="1" dirty="0" smtClean="0">
                <a:solidFill>
                  <a:srgbClr val="000066"/>
                </a:solidFill>
              </a:rPr>
              <a:t>主</a:t>
            </a:r>
            <a:r>
              <a:rPr lang="zh-CN" altLang="zh-CN" sz="2000" b="1" dirty="0">
                <a:solidFill>
                  <a:srgbClr val="000066"/>
                </a:solidFill>
              </a:rPr>
              <a:t>营业务成本</a:t>
            </a:r>
            <a:r>
              <a:rPr lang="en-US" altLang="zh-CN" sz="2000" b="1" dirty="0">
                <a:solidFill>
                  <a:srgbClr val="000066"/>
                </a:solidFill>
              </a:rPr>
              <a:t>+</a:t>
            </a:r>
            <a:r>
              <a:rPr lang="zh-CN" altLang="zh-CN" sz="2000" b="1" dirty="0">
                <a:solidFill>
                  <a:srgbClr val="000066"/>
                </a:solidFill>
              </a:rPr>
              <a:t>其他业务成本</a:t>
            </a:r>
          </a:p>
        </p:txBody>
      </p:sp>
      <p:sp>
        <p:nvSpPr>
          <p:cNvPr id="10" name="矩形 9"/>
          <p:cNvSpPr/>
          <p:nvPr/>
        </p:nvSpPr>
        <p:spPr>
          <a:xfrm>
            <a:off x="1072463" y="3399126"/>
            <a:ext cx="21577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200" b="1" dirty="0" smtClean="0">
                <a:solidFill>
                  <a:srgbClr val="000066"/>
                </a:solidFill>
              </a:rPr>
              <a:t>4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．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利润总额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=</a:t>
            </a:r>
            <a:endParaRPr lang="zh-CN" altLang="zh-CN" sz="2200" b="1" dirty="0">
              <a:solidFill>
                <a:srgbClr val="000066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20458" y="3405765"/>
            <a:ext cx="50498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000" b="1" dirty="0" smtClean="0">
                <a:solidFill>
                  <a:srgbClr val="000066"/>
                </a:solidFill>
              </a:rPr>
              <a:t>营业</a:t>
            </a:r>
            <a:r>
              <a:rPr lang="zh-CN" altLang="zh-CN" sz="2000" b="1" dirty="0">
                <a:solidFill>
                  <a:srgbClr val="000066"/>
                </a:solidFill>
              </a:rPr>
              <a:t>利润</a:t>
            </a:r>
            <a:r>
              <a:rPr lang="en-US" altLang="zh-CN" sz="2000" b="1" dirty="0">
                <a:solidFill>
                  <a:srgbClr val="000066"/>
                </a:solidFill>
              </a:rPr>
              <a:t>+</a:t>
            </a:r>
            <a:r>
              <a:rPr lang="zh-CN" altLang="zh-CN" sz="2000" b="1" dirty="0">
                <a:solidFill>
                  <a:srgbClr val="000066"/>
                </a:solidFill>
              </a:rPr>
              <a:t>营业外收入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营业外支出</a:t>
            </a:r>
          </a:p>
        </p:txBody>
      </p:sp>
      <p:sp>
        <p:nvSpPr>
          <p:cNvPr id="12" name="矩形 11"/>
          <p:cNvSpPr/>
          <p:nvPr/>
        </p:nvSpPr>
        <p:spPr>
          <a:xfrm>
            <a:off x="1043608" y="3954892"/>
            <a:ext cx="21866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200" b="1" dirty="0" smtClean="0">
                <a:solidFill>
                  <a:srgbClr val="000066"/>
                </a:solidFill>
              </a:rPr>
              <a:t>5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．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净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 </a:t>
            </a:r>
            <a:r>
              <a:rPr lang="zh-CN" altLang="en-US" sz="2200" b="1" dirty="0" smtClean="0">
                <a:solidFill>
                  <a:srgbClr val="000066"/>
                </a:solidFill>
              </a:rPr>
              <a:t> 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利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  </a:t>
            </a:r>
            <a:r>
              <a:rPr lang="zh-CN" altLang="zh-CN" sz="2200" b="1" dirty="0" smtClean="0">
                <a:solidFill>
                  <a:srgbClr val="000066"/>
                </a:solidFill>
              </a:rPr>
              <a:t>润</a:t>
            </a:r>
            <a:r>
              <a:rPr lang="en-US" altLang="zh-CN" sz="2200" b="1" dirty="0" smtClean="0">
                <a:solidFill>
                  <a:srgbClr val="000066"/>
                </a:solidFill>
              </a:rPr>
              <a:t>=</a:t>
            </a:r>
            <a:endParaRPr lang="zh-CN" altLang="zh-CN" sz="2200" b="1" dirty="0">
              <a:solidFill>
                <a:srgbClr val="000066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20459" y="3959073"/>
            <a:ext cx="37285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000" b="1" dirty="0" smtClean="0">
                <a:solidFill>
                  <a:srgbClr val="000066"/>
                </a:solidFill>
              </a:rPr>
              <a:t>利润</a:t>
            </a:r>
            <a:r>
              <a:rPr lang="zh-CN" altLang="zh-CN" sz="2000" b="1" dirty="0">
                <a:solidFill>
                  <a:srgbClr val="000066"/>
                </a:solidFill>
              </a:rPr>
              <a:t>总额</a:t>
            </a:r>
            <a:r>
              <a:rPr lang="en-US" altLang="zh-CN" sz="2000" b="1" dirty="0">
                <a:solidFill>
                  <a:srgbClr val="000066"/>
                </a:solidFill>
              </a:rPr>
              <a:t>-</a:t>
            </a:r>
            <a:r>
              <a:rPr lang="zh-CN" altLang="zh-CN" sz="2000" b="1" dirty="0">
                <a:solidFill>
                  <a:srgbClr val="000066"/>
                </a:solidFill>
              </a:rPr>
              <a:t>所得税费用</a:t>
            </a:r>
          </a:p>
        </p:txBody>
      </p:sp>
      <p:sp>
        <p:nvSpPr>
          <p:cNvPr id="14" name="矩形 13"/>
          <p:cNvSpPr/>
          <p:nvPr/>
        </p:nvSpPr>
        <p:spPr>
          <a:xfrm>
            <a:off x="2699792" y="808776"/>
            <a:ext cx="772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</a:rPr>
              <a:t>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699792" y="1962760"/>
            <a:ext cx="772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</a:rPr>
              <a:t>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99792" y="2516537"/>
            <a:ext cx="772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</a:rPr>
              <a:t>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699792" y="3070314"/>
            <a:ext cx="772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</a:rPr>
              <a:t>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699792" y="3624090"/>
            <a:ext cx="7728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0000"/>
                </a:solidFill>
              </a:rPr>
              <a:t>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1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"/>
                            </p:stCondLst>
                            <p:childTnLst>
                              <p:par>
                                <p:cTn id="59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"/>
                            </p:stCondLst>
                            <p:childTnLst>
                              <p:par>
                                <p:cTn id="82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"/>
                            </p:stCondLst>
                            <p:childTnLst>
                              <p:par>
                                <p:cTn id="105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  <p:bldP spid="14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19" grpId="0"/>
      <p:bldP spid="19" grpId="1"/>
      <p:bldP spid="19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14376" y="1125141"/>
            <a:ext cx="76739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indent="720000" eaLnBrk="1" hangingPunct="1"/>
            <a:r>
              <a:rPr lang="zh-CN" altLang="zh-CN" sz="3200" b="1" dirty="0">
                <a:solidFill>
                  <a:srgbClr val="000066"/>
                </a:solidFill>
              </a:rPr>
              <a:t>利润表是反映企业在一定会计期经营成果的会计报表。</a:t>
            </a:r>
            <a:endParaRPr lang="zh-CN" altLang="en-US" sz="3200" b="1" dirty="0">
              <a:solidFill>
                <a:srgbClr val="000066"/>
              </a:solidFill>
            </a:endParaRPr>
          </a:p>
        </p:txBody>
      </p:sp>
      <p:grpSp>
        <p:nvGrpSpPr>
          <p:cNvPr id="7" name="组合 18"/>
          <p:cNvGrpSpPr>
            <a:grpSpLocks/>
          </p:cNvGrpSpPr>
          <p:nvPr/>
        </p:nvGrpSpPr>
        <p:grpSpPr bwMode="auto">
          <a:xfrm>
            <a:off x="3806825" y="0"/>
            <a:ext cx="5329238" cy="1026319"/>
            <a:chOff x="1763688" y="980728"/>
            <a:chExt cx="5328592" cy="1368152"/>
          </a:xfrm>
        </p:grpSpPr>
        <p:sp>
          <p:nvSpPr>
            <p:cNvPr id="8" name="圆角矩形 7">
              <a:hlinkClick r:id="rId2" action="ppaction://hlinksldjump"/>
            </p:cNvPr>
            <p:cNvSpPr/>
            <p:nvPr/>
          </p:nvSpPr>
          <p:spPr>
            <a:xfrm>
              <a:off x="2700199" y="1485452"/>
              <a:ext cx="4392081" cy="647571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利润表的概念</a:t>
              </a:r>
            </a:p>
          </p:txBody>
        </p:sp>
        <p:sp>
          <p:nvSpPr>
            <p:cNvPr id="9" name="菱形 8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一</a:t>
              </a:r>
            </a:p>
          </p:txBody>
        </p:sp>
      </p:grpSp>
      <p:sp>
        <p:nvSpPr>
          <p:cNvPr id="10245" name="矩形 3"/>
          <p:cNvSpPr>
            <a:spLocks noChangeArrowheads="1"/>
          </p:cNvSpPr>
          <p:nvPr/>
        </p:nvSpPr>
        <p:spPr bwMode="auto">
          <a:xfrm>
            <a:off x="2627785" y="2972094"/>
            <a:ext cx="4491509" cy="140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zh-CN" sz="3600" b="1" dirty="0">
                <a:solidFill>
                  <a:srgbClr val="000066"/>
                </a:solidFill>
              </a:rPr>
              <a:t>收入</a:t>
            </a:r>
            <a:r>
              <a:rPr lang="en-US" altLang="zh-CN" sz="3600" b="1" dirty="0">
                <a:solidFill>
                  <a:srgbClr val="000066"/>
                </a:solidFill>
              </a:rPr>
              <a:t>-</a:t>
            </a:r>
            <a:r>
              <a:rPr lang="zh-CN" altLang="zh-CN" sz="3600" b="1" dirty="0">
                <a:solidFill>
                  <a:srgbClr val="000066"/>
                </a:solidFill>
              </a:rPr>
              <a:t>费用</a:t>
            </a:r>
            <a:r>
              <a:rPr lang="en-US" altLang="zh-CN" sz="3600" b="1" dirty="0">
                <a:solidFill>
                  <a:srgbClr val="000066"/>
                </a:solidFill>
              </a:rPr>
              <a:t>=</a:t>
            </a:r>
            <a:r>
              <a:rPr lang="zh-CN" altLang="zh-CN" sz="3600" b="1" dirty="0">
                <a:solidFill>
                  <a:srgbClr val="000066"/>
                </a:solidFill>
              </a:rPr>
              <a:t>利润</a:t>
            </a:r>
          </a:p>
          <a:p>
            <a:pPr algn="ctr">
              <a:lnSpc>
                <a:spcPct val="125000"/>
              </a:lnSpc>
            </a:pPr>
            <a:r>
              <a:rPr lang="zh-CN" altLang="zh-CN" sz="3600" b="1" dirty="0">
                <a:solidFill>
                  <a:srgbClr val="000066"/>
                </a:solidFill>
              </a:rPr>
              <a:t>收入与费用配比原则</a:t>
            </a:r>
          </a:p>
        </p:txBody>
      </p:sp>
      <p:sp>
        <p:nvSpPr>
          <p:cNvPr id="11" name="圆角矩形 10">
            <a:hlinkClick r:id="rId2" action="ppaction://hlinksldjump"/>
          </p:cNvPr>
          <p:cNvSpPr/>
          <p:nvPr/>
        </p:nvSpPr>
        <p:spPr bwMode="auto">
          <a:xfrm>
            <a:off x="1" y="2408283"/>
            <a:ext cx="4392613" cy="48577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indent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b="1" dirty="0">
                <a:solidFill>
                  <a:schemeClr val="bg1"/>
                </a:solidFill>
              </a:rPr>
              <a:t>编制利润表的依据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45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>
            <a:grpSpLocks/>
          </p:cNvGrpSpPr>
          <p:nvPr/>
        </p:nvGrpSpPr>
        <p:grpSpPr bwMode="auto">
          <a:xfrm>
            <a:off x="3814764" y="0"/>
            <a:ext cx="5329237" cy="1026319"/>
            <a:chOff x="1763688" y="980728"/>
            <a:chExt cx="5328592" cy="1368152"/>
          </a:xfrm>
          <a:solidFill>
            <a:srgbClr val="00B050"/>
          </a:solidFill>
        </p:grpSpPr>
        <p:sp>
          <p:nvSpPr>
            <p:cNvPr id="3" name="圆角矩形 2">
              <a:hlinkClick r:id="rId2" action="ppaction://hlinksldjump"/>
            </p:cNvPr>
            <p:cNvSpPr/>
            <p:nvPr/>
          </p:nvSpPr>
          <p:spPr>
            <a:xfrm>
              <a:off x="2700200" y="1485452"/>
              <a:ext cx="4392080" cy="647571"/>
            </a:xfrm>
            <a:prstGeom prst="roundRect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62547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</a:rPr>
                <a:t>编制利润表</a:t>
              </a:r>
            </a:p>
          </p:txBody>
        </p:sp>
        <p:sp>
          <p:nvSpPr>
            <p:cNvPr id="4" name="菱形 3"/>
            <p:cNvSpPr/>
            <p:nvPr/>
          </p:nvSpPr>
          <p:spPr>
            <a:xfrm>
              <a:off x="1763688" y="980728"/>
              <a:ext cx="1368259" cy="1368152"/>
            </a:xfrm>
            <a:prstGeom prst="diamond">
              <a:avLst/>
            </a:prstGeom>
            <a:grpFill/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二</a:t>
              </a:r>
            </a:p>
          </p:txBody>
        </p:sp>
      </p:grpSp>
      <p:sp>
        <p:nvSpPr>
          <p:cNvPr id="11267" name="矩形 4"/>
          <p:cNvSpPr>
            <a:spLocks noChangeArrowheads="1"/>
          </p:cNvSpPr>
          <p:nvPr/>
        </p:nvSpPr>
        <p:spPr bwMode="auto">
          <a:xfrm>
            <a:off x="1352796" y="2244447"/>
            <a:ext cx="6480000" cy="147732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indent="720000">
              <a:lnSpc>
                <a:spcPct val="150000"/>
              </a:lnSpc>
            </a:pPr>
            <a:r>
              <a:rPr lang="zh-CN" altLang="zh-CN" sz="2800" b="1" dirty="0">
                <a:solidFill>
                  <a:srgbClr val="000066"/>
                </a:solidFill>
              </a:rPr>
              <a:t>利润表结构有单步式和多步式两种，我国企业采用的</a:t>
            </a:r>
            <a:r>
              <a:rPr lang="zh-CN" altLang="zh-CN" sz="2800" b="1" dirty="0" smtClean="0">
                <a:solidFill>
                  <a:srgbClr val="000066"/>
                </a:solidFill>
              </a:rPr>
              <a:t>是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多步式利润表</a:t>
            </a:r>
            <a:r>
              <a:rPr lang="zh-CN" altLang="zh-CN" sz="2800" b="1" dirty="0" smtClean="0">
                <a:solidFill>
                  <a:srgbClr val="000066"/>
                </a:solidFill>
              </a:rPr>
              <a:t>。</a:t>
            </a:r>
            <a:endParaRPr lang="zh-CN" altLang="zh-CN" sz="2800" b="1" dirty="0">
              <a:solidFill>
                <a:srgbClr val="000066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39968" y="3017389"/>
            <a:ext cx="2808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b="1" dirty="0">
                <a:solidFill>
                  <a:srgbClr val="FF0000"/>
                </a:solidFill>
              </a:rPr>
              <a:t>多步式利润表</a:t>
            </a:r>
            <a:endParaRPr lang="zh-CN" altLang="en-US" dirty="0"/>
          </a:p>
        </p:txBody>
      </p:sp>
      <p:sp>
        <p:nvSpPr>
          <p:cNvPr id="9" name="圆角矩形 8">
            <a:hlinkClick r:id="rId2" action="ppaction://hlinksldjump"/>
          </p:cNvPr>
          <p:cNvSpPr/>
          <p:nvPr/>
        </p:nvSpPr>
        <p:spPr bwMode="auto">
          <a:xfrm>
            <a:off x="-36512" y="1377553"/>
            <a:ext cx="4392612" cy="485775"/>
          </a:xfrm>
          <a:prstGeom prst="roundRect">
            <a:avLst/>
          </a:prstGeom>
          <a:solidFill>
            <a:srgbClr val="00B05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anchor="ctr"/>
          <a:lstStyle/>
          <a:p>
            <a:pPr indent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chemeClr val="bg1"/>
                </a:solidFill>
              </a:rPr>
              <a:t>（一）利润表的结构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5" grpId="0"/>
      <p:bldP spid="5" grpId="1"/>
      <p:bldP spid="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551</Words>
  <Application>Microsoft Office PowerPoint</Application>
  <PresentationFormat>全屏显示(16:9)</PresentationFormat>
  <Paragraphs>100</Paragraphs>
  <Slides>17</Slides>
  <Notes>1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125</cp:revision>
  <dcterms:created xsi:type="dcterms:W3CDTF">2013-05-17T15:38:40Z</dcterms:created>
  <dcterms:modified xsi:type="dcterms:W3CDTF">2018-07-13T14:01:22Z</dcterms:modified>
</cp:coreProperties>
</file>