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  <p:sldMasterId id="2147483711" r:id="rId3"/>
  </p:sldMasterIdLst>
  <p:notesMasterIdLst>
    <p:notesMasterId r:id="rId32"/>
  </p:notesMasterIdLst>
  <p:sldIdLst>
    <p:sldId id="256" r:id="rId4"/>
    <p:sldId id="323" r:id="rId5"/>
    <p:sldId id="281" r:id="rId6"/>
    <p:sldId id="257" r:id="rId7"/>
    <p:sldId id="282" r:id="rId8"/>
    <p:sldId id="283" r:id="rId9"/>
    <p:sldId id="258" r:id="rId10"/>
    <p:sldId id="266" r:id="rId11"/>
    <p:sldId id="259" r:id="rId12"/>
    <p:sldId id="284" r:id="rId13"/>
    <p:sldId id="289" r:id="rId14"/>
    <p:sldId id="290" r:id="rId15"/>
    <p:sldId id="286" r:id="rId16"/>
    <p:sldId id="292" r:id="rId17"/>
    <p:sldId id="324" r:id="rId18"/>
    <p:sldId id="298" r:id="rId19"/>
    <p:sldId id="291" r:id="rId20"/>
    <p:sldId id="288" r:id="rId21"/>
    <p:sldId id="261" r:id="rId22"/>
    <p:sldId id="293" r:id="rId23"/>
    <p:sldId id="294" r:id="rId24"/>
    <p:sldId id="295" r:id="rId25"/>
    <p:sldId id="296" r:id="rId26"/>
    <p:sldId id="299" r:id="rId27"/>
    <p:sldId id="267" r:id="rId28"/>
    <p:sldId id="268" r:id="rId29"/>
    <p:sldId id="300" r:id="rId30"/>
    <p:sldId id="326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35" autoAdjust="0"/>
  </p:normalViewPr>
  <p:slideViewPr>
    <p:cSldViewPr>
      <p:cViewPr>
        <p:scale>
          <a:sx n="100" d="100"/>
          <a:sy n="100" d="100"/>
        </p:scale>
        <p:origin x="-702" y="162"/>
      </p:cViewPr>
      <p:guideLst>
        <p:guide orient="horz" pos="2159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F21432A-4657-4CD2-9611-B915B068FC25}" type="datetime1">
              <a:rPr lang="zh-CN" altLang="en-US"/>
              <a:pPr/>
              <a:t>2018-4-25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D934F35-654D-4364-8EA6-1B2DA29F9640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79605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21432A-4657-4CD2-9611-B915B068FC25}" type="datetime1">
              <a:rPr lang="zh-CN" altLang="en-US" smtClean="0"/>
              <a:pPr/>
              <a:t>2018-4-25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4F35-654D-4364-8EA6-1B2DA29F9640}" type="slidenum">
              <a:rPr lang="zh-CN" altLang="en-US" smtClean="0"/>
              <a:pPr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407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405CE-719F-4F99-8C9B-C0FDEC7BF23C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9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0B7E5-776C-4B49-A500-F5A676EE727B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5AAD-B54B-44C5-9A4C-44D8F3F08A03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7C3C48-45B4-470A-BB65-927D12BFBCF3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0235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477ECFA-5129-4FAE-9A55-AAB2289D46B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7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4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8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2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1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35492-B6EE-4438-9CE3-2B109E89510E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2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2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9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0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26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9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05CE-719F-4F99-8C9B-C0FDEC7BF23C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492-B6EE-4438-9CE3-2B109E89510E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35A8-B2E0-44B4-A3E0-C470C7B5208C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90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C4D-F11B-45DF-ACAC-1018525D2A4A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13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2A9A-B150-451B-9B51-D50F08C9B121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535A8-B2E0-44B4-A3E0-C470C7B5208C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2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BB5-04D6-4BBA-AEC9-6CB41AF7FC32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39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90-219A-4986-83CC-D026CE3BEC15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4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11B1-A5F4-47E8-9125-0D16373FEAA8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41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BB3-BD17-4FF2-83E0-21FADB143C16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1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B7E5-776C-4B49-A500-F5A676EE727B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3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5AAD-B54B-44C5-9A4C-44D8F3F08A03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28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477ECFA-5129-4FAE-9A55-AAB2289D46BC}" type="slidenum">
              <a:rPr lang="zh-CN" altLang="en-US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0EC4D-F11B-45DF-ACAC-1018525D2A4A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2A9A-B150-451B-9B51-D50F08C9B121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0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22BB5-04D6-4BBA-AEC9-6CB41AF7FC32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4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01190-219A-4986-83CC-D026CE3BEC15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11B1-A5F4-47E8-9125-0D16373FEAA8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1BB3-BD17-4FF2-83E0-21FADB143C16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单击此处编辑母版文本样式</a:t>
            </a:r>
          </a:p>
          <a:p>
            <a:pPr lvl="1"/>
            <a:r>
              <a:rPr lang="ja-JP" smtClean="0"/>
              <a:t>第二级</a:t>
            </a:r>
          </a:p>
          <a:p>
            <a:pPr lvl="2"/>
            <a:r>
              <a:rPr lang="ja-JP" smtClean="0"/>
              <a:t>第三级</a:t>
            </a:r>
          </a:p>
          <a:p>
            <a:pPr lvl="3"/>
            <a:r>
              <a:rPr lang="ja-JP" smtClean="0"/>
              <a:t>第四级</a:t>
            </a:r>
          </a:p>
          <a:p>
            <a:pPr lvl="4"/>
            <a:r>
              <a:rPr lang="ja-JP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B350D"/>
                </a:solidFill>
                <a:ea typeface="+mn-ea"/>
              </a:defRPr>
            </a:lvl1pPr>
          </a:lstStyle>
          <a:p>
            <a:fld id="{1955F2EF-4016-485D-8497-699591A68D35}" type="datetime1">
              <a:rPr lang="zh-CN" altLang="en-US" smtClean="0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350D"/>
                </a:solidFill>
                <a:ea typeface="+mn-ea"/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B350D"/>
                </a:solidFill>
                <a:ea typeface="+mn-ea"/>
              </a:defRPr>
            </a:lvl1pPr>
          </a:lstStyle>
          <a:p>
            <a:fld id="{397C3C48-45B4-470A-BB65-927D12BFBCF3}" type="slidenum">
              <a:rPr lang="zh-CN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4B35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rgbClr val="4B350D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4B350D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4B350D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4B350D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4B350D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4B350D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4B350D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4B350D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2018-4-25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663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4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3C48-45B4-470A-BB65-927D12BFBCF3}" type="slidenum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D:\2015&#26149;&#23395;&#22806;&#30740;3&#36215;&#28857;5&#19979;&#21160;&#30011;\Module08\m8u1a1.sw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../2015&#26149;&#23395;&#22806;&#30740;3&#36215;&#28857;5&#19979;&#21160;&#30011;/Module04/m4u2a1.swf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>
            <a:spLocks noChangeArrowheads="1"/>
          </p:cNvSpPr>
          <p:nvPr/>
        </p:nvSpPr>
        <p:spPr bwMode="auto">
          <a:xfrm>
            <a:off x="550597" y="2492922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latin typeface="Comic Sans MS" pitchFamily="66" charset="0"/>
                <a:sym typeface="Comic Sans MS" pitchFamily="66" charset="0"/>
              </a:rPr>
              <a:t>Will </a:t>
            </a:r>
            <a:r>
              <a:rPr lang="en-US" sz="7200" b="1" dirty="0">
                <a:latin typeface="Comic Sans MS" pitchFamily="66" charset="0"/>
                <a:sym typeface="Comic Sans MS" pitchFamily="66" charset="0"/>
              </a:rPr>
              <a:t>you help me?</a:t>
            </a:r>
          </a:p>
        </p:txBody>
      </p:sp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1907778" y="10160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ap="flat" cmpd="sng">
                  <a:solidFill>
                    <a:srgbClr val="99CCFF"/>
                  </a:solidFill>
                  <a:bevel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Module8 Unit1</a:t>
            </a:r>
            <a:endParaRPr lang="zh-CN" altLang="en-US" sz="3600" kern="10" dirty="0">
              <a:ln w="19050" cap="flat" cmpd="sng">
                <a:solidFill>
                  <a:srgbClr val="99CCFF"/>
                </a:solidFill>
                <a:bevel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u=3112648888,3342094383&amp;fm=21&amp;gp=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0" y="3573463"/>
            <a:ext cx="23812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Administrator\Desktop\u=4242297914,353698655&amp;fm=21&amp;gp=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325" y="549275"/>
            <a:ext cx="2778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:\Users\Administrator\Desktop\u=2610074383,1007203015&amp;fm=21&amp;gp=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3509963"/>
            <a:ext cx="246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12"/>
          <p:cNvSpPr>
            <a:spLocks noChangeArrowheads="1"/>
          </p:cNvSpPr>
          <p:nvPr/>
        </p:nvSpPr>
        <p:spPr bwMode="auto">
          <a:xfrm>
            <a:off x="650875" y="2790825"/>
            <a:ext cx="1946275" cy="42227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New York</a:t>
            </a:r>
          </a:p>
        </p:txBody>
      </p:sp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800100" y="5421313"/>
            <a:ext cx="1946275" cy="42227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the US</a:t>
            </a:r>
          </a:p>
        </p:txBody>
      </p:sp>
      <p:sp>
        <p:nvSpPr>
          <p:cNvPr id="12295" name="AutoShape 12"/>
          <p:cNvSpPr>
            <a:spLocks noChangeArrowheads="1"/>
          </p:cNvSpPr>
          <p:nvPr/>
        </p:nvSpPr>
        <p:spPr bwMode="auto">
          <a:xfrm>
            <a:off x="3613150" y="2813050"/>
            <a:ext cx="1946275" cy="42227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London</a:t>
            </a:r>
          </a:p>
        </p:txBody>
      </p:sp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3613150" y="5419725"/>
            <a:ext cx="1946275" cy="42227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the UK</a:t>
            </a:r>
          </a:p>
        </p:txBody>
      </p:sp>
      <p:pic>
        <p:nvPicPr>
          <p:cNvPr id="12297" name="Picture 2" descr="C:\Users\Administrator\Desktop\u=2330361844,516892845&amp;fm=21&amp;gp=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00" y="3509963"/>
            <a:ext cx="25527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C:\Users\Administrator\Desktop\u=1030894974,1628073719&amp;fm=21&amp;gp=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300196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AutoShape 12"/>
          <p:cNvSpPr>
            <a:spLocks noChangeArrowheads="1"/>
          </p:cNvSpPr>
          <p:nvPr/>
        </p:nvSpPr>
        <p:spPr bwMode="auto">
          <a:xfrm>
            <a:off x="6513513" y="2813050"/>
            <a:ext cx="1944687" cy="42227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Beijing 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521450" y="5518150"/>
            <a:ext cx="1944688" cy="42227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China </a:t>
            </a:r>
          </a:p>
        </p:txBody>
      </p:sp>
      <p:pic>
        <p:nvPicPr>
          <p:cNvPr id="12301" name="Picture 13" descr="bd3eb13533fa828b7d7579c5f91f4134970a5a4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048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044575" y="2420938"/>
            <a:ext cx="1936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/>
              <a:t>(美国第一大城市)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nimBg="1" autoUpdateAnimBg="0"/>
      <p:bldP spid="12294" grpId="0" bldLvl="0" animBg="1" autoUpdateAnimBg="0"/>
      <p:bldP spid="12295" grpId="0" bldLvl="0" animBg="1" autoUpdateAnimBg="0"/>
      <p:bldP spid="12296" grpId="0" bldLvl="0" animBg="1" autoUpdateAnimBg="0"/>
      <p:bldP spid="12299" grpId="0" bldLvl="0" animBg="1" autoUpdateAnimBg="0"/>
      <p:bldP spid="12300" grpId="0" bldLvl="0" animBg="1" autoUpdateAnimBg="0"/>
      <p:bldP spid="1230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11E6-E78C-4949-910B-304D9512D5DA}" type="slidenum">
              <a:rPr lang="zh-CN" altLang="en-US"/>
              <a:pPr/>
              <a:t>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1625" y="1050925"/>
            <a:ext cx="86407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What about a kite?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Good idea! I’ll make a kite!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But will it be windy in New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York?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I think so.</a:t>
            </a:r>
            <a:endParaRPr lang="zh-CN" altLang="en-US" dirty="0"/>
          </a:p>
        </p:txBody>
      </p:sp>
      <p:pic>
        <p:nvPicPr>
          <p:cNvPr id="18436" name="Picture 1" descr="C:\Users\Administrator\AppData\Roaming\Tencent\Users\540277782\QQ\WinTemp\RichOle\~QFYK[KHL6XH%3ZJ%9XTE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3073400"/>
            <a:ext cx="425767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Administrator\AppData\Roaming\Tencent\Users\540277782\QQ\WinTemp\RichOle\DL0TR]X@3$2@T}A$2LX{[)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038725"/>
            <a:ext cx="35290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圆角矩形 6"/>
          <p:cNvSpPr>
            <a:spLocks noChangeArrowheads="1"/>
          </p:cNvSpPr>
          <p:nvPr/>
        </p:nvSpPr>
        <p:spPr bwMode="auto">
          <a:xfrm>
            <a:off x="5143500" y="2428875"/>
            <a:ext cx="2087563" cy="5508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439" name="线形标注 3 7"/>
          <p:cNvSpPr>
            <a:spLocks/>
          </p:cNvSpPr>
          <p:nvPr/>
        </p:nvSpPr>
        <p:spPr bwMode="auto">
          <a:xfrm>
            <a:off x="7358063" y="1214438"/>
            <a:ext cx="1785937" cy="406400"/>
          </a:xfrm>
          <a:prstGeom prst="borderCallout3">
            <a:avLst>
              <a:gd name="adj1" fmla="val 51093"/>
              <a:gd name="adj2" fmla="val -11361"/>
              <a:gd name="adj3" fmla="val 80977"/>
              <a:gd name="adj4" fmla="val -60088"/>
              <a:gd name="adj5" fmla="val 165921"/>
              <a:gd name="adj6" fmla="val -68676"/>
              <a:gd name="adj7" fmla="val 329171"/>
              <a:gd name="adj8" fmla="val -114241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有风的</a:t>
            </a:r>
          </a:p>
        </p:txBody>
      </p:sp>
      <p:sp>
        <p:nvSpPr>
          <p:cNvPr id="18440" name="圆角矩形 9"/>
          <p:cNvSpPr>
            <a:spLocks noChangeArrowheads="1"/>
          </p:cNvSpPr>
          <p:nvPr/>
        </p:nvSpPr>
        <p:spPr bwMode="auto">
          <a:xfrm>
            <a:off x="2468563" y="3786188"/>
            <a:ext cx="2389187" cy="5397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441" name="线形标注 3 10"/>
          <p:cNvSpPr>
            <a:spLocks/>
          </p:cNvSpPr>
          <p:nvPr/>
        </p:nvSpPr>
        <p:spPr bwMode="auto">
          <a:xfrm>
            <a:off x="0" y="3106738"/>
            <a:ext cx="2214563" cy="608012"/>
          </a:xfrm>
          <a:prstGeom prst="borderCallout3">
            <a:avLst>
              <a:gd name="adj1" fmla="val 25718"/>
              <a:gd name="adj2" fmla="val 99144"/>
              <a:gd name="adj3" fmla="val 20199"/>
              <a:gd name="adj4" fmla="val 109102"/>
              <a:gd name="adj5" fmla="val 104301"/>
              <a:gd name="adj6" fmla="val 140060"/>
              <a:gd name="adj7" fmla="val 55356"/>
              <a:gd name="adj8" fmla="val 119417"/>
            </a:avLst>
          </a:prstGeom>
          <a:solidFill>
            <a:schemeClr val="bg1"/>
          </a:solidFill>
          <a:ln w="25400" cap="flat" cmpd="sng">
            <a:solidFill>
              <a:srgbClr val="00B0F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我也这样认为</a:t>
            </a:r>
            <a:r>
              <a:rPr 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…</a:t>
            </a:r>
            <a:endParaRPr lang="zh-CN" altLang="en-US" sz="2400" b="1">
              <a:latin typeface="华文彩云" pitchFamily="2" charset="-122"/>
              <a:ea typeface="华文彩云" pitchFamily="2" charset="-122"/>
              <a:sym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B184-00CE-4390-8B83-A4CEFEAF796C}" type="slidenum">
              <a:rPr lang="zh-CN" altLang="en-US"/>
              <a:pPr/>
              <a:t>12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6350" y="117475"/>
            <a:ext cx="4606925" cy="768350"/>
            <a:chOff x="0" y="0"/>
            <a:chExt cx="4608512" cy="769441"/>
          </a:xfrm>
        </p:grpSpPr>
        <p:sp>
          <p:nvSpPr>
            <p:cNvPr id="21507" name="AutoShape 3"/>
            <p:cNvSpPr>
              <a:spLocks noChangeArrowheads="1"/>
            </p:cNvSpPr>
            <p:nvPr/>
          </p:nvSpPr>
          <p:spPr bwMode="auto">
            <a:xfrm>
              <a:off x="576065" y="0"/>
              <a:ext cx="4032446" cy="768685"/>
            </a:xfrm>
            <a:prstGeom prst="chevron">
              <a:avLst>
                <a:gd name="adj" fmla="val 49982"/>
              </a:avLst>
            </a:prstGeom>
            <a:gradFill rotWithShape="0">
              <a:gsLst>
                <a:gs pos="0">
                  <a:srgbClr val="C8B3E9"/>
                </a:gs>
                <a:gs pos="34999">
                  <a:srgbClr val="D9CAEE"/>
                </a:gs>
                <a:gs pos="100000">
                  <a:srgbClr val="EFE8FA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960408" y="0"/>
              <a:ext cx="3263761" cy="76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25400" rIns="0" bIns="2540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4000" b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Read and learn</a:t>
              </a:r>
              <a:endParaRPr lang="zh-CN" altLang="en-US" sz="4000">
                <a:solidFill>
                  <a:srgbClr val="FFFF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79388" y="1628775"/>
            <a:ext cx="864076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Daming: Will you help me?</a:t>
            </a:r>
            <a:endParaRPr lang="zh-CN" altLang="en-US" sz="3600" b="1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Fangfang: Of course I will.</a:t>
            </a:r>
            <a:endParaRPr lang="zh-CN" altLang="en-US"/>
          </a:p>
        </p:txBody>
      </p:sp>
      <p:pic>
        <p:nvPicPr>
          <p:cNvPr id="21510" name="Picture 3" descr="C:\Users\Administrator\AppData\Roaming\Tencent\Users\540277782\QQ\WinTemp\RichOle\{{NE}HDN(4U49(8W01LCA{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13" y="3408363"/>
            <a:ext cx="556418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C:\Users\Administrator\AppData\Roaming\Tencent\Users\540277782\QQ\WinTemp\RichOle\24XF5}Y30M0GGI_4U{M6D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3" y="5307013"/>
            <a:ext cx="28971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圆角矩形 9"/>
          <p:cNvSpPr>
            <a:spLocks noChangeArrowheads="1"/>
          </p:cNvSpPr>
          <p:nvPr/>
        </p:nvSpPr>
        <p:spPr bwMode="auto">
          <a:xfrm>
            <a:off x="2428875" y="1714500"/>
            <a:ext cx="2071688" cy="5508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13" name="线形标注 3 10"/>
          <p:cNvSpPr>
            <a:spLocks/>
          </p:cNvSpPr>
          <p:nvPr/>
        </p:nvSpPr>
        <p:spPr bwMode="auto">
          <a:xfrm>
            <a:off x="6715125" y="1000125"/>
            <a:ext cx="1857375" cy="642938"/>
          </a:xfrm>
          <a:prstGeom prst="borderCallout3">
            <a:avLst>
              <a:gd name="adj1" fmla="val 3005"/>
              <a:gd name="adj2" fmla="val 18125"/>
              <a:gd name="adj3" fmla="val -7222"/>
              <a:gd name="adj4" fmla="val -29648"/>
              <a:gd name="adj5" fmla="val 68352"/>
              <a:gd name="adj6" fmla="val -67259"/>
              <a:gd name="adj7" fmla="val 194426"/>
              <a:gd name="adj8" fmla="val -52241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注意要问答呼应噢</a:t>
            </a:r>
          </a:p>
        </p:txBody>
      </p:sp>
      <p:sp>
        <p:nvSpPr>
          <p:cNvPr id="21514" name="圆角矩形 11"/>
          <p:cNvSpPr>
            <a:spLocks noChangeArrowheads="1"/>
          </p:cNvSpPr>
          <p:nvPr/>
        </p:nvSpPr>
        <p:spPr bwMode="auto">
          <a:xfrm>
            <a:off x="4929188" y="2357438"/>
            <a:ext cx="1500187" cy="5381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utoUpdateAnimBg="0"/>
      <p:bldP spid="21512" grpId="0" bldLvl="0" animBg="1" autoUpdateAnimBg="0"/>
      <p:bldP spid="21513" grpId="0" bldLvl="0" animBg="1" autoUpdateAnimBg="0"/>
      <p:bldP spid="21514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" y="801688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will make a  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.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bike    B. cat     C. kite</a:t>
            </a:r>
          </a:p>
          <a:p>
            <a:pPr marL="609600" indent="-609600">
              <a:spcBef>
                <a:spcPct val="20000"/>
              </a:spcBef>
            </a:pP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</a:t>
            </a:r>
            <a:r>
              <a:rPr lang="zh-CN" alt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_____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help </a:t>
            </a: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.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won’t    B. will   C. can’t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3. It will</a:t>
            </a:r>
            <a:r>
              <a:rPr lang="zh-CN" alt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_____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in New York.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windy   B. be windy    C. winds </a:t>
            </a:r>
            <a:endParaRPr lang="zh-CN" altLang="en-US" dirty="0"/>
          </a:p>
        </p:txBody>
      </p:sp>
      <p:sp>
        <p:nvSpPr>
          <p:cNvPr id="13315" name="Text Box 5"/>
          <p:cNvSpPr>
            <a:spLocks noChangeArrowheads="1"/>
          </p:cNvSpPr>
          <p:nvPr/>
        </p:nvSpPr>
        <p:spPr bwMode="auto">
          <a:xfrm>
            <a:off x="539750" y="17463"/>
            <a:ext cx="499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Comic Sans MS" pitchFamily="66" charset="0"/>
                <a:sym typeface="Comic Sans MS" pitchFamily="66" charset="0"/>
              </a:rPr>
              <a:t>Listen and choose .</a:t>
            </a:r>
            <a:endParaRPr lang="zh-CN" altLang="en-US"/>
          </a:p>
        </p:txBody>
      </p:sp>
      <p:pic>
        <p:nvPicPr>
          <p:cNvPr id="13316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025" y="1384300"/>
            <a:ext cx="9525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3317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308350"/>
            <a:ext cx="9525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3318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513" y="5373688"/>
            <a:ext cx="9525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圆角矩形 2"/>
          <p:cNvSpPr>
            <a:spLocks noChangeArrowheads="1"/>
          </p:cNvSpPr>
          <p:nvPr/>
        </p:nvSpPr>
        <p:spPr bwMode="auto">
          <a:xfrm>
            <a:off x="1368425" y="95250"/>
            <a:ext cx="6407150" cy="7191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DE9D8"/>
                </a:solidFill>
                <a:latin typeface="Comic Sans MS" pitchFamily="66" charset="0"/>
                <a:sym typeface="Comic Sans MS" pitchFamily="66" charset="0"/>
              </a:rPr>
              <a:t>What about…</a:t>
            </a:r>
            <a:r>
              <a:rPr lang="zh-CN" altLang="en-US" sz="3600" b="1" dirty="0">
                <a:solidFill>
                  <a:srgbClr val="FDE9D8"/>
                </a:solidFill>
                <a:latin typeface="Comic Sans MS" pitchFamily="66" charset="0"/>
                <a:sym typeface="Comic Sans MS" pitchFamily="66" charset="0"/>
              </a:rPr>
              <a:t>？</a:t>
            </a:r>
            <a:endParaRPr lang="zh-CN" altLang="en-US" sz="3600" b="1" dirty="0">
              <a:solidFill>
                <a:srgbClr val="FDE9D8"/>
              </a:solidFill>
              <a:latin typeface="华文彩云" pitchFamily="2" charset="-122"/>
              <a:ea typeface="华文彩云" pitchFamily="2" charset="-122"/>
              <a:sym typeface="华文彩云" pitchFamily="2" charset="-122"/>
            </a:endParaRPr>
          </a:p>
        </p:txBody>
      </p:sp>
      <p:sp>
        <p:nvSpPr>
          <p:cNvPr id="17411" name="Text Box 5"/>
          <p:cNvSpPr>
            <a:spLocks noChangeArrowheads="1"/>
          </p:cNvSpPr>
          <p:nvPr/>
        </p:nvSpPr>
        <p:spPr bwMode="auto">
          <a:xfrm>
            <a:off x="622300" y="814388"/>
            <a:ext cx="8208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……</a:t>
            </a:r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怎么样？</a:t>
            </a:r>
            <a:endParaRPr lang="en-US" sz="40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我们可以用它来</a:t>
            </a:r>
            <a:r>
              <a:rPr lang="zh-CN" altLang="en-US" sz="40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  <a:sym typeface="Times New Roman" pitchFamily="18" charset="0"/>
              </a:rPr>
              <a:t>提出建议</a:t>
            </a:r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噢！</a:t>
            </a:r>
            <a:endParaRPr lang="en-US" sz="40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例如：</a:t>
            </a:r>
            <a:endParaRPr lang="en-US" sz="40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7412" name="Text Box 5"/>
          <p:cNvSpPr>
            <a:spLocks noChangeArrowheads="1"/>
          </p:cNvSpPr>
          <p:nvPr/>
        </p:nvSpPr>
        <p:spPr bwMode="auto">
          <a:xfrm>
            <a:off x="755650" y="2720975"/>
            <a:ext cx="739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What about  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some apples?</a:t>
            </a:r>
          </a:p>
        </p:txBody>
      </p:sp>
      <p:sp>
        <p:nvSpPr>
          <p:cNvPr id="17413" name="Text Box 8"/>
          <p:cNvSpPr>
            <a:spLocks noChangeArrowheads="1"/>
          </p:cNvSpPr>
          <p:nvPr/>
        </p:nvSpPr>
        <p:spPr bwMode="auto">
          <a:xfrm>
            <a:off x="1835150" y="1989138"/>
            <a:ext cx="705721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sym typeface="Times New Roman" pitchFamily="18" charset="0"/>
              </a:rPr>
              <a:t>We’re going to have a picnic. What can I take?</a:t>
            </a:r>
            <a:endParaRPr lang="zh-CN" altLang="en-US" dirty="0"/>
          </a:p>
        </p:txBody>
      </p:sp>
      <p:sp>
        <p:nvSpPr>
          <p:cNvPr id="17414" name="Text Box 5"/>
          <p:cNvSpPr>
            <a:spLocks noChangeArrowheads="1"/>
          </p:cNvSpPr>
          <p:nvPr/>
        </p:nvSpPr>
        <p:spPr bwMode="auto">
          <a:xfrm>
            <a:off x="785813" y="3429000"/>
            <a:ext cx="739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What about  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some hamburgers?</a:t>
            </a:r>
          </a:p>
        </p:txBody>
      </p:sp>
      <p:sp>
        <p:nvSpPr>
          <p:cNvPr id="17415" name="Text Box 5"/>
          <p:cNvSpPr>
            <a:spLocks noChangeArrowheads="1"/>
          </p:cNvSpPr>
          <p:nvPr/>
        </p:nvSpPr>
        <p:spPr bwMode="auto">
          <a:xfrm>
            <a:off x="571500" y="4929188"/>
            <a:ext cx="8208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我们还可以</a:t>
            </a:r>
            <a:r>
              <a:rPr lang="zh-CN" altLang="en-US" sz="40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  <a:sym typeface="Times New Roman" pitchFamily="18" charset="0"/>
              </a:rPr>
              <a:t>询问看法</a:t>
            </a:r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噢！</a:t>
            </a:r>
            <a:endParaRPr lang="en-US" sz="40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例如：</a:t>
            </a:r>
            <a:endParaRPr lang="en-US" sz="40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7416" name="Text Box 5"/>
          <p:cNvSpPr>
            <a:spLocks noChangeArrowheads="1"/>
          </p:cNvSpPr>
          <p:nvPr/>
        </p:nvSpPr>
        <p:spPr bwMode="auto">
          <a:xfrm>
            <a:off x="428625" y="4214813"/>
            <a:ext cx="739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What about  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going shopping?</a:t>
            </a:r>
          </a:p>
        </p:txBody>
      </p:sp>
      <p:sp>
        <p:nvSpPr>
          <p:cNvPr id="17417" name="Text Box 5"/>
          <p:cNvSpPr>
            <a:spLocks noChangeArrowheads="1"/>
          </p:cNvSpPr>
          <p:nvPr/>
        </p:nvSpPr>
        <p:spPr bwMode="auto">
          <a:xfrm>
            <a:off x="1747838" y="5572125"/>
            <a:ext cx="739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What about  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the West Lake?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3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9458" name="Picture 2" descr="中国地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639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7092950" y="3213100"/>
            <a:ext cx="179388" cy="179388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7451725" y="4005263"/>
            <a:ext cx="179388" cy="179387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268538" y="4149725"/>
            <a:ext cx="179387" cy="179388"/>
          </a:xfrm>
          <a:prstGeom prst="ellipse">
            <a:avLst/>
          </a:prstGeom>
          <a:solidFill>
            <a:srgbClr val="33CC33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08850" y="3122613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Qingdao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96188" y="3860800"/>
            <a:ext cx="1274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Shanghai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03350" y="393382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latin typeface="Comic Sans MS" pitchFamily="66" charset="0"/>
              </a:rPr>
              <a:t>Lhasa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268538" y="2133600"/>
            <a:ext cx="179387" cy="179388"/>
          </a:xfrm>
          <a:prstGeom prst="ellipse">
            <a:avLst/>
          </a:prstGeom>
          <a:solidFill>
            <a:srgbClr val="00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835150" y="2276475"/>
            <a:ext cx="102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solidFill>
                  <a:srgbClr val="3366FF"/>
                </a:solidFill>
                <a:latin typeface="Comic Sans MS" pitchFamily="66" charset="0"/>
              </a:rPr>
              <a:t>Urumqi</a:t>
            </a:r>
          </a:p>
        </p:txBody>
      </p:sp>
      <p:sp>
        <p:nvSpPr>
          <p:cNvPr id="19467" name="Oval 14"/>
          <p:cNvSpPr>
            <a:spLocks noChangeArrowheads="1"/>
          </p:cNvSpPr>
          <p:nvPr/>
        </p:nvSpPr>
        <p:spPr bwMode="auto">
          <a:xfrm>
            <a:off x="7345363" y="4473575"/>
            <a:ext cx="179387" cy="179388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7483475" y="4400550"/>
            <a:ext cx="133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Hangzhou</a:t>
            </a:r>
          </a:p>
        </p:txBody>
      </p:sp>
      <p:grpSp>
        <p:nvGrpSpPr>
          <p:cNvPr id="19469" name="Group 16"/>
          <p:cNvGrpSpPr>
            <a:grpSpLocks/>
          </p:cNvGrpSpPr>
          <p:nvPr/>
        </p:nvGrpSpPr>
        <p:grpSpPr bwMode="auto">
          <a:xfrm>
            <a:off x="3851275" y="4365625"/>
            <a:ext cx="1177925" cy="539750"/>
            <a:chOff x="0" y="0"/>
            <a:chExt cx="742" cy="340"/>
          </a:xfrm>
        </p:grpSpPr>
        <p:sp>
          <p:nvSpPr>
            <p:cNvPr id="19470" name="Oval 17"/>
            <p:cNvSpPr>
              <a:spLocks noChangeArrowheads="1"/>
            </p:cNvSpPr>
            <p:nvPr/>
          </p:nvSpPr>
          <p:spPr bwMode="auto">
            <a:xfrm>
              <a:off x="318" y="0"/>
              <a:ext cx="113" cy="113"/>
            </a:xfrm>
            <a:prstGeom prst="ellipse">
              <a:avLst/>
            </a:prstGeom>
            <a:solidFill>
              <a:srgbClr val="33CC33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1" name="Text Box 18"/>
            <p:cNvSpPr txBox="1">
              <a:spLocks noChangeArrowheads="1"/>
            </p:cNvSpPr>
            <p:nvPr/>
          </p:nvSpPr>
          <p:spPr bwMode="auto">
            <a:xfrm>
              <a:off x="0" y="90"/>
              <a:ext cx="7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b="1">
                  <a:latin typeface="Comic Sans MS" pitchFamily="66" charset="0"/>
                </a:rPr>
                <a:t>Chengdu</a:t>
              </a:r>
            </a:p>
          </p:txBody>
        </p:sp>
      </p:grpSp>
      <p:sp>
        <p:nvSpPr>
          <p:cNvPr id="19472" name="Oval 19"/>
          <p:cNvSpPr>
            <a:spLocks noChangeArrowheads="1"/>
          </p:cNvSpPr>
          <p:nvPr/>
        </p:nvSpPr>
        <p:spPr bwMode="auto">
          <a:xfrm>
            <a:off x="3419475" y="3284538"/>
            <a:ext cx="179388" cy="179387"/>
          </a:xfrm>
          <a:prstGeom prst="ellipse">
            <a:avLst/>
          </a:prstGeom>
          <a:solidFill>
            <a:srgbClr val="33CC33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3082925" y="3463925"/>
            <a:ext cx="912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latin typeface="Comic Sans MS" pitchFamily="66" charset="0"/>
              </a:rPr>
              <a:t>Xining</a:t>
            </a: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5095875" y="3824288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latin typeface="Comic Sans MS" pitchFamily="66" charset="0"/>
              </a:rPr>
              <a:t>Xi’an</a:t>
            </a:r>
          </a:p>
        </p:txBody>
      </p:sp>
      <p:sp>
        <p:nvSpPr>
          <p:cNvPr id="19475" name="Oval 22"/>
          <p:cNvSpPr>
            <a:spLocks noChangeArrowheads="1"/>
          </p:cNvSpPr>
          <p:nvPr/>
        </p:nvSpPr>
        <p:spPr bwMode="auto">
          <a:xfrm>
            <a:off x="5435600" y="3716338"/>
            <a:ext cx="179388" cy="179387"/>
          </a:xfrm>
          <a:prstGeom prst="ellipse">
            <a:avLst/>
          </a:prstGeom>
          <a:solidFill>
            <a:srgbClr val="00CC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6" name="Picture 23" descr="u=649779411,327191823&amp;fm=23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413" y="2432050"/>
            <a:ext cx="495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4" descr="u=649779411,327191823&amp;fm=23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495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5" descr="u=649779411,327191823&amp;fm=23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95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6" descr="u=649779411,327191823&amp;fm=23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495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7" descr="u=649779411,327191823&amp;fm=23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495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8" descr="QQ截图2014041602320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141663"/>
            <a:ext cx="5032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9" descr="QQ截图2014041602320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644900"/>
            <a:ext cx="503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0" descr="QQ截图2014041602320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503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1" descr="QQ截图201404160232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8763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2" descr="QQ截图201404160232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8763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3" descr="QQ截图201404160232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210050"/>
            <a:ext cx="8763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4" descr="QQ截图2014041602322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7572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5" descr="QQ截图2014041602322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7572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6" descr="QQ截图2014041602322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149725"/>
            <a:ext cx="7572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37" descr="QQ截图2014041602322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141663"/>
            <a:ext cx="7572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1" name="TextBox 1"/>
          <p:cNvSpPr txBox="1">
            <a:spLocks noChangeArrowheads="1"/>
          </p:cNvSpPr>
          <p:nvPr/>
        </p:nvSpPr>
        <p:spPr bwMode="auto">
          <a:xfrm>
            <a:off x="-36513" y="5473700"/>
            <a:ext cx="691197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Comic Sans MS" pitchFamily="66" charset="0"/>
              </a:rPr>
              <a:t>hot, cold, warm, cool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itchFamily="66" charset="0"/>
              </a:rPr>
              <a:t>sunny, rainy, snowy, cloudy, windy</a:t>
            </a:r>
          </a:p>
        </p:txBody>
      </p:sp>
      <p:sp>
        <p:nvSpPr>
          <p:cNvPr id="19492" name="TextBox 37"/>
          <p:cNvSpPr txBox="1">
            <a:spLocks noChangeArrowheads="1"/>
          </p:cNvSpPr>
          <p:nvPr/>
        </p:nvSpPr>
        <p:spPr bwMode="auto">
          <a:xfrm>
            <a:off x="2279650" y="34925"/>
            <a:ext cx="46434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Comic Sans MS" pitchFamily="66" charset="0"/>
              </a:rPr>
              <a:t>Will it be +</a:t>
            </a:r>
            <a:r>
              <a:rPr lang="zh-CN" altLang="en-US" sz="2800" b="1">
                <a:latin typeface="Comic Sans MS" pitchFamily="66" charset="0"/>
              </a:rPr>
              <a:t>天气 </a:t>
            </a:r>
            <a:r>
              <a:rPr lang="en-US" sz="2800" b="1">
                <a:latin typeface="Comic Sans MS" pitchFamily="66" charset="0"/>
              </a:rPr>
              <a:t>in+</a:t>
            </a:r>
            <a:r>
              <a:rPr lang="zh-CN" altLang="en-US" sz="2800" b="1">
                <a:latin typeface="Comic Sans MS" pitchFamily="66" charset="0"/>
              </a:rPr>
              <a:t>地点</a:t>
            </a:r>
            <a:r>
              <a:rPr lang="en-US" sz="2800" b="1">
                <a:latin typeface="Comic Sans MS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itchFamily="66" charset="0"/>
              </a:rPr>
              <a:t>Yes, it will./No, it won’t.</a:t>
            </a:r>
            <a:endParaRPr lang="zh-CN" alt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圆角矩形 2"/>
          <p:cNvSpPr>
            <a:spLocks noChangeArrowheads="1"/>
          </p:cNvSpPr>
          <p:nvPr/>
        </p:nvSpPr>
        <p:spPr bwMode="auto">
          <a:xfrm>
            <a:off x="1901825" y="95250"/>
            <a:ext cx="4718050" cy="7191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DE9D8"/>
                </a:solidFill>
                <a:latin typeface="Comic Sans MS" pitchFamily="66" charset="0"/>
                <a:sym typeface="Comic Sans MS" pitchFamily="66" charset="0"/>
              </a:rPr>
              <a:t>I think…</a:t>
            </a:r>
            <a:endParaRPr lang="zh-CN" altLang="en-US" sz="3600" b="1" dirty="0">
              <a:solidFill>
                <a:srgbClr val="FDE9D8"/>
              </a:solidFill>
              <a:latin typeface="华文彩云" pitchFamily="2" charset="-122"/>
              <a:ea typeface="华文彩云" pitchFamily="2" charset="-122"/>
              <a:sym typeface="华文彩云" pitchFamily="2" charset="-122"/>
            </a:endParaRPr>
          </a:p>
        </p:txBody>
      </p:sp>
      <p:sp>
        <p:nvSpPr>
          <p:cNvPr id="20483" name="Text Box 5"/>
          <p:cNvSpPr>
            <a:spLocks noChangeArrowheads="1"/>
          </p:cNvSpPr>
          <p:nvPr/>
        </p:nvSpPr>
        <p:spPr bwMode="auto">
          <a:xfrm>
            <a:off x="622300" y="814388"/>
            <a:ext cx="8208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我认为</a:t>
            </a:r>
            <a:r>
              <a:rPr 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……</a:t>
            </a:r>
            <a:endParaRPr lang="zh-CN" altLang="en-US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我们可以用它来</a:t>
            </a:r>
            <a:r>
              <a:rPr lang="zh-CN" altLang="en-US" sz="36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  <a:sym typeface="Times New Roman" pitchFamily="18" charset="0"/>
              </a:rPr>
              <a:t>表达自己的看法</a:t>
            </a:r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噢！</a:t>
            </a:r>
            <a:endParaRPr lang="en-US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例如：</a:t>
            </a:r>
            <a:endParaRPr lang="en-US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484" name="Text Box 5"/>
          <p:cNvSpPr>
            <a:spLocks noChangeArrowheads="1"/>
          </p:cNvSpPr>
          <p:nvPr/>
        </p:nvSpPr>
        <p:spPr bwMode="auto">
          <a:xfrm>
            <a:off x="-14288" y="3305175"/>
            <a:ext cx="739457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I think  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they’re beautiful.</a:t>
            </a:r>
          </a:p>
        </p:txBody>
      </p:sp>
      <p:sp>
        <p:nvSpPr>
          <p:cNvPr id="20485" name="Text Box 5"/>
          <p:cNvSpPr>
            <a:spLocks noChangeArrowheads="1"/>
          </p:cNvSpPr>
          <p:nvPr/>
        </p:nvSpPr>
        <p:spPr bwMode="auto">
          <a:xfrm>
            <a:off x="5446713" y="3305175"/>
            <a:ext cx="396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I think 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it’s lovely.</a:t>
            </a:r>
          </a:p>
        </p:txBody>
      </p:sp>
      <p:sp>
        <p:nvSpPr>
          <p:cNvPr id="20486" name="Text Box 5"/>
          <p:cNvSpPr>
            <a:spLocks noChangeArrowheads="1"/>
          </p:cNvSpPr>
          <p:nvPr/>
        </p:nvSpPr>
        <p:spPr bwMode="auto">
          <a:xfrm>
            <a:off x="323850" y="4076700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我们还可以</a:t>
            </a:r>
            <a:r>
              <a:rPr lang="zh-CN" altLang="en-US" sz="36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  <a:sym typeface="Times New Roman" pitchFamily="18" charset="0"/>
              </a:rPr>
              <a:t>表达自己观点</a:t>
            </a:r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噢！</a:t>
            </a:r>
            <a:endParaRPr lang="en-US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例如：</a:t>
            </a:r>
            <a:endParaRPr lang="en-US" sz="36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487" name="Text Box 5"/>
          <p:cNvSpPr>
            <a:spLocks noChangeArrowheads="1"/>
          </p:cNvSpPr>
          <p:nvPr/>
        </p:nvSpPr>
        <p:spPr bwMode="auto">
          <a:xfrm>
            <a:off x="1776413" y="4692650"/>
            <a:ext cx="248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I think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so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</p:txBody>
      </p:sp>
      <p:pic>
        <p:nvPicPr>
          <p:cNvPr id="20488" name="Picture 2" descr="C:\Users\Administrator\Desktop\u=2918487061,3599358463&amp;fm=21&amp;gp=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25" y="1957388"/>
            <a:ext cx="15271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C:\Users\Administrator\Desktop\u=1592917690,1447909100&amp;fm=21&amp;gp=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363" y="2079625"/>
            <a:ext cx="184943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5"/>
          <p:cNvSpPr>
            <a:spLocks noChangeArrowheads="1"/>
          </p:cNvSpPr>
          <p:nvPr/>
        </p:nvSpPr>
        <p:spPr bwMode="auto">
          <a:xfrm>
            <a:off x="4140200" y="4738688"/>
            <a:ext cx="5111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我也这么认为的</a:t>
            </a:r>
            <a:r>
              <a:rPr lang="en-US" sz="32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/</a:t>
            </a:r>
            <a:r>
              <a:rPr lang="zh-CN" altLang="en-US" sz="32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我想是的。</a:t>
            </a:r>
            <a:endParaRPr 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491" name="Text Box 5"/>
          <p:cNvSpPr>
            <a:spLocks noChangeArrowheads="1"/>
          </p:cNvSpPr>
          <p:nvPr/>
        </p:nvSpPr>
        <p:spPr bwMode="auto">
          <a:xfrm>
            <a:off x="327025" y="5491163"/>
            <a:ext cx="361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I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don’t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think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so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</p:txBody>
      </p:sp>
      <p:sp>
        <p:nvSpPr>
          <p:cNvPr id="20492" name="Text Box 5"/>
          <p:cNvSpPr>
            <a:spLocks noChangeArrowheads="1"/>
          </p:cNvSpPr>
          <p:nvPr/>
        </p:nvSpPr>
        <p:spPr bwMode="auto">
          <a:xfrm>
            <a:off x="4013200" y="5568950"/>
            <a:ext cx="511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我认为不</a:t>
            </a:r>
            <a:r>
              <a:rPr lang="en-US" sz="32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……/</a:t>
            </a:r>
            <a:r>
              <a:rPr lang="zh-CN" altLang="en-US" sz="32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我不这样想。</a:t>
            </a:r>
            <a:endParaRPr lang="en-US" sz="32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6350" y="117475"/>
            <a:ext cx="4606925" cy="768350"/>
            <a:chOff x="0" y="0"/>
            <a:chExt cx="4608512" cy="769441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>
              <a:off x="576065" y="0"/>
              <a:ext cx="4032446" cy="768685"/>
            </a:xfrm>
            <a:prstGeom prst="chevron">
              <a:avLst>
                <a:gd name="adj" fmla="val 49982"/>
              </a:avLst>
            </a:prstGeom>
            <a:gradFill rotWithShape="0">
              <a:gsLst>
                <a:gs pos="0">
                  <a:srgbClr val="C8B3E9"/>
                </a:gs>
                <a:gs pos="34999">
                  <a:srgbClr val="D9CAEE"/>
                </a:gs>
                <a:gs pos="100000">
                  <a:srgbClr val="EFE8FA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960408" y="0"/>
              <a:ext cx="3263761" cy="76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25400" rIns="0" bIns="2540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40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Read and learn</a:t>
              </a:r>
              <a:endParaRPr lang="zh-CN" altLang="en-US" sz="4000" dirty="0">
                <a:solidFill>
                  <a:srgbClr val="FFFF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79388" y="765175"/>
            <a:ext cx="8969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, your cousin will love this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kite. It’s a Chinese dragon.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Thank you for your help. It will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be a great present.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      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You can write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        the Chinese word for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        “dragon” on it.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     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That’s a great 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       idea.</a:t>
            </a:r>
            <a:endParaRPr lang="zh-CN" altLang="en-US" dirty="0"/>
          </a:p>
        </p:txBody>
      </p:sp>
      <p:pic>
        <p:nvPicPr>
          <p:cNvPr id="22534" name="Picture 5" descr="C:\Users\Administrator\AppData\Roaming\Tencent\Users\540277782\QQ\WinTemp\RichOle\)(HN}ZLHLC5ID[6S8AV~1~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57822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圆角矩形 5"/>
          <p:cNvSpPr>
            <a:spLocks noChangeArrowheads="1"/>
          </p:cNvSpPr>
          <p:nvPr/>
        </p:nvSpPr>
        <p:spPr bwMode="auto">
          <a:xfrm>
            <a:off x="2286000" y="1928813"/>
            <a:ext cx="2928938" cy="7143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536" name="线形标注 3 7"/>
          <p:cNvSpPr>
            <a:spLocks/>
          </p:cNvSpPr>
          <p:nvPr/>
        </p:nvSpPr>
        <p:spPr bwMode="auto">
          <a:xfrm>
            <a:off x="214313" y="1357313"/>
            <a:ext cx="1643062" cy="714375"/>
          </a:xfrm>
          <a:prstGeom prst="borderCallout3">
            <a:avLst>
              <a:gd name="adj1" fmla="val 25718"/>
              <a:gd name="adj2" fmla="val 99144"/>
              <a:gd name="adj3" fmla="val 37477"/>
              <a:gd name="adj4" fmla="val 115625"/>
              <a:gd name="adj5" fmla="val 65079"/>
              <a:gd name="adj6" fmla="val 141856"/>
              <a:gd name="adj7" fmla="val 91875"/>
              <a:gd name="adj8" fmla="val 154106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谢谢你</a:t>
            </a:r>
            <a:r>
              <a:rPr 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…</a:t>
            </a:r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（原因）</a:t>
            </a:r>
          </a:p>
        </p:txBody>
      </p:sp>
      <p:sp>
        <p:nvSpPr>
          <p:cNvPr id="22537" name="圆角矩形 9"/>
          <p:cNvSpPr>
            <a:spLocks noChangeArrowheads="1"/>
          </p:cNvSpPr>
          <p:nvPr/>
        </p:nvSpPr>
        <p:spPr bwMode="auto">
          <a:xfrm>
            <a:off x="3857625" y="3714750"/>
            <a:ext cx="4500563" cy="5397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538" name="线形标注 3 10"/>
          <p:cNvSpPr>
            <a:spLocks/>
          </p:cNvSpPr>
          <p:nvPr/>
        </p:nvSpPr>
        <p:spPr bwMode="auto">
          <a:xfrm>
            <a:off x="5214938" y="5730875"/>
            <a:ext cx="2381250" cy="396875"/>
          </a:xfrm>
          <a:prstGeom prst="borderCallout3">
            <a:avLst>
              <a:gd name="adj1" fmla="val 51037"/>
              <a:gd name="adj2" fmla="val 92162"/>
              <a:gd name="adj3" fmla="val -187630"/>
              <a:gd name="adj4" fmla="val 120097"/>
              <a:gd name="adj5" fmla="val -302870"/>
              <a:gd name="adj6" fmla="val 131361"/>
              <a:gd name="adj7" fmla="val -390366"/>
              <a:gd name="adj8" fmla="val 102426"/>
            </a:avLst>
          </a:prstGeom>
          <a:solidFill>
            <a:schemeClr val="bg1"/>
          </a:solidFill>
          <a:ln w="25400" cap="flat" cmpd="sng">
            <a:solidFill>
              <a:srgbClr val="00B0F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汉字</a:t>
            </a:r>
            <a:r>
              <a:rPr lang="zh-CN" altLang="en-US" sz="2400" b="1">
                <a:latin typeface="Arial"/>
                <a:ea typeface="华文彩云" pitchFamily="2" charset="-122"/>
                <a:sym typeface="华文彩云" pitchFamily="2" charset="-122"/>
              </a:rPr>
              <a:t>“</a:t>
            </a:r>
            <a:r>
              <a:rPr 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…</a:t>
            </a:r>
            <a:r>
              <a:rPr lang="zh-CN" altLang="en-US" sz="2400" b="1">
                <a:latin typeface="Arial"/>
                <a:ea typeface="华文彩云" pitchFamily="2" charset="-122"/>
                <a:sym typeface="华文彩云" pitchFamily="2" charset="-122"/>
              </a:rPr>
              <a:t>”</a:t>
            </a:r>
            <a:endParaRPr lang="zh-CN" altLang="en-US" sz="2400" b="1">
              <a:latin typeface="华文彩云" pitchFamily="2" charset="-122"/>
              <a:ea typeface="华文彩云" pitchFamily="2" charset="-122"/>
              <a:sym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utoUpdateAnimBg="0"/>
      <p:bldP spid="22535" grpId="0" bldLvl="0" animBg="1" autoUpdateAnimBg="0"/>
      <p:bldP spid="22536" grpId="0" bldLvl="0" animBg="1" autoUpdateAnimBg="0"/>
      <p:bldP spid="22537" grpId="0" bldLvl="0" animBg="1" autoUpdateAnimBg="0"/>
      <p:bldP spid="22538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65A-0382-4020-88D9-EBBC57113131}" type="slidenum">
              <a:rPr lang="zh-CN" altLang="en-US"/>
              <a:pPr/>
              <a:t>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801688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Daming’s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cousin will</a:t>
            </a:r>
            <a:r>
              <a:rPr lang="zh-CN" alt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____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the kite.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cut   B. love    C. have</a:t>
            </a: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2. The kite is a</a:t>
            </a:r>
            <a:r>
              <a:rPr lang="zh-CN" alt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______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.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bird    B. cat   C. dragon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3. They will</a:t>
            </a:r>
            <a:r>
              <a:rPr lang="zh-CN" alt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_____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on it.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write Chinese word  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B. write numbers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C. draw some flowers </a:t>
            </a:r>
            <a:endParaRPr lang="zh-CN" altLang="en-US" dirty="0"/>
          </a:p>
        </p:txBody>
      </p:sp>
      <p:sp>
        <p:nvSpPr>
          <p:cNvPr id="14339" name="Text Box 5"/>
          <p:cNvSpPr>
            <a:spLocks noChangeArrowheads="1"/>
          </p:cNvSpPr>
          <p:nvPr/>
        </p:nvSpPr>
        <p:spPr bwMode="auto">
          <a:xfrm>
            <a:off x="539750" y="17463"/>
            <a:ext cx="499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Comic Sans MS" pitchFamily="66" charset="0"/>
                <a:sym typeface="Comic Sans MS" pitchFamily="66" charset="0"/>
              </a:rPr>
              <a:t>Listen and choose .</a:t>
            </a:r>
            <a:endParaRPr lang="zh-CN" altLang="en-US"/>
          </a:p>
        </p:txBody>
      </p:sp>
      <p:pic>
        <p:nvPicPr>
          <p:cNvPr id="14340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638" y="1387475"/>
            <a:ext cx="9525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4341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338" y="2638425"/>
            <a:ext cx="9525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4342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9525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>
            <a:spLocks noChangeArrowheads="1"/>
          </p:cNvSpPr>
          <p:nvPr/>
        </p:nvSpPr>
        <p:spPr bwMode="auto">
          <a:xfrm>
            <a:off x="723900" y="1339850"/>
            <a:ext cx="5859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1. Simon is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Daming’s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friend.</a:t>
            </a:r>
            <a:endParaRPr lang="zh-CN" altLang="en-US" dirty="0"/>
          </a:p>
        </p:txBody>
      </p:sp>
      <p:sp>
        <p:nvSpPr>
          <p:cNvPr id="15363" name="Text Box 3"/>
          <p:cNvSpPr>
            <a:spLocks noChangeArrowheads="1"/>
          </p:cNvSpPr>
          <p:nvPr/>
        </p:nvSpPr>
        <p:spPr bwMode="auto">
          <a:xfrm>
            <a:off x="714375" y="3068638"/>
            <a:ext cx="6118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3. Fanfan won't help Daming.</a:t>
            </a:r>
            <a:endParaRPr lang="zh-CN" altLang="en-US" dirty="0"/>
          </a:p>
        </p:txBody>
      </p:sp>
      <p:sp>
        <p:nvSpPr>
          <p:cNvPr id="15364" name="Text Box 4"/>
          <p:cNvSpPr>
            <a:spLocks noChangeArrowheads="1"/>
          </p:cNvSpPr>
          <p:nvPr/>
        </p:nvSpPr>
        <p:spPr bwMode="auto">
          <a:xfrm>
            <a:off x="430213" y="4076700"/>
            <a:ext cx="8713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4. Daming will write the Chinese </a:t>
            </a:r>
            <a:r>
              <a:rPr lang="zh-CN" altLang="en-US" sz="3200" b="1" u="sng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word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for "dragon" on it.</a:t>
            </a:r>
            <a:endParaRPr lang="zh-CN" altLang="en-US" dirty="0"/>
          </a:p>
        </p:txBody>
      </p:sp>
      <p:sp>
        <p:nvSpPr>
          <p:cNvPr id="15365" name="Text Box 11"/>
          <p:cNvSpPr>
            <a:spLocks noChangeArrowheads="1"/>
          </p:cNvSpPr>
          <p:nvPr/>
        </p:nvSpPr>
        <p:spPr bwMode="auto">
          <a:xfrm>
            <a:off x="723900" y="2205038"/>
            <a:ext cx="627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2.Simon’s mother is Chinese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.</a:t>
            </a:r>
            <a:endParaRPr lang="zh-CN" altLang="en-US" sz="2800" b="1" dirty="0">
              <a:solidFill>
                <a:srgbClr val="FF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5366" name="WordArt 10"/>
          <p:cNvSpPr>
            <a:spLocks noChangeArrowheads="1" noChangeShapeType="1"/>
          </p:cNvSpPr>
          <p:nvPr/>
        </p:nvSpPr>
        <p:spPr bwMode="auto">
          <a:xfrm>
            <a:off x="539750" y="179388"/>
            <a:ext cx="4464050" cy="946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 cmpd="sng">
                  <a:solidFill>
                    <a:srgbClr val="CC99FF"/>
                  </a:solidFill>
                  <a:bevel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宋体"/>
                <a:ea typeface="宋体"/>
              </a:rPr>
              <a:t>Read and correct</a:t>
            </a:r>
            <a:endParaRPr lang="zh-CN" altLang="en-US" sz="3600" b="1" kern="10" dirty="0">
              <a:ln w="9525" cmpd="sng">
                <a:solidFill>
                  <a:srgbClr val="CC99FF"/>
                </a:solidFill>
                <a:bevel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15367" name="Text Box 12"/>
          <p:cNvSpPr>
            <a:spLocks noChangeArrowheads="1"/>
          </p:cNvSpPr>
          <p:nvPr/>
        </p:nvSpPr>
        <p:spPr bwMode="auto">
          <a:xfrm>
            <a:off x="7529513" y="1377950"/>
            <a:ext cx="46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SimSun-ExtB" pitchFamily="1" charset="-122"/>
                <a:sym typeface="Comic Sans MS" pitchFamily="66" charset="0"/>
              </a:rPr>
              <a:t>F</a:t>
            </a:r>
            <a:endParaRPr lang="zh-CN" altLang="en-US" dirty="0"/>
          </a:p>
        </p:txBody>
      </p:sp>
      <p:sp>
        <p:nvSpPr>
          <p:cNvPr id="15368" name="Text Box 14"/>
          <p:cNvSpPr>
            <a:spLocks noChangeArrowheads="1"/>
          </p:cNvSpPr>
          <p:nvPr/>
        </p:nvSpPr>
        <p:spPr bwMode="auto">
          <a:xfrm>
            <a:off x="7456488" y="2386013"/>
            <a:ext cx="5000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SimSun-ExtB" pitchFamily="1" charset="-122"/>
                <a:sym typeface="Comic Sans MS" pitchFamily="66" charset="0"/>
              </a:rPr>
              <a:t>T</a:t>
            </a:r>
            <a:endParaRPr lang="zh-CN" altLang="en-US" dirty="0"/>
          </a:p>
        </p:txBody>
      </p:sp>
      <p:sp>
        <p:nvSpPr>
          <p:cNvPr id="15369" name="Text Box 16"/>
          <p:cNvSpPr>
            <a:spLocks noChangeArrowheads="1"/>
          </p:cNvSpPr>
          <p:nvPr/>
        </p:nvSpPr>
        <p:spPr bwMode="auto">
          <a:xfrm>
            <a:off x="7313613" y="3178175"/>
            <a:ext cx="46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SimSun-ExtB" pitchFamily="1" charset="-122"/>
                <a:sym typeface="Comic Sans MS" pitchFamily="66" charset="0"/>
              </a:rPr>
              <a:t>F</a:t>
            </a:r>
            <a:endParaRPr lang="zh-CN" altLang="en-US" dirty="0"/>
          </a:p>
        </p:txBody>
      </p:sp>
      <p:sp>
        <p:nvSpPr>
          <p:cNvPr id="15370" name="Text Box 17"/>
          <p:cNvSpPr>
            <a:spLocks noChangeArrowheads="1"/>
          </p:cNvSpPr>
          <p:nvPr/>
        </p:nvSpPr>
        <p:spPr bwMode="auto">
          <a:xfrm>
            <a:off x="6583363" y="4614863"/>
            <a:ext cx="5000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SimSun-ExtB" pitchFamily="1" charset="-122"/>
                <a:sym typeface="Comic Sans MS" pitchFamily="66" charset="0"/>
              </a:rPr>
              <a:t>T</a:t>
            </a:r>
            <a:endParaRPr lang="zh-CN" altLang="en-US" dirty="0"/>
          </a:p>
        </p:txBody>
      </p:sp>
      <p:sp>
        <p:nvSpPr>
          <p:cNvPr id="15371" name="圆角矩形 11"/>
          <p:cNvSpPr>
            <a:spLocks noChangeArrowheads="1"/>
          </p:cNvSpPr>
          <p:nvPr/>
        </p:nvSpPr>
        <p:spPr bwMode="auto">
          <a:xfrm>
            <a:off x="5003800" y="1389063"/>
            <a:ext cx="1671638" cy="493712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cousin</a:t>
            </a:r>
            <a:endParaRPr lang="zh-CN" altLang="en-US"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72" name="圆角矩形 12"/>
          <p:cNvSpPr>
            <a:spLocks noChangeArrowheads="1"/>
          </p:cNvSpPr>
          <p:nvPr/>
        </p:nvSpPr>
        <p:spPr bwMode="auto">
          <a:xfrm>
            <a:off x="2900363" y="3114675"/>
            <a:ext cx="1095375" cy="493713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will</a:t>
            </a:r>
            <a:endParaRPr lang="zh-CN" altLang="en-US"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 autoUpdateAnimBg="0"/>
      <p:bldP spid="15368" grpId="0" bldLvl="0" autoUpdateAnimBg="0"/>
      <p:bldP spid="15369" grpId="0" bldLvl="0" autoUpdateAnimBg="0"/>
      <p:bldP spid="15370" grpId="0" bldLvl="0" autoUpdateAnimBg="0"/>
      <p:bldP spid="15371" grpId="0" bldLvl="0" animBg="1" autoUpdateAnimBg="0"/>
      <p:bldP spid="15372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/>
              <a:pPr/>
              <a:t>2018-4-25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0" y="860425"/>
            <a:ext cx="928687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CN" altLang="en-US" sz="2400" dirty="0"/>
              <a:t>一般将来时：表示</a:t>
            </a:r>
            <a:r>
              <a:rPr lang="zh-CN" altLang="en-US" sz="2400" dirty="0">
                <a:solidFill>
                  <a:srgbClr val="FF0000"/>
                </a:solidFill>
              </a:rPr>
              <a:t>将来</a:t>
            </a:r>
            <a:r>
              <a:rPr lang="zh-CN" altLang="en-US" sz="2400" dirty="0"/>
              <a:t>某一时刻的动作或状态，或</a:t>
            </a:r>
            <a:r>
              <a:rPr lang="zh-CN" altLang="en-US" sz="2400" dirty="0">
                <a:solidFill>
                  <a:srgbClr val="FF0000"/>
                </a:solidFill>
              </a:rPr>
              <a:t>将来</a:t>
            </a:r>
            <a:r>
              <a:rPr lang="zh-CN" altLang="en-US" sz="2400" dirty="0"/>
              <a:t>某一段时间内经常的动作或状态。</a:t>
            </a:r>
            <a:endParaRPr lang="en-US" sz="2400" dirty="0"/>
          </a:p>
          <a:p>
            <a:r>
              <a:rPr lang="en-US" sz="2400" dirty="0"/>
              <a:t>           </a:t>
            </a:r>
          </a:p>
          <a:p>
            <a:r>
              <a:rPr lang="zh-CN" altLang="en-US" sz="2400" dirty="0"/>
              <a:t>表将来时的时间状语：</a:t>
            </a:r>
            <a:r>
              <a:rPr lang="en-US" sz="2400" dirty="0"/>
              <a:t>tomorrow（</a:t>
            </a:r>
            <a:r>
              <a:rPr lang="zh-CN" altLang="en-US" sz="2400" dirty="0"/>
              <a:t>明天）， </a:t>
            </a:r>
            <a:r>
              <a:rPr lang="en-US" sz="2400" dirty="0"/>
              <a:t>next week（</a:t>
            </a:r>
            <a:r>
              <a:rPr lang="zh-CN" altLang="en-US" sz="2400" dirty="0"/>
              <a:t>下周 ）；</a:t>
            </a:r>
            <a:r>
              <a:rPr lang="en-US" sz="2400" dirty="0"/>
              <a:t>in the future（</a:t>
            </a:r>
            <a:r>
              <a:rPr lang="zh-CN" altLang="en-US" sz="2400" dirty="0"/>
              <a:t>将来）</a:t>
            </a:r>
            <a:endParaRPr lang="en-US" sz="2400" dirty="0"/>
          </a:p>
          <a:p>
            <a:r>
              <a:rPr lang="en-US" sz="2400" dirty="0"/>
              <a:t>  </a:t>
            </a:r>
          </a:p>
          <a:p>
            <a:r>
              <a:rPr lang="zh-CN" altLang="en-US" sz="2400" dirty="0"/>
              <a:t>结构形式：（</a:t>
            </a:r>
            <a:r>
              <a:rPr lang="en-US" sz="2400" dirty="0"/>
              <a:t>1</a:t>
            </a:r>
            <a:r>
              <a:rPr lang="zh-CN" altLang="en-US" sz="2400" dirty="0"/>
              <a:t>）</a:t>
            </a:r>
            <a:r>
              <a:rPr lang="en-US" sz="4400" dirty="0">
                <a:solidFill>
                  <a:srgbClr val="FF0000"/>
                </a:solidFill>
              </a:rPr>
              <a:t>be going to do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              </a:t>
            </a:r>
            <a:r>
              <a:rPr lang="en-US" sz="2800" dirty="0" err="1"/>
              <a:t>eg</a:t>
            </a:r>
            <a:r>
              <a:rPr lang="en-US" sz="2800" dirty="0"/>
              <a:t> : I </a:t>
            </a:r>
            <a:r>
              <a:rPr lang="en-US" sz="2800" dirty="0">
                <a:solidFill>
                  <a:schemeClr val="accent2"/>
                </a:solidFill>
              </a:rPr>
              <a:t>am going to</a:t>
            </a:r>
            <a:r>
              <a:rPr lang="en-US" sz="2800" dirty="0"/>
              <a:t> </a:t>
            </a:r>
            <a:r>
              <a:rPr lang="zh-CN" altLang="en-US" sz="2800" dirty="0"/>
              <a:t>play football</a:t>
            </a:r>
            <a:r>
              <a:rPr lang="en-US" sz="2800" dirty="0"/>
              <a:t> tomorrow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            </a:t>
            </a:r>
            <a:r>
              <a:rPr lang="zh-CN" altLang="en-US" sz="2800" dirty="0"/>
              <a:t>（</a:t>
            </a:r>
            <a:r>
              <a:rPr lang="en-US" sz="2800" dirty="0"/>
              <a:t>2</a:t>
            </a:r>
            <a:r>
              <a:rPr lang="zh-CN" altLang="en-US" sz="2800" dirty="0"/>
              <a:t>）</a:t>
            </a:r>
            <a:r>
              <a:rPr lang="en-US" sz="4400" dirty="0">
                <a:solidFill>
                  <a:srgbClr val="FF0000"/>
                </a:solidFill>
              </a:rPr>
              <a:t>will + do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/>
              <a:t>Eg</a:t>
            </a:r>
            <a:r>
              <a:rPr lang="zh-CN" altLang="en-US" sz="3600" dirty="0"/>
              <a:t>： </a:t>
            </a:r>
            <a:r>
              <a:rPr lang="en-US" sz="3600" dirty="0"/>
              <a:t>I </a:t>
            </a:r>
            <a:r>
              <a:rPr lang="en-US" sz="3600" dirty="0">
                <a:solidFill>
                  <a:schemeClr val="accent2"/>
                </a:solidFill>
              </a:rPr>
              <a:t>will</a:t>
            </a:r>
            <a:r>
              <a:rPr lang="en-US" sz="3600" dirty="0"/>
              <a:t> </a:t>
            </a:r>
            <a:r>
              <a:rPr lang="zh-CN" altLang="en-US" sz="3600" dirty="0"/>
              <a:t>play football</a:t>
            </a:r>
            <a:r>
              <a:rPr lang="en-US" sz="3600" dirty="0"/>
              <a:t> </a:t>
            </a:r>
            <a:r>
              <a:rPr lang="en-US" sz="3600" dirty="0" smtClean="0"/>
              <a:t>tomorrow</a:t>
            </a:r>
            <a:r>
              <a:rPr lang="zh-CN" altLang="en-US" sz="3600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55563" y="0"/>
            <a:ext cx="5273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Read and fill in</a:t>
            </a:r>
            <a:endParaRPr lang="zh-CN" altLang="en-US" sz="5400" b="1">
              <a:solidFill>
                <a:srgbClr val="FFFF00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23555" name="Picture 1" descr="C:\Users\Administrator\AppData\Roaming\Tencent\Users\540277782\QQ\WinTemp\RichOle\`K_YDTHU`YRC~WFX3{V`~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977900"/>
            <a:ext cx="8066087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C:\Users\Administrator\AppData\Roaming\Tencent\Users\540277782\QQ\WinTemp\RichOle\%RSEUIQCJOP}8TZ3YN~D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016000"/>
            <a:ext cx="1476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3"/>
          <p:cNvGrpSpPr>
            <a:grpSpLocks/>
          </p:cNvGrpSpPr>
          <p:nvPr/>
        </p:nvGrpSpPr>
        <p:grpSpPr bwMode="auto">
          <a:xfrm>
            <a:off x="3895725" y="317500"/>
            <a:ext cx="5221288" cy="1584325"/>
            <a:chOff x="0" y="0"/>
            <a:chExt cx="1701" cy="545"/>
          </a:xfrm>
        </p:grpSpPr>
        <p:sp>
          <p:nvSpPr>
            <p:cNvPr id="23558" name="AutoShape 4"/>
            <p:cNvSpPr>
              <a:spLocks noChangeArrowheads="1"/>
            </p:cNvSpPr>
            <p:nvPr/>
          </p:nvSpPr>
          <p:spPr bwMode="auto">
            <a:xfrm>
              <a:off x="23" y="0"/>
              <a:ext cx="1588" cy="545"/>
            </a:xfrm>
            <a:prstGeom prst="wedgeRoundRectCallout">
              <a:avLst>
                <a:gd name="adj1" fmla="val -12361"/>
                <a:gd name="adj2" fmla="val 108227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3559" name="Text Box 5"/>
            <p:cNvSpPr>
              <a:spLocks noChangeArrowheads="1"/>
            </p:cNvSpPr>
            <p:nvPr/>
          </p:nvSpPr>
          <p:spPr bwMode="auto">
            <a:xfrm>
              <a:off x="0" y="46"/>
              <a:ext cx="170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I’m going to _____ my cousin in ________. His name is </a:t>
              </a:r>
              <a:r>
                <a:rPr lang="en-US" sz="28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        </a:t>
              </a: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. What _______ can I take?</a:t>
              </a:r>
              <a:endParaRPr lang="zh-CN" altLang="en-US"/>
            </a:p>
          </p:txBody>
        </p:sp>
      </p:grpSp>
      <p:sp>
        <p:nvSpPr>
          <p:cNvPr id="23560" name="Text Box 6"/>
          <p:cNvSpPr>
            <a:spLocks noChangeArrowheads="1"/>
          </p:cNvSpPr>
          <p:nvPr/>
        </p:nvSpPr>
        <p:spPr bwMode="auto">
          <a:xfrm>
            <a:off x="5984875" y="446088"/>
            <a:ext cx="781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visit</a:t>
            </a:r>
            <a:endParaRPr lang="zh-CN" altLang="en-US"/>
          </a:p>
        </p:txBody>
      </p:sp>
      <p:sp>
        <p:nvSpPr>
          <p:cNvPr id="23561" name="Text Box 7"/>
          <p:cNvSpPr>
            <a:spLocks noChangeArrowheads="1"/>
          </p:cNvSpPr>
          <p:nvPr/>
        </p:nvSpPr>
        <p:spPr bwMode="auto">
          <a:xfrm>
            <a:off x="3968750" y="877888"/>
            <a:ext cx="160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New York</a:t>
            </a:r>
          </a:p>
        </p:txBody>
      </p:sp>
      <p:sp>
        <p:nvSpPr>
          <p:cNvPr id="23562" name="Text Box 8"/>
          <p:cNvSpPr>
            <a:spLocks noChangeArrowheads="1"/>
          </p:cNvSpPr>
          <p:nvPr/>
        </p:nvSpPr>
        <p:spPr bwMode="auto">
          <a:xfrm>
            <a:off x="7351713" y="889000"/>
            <a:ext cx="123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Simon </a:t>
            </a:r>
          </a:p>
        </p:txBody>
      </p:sp>
      <p:sp>
        <p:nvSpPr>
          <p:cNvPr id="23563" name="Text Box 8"/>
          <p:cNvSpPr>
            <a:spLocks noChangeArrowheads="1"/>
          </p:cNvSpPr>
          <p:nvPr/>
        </p:nvSpPr>
        <p:spPr bwMode="auto">
          <a:xfrm>
            <a:off x="4927600" y="1304925"/>
            <a:ext cx="131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present</a:t>
            </a:r>
            <a:endParaRPr lang="zh-CN" altLang="en-US"/>
          </a:p>
        </p:txBody>
      </p:sp>
      <p:grpSp>
        <p:nvGrpSpPr>
          <p:cNvPr id="23564" name="Group 3"/>
          <p:cNvGrpSpPr>
            <a:grpSpLocks/>
          </p:cNvGrpSpPr>
          <p:nvPr/>
        </p:nvGrpSpPr>
        <p:grpSpPr bwMode="auto">
          <a:xfrm>
            <a:off x="265113" y="769938"/>
            <a:ext cx="2519362" cy="1131887"/>
            <a:chOff x="0" y="0"/>
            <a:chExt cx="1361" cy="318"/>
          </a:xfrm>
        </p:grpSpPr>
        <p:sp>
          <p:nvSpPr>
            <p:cNvPr id="2356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361" cy="318"/>
            </a:xfrm>
            <a:prstGeom prst="wedgeRoundRectCallout">
              <a:avLst>
                <a:gd name="adj1" fmla="val 2977"/>
                <a:gd name="adj2" fmla="val 100019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3566" name="Text Box 5"/>
            <p:cNvSpPr>
              <a:spLocks noChangeArrowheads="1"/>
            </p:cNvSpPr>
            <p:nvPr/>
          </p:nvSpPr>
          <p:spPr bwMode="auto">
            <a:xfrm>
              <a:off x="1" y="45"/>
              <a:ext cx="131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What about __________?</a:t>
              </a:r>
              <a:endParaRPr lang="zh-CN" altLang="en-US"/>
            </a:p>
          </p:txBody>
        </p:sp>
      </p:grpSp>
      <p:sp>
        <p:nvSpPr>
          <p:cNvPr id="23567" name="Text Box 6"/>
          <p:cNvSpPr>
            <a:spLocks noChangeArrowheads="1"/>
          </p:cNvSpPr>
          <p:nvPr/>
        </p:nvSpPr>
        <p:spPr bwMode="auto">
          <a:xfrm>
            <a:off x="312738" y="1300163"/>
            <a:ext cx="1963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a toy panda</a:t>
            </a:r>
            <a:endParaRPr lang="zh-CN" altLang="en-US"/>
          </a:p>
        </p:txBody>
      </p:sp>
      <p:grpSp>
        <p:nvGrpSpPr>
          <p:cNvPr id="23568" name="Group 7"/>
          <p:cNvGrpSpPr>
            <a:grpSpLocks/>
          </p:cNvGrpSpPr>
          <p:nvPr/>
        </p:nvGrpSpPr>
        <p:grpSpPr bwMode="auto">
          <a:xfrm>
            <a:off x="1644650" y="4741863"/>
            <a:ext cx="4643438" cy="1655762"/>
            <a:chOff x="0" y="0"/>
            <a:chExt cx="1271" cy="726"/>
          </a:xfrm>
        </p:grpSpPr>
        <p:sp>
          <p:nvSpPr>
            <p:cNvPr id="23569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270" cy="726"/>
            </a:xfrm>
            <a:prstGeom prst="wedgeRoundRectCallout">
              <a:avLst>
                <a:gd name="adj1" fmla="val 41347"/>
                <a:gd name="adj2" fmla="val -93486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3570" name="Text Box 9"/>
            <p:cNvSpPr>
              <a:spLocks noChangeArrowheads="1"/>
            </p:cNvSpPr>
            <p:nvPr/>
          </p:nvSpPr>
          <p:spPr bwMode="auto">
            <a:xfrm>
              <a:off x="46" y="91"/>
              <a:ext cx="1225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I think </a:t>
              </a:r>
              <a:r>
                <a:rPr lang="zh-CN" altLang="en-US" sz="28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      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a toy panda. His mother and grandma are _________.</a:t>
              </a:r>
              <a:endParaRPr lang="zh-CN" altLang="en-US"/>
            </a:p>
          </p:txBody>
        </p:sp>
      </p:grpSp>
      <p:sp>
        <p:nvSpPr>
          <p:cNvPr id="23571" name="Text Box 10"/>
          <p:cNvSpPr>
            <a:spLocks noChangeArrowheads="1"/>
          </p:cNvSpPr>
          <p:nvPr/>
        </p:nvSpPr>
        <p:spPr bwMode="auto">
          <a:xfrm>
            <a:off x="2987675" y="4949825"/>
            <a:ext cx="1358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he’s got</a:t>
            </a:r>
          </a:p>
        </p:txBody>
      </p:sp>
      <p:sp>
        <p:nvSpPr>
          <p:cNvPr id="23572" name="Text Box 10"/>
          <p:cNvSpPr>
            <a:spLocks noChangeArrowheads="1"/>
          </p:cNvSpPr>
          <p:nvPr/>
        </p:nvSpPr>
        <p:spPr bwMode="auto">
          <a:xfrm>
            <a:off x="2538413" y="5803900"/>
            <a:ext cx="1389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Chinese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ldLvl="0" autoUpdateAnimBg="0"/>
      <p:bldP spid="23561" grpId="0" bldLvl="0" autoUpdateAnimBg="0"/>
      <p:bldP spid="23562" grpId="0" bldLvl="0" autoUpdateAnimBg="0"/>
      <p:bldP spid="23563" grpId="0" bldLvl="0" autoUpdateAnimBg="0"/>
      <p:bldP spid="23567" grpId="0" bldLvl="0" autoUpdateAnimBg="0"/>
      <p:bldP spid="23571" grpId="0" bldLvl="0" autoUpdateAnimBg="0"/>
      <p:bldP spid="2357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1905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55563" y="0"/>
            <a:ext cx="5273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Read and fill in</a:t>
            </a:r>
            <a:endParaRPr lang="zh-CN" altLang="en-US" sz="5400" b="1">
              <a:solidFill>
                <a:srgbClr val="FFFF00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24580" name="Picture 2" descr="C:\Users\Administrator\AppData\Roaming\Tencent\Users\540277782\QQ\WinTemp\RichOle\ZT~D_A888)`(YE`(AE)0{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25" y="1936750"/>
            <a:ext cx="75517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oup 3"/>
          <p:cNvGrpSpPr>
            <a:grpSpLocks/>
          </p:cNvGrpSpPr>
          <p:nvPr/>
        </p:nvGrpSpPr>
        <p:grpSpPr bwMode="auto">
          <a:xfrm>
            <a:off x="180975" y="981075"/>
            <a:ext cx="3743325" cy="865188"/>
            <a:chOff x="0" y="0"/>
            <a:chExt cx="998" cy="499"/>
          </a:xfrm>
        </p:grpSpPr>
        <p:sp>
          <p:nvSpPr>
            <p:cNvPr id="24582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998" cy="499"/>
            </a:xfrm>
            <a:prstGeom prst="wedgeRoundRectCallout">
              <a:avLst>
                <a:gd name="adj1" fmla="val 12435"/>
                <a:gd name="adj2" fmla="val 162431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4583" name="Text Box 5"/>
            <p:cNvSpPr>
              <a:spLocks noChangeArrowheads="1"/>
            </p:cNvSpPr>
            <p:nvPr/>
          </p:nvSpPr>
          <p:spPr bwMode="auto">
            <a:xfrm>
              <a:off x="0" y="90"/>
              <a:ext cx="99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What about a  ______!</a:t>
              </a:r>
              <a:endParaRPr lang="zh-CN" altLang="en-US"/>
            </a:p>
          </p:txBody>
        </p:sp>
      </p:grpSp>
      <p:sp>
        <p:nvSpPr>
          <p:cNvPr id="24584" name="Text Box 6"/>
          <p:cNvSpPr>
            <a:spLocks noChangeArrowheads="1"/>
          </p:cNvSpPr>
          <p:nvPr/>
        </p:nvSpPr>
        <p:spPr bwMode="auto">
          <a:xfrm>
            <a:off x="2555875" y="1125538"/>
            <a:ext cx="72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kite</a:t>
            </a:r>
            <a:endParaRPr lang="zh-CN" altLang="en-US"/>
          </a:p>
        </p:txBody>
      </p:sp>
      <p:grpSp>
        <p:nvGrpSpPr>
          <p:cNvPr id="24585" name="Group 7"/>
          <p:cNvGrpSpPr>
            <a:grpSpLocks/>
          </p:cNvGrpSpPr>
          <p:nvPr/>
        </p:nvGrpSpPr>
        <p:grpSpPr bwMode="auto">
          <a:xfrm>
            <a:off x="107950" y="4941888"/>
            <a:ext cx="3708400" cy="946150"/>
            <a:chOff x="0" y="0"/>
            <a:chExt cx="1361" cy="357"/>
          </a:xfrm>
        </p:grpSpPr>
        <p:sp>
          <p:nvSpPr>
            <p:cNvPr id="24586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361" cy="318"/>
            </a:xfrm>
            <a:prstGeom prst="wedgeRoundRectCallout">
              <a:avLst>
                <a:gd name="adj1" fmla="val 3630"/>
                <a:gd name="adj2" fmla="val -147139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4587" name="Text Box 9"/>
            <p:cNvSpPr>
              <a:spLocks noChangeArrowheads="1"/>
            </p:cNvSpPr>
            <p:nvPr/>
          </p:nvSpPr>
          <p:spPr bwMode="auto">
            <a:xfrm>
              <a:off x="91" y="0"/>
              <a:ext cx="1225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But will it be ______ in New York?</a:t>
              </a:r>
              <a:endParaRPr lang="zh-CN" altLang="en-US"/>
            </a:p>
          </p:txBody>
        </p:sp>
      </p:grpSp>
      <p:sp>
        <p:nvSpPr>
          <p:cNvPr id="24588" name="Text Box 10"/>
          <p:cNvSpPr>
            <a:spLocks noChangeArrowheads="1"/>
          </p:cNvSpPr>
          <p:nvPr/>
        </p:nvSpPr>
        <p:spPr bwMode="auto">
          <a:xfrm>
            <a:off x="2484438" y="4941888"/>
            <a:ext cx="106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windy</a:t>
            </a:r>
            <a:endParaRPr lang="zh-CN" altLang="en-US"/>
          </a:p>
        </p:txBody>
      </p:sp>
      <p:grpSp>
        <p:nvGrpSpPr>
          <p:cNvPr id="24589" name="Group 11"/>
          <p:cNvGrpSpPr>
            <a:grpSpLocks/>
          </p:cNvGrpSpPr>
          <p:nvPr/>
        </p:nvGrpSpPr>
        <p:grpSpPr bwMode="auto">
          <a:xfrm>
            <a:off x="6721475" y="4748213"/>
            <a:ext cx="2160588" cy="647700"/>
            <a:chOff x="0" y="0"/>
            <a:chExt cx="725" cy="192"/>
          </a:xfrm>
        </p:grpSpPr>
        <p:sp>
          <p:nvSpPr>
            <p:cNvPr id="24590" name="AutoShape 12"/>
            <p:cNvSpPr>
              <a:spLocks noChangeArrowheads="1"/>
            </p:cNvSpPr>
            <p:nvPr/>
          </p:nvSpPr>
          <p:spPr bwMode="auto">
            <a:xfrm>
              <a:off x="0" y="11"/>
              <a:ext cx="725" cy="181"/>
            </a:xfrm>
            <a:prstGeom prst="wedgeRoundRectCallout">
              <a:avLst>
                <a:gd name="adj1" fmla="val -74546"/>
                <a:gd name="adj2" fmla="val -113588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4591" name="Text Box 13"/>
            <p:cNvSpPr>
              <a:spLocks noChangeArrowheads="1"/>
            </p:cNvSpPr>
            <p:nvPr/>
          </p:nvSpPr>
          <p:spPr bwMode="auto">
            <a:xfrm>
              <a:off x="46" y="0"/>
              <a:ext cx="6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I think </a:t>
              </a:r>
              <a:r>
                <a:rPr lang="en-US" sz="28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</a:t>
              </a: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.</a:t>
              </a:r>
            </a:p>
          </p:txBody>
        </p:sp>
      </p:grpSp>
      <p:grpSp>
        <p:nvGrpSpPr>
          <p:cNvPr id="24592" name="Group 14"/>
          <p:cNvGrpSpPr>
            <a:grpSpLocks/>
          </p:cNvGrpSpPr>
          <p:nvPr/>
        </p:nvGrpSpPr>
        <p:grpSpPr bwMode="auto">
          <a:xfrm>
            <a:off x="4583113" y="923925"/>
            <a:ext cx="4813300" cy="863600"/>
            <a:chOff x="0" y="0"/>
            <a:chExt cx="998" cy="499"/>
          </a:xfrm>
        </p:grpSpPr>
        <p:sp>
          <p:nvSpPr>
            <p:cNvPr id="24593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998" cy="499"/>
            </a:xfrm>
            <a:prstGeom prst="wedgeRoundRectCallout">
              <a:avLst>
                <a:gd name="adj1" fmla="val -12440"/>
                <a:gd name="adj2" fmla="val 185972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4594" name="Text Box 16"/>
            <p:cNvSpPr>
              <a:spLocks noChangeArrowheads="1"/>
            </p:cNvSpPr>
            <p:nvPr/>
          </p:nvSpPr>
          <p:spPr bwMode="auto">
            <a:xfrm>
              <a:off x="0" y="90"/>
              <a:ext cx="89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_________! I</a:t>
              </a: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’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ll </a:t>
              </a:r>
              <a:r>
                <a:rPr lang="zh-CN" altLang="en-US" sz="28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         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.</a:t>
              </a:r>
            </a:p>
          </p:txBody>
        </p:sp>
      </p:grpSp>
      <p:sp>
        <p:nvSpPr>
          <p:cNvPr id="24595" name="Text Box 17"/>
          <p:cNvSpPr>
            <a:spLocks noChangeArrowheads="1"/>
          </p:cNvSpPr>
          <p:nvPr/>
        </p:nvSpPr>
        <p:spPr bwMode="auto">
          <a:xfrm>
            <a:off x="4500563" y="1081088"/>
            <a:ext cx="1733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Good idea</a:t>
            </a:r>
            <a:endParaRPr lang="zh-CN" altLang="en-US"/>
          </a:p>
        </p:txBody>
      </p:sp>
      <p:sp>
        <p:nvSpPr>
          <p:cNvPr id="24596" name="Text Box 17"/>
          <p:cNvSpPr>
            <a:spLocks noChangeArrowheads="1"/>
          </p:cNvSpPr>
          <p:nvPr/>
        </p:nvSpPr>
        <p:spPr bwMode="auto">
          <a:xfrm>
            <a:off x="8034338" y="4784725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so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4597" name="Text Box 17"/>
          <p:cNvSpPr>
            <a:spLocks noChangeArrowheads="1"/>
          </p:cNvSpPr>
          <p:nvPr/>
        </p:nvSpPr>
        <p:spPr bwMode="auto">
          <a:xfrm>
            <a:off x="6989763" y="1079500"/>
            <a:ext cx="191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make a kite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ldLvl="0" autoUpdateAnimBg="0"/>
      <p:bldP spid="24588" grpId="0" bldLvl="0" autoUpdateAnimBg="0"/>
      <p:bldP spid="24595" grpId="0" bldLvl="0" autoUpdateAnimBg="0"/>
      <p:bldP spid="24596" grpId="0" bldLvl="0" autoUpdateAnimBg="0"/>
      <p:bldP spid="24597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 descr="C:\Users\Administrator\AppData\Roaming\Tencent\Users\540277782\QQ\WinTemp\RichOle\]ETE1~IT_[S8[CUJ7P)`{X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56126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矩形 4"/>
          <p:cNvSpPr>
            <a:spLocks noChangeArrowheads="1"/>
          </p:cNvSpPr>
          <p:nvPr/>
        </p:nvSpPr>
        <p:spPr bwMode="auto">
          <a:xfrm>
            <a:off x="55563" y="0"/>
            <a:ext cx="5273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Read and fill in</a:t>
            </a:r>
            <a:endParaRPr lang="zh-CN" altLang="en-US" sz="5400" b="1">
              <a:solidFill>
                <a:srgbClr val="FFFF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4600575" y="765175"/>
            <a:ext cx="3816350" cy="765175"/>
            <a:chOff x="0" y="0"/>
            <a:chExt cx="1271" cy="227"/>
          </a:xfrm>
        </p:grpSpPr>
        <p:sp>
          <p:nvSpPr>
            <p:cNvPr id="2560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134" cy="227"/>
            </a:xfrm>
            <a:prstGeom prst="wedgeRoundRectCallout">
              <a:avLst>
                <a:gd name="adj1" fmla="val -2824"/>
                <a:gd name="adj2" fmla="val 135903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5607" name="Text Box 5"/>
            <p:cNvSpPr>
              <a:spLocks noChangeArrowheads="1"/>
            </p:cNvSpPr>
            <p:nvPr/>
          </p:nvSpPr>
          <p:spPr bwMode="auto">
            <a:xfrm>
              <a:off x="46" y="25"/>
              <a:ext cx="12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         </a:t>
              </a: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help me?</a:t>
              </a:r>
              <a:endParaRPr lang="zh-CN" altLang="en-US"/>
            </a:p>
          </p:txBody>
        </p:sp>
      </p:grpSp>
      <p:grpSp>
        <p:nvGrpSpPr>
          <p:cNvPr id="25608" name="Group 6"/>
          <p:cNvGrpSpPr>
            <a:grpSpLocks/>
          </p:cNvGrpSpPr>
          <p:nvPr/>
        </p:nvGrpSpPr>
        <p:grpSpPr bwMode="auto">
          <a:xfrm>
            <a:off x="179388" y="1778000"/>
            <a:ext cx="4752975" cy="549275"/>
            <a:chOff x="0" y="0"/>
            <a:chExt cx="2327" cy="346"/>
          </a:xfrm>
        </p:grpSpPr>
        <p:sp>
          <p:nvSpPr>
            <p:cNvPr id="25609" name="AutoShape 7"/>
            <p:cNvSpPr>
              <a:spLocks noChangeArrowheads="1"/>
            </p:cNvSpPr>
            <p:nvPr/>
          </p:nvSpPr>
          <p:spPr bwMode="auto">
            <a:xfrm>
              <a:off x="0" y="29"/>
              <a:ext cx="2064" cy="317"/>
            </a:xfrm>
            <a:prstGeom prst="wedgeRoundRectCallout">
              <a:avLst>
                <a:gd name="adj1" fmla="val 4843"/>
                <a:gd name="adj2" fmla="val 131704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5610" name="Text Box 8"/>
            <p:cNvSpPr>
              <a:spLocks noChangeArrowheads="1"/>
            </p:cNvSpPr>
            <p:nvPr/>
          </p:nvSpPr>
          <p:spPr bwMode="auto">
            <a:xfrm>
              <a:off x="98" y="0"/>
              <a:ext cx="222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__________I will.</a:t>
              </a:r>
              <a:endParaRPr lang="zh-CN" altLang="en-US"/>
            </a:p>
          </p:txBody>
        </p:sp>
      </p:grpSp>
      <p:sp>
        <p:nvSpPr>
          <p:cNvPr id="25611" name="Text Box 9"/>
          <p:cNvSpPr>
            <a:spLocks noChangeArrowheads="1"/>
          </p:cNvSpPr>
          <p:nvPr/>
        </p:nvSpPr>
        <p:spPr bwMode="auto">
          <a:xfrm>
            <a:off x="4584700" y="849313"/>
            <a:ext cx="141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Will you</a:t>
            </a:r>
          </a:p>
        </p:txBody>
      </p:sp>
      <p:sp>
        <p:nvSpPr>
          <p:cNvPr id="25612" name="Text Box 9"/>
          <p:cNvSpPr>
            <a:spLocks noChangeArrowheads="1"/>
          </p:cNvSpPr>
          <p:nvPr/>
        </p:nvSpPr>
        <p:spPr bwMode="auto">
          <a:xfrm>
            <a:off x="379413" y="1774825"/>
            <a:ext cx="1630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Of course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ldLvl="0" autoUpdateAnimBg="0"/>
      <p:bldP spid="25612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5563" y="0"/>
            <a:ext cx="5273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Read and fill in</a:t>
            </a:r>
            <a:endParaRPr lang="zh-CN" altLang="en-US" sz="5400" b="1" dirty="0">
              <a:solidFill>
                <a:srgbClr val="FFFF00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26627" name="Picture 1" descr="C:\Users\Administrator\AppData\Roaming\Tencent\Users\540277782\QQ\WinTemp\RichOle\ZCD_BFS7}YU9BYWI~CPCH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1773238"/>
            <a:ext cx="74422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220663" y="923925"/>
            <a:ext cx="3636962" cy="1558925"/>
            <a:chOff x="0" y="0"/>
            <a:chExt cx="2291" cy="983"/>
          </a:xfrm>
        </p:grpSpPr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200" cy="983"/>
            </a:xfrm>
            <a:prstGeom prst="wedgeRoundRectCallout">
              <a:avLst>
                <a:gd name="adj1" fmla="val 10903"/>
                <a:gd name="adj2" fmla="val 65153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6630" name="Text Box 5"/>
            <p:cNvSpPr>
              <a:spLocks noChangeArrowheads="1"/>
            </p:cNvSpPr>
            <p:nvPr/>
          </p:nvSpPr>
          <p:spPr bwMode="auto">
            <a:xfrm>
              <a:off x="1" y="51"/>
              <a:ext cx="229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Daming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, your cousin will </a:t>
              </a:r>
              <a:r>
                <a:rPr lang="en-US" sz="2800" b="1" u="sng" dirty="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   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this kite. It’s _________________.</a:t>
              </a:r>
              <a:endParaRPr lang="zh-CN" altLang="en-US" dirty="0"/>
            </a:p>
          </p:txBody>
        </p:sp>
      </p:grpSp>
      <p:sp>
        <p:nvSpPr>
          <p:cNvPr id="26631" name="Text Box 6"/>
          <p:cNvSpPr>
            <a:spLocks noChangeArrowheads="1"/>
          </p:cNvSpPr>
          <p:nvPr/>
        </p:nvSpPr>
        <p:spPr bwMode="auto">
          <a:xfrm>
            <a:off x="801688" y="142875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love</a:t>
            </a:r>
          </a:p>
        </p:txBody>
      </p:sp>
      <p:grpSp>
        <p:nvGrpSpPr>
          <p:cNvPr id="26632" name="Group 7"/>
          <p:cNvGrpSpPr>
            <a:grpSpLocks/>
          </p:cNvGrpSpPr>
          <p:nvPr/>
        </p:nvGrpSpPr>
        <p:grpSpPr bwMode="auto">
          <a:xfrm>
            <a:off x="4932363" y="1108075"/>
            <a:ext cx="4137025" cy="966788"/>
            <a:chOff x="0" y="0"/>
            <a:chExt cx="2606" cy="609"/>
          </a:xfrm>
        </p:grpSpPr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493" cy="609"/>
            </a:xfrm>
            <a:prstGeom prst="wedgeRoundRectCallout">
              <a:avLst>
                <a:gd name="adj1" fmla="val 15903"/>
                <a:gd name="adj2" fmla="val 82181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6634" name="Text Box 9"/>
            <p:cNvSpPr>
              <a:spLocks noChangeArrowheads="1"/>
            </p:cNvSpPr>
            <p:nvPr/>
          </p:nvSpPr>
          <p:spPr bwMode="auto">
            <a:xfrm>
              <a:off x="75" y="36"/>
              <a:ext cx="253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Thank you </a:t>
              </a:r>
              <a:r>
                <a:rPr lang="en-US" sz="24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your help. It _______ a great present.</a:t>
              </a:r>
              <a:endParaRPr lang="zh-CN" altLang="en-US"/>
            </a:p>
          </p:txBody>
        </p:sp>
      </p:grpSp>
      <p:sp>
        <p:nvSpPr>
          <p:cNvPr id="26635" name="Text Box 10"/>
          <p:cNvSpPr>
            <a:spLocks noChangeArrowheads="1"/>
          </p:cNvSpPr>
          <p:nvPr/>
        </p:nvSpPr>
        <p:spPr bwMode="auto">
          <a:xfrm>
            <a:off x="5073650" y="1539875"/>
            <a:ext cx="114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will be</a:t>
            </a:r>
            <a:endParaRPr lang="zh-CN" altLang="en-US"/>
          </a:p>
        </p:txBody>
      </p:sp>
      <p:grpSp>
        <p:nvGrpSpPr>
          <p:cNvPr id="26636" name="Group 11"/>
          <p:cNvGrpSpPr>
            <a:grpSpLocks/>
          </p:cNvGrpSpPr>
          <p:nvPr/>
        </p:nvGrpSpPr>
        <p:grpSpPr bwMode="auto">
          <a:xfrm>
            <a:off x="104775" y="5356225"/>
            <a:ext cx="4752975" cy="955675"/>
            <a:chOff x="0" y="0"/>
            <a:chExt cx="1361" cy="335"/>
          </a:xfrm>
        </p:grpSpPr>
        <p:sp>
          <p:nvSpPr>
            <p:cNvPr id="26637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361" cy="318"/>
            </a:xfrm>
            <a:prstGeom prst="wedgeRoundRectCallout">
              <a:avLst>
                <a:gd name="adj1" fmla="val -30310"/>
                <a:gd name="adj2" fmla="val -103454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6638" name="Text Box 13"/>
            <p:cNvSpPr>
              <a:spLocks noChangeArrowheads="1"/>
            </p:cNvSpPr>
            <p:nvPr/>
          </p:nvSpPr>
          <p:spPr bwMode="auto">
            <a:xfrm>
              <a:off x="91" y="0"/>
              <a:ext cx="122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You can </a:t>
              </a:r>
              <a:r>
                <a:rPr lang="zh-CN" altLang="en-US" sz="2800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      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the Chinese ______ for “dragon"on it </a:t>
              </a:r>
              <a:endParaRPr lang="zh-CN" altLang="en-US"/>
            </a:p>
          </p:txBody>
        </p:sp>
      </p:grpSp>
      <p:sp>
        <p:nvSpPr>
          <p:cNvPr id="26639" name="Text Box 14"/>
          <p:cNvSpPr>
            <a:spLocks noChangeArrowheads="1"/>
          </p:cNvSpPr>
          <p:nvPr/>
        </p:nvSpPr>
        <p:spPr bwMode="auto">
          <a:xfrm>
            <a:off x="609600" y="5788025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word</a:t>
            </a:r>
            <a:endParaRPr lang="zh-CN" altLang="en-US"/>
          </a:p>
        </p:txBody>
      </p:sp>
      <p:grpSp>
        <p:nvGrpSpPr>
          <p:cNvPr id="26640" name="Group 15"/>
          <p:cNvGrpSpPr>
            <a:grpSpLocks/>
          </p:cNvGrpSpPr>
          <p:nvPr/>
        </p:nvGrpSpPr>
        <p:grpSpPr bwMode="auto">
          <a:xfrm>
            <a:off x="5360988" y="4348163"/>
            <a:ext cx="3708400" cy="842962"/>
            <a:chOff x="0" y="0"/>
            <a:chExt cx="1361" cy="318"/>
          </a:xfrm>
        </p:grpSpPr>
        <p:sp>
          <p:nvSpPr>
            <p:cNvPr id="26641" name="AutoShape 16"/>
            <p:cNvSpPr>
              <a:spLocks noChangeArrowheads="1"/>
            </p:cNvSpPr>
            <p:nvPr/>
          </p:nvSpPr>
          <p:spPr bwMode="auto">
            <a:xfrm>
              <a:off x="0" y="0"/>
              <a:ext cx="1361" cy="318"/>
            </a:xfrm>
            <a:prstGeom prst="wedgeRoundRectCallout">
              <a:avLst>
                <a:gd name="adj1" fmla="val -30310"/>
                <a:gd name="adj2" fmla="val -103454"/>
                <a:gd name="adj3" fmla="val 16667"/>
              </a:avLst>
            </a:prstGeom>
            <a:solidFill>
              <a:schemeClr val="bg1"/>
            </a:solidFill>
            <a:ln w="31750" cmpd="sng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6642" name="Text Box 17"/>
            <p:cNvSpPr>
              <a:spLocks noChangeArrowheads="1"/>
            </p:cNvSpPr>
            <p:nvPr/>
          </p:nvSpPr>
          <p:spPr bwMode="auto">
            <a:xfrm>
              <a:off x="91" y="0"/>
              <a:ext cx="122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That's a __________. </a:t>
              </a:r>
              <a:endParaRPr lang="zh-CN" altLang="en-US"/>
            </a:p>
          </p:txBody>
        </p:sp>
      </p:grpSp>
      <p:sp>
        <p:nvSpPr>
          <p:cNvPr id="26643" name="Text Box 18"/>
          <p:cNvSpPr>
            <a:spLocks noChangeArrowheads="1"/>
          </p:cNvSpPr>
          <p:nvPr/>
        </p:nvSpPr>
        <p:spPr bwMode="auto">
          <a:xfrm>
            <a:off x="7089775" y="4348163"/>
            <a:ext cx="1692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great idea</a:t>
            </a:r>
            <a:endParaRPr lang="zh-CN" altLang="en-US"/>
          </a:p>
        </p:txBody>
      </p:sp>
      <p:sp>
        <p:nvSpPr>
          <p:cNvPr id="26644" name="Text Box 6"/>
          <p:cNvSpPr>
            <a:spLocks noChangeArrowheads="1"/>
          </p:cNvSpPr>
          <p:nvPr/>
        </p:nvSpPr>
        <p:spPr bwMode="auto">
          <a:xfrm>
            <a:off x="422275" y="1858963"/>
            <a:ext cx="283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a Chinese dragon</a:t>
            </a:r>
            <a:endParaRPr lang="zh-CN" altLang="en-US"/>
          </a:p>
        </p:txBody>
      </p:sp>
      <p:sp>
        <p:nvSpPr>
          <p:cNvPr id="26645" name="Text Box 6"/>
          <p:cNvSpPr>
            <a:spLocks noChangeArrowheads="1"/>
          </p:cNvSpPr>
          <p:nvPr/>
        </p:nvSpPr>
        <p:spPr bwMode="auto">
          <a:xfrm>
            <a:off x="6519863" y="1108075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for</a:t>
            </a:r>
          </a:p>
        </p:txBody>
      </p:sp>
      <p:sp>
        <p:nvSpPr>
          <p:cNvPr id="26646" name="Text Box 6"/>
          <p:cNvSpPr>
            <a:spLocks noChangeArrowheads="1"/>
          </p:cNvSpPr>
          <p:nvPr/>
        </p:nvSpPr>
        <p:spPr bwMode="auto">
          <a:xfrm>
            <a:off x="1768475" y="5375275"/>
            <a:ext cx="920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sym typeface="Times New Roman" pitchFamily="18" charset="0"/>
              </a:rPr>
              <a:t>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 autoUpdateAnimBg="0"/>
      <p:bldP spid="26635" grpId="0" bldLvl="0" autoUpdateAnimBg="0"/>
      <p:bldP spid="26639" grpId="0" bldLvl="0" autoUpdateAnimBg="0"/>
      <p:bldP spid="26643" grpId="0" bldLvl="0" autoUpdateAnimBg="0"/>
      <p:bldP spid="26644" grpId="0" bldLvl="0" autoUpdateAnimBg="0"/>
      <p:bldP spid="26645" grpId="0" bldLvl="0" autoUpdateAnimBg="0"/>
      <p:bldP spid="26646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重点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5157788"/>
            <a:ext cx="3810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7652" name="WordArt 5"/>
          <p:cNvSpPr>
            <a:spLocks noChangeShapeType="1" noTextEdit="1"/>
          </p:cNvSpPr>
          <p:nvPr/>
        </p:nvSpPr>
        <p:spPr bwMode="auto">
          <a:xfrm>
            <a:off x="6350000" y="5518150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i="1" kern="10">
                <a:ln w="9525" cmpd="sng">
                  <a:solidFill>
                    <a:srgbClr val="CC99FF"/>
                  </a:solidFill>
                  <a:bevel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宋体"/>
                <a:ea typeface="宋体"/>
              </a:rPr>
              <a:t>火眼金睛</a:t>
            </a:r>
          </a:p>
        </p:txBody>
      </p:sp>
      <p:sp>
        <p:nvSpPr>
          <p:cNvPr id="27653" name="Text Box 6"/>
          <p:cNvSpPr>
            <a:spLocks noChangeArrowheads="1"/>
          </p:cNvSpPr>
          <p:nvPr/>
        </p:nvSpPr>
        <p:spPr bwMode="auto">
          <a:xfrm>
            <a:off x="1949450" y="4741863"/>
            <a:ext cx="3198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omic Sans MS" pitchFamily="66" charset="0"/>
                <a:sym typeface="Comic Sans MS" pitchFamily="66" charset="0"/>
              </a:rPr>
              <a:t>of course</a:t>
            </a:r>
          </a:p>
        </p:txBody>
      </p:sp>
      <p:sp>
        <p:nvSpPr>
          <p:cNvPr id="27654" name="Text Box 9"/>
          <p:cNvSpPr>
            <a:spLocks noChangeArrowheads="1"/>
          </p:cNvSpPr>
          <p:nvPr/>
        </p:nvSpPr>
        <p:spPr bwMode="auto">
          <a:xfrm>
            <a:off x="1077913" y="3870325"/>
            <a:ext cx="6389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Comic Sans MS" pitchFamily="66" charset="0"/>
                <a:sym typeface="Comic Sans MS" pitchFamily="66" charset="0"/>
              </a:rPr>
              <a:t>That’s a great idea! </a:t>
            </a:r>
          </a:p>
        </p:txBody>
      </p:sp>
      <p:sp>
        <p:nvSpPr>
          <p:cNvPr id="27655" name="Text Box 9"/>
          <p:cNvSpPr>
            <a:spLocks noChangeArrowheads="1"/>
          </p:cNvSpPr>
          <p:nvPr/>
        </p:nvSpPr>
        <p:spPr bwMode="auto">
          <a:xfrm>
            <a:off x="4140200" y="4040188"/>
            <a:ext cx="4392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336600"/>
                </a:solidFill>
                <a:latin typeface="Comic Sans MS" pitchFamily="66" charset="0"/>
                <a:sym typeface="Comic Sans MS" pitchFamily="66" charset="0"/>
              </a:rPr>
              <a:t>I think so</a:t>
            </a:r>
          </a:p>
        </p:txBody>
      </p:sp>
      <p:sp>
        <p:nvSpPr>
          <p:cNvPr id="27656" name="Text Box 11"/>
          <p:cNvSpPr>
            <a:spLocks noChangeArrowheads="1"/>
          </p:cNvSpPr>
          <p:nvPr/>
        </p:nvSpPr>
        <p:spPr bwMode="auto">
          <a:xfrm>
            <a:off x="1163638" y="3284538"/>
            <a:ext cx="7743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folHlink"/>
                </a:solidFill>
                <a:latin typeface="Comic Sans MS" pitchFamily="66" charset="0"/>
                <a:sym typeface="Comic Sans MS" pitchFamily="66" charset="0"/>
              </a:rPr>
              <a:t>thank you for your help</a:t>
            </a:r>
          </a:p>
        </p:txBody>
      </p:sp>
      <p:sp>
        <p:nvSpPr>
          <p:cNvPr id="27657" name="Text Box 11"/>
          <p:cNvSpPr>
            <a:spLocks noChangeArrowheads="1"/>
          </p:cNvSpPr>
          <p:nvPr/>
        </p:nvSpPr>
        <p:spPr bwMode="auto">
          <a:xfrm>
            <a:off x="604838" y="2870200"/>
            <a:ext cx="623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974806"/>
                </a:solidFill>
                <a:latin typeface="Comic Sans MS" pitchFamily="66" charset="0"/>
                <a:sym typeface="Comic Sans MS" pitchFamily="66" charset="0"/>
              </a:rPr>
              <a:t>Chinese word</a:t>
            </a:r>
          </a:p>
        </p:txBody>
      </p:sp>
      <p:sp>
        <p:nvSpPr>
          <p:cNvPr id="27658" name="Text Box 11"/>
          <p:cNvSpPr>
            <a:spLocks noChangeArrowheads="1"/>
          </p:cNvSpPr>
          <p:nvPr/>
        </p:nvSpPr>
        <p:spPr bwMode="auto">
          <a:xfrm>
            <a:off x="860425" y="1955800"/>
            <a:ext cx="7145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Comic Sans MS" pitchFamily="66" charset="0"/>
                <a:sym typeface="Comic Sans MS" pitchFamily="66" charset="0"/>
              </a:rPr>
              <a:t>make a paper fish</a:t>
            </a:r>
          </a:p>
        </p:txBody>
      </p:sp>
      <p:sp>
        <p:nvSpPr>
          <p:cNvPr id="27659" name="Text Box 11"/>
          <p:cNvSpPr>
            <a:spLocks noChangeArrowheads="1"/>
          </p:cNvSpPr>
          <p:nvPr/>
        </p:nvSpPr>
        <p:spPr bwMode="auto">
          <a:xfrm>
            <a:off x="917575" y="2116138"/>
            <a:ext cx="7261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B050"/>
                </a:solidFill>
                <a:latin typeface="Comic Sans MS" pitchFamily="66" charset="0"/>
                <a:sym typeface="Comic Sans MS" pitchFamily="66" charset="0"/>
              </a:rPr>
              <a:t>visit my cousin</a:t>
            </a:r>
          </a:p>
        </p:txBody>
      </p:sp>
      <p:sp>
        <p:nvSpPr>
          <p:cNvPr id="27660" name="Text Box 11"/>
          <p:cNvSpPr>
            <a:spLocks noChangeArrowheads="1"/>
          </p:cNvSpPr>
          <p:nvPr/>
        </p:nvSpPr>
        <p:spPr bwMode="auto">
          <a:xfrm>
            <a:off x="4006850" y="2371725"/>
            <a:ext cx="4332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538CD5"/>
                </a:solidFill>
                <a:latin typeface="Comic Sans MS" pitchFamily="66" charset="0"/>
                <a:sym typeface="Comic Sans MS" pitchFamily="66" charset="0"/>
              </a:rPr>
              <a:t>in New York</a:t>
            </a:r>
          </a:p>
        </p:txBody>
      </p:sp>
      <p:sp>
        <p:nvSpPr>
          <p:cNvPr id="27661" name="Text Box 11"/>
          <p:cNvSpPr>
            <a:spLocks noChangeArrowheads="1"/>
          </p:cNvSpPr>
          <p:nvPr/>
        </p:nvSpPr>
        <p:spPr bwMode="auto">
          <a:xfrm>
            <a:off x="2062163" y="363538"/>
            <a:ext cx="4273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C000"/>
                </a:solidFill>
                <a:latin typeface="Comic Sans MS" pitchFamily="66" charset="0"/>
                <a:sym typeface="Comic Sans MS" pitchFamily="66" charset="0"/>
              </a:rPr>
              <a:t>make a kite</a:t>
            </a:r>
          </a:p>
        </p:txBody>
      </p:sp>
      <p:sp>
        <p:nvSpPr>
          <p:cNvPr id="27662" name="Text Box 11"/>
          <p:cNvSpPr>
            <a:spLocks noChangeArrowheads="1"/>
          </p:cNvSpPr>
          <p:nvPr/>
        </p:nvSpPr>
        <p:spPr bwMode="auto">
          <a:xfrm>
            <a:off x="2828925" y="3624263"/>
            <a:ext cx="538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a great present</a:t>
            </a:r>
          </a:p>
        </p:txBody>
      </p:sp>
      <p:sp>
        <p:nvSpPr>
          <p:cNvPr id="27663" name="Text Box 6"/>
          <p:cNvSpPr>
            <a:spLocks noChangeArrowheads="1"/>
          </p:cNvSpPr>
          <p:nvPr/>
        </p:nvSpPr>
        <p:spPr bwMode="auto">
          <a:xfrm>
            <a:off x="5946775" y="1665288"/>
            <a:ext cx="3197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omic Sans MS" pitchFamily="66" charset="0"/>
                <a:sym typeface="Comic Sans MS" pitchFamily="66" charset="0"/>
              </a:rPr>
              <a:t>I think</a:t>
            </a:r>
          </a:p>
        </p:txBody>
      </p:sp>
      <p:sp>
        <p:nvSpPr>
          <p:cNvPr id="27664" name="Text Box 9"/>
          <p:cNvSpPr>
            <a:spLocks noChangeArrowheads="1"/>
          </p:cNvSpPr>
          <p:nvPr/>
        </p:nvSpPr>
        <p:spPr bwMode="auto">
          <a:xfrm>
            <a:off x="682625" y="1193800"/>
            <a:ext cx="6389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Comic Sans MS" pitchFamily="66" charset="0"/>
                <a:sym typeface="Comic Sans MS" pitchFamily="66" charset="0"/>
              </a:rPr>
              <a:t>It will be windy </a:t>
            </a:r>
          </a:p>
        </p:txBody>
      </p:sp>
      <p:sp>
        <p:nvSpPr>
          <p:cNvPr id="27665" name="Text Box 6"/>
          <p:cNvSpPr>
            <a:spLocks noChangeArrowheads="1"/>
          </p:cNvSpPr>
          <p:nvPr/>
        </p:nvSpPr>
        <p:spPr bwMode="auto">
          <a:xfrm>
            <a:off x="4902200" y="1539875"/>
            <a:ext cx="4014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92D050"/>
                </a:solidFill>
                <a:latin typeface="Comic Sans MS" pitchFamily="66" charset="0"/>
                <a:sym typeface="Comic Sans MS" pitchFamily="66" charset="0"/>
              </a:rPr>
              <a:t>What about</a:t>
            </a:r>
          </a:p>
        </p:txBody>
      </p:sp>
      <p:sp>
        <p:nvSpPr>
          <p:cNvPr id="27666" name="Text Box 9"/>
          <p:cNvSpPr>
            <a:spLocks noChangeArrowheads="1"/>
          </p:cNvSpPr>
          <p:nvPr/>
        </p:nvSpPr>
        <p:spPr bwMode="auto">
          <a:xfrm>
            <a:off x="1952625" y="55563"/>
            <a:ext cx="6389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Comic Sans MS" pitchFamily="66" charset="0"/>
                <a:sym typeface="Comic Sans MS" pitchFamily="66" charset="0"/>
              </a:rPr>
              <a:t>a toy panda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10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1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5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5" dur="10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2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3" dur="10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0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6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1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1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8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6" dur="1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3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utoUpdateAnimBg="0"/>
      <p:bldP spid="27653" grpId="1" bldLvl="0" autoUpdateAnimBg="0"/>
      <p:bldP spid="27654" grpId="0" bldLvl="0" autoUpdateAnimBg="0"/>
      <p:bldP spid="27654" grpId="1" bldLvl="0" autoUpdateAnimBg="0"/>
      <p:bldP spid="27655" grpId="0" bldLvl="0" autoUpdateAnimBg="0"/>
      <p:bldP spid="27655" grpId="1" bldLvl="0" autoUpdateAnimBg="0"/>
      <p:bldP spid="27663" grpId="0" bldLvl="0" autoUpdateAnimBg="0"/>
      <p:bldP spid="27663" grpId="1" bldLvl="0" autoUpdateAnimBg="0"/>
      <p:bldP spid="27664" grpId="0" bldLvl="0" autoUpdateAnimBg="0"/>
      <p:bldP spid="27664" grpId="1" bldLvl="0" autoUpdateAnimBg="0"/>
      <p:bldP spid="27665" grpId="0" bldLvl="0" autoUpdateAnimBg="0"/>
      <p:bldP spid="27665" grpId="1" bldLvl="0" autoUpdateAnimBg="0"/>
      <p:bldP spid="27666" grpId="0" bldLvl="0" autoUpdateAnimBg="0"/>
      <p:bldP spid="27666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C:\Users\Administrator\AppData\Roaming\Tencent\Users\540277782\QQ\WinTemp\RichOle\0B1P[U{L_R$6YQ5(JA``F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1330325"/>
            <a:ext cx="911066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8"/>
          <p:cNvSpPr>
            <a:spLocks noChangeArrowheads="1"/>
          </p:cNvSpPr>
          <p:nvPr/>
        </p:nvSpPr>
        <p:spPr bwMode="auto">
          <a:xfrm>
            <a:off x="298450" y="0"/>
            <a:ext cx="478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Listen and say</a:t>
            </a:r>
            <a:endParaRPr lang="zh-CN" altLang="en-US" sz="5400" b="1">
              <a:solidFill>
                <a:srgbClr val="FFC000"/>
              </a:solidFill>
              <a:latin typeface="Calibri" pitchFamily="34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1"/>
          <p:cNvSpPr>
            <a:spLocks noChangeArrowheads="1"/>
          </p:cNvSpPr>
          <p:nvPr/>
        </p:nvSpPr>
        <p:spPr bwMode="auto">
          <a:xfrm>
            <a:off x="273050" y="117475"/>
            <a:ext cx="2867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Practise</a:t>
            </a:r>
            <a:r>
              <a:rPr lang="en-US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.</a:t>
            </a:r>
            <a:endParaRPr lang="zh-CN" altLang="en-US" sz="5400" b="1" dirty="0">
              <a:solidFill>
                <a:srgbClr val="0000FF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29700" name="组合 3"/>
          <p:cNvGrpSpPr>
            <a:grpSpLocks/>
          </p:cNvGrpSpPr>
          <p:nvPr/>
        </p:nvGrpSpPr>
        <p:grpSpPr bwMode="auto">
          <a:xfrm>
            <a:off x="1706563" y="688975"/>
            <a:ext cx="6454775" cy="777875"/>
            <a:chOff x="0" y="0"/>
            <a:chExt cx="6455543" cy="777410"/>
          </a:xfrm>
        </p:grpSpPr>
        <p:sp>
          <p:nvSpPr>
            <p:cNvPr id="29701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6455543" cy="77741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2" name="圆角矩形 4"/>
            <p:cNvSpPr>
              <a:spLocks noChangeArrowheads="1"/>
            </p:cNvSpPr>
            <p:nvPr/>
          </p:nvSpPr>
          <p:spPr bwMode="auto">
            <a:xfrm>
              <a:off x="37950" y="37950"/>
              <a:ext cx="6379643" cy="70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121920" rIns="121920" bIns="121920" anchor="ctr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A: will you …tomorrow?</a:t>
              </a:r>
              <a:endParaRPr lang="zh-CN" altLang="en-US" dirty="0"/>
            </a:p>
          </p:txBody>
        </p:sp>
      </p:grpSp>
      <p:grpSp>
        <p:nvGrpSpPr>
          <p:cNvPr id="29703" name="组合 6"/>
          <p:cNvGrpSpPr>
            <a:grpSpLocks/>
          </p:cNvGrpSpPr>
          <p:nvPr/>
        </p:nvGrpSpPr>
        <p:grpSpPr bwMode="auto">
          <a:xfrm>
            <a:off x="1671638" y="1397000"/>
            <a:ext cx="6456362" cy="776288"/>
            <a:chOff x="0" y="0"/>
            <a:chExt cx="6455543" cy="777410"/>
          </a:xfrm>
        </p:grpSpPr>
        <p:sp>
          <p:nvSpPr>
            <p:cNvPr id="29704" name="圆角矩形 7"/>
            <p:cNvSpPr>
              <a:spLocks noChangeArrowheads="1"/>
            </p:cNvSpPr>
            <p:nvPr/>
          </p:nvSpPr>
          <p:spPr bwMode="auto">
            <a:xfrm>
              <a:off x="0" y="0"/>
              <a:ext cx="6455543" cy="77741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5" name="圆角矩形 4"/>
            <p:cNvSpPr>
              <a:spLocks noChangeArrowheads="1"/>
            </p:cNvSpPr>
            <p:nvPr/>
          </p:nvSpPr>
          <p:spPr bwMode="auto">
            <a:xfrm>
              <a:off x="37950" y="37950"/>
              <a:ext cx="6379643" cy="70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121920" rIns="121920" bIns="121920" anchor="ctr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B: Yes, I  will./No, I  won’t.</a:t>
              </a:r>
              <a:endParaRPr lang="zh-CN" altLang="en-US" sz="3200" dirty="0"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29706" name="Picture 1" descr="C:\Users\Administrator\AppData\Roaming\Tencent\Users\540277782\QQ\WinTemp\RichOle\_2)(UZ}@M6CH6N[{R0~_MY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2305050"/>
            <a:ext cx="18430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" descr="C:\Users\Administrator\AppData\Roaming\Tencent\Users\540277782\QQ\WinTemp\RichOle\3RZ]TD]J5SCU07`HUQC{_%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2405063"/>
            <a:ext cx="21463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" descr="C:\Users\Administrator\AppData\Roaming\Tencent\Users\540277782\QQ\WinTemp\RichOle\_K9Z$55RB%U0(_WLEK0}4Q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0" y="2276475"/>
            <a:ext cx="20161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4" descr="C:\Users\Administrator\AppData\Roaming\Tencent\Users\540277782\QQ\WinTemp\RichOle\O$FZSH{2RAMXKP0]PG__6$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38" y="4699000"/>
            <a:ext cx="17700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5" descr="C:\Users\Administrator\AppData\Roaming\Tencent\Users\540277782\QQ\WinTemp\RichOle\B`BHWDR9P38D)U6D7]U7V$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550" y="4902200"/>
            <a:ext cx="1654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6" descr="C:\Users\Administrator\AppData\Roaming\Tencent\Users\540277782\QQ\WinTemp\RichOle\0O_PQ]78B}_JGE$0IA()VOQ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4713288"/>
            <a:ext cx="19304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Text Box 3"/>
          <p:cNvSpPr>
            <a:spLocks noChangeArrowheads="1"/>
          </p:cNvSpPr>
          <p:nvPr/>
        </p:nvSpPr>
        <p:spPr bwMode="auto">
          <a:xfrm>
            <a:off x="114300" y="3868738"/>
            <a:ext cx="2593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w</a:t>
            </a:r>
            <a:r>
              <a:rPr lang="zh-CN" altLang="en-US" sz="3200" b="1" dirty="0">
                <a:latin typeface="Comic Sans MS" pitchFamily="66" charset="0"/>
                <a:sym typeface="Comic Sans MS" pitchFamily="66" charset="0"/>
              </a:rPr>
              <a:t>ear a coat</a:t>
            </a:r>
            <a:endParaRPr lang="zh-CN" altLang="en-US" dirty="0"/>
          </a:p>
        </p:txBody>
      </p:sp>
      <p:sp>
        <p:nvSpPr>
          <p:cNvPr id="29713" name="Text Box 5"/>
          <p:cNvSpPr>
            <a:spLocks noChangeArrowheads="1"/>
          </p:cNvSpPr>
          <p:nvPr/>
        </p:nvSpPr>
        <p:spPr bwMode="auto">
          <a:xfrm>
            <a:off x="2955925" y="3868738"/>
            <a:ext cx="3889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p</a:t>
            </a:r>
            <a:r>
              <a:rPr lang="zh-CN" altLang="en-US" sz="3200" b="1" dirty="0">
                <a:latin typeface="Comic Sans MS" pitchFamily="66" charset="0"/>
                <a:sym typeface="Comic Sans MS" pitchFamily="66" charset="0"/>
              </a:rPr>
              <a:t>lay the computer</a:t>
            </a:r>
            <a:endParaRPr lang="zh-CN" altLang="en-US" dirty="0"/>
          </a:p>
        </p:txBody>
      </p:sp>
      <p:sp>
        <p:nvSpPr>
          <p:cNvPr id="29714" name="Text Box 6"/>
          <p:cNvSpPr>
            <a:spLocks noChangeArrowheads="1"/>
          </p:cNvSpPr>
          <p:nvPr/>
        </p:nvSpPr>
        <p:spPr bwMode="auto">
          <a:xfrm>
            <a:off x="7026275" y="3884613"/>
            <a:ext cx="223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f</a:t>
            </a:r>
            <a:r>
              <a:rPr lang="zh-CN" altLang="en-US" sz="3200" b="1" dirty="0">
                <a:latin typeface="Comic Sans MS" pitchFamily="66" charset="0"/>
                <a:sym typeface="Comic Sans MS" pitchFamily="66" charset="0"/>
              </a:rPr>
              <a:t>ly a kite</a:t>
            </a:r>
            <a:endParaRPr lang="zh-CN" altLang="en-US" dirty="0"/>
          </a:p>
        </p:txBody>
      </p:sp>
      <p:sp>
        <p:nvSpPr>
          <p:cNvPr id="29715" name="Text Box 7"/>
          <p:cNvSpPr>
            <a:spLocks noChangeArrowheads="1"/>
          </p:cNvSpPr>
          <p:nvPr/>
        </p:nvSpPr>
        <p:spPr bwMode="auto">
          <a:xfrm>
            <a:off x="114300" y="6278563"/>
            <a:ext cx="259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r</a:t>
            </a:r>
            <a:r>
              <a:rPr lang="zh-CN" altLang="en-US" sz="3200" b="1" dirty="0">
                <a:latin typeface="Comic Sans MS" pitchFamily="66" charset="0"/>
                <a:sym typeface="Comic Sans MS" pitchFamily="66" charset="0"/>
              </a:rPr>
              <a:t>ead a book</a:t>
            </a:r>
            <a:endParaRPr lang="zh-CN" altLang="en-US" dirty="0"/>
          </a:p>
        </p:txBody>
      </p:sp>
      <p:sp>
        <p:nvSpPr>
          <p:cNvPr id="29716" name="Text Box 8"/>
          <p:cNvSpPr>
            <a:spLocks noChangeArrowheads="1"/>
          </p:cNvSpPr>
          <p:nvPr/>
        </p:nvSpPr>
        <p:spPr bwMode="auto">
          <a:xfrm>
            <a:off x="2892425" y="6256338"/>
            <a:ext cx="3951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have </a:t>
            </a:r>
            <a:r>
              <a:rPr lang="zh-CN" altLang="en-US" sz="3200" b="1" dirty="0">
                <a:latin typeface="Comic Sans MS" pitchFamily="66" charset="0"/>
                <a:sym typeface="Comic Sans MS" pitchFamily="66" charset="0"/>
              </a:rPr>
              <a:t>a hamburger</a:t>
            </a:r>
            <a:endParaRPr lang="zh-CN" altLang="en-US" dirty="0"/>
          </a:p>
        </p:txBody>
      </p:sp>
      <p:sp>
        <p:nvSpPr>
          <p:cNvPr id="29717" name="Text Box 9"/>
          <p:cNvSpPr>
            <a:spLocks noChangeArrowheads="1"/>
          </p:cNvSpPr>
          <p:nvPr/>
        </p:nvSpPr>
        <p:spPr bwMode="auto">
          <a:xfrm>
            <a:off x="6638925" y="6273800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p</a:t>
            </a:r>
            <a:r>
              <a:rPr lang="zh-CN" altLang="en-US" sz="3200" b="1" dirty="0">
                <a:latin typeface="Comic Sans MS" pitchFamily="66" charset="0"/>
                <a:sym typeface="Comic Sans MS" pitchFamily="66" charset="0"/>
              </a:rPr>
              <a:t>lay </a:t>
            </a:r>
            <a:r>
              <a:rPr lang="en-US" sz="3200" b="1" dirty="0">
                <a:latin typeface="Comic Sans MS" pitchFamily="66" charset="0"/>
                <a:sym typeface="Comic Sans MS" pitchFamily="66" charset="0"/>
              </a:rPr>
              <a:t>football</a:t>
            </a:r>
            <a:endParaRPr lang="zh-CN" altLang="en-US" sz="3200" b="1" dirty="0"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29718" name="圆角矩形 21"/>
          <p:cNvSpPr>
            <a:spLocks noChangeArrowheads="1"/>
          </p:cNvSpPr>
          <p:nvPr/>
        </p:nvSpPr>
        <p:spPr bwMode="auto">
          <a:xfrm>
            <a:off x="1671638" y="2132013"/>
            <a:ext cx="3044825" cy="493712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Of course I will.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bldLvl="0" autoUpdateAnimBg="0"/>
      <p:bldP spid="29713" grpId="0" bldLvl="0" autoUpdateAnimBg="0"/>
      <p:bldP spid="29714" grpId="0" bldLvl="0" autoUpdateAnimBg="0"/>
      <p:bldP spid="29715" grpId="0" bldLvl="0" autoUpdateAnimBg="0"/>
      <p:bldP spid="29716" grpId="0" bldLvl="0" autoUpdateAnimBg="0"/>
      <p:bldP spid="29717" grpId="0" bldLvl="0" autoUpdateAnimBg="0"/>
      <p:bldP spid="29718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>
            <a:spLocks noChangeArrowheads="1"/>
          </p:cNvSpPr>
          <p:nvPr/>
        </p:nvSpPr>
        <p:spPr bwMode="auto">
          <a:xfrm>
            <a:off x="252413" y="260350"/>
            <a:ext cx="8459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楷体" pitchFamily="1" charset="-122"/>
                <a:ea typeface="楷体" pitchFamily="1" charset="-122"/>
                <a:sym typeface="楷体" pitchFamily="1" charset="-122"/>
              </a:rPr>
              <a:t>用所给的单词组出单词，并写出中文意思。</a:t>
            </a:r>
            <a:endParaRPr lang="zh-CN" altLang="en-US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4716463" y="1052513"/>
            <a:ext cx="1800225" cy="1296987"/>
          </a:xfrm>
          <a:prstGeom prst="irregularSeal1">
            <a:avLst/>
          </a:prstGeom>
          <a:solidFill>
            <a:srgbClr val="FFFF99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os</a:t>
            </a:r>
            <a:endParaRPr lang="zh-CN" altLang="en-US" sz="40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981200" y="5578475"/>
            <a:ext cx="2500313" cy="1296988"/>
          </a:xfrm>
          <a:prstGeom prst="irregularSeal1">
            <a:avLst/>
          </a:prstGeom>
          <a:solidFill>
            <a:srgbClr val="FFCC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tnesepr</a:t>
            </a:r>
            <a:endParaRPr lang="zh-CN" altLang="en-US" sz="400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981200" y="4164013"/>
            <a:ext cx="2354263" cy="1295400"/>
          </a:xfrm>
          <a:prstGeom prst="irregularSeal1">
            <a:avLst/>
          </a:prstGeom>
          <a:solidFill>
            <a:srgbClr val="FFFF99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ineeshC</a:t>
            </a:r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481513" y="2565400"/>
            <a:ext cx="1890712" cy="1295400"/>
          </a:xfrm>
          <a:prstGeom prst="irregularSeal1">
            <a:avLst/>
          </a:prstGeom>
          <a:solidFill>
            <a:srgbClr val="FFCC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gndoar</a:t>
            </a:r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96875" y="2565400"/>
            <a:ext cx="1943100" cy="1368425"/>
          </a:xfrm>
          <a:prstGeom prst="irregularSeal1">
            <a:avLst/>
          </a:prstGeom>
          <a:solidFill>
            <a:srgbClr val="FFCC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orwd</a:t>
            </a:r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" y="1052513"/>
            <a:ext cx="1800225" cy="1296987"/>
          </a:xfrm>
          <a:prstGeom prst="irregularSeal1">
            <a:avLst/>
          </a:prstGeom>
          <a:solidFill>
            <a:srgbClr val="FFFF99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arppe</a:t>
            </a:r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268538" y="2062163"/>
            <a:ext cx="2016125" cy="1587"/>
          </a:xfrm>
          <a:prstGeom prst="line">
            <a:avLst/>
          </a:prstGeom>
          <a:noFill/>
          <a:ln w="9525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678363" y="5157788"/>
            <a:ext cx="2519362" cy="1587"/>
          </a:xfrm>
          <a:prstGeom prst="line">
            <a:avLst/>
          </a:prstGeom>
          <a:noFill/>
          <a:ln w="9525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445250" y="3717925"/>
            <a:ext cx="2303463" cy="0"/>
          </a:xfrm>
          <a:prstGeom prst="line">
            <a:avLst/>
          </a:prstGeom>
          <a:noFill/>
          <a:ln w="9525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413000" y="3573463"/>
            <a:ext cx="1871663" cy="1587"/>
          </a:xfrm>
          <a:prstGeom prst="line">
            <a:avLst/>
          </a:prstGeom>
          <a:noFill/>
          <a:ln w="9525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6661150" y="1989138"/>
            <a:ext cx="2232025" cy="1587"/>
          </a:xfrm>
          <a:prstGeom prst="line">
            <a:avLst/>
          </a:prstGeom>
          <a:noFill/>
          <a:ln w="9525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718050" y="6553200"/>
            <a:ext cx="2232025" cy="1588"/>
          </a:xfrm>
          <a:prstGeom prst="line">
            <a:avLst/>
          </a:prstGeom>
          <a:noFill/>
          <a:ln w="9525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35" name="Text Box 15"/>
          <p:cNvSpPr>
            <a:spLocks noChangeArrowheads="1"/>
          </p:cNvSpPr>
          <p:nvPr/>
        </p:nvSpPr>
        <p:spPr bwMode="auto">
          <a:xfrm>
            <a:off x="2197100" y="1341438"/>
            <a:ext cx="2520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paper</a:t>
            </a:r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纸</a:t>
            </a:r>
          </a:p>
        </p:txBody>
      </p:sp>
      <p:sp>
        <p:nvSpPr>
          <p:cNvPr id="30736" name="Text Box 16"/>
          <p:cNvSpPr>
            <a:spLocks noChangeArrowheads="1"/>
          </p:cNvSpPr>
          <p:nvPr/>
        </p:nvSpPr>
        <p:spPr bwMode="auto">
          <a:xfrm>
            <a:off x="6640513" y="1412875"/>
            <a:ext cx="252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so</a:t>
            </a:r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如此，这样</a:t>
            </a:r>
          </a:p>
        </p:txBody>
      </p:sp>
      <p:sp>
        <p:nvSpPr>
          <p:cNvPr id="30737" name="Text Box 15"/>
          <p:cNvSpPr>
            <a:spLocks noChangeArrowheads="1"/>
          </p:cNvSpPr>
          <p:nvPr/>
        </p:nvSpPr>
        <p:spPr bwMode="auto">
          <a:xfrm>
            <a:off x="2339974" y="2920712"/>
            <a:ext cx="28080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word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1" charset="-122"/>
                <a:ea typeface="楷体" pitchFamily="1" charset="-122"/>
                <a:sym typeface="楷体" pitchFamily="1" charset="-122"/>
              </a:rPr>
              <a:t>词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1" charset="-122"/>
                <a:ea typeface="楷体" pitchFamily="1" charset="-122"/>
                <a:sym typeface="楷体" pitchFamily="1" charset="-122"/>
              </a:rPr>
              <a:t>，字</a:t>
            </a:r>
          </a:p>
        </p:txBody>
      </p:sp>
      <p:sp>
        <p:nvSpPr>
          <p:cNvPr id="30738" name="Text Box 15"/>
          <p:cNvSpPr>
            <a:spLocks noChangeArrowheads="1"/>
          </p:cNvSpPr>
          <p:nvPr/>
        </p:nvSpPr>
        <p:spPr bwMode="auto">
          <a:xfrm>
            <a:off x="6372225" y="3086100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dragon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龙</a:t>
            </a:r>
            <a:endParaRPr lang="zh-CN" altLang="en-US" sz="280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  <p:sp>
        <p:nvSpPr>
          <p:cNvPr id="30739" name="Text Box 15"/>
          <p:cNvSpPr>
            <a:spLocks noChangeArrowheads="1"/>
          </p:cNvSpPr>
          <p:nvPr/>
        </p:nvSpPr>
        <p:spPr bwMode="auto">
          <a:xfrm>
            <a:off x="4711700" y="4562475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Chinese</a:t>
            </a:r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中国人的</a:t>
            </a:r>
          </a:p>
        </p:txBody>
      </p:sp>
      <p:sp>
        <p:nvSpPr>
          <p:cNvPr id="30740" name="Text Box 15"/>
          <p:cNvSpPr>
            <a:spLocks noChangeArrowheads="1"/>
          </p:cNvSpPr>
          <p:nvPr/>
        </p:nvSpPr>
        <p:spPr bwMode="auto">
          <a:xfrm>
            <a:off x="4643438" y="5937250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present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礼物 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ur="indefinite"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bldLvl="0" autoUpdateAnimBg="0"/>
      <p:bldP spid="30735" grpId="1" bldLvl="0" autoUpdateAnimBg="0"/>
      <p:bldP spid="30736" grpId="0" bldLvl="0" autoUpdateAnimBg="0"/>
      <p:bldP spid="30736" grpId="1" bldLvl="0" autoUpdateAnimBg="0"/>
      <p:bldP spid="30737" grpId="0" bldLvl="0" autoUpdateAnimBg="0"/>
      <p:bldP spid="30737" grpId="1" bldLvl="0" autoUpdateAnimBg="0"/>
      <p:bldP spid="30738" grpId="0" bldLvl="0" autoUpdateAnimBg="0"/>
      <p:bldP spid="30738" grpId="1" bldLvl="0" autoUpdateAnimBg="0"/>
      <p:bldP spid="30739" grpId="0" bldLvl="0" autoUpdateAnimBg="0"/>
      <p:bldP spid="30739" grpId="1" bldLvl="0" autoUpdateAnimBg="0"/>
      <p:bldP spid="30740" grpId="0" bldLvl="0" autoUpdateAnimBg="0"/>
      <p:bldP spid="30740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homewrok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F2EF-4016-485D-8497-699591A68D35}" type="datetime1">
              <a:rPr lang="zh-CN" altLang="en-US" smtClean="0">
                <a:solidFill>
                  <a:srgbClr val="FFFFFF">
                    <a:tint val="75000"/>
                  </a:srgbClr>
                </a:solidFill>
              </a:rPr>
              <a:pPr/>
              <a:t>2018-4-25</a:t>
            </a:fld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2667000"/>
            <a:ext cx="77247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kern="0" dirty="0" smtClean="0">
                <a:solidFill>
                  <a:srgbClr val="000000"/>
                </a:solidFill>
                <a:latin typeface="宋体" pitchFamily="2" charset="-122"/>
              </a:rPr>
              <a:t>课后作业：</a:t>
            </a:r>
            <a:endParaRPr lang="en-US" altLang="zh-CN" sz="2800" kern="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800" kern="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2800" kern="0" dirty="0" smtClean="0">
                <a:solidFill>
                  <a:srgbClr val="000000"/>
                </a:solidFill>
                <a:latin typeface="宋体" pitchFamily="2" charset="-122"/>
              </a:rPr>
              <a:t>询问你的家人或者朋友，这个周末打算做什么？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50825" y="177800"/>
            <a:ext cx="2590800" cy="635000"/>
            <a:chOff x="0" y="0"/>
            <a:chExt cx="2590800" cy="63500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265" y="0"/>
              <a:ext cx="2588269" cy="6350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19864" y="18599"/>
              <a:ext cx="2551071" cy="59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102870" rIns="102870" bIns="1028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review</a:t>
              </a:r>
              <a:endParaRPr lang="zh-CN" altLang="en-US" sz="2700" dirty="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536575" y="322263"/>
            <a:ext cx="384175" cy="376237"/>
            <a:chOff x="0" y="0"/>
            <a:chExt cx="752" cy="736"/>
          </a:xfrm>
        </p:grpSpPr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232" y="0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 rot="4320000">
              <a:off x="416" y="136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 rot="8640000">
              <a:off x="344" y="352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 rot="17280000">
              <a:off x="48" y="136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 rot="12960000">
              <a:off x="120" y="344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346200" y="976313"/>
            <a:ext cx="6740525" cy="1322387"/>
            <a:chOff x="0" y="0"/>
            <a:chExt cx="6740116" cy="1323439"/>
          </a:xfrm>
        </p:grpSpPr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>
              <a:off x="6852" y="0"/>
              <a:ext cx="2807284" cy="1323439"/>
            </a:xfrm>
            <a:prstGeom prst="roundRect">
              <a:avLst>
                <a:gd name="adj" fmla="val 10000"/>
              </a:avLst>
            </a:prstGeom>
            <a:solidFill>
              <a:srgbClr val="9BBB59">
                <a:alpha val="89000"/>
              </a:srgbClr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45614" y="38762"/>
              <a:ext cx="2729760" cy="12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106680" rIns="106680" bIns="1066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What will you do at the weekend?</a:t>
              </a:r>
              <a:endParaRPr lang="zh-CN" altLang="en-US" sz="2800" dirty="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3093481" y="313616"/>
              <a:ext cx="592210" cy="6962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3B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093481" y="452857"/>
              <a:ext cx="414547" cy="41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23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3931514" y="0"/>
              <a:ext cx="2807284" cy="1323439"/>
            </a:xfrm>
            <a:prstGeom prst="roundRect">
              <a:avLst>
                <a:gd name="adj" fmla="val 10000"/>
              </a:avLst>
            </a:prstGeom>
            <a:solidFill>
              <a:srgbClr val="9BBB59">
                <a:alpha val="50000"/>
              </a:srgbClr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970276" y="38762"/>
              <a:ext cx="2729760" cy="12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60" tIns="137160" rIns="137160" bIns="13716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b="1" i="1" dirty="0">
                  <a:solidFill>
                    <a:srgbClr val="0070C0"/>
                  </a:solidFill>
                  <a:latin typeface="Times New Roman" pitchFamily="18" charset="0"/>
                  <a:sym typeface="Times New Roman" pitchFamily="18" charset="0"/>
                </a:rPr>
                <a:t>I will…</a:t>
              </a:r>
              <a:endParaRPr lang="zh-CN" altLang="en-US" sz="3600" b="1" i="1" dirty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5139" name="Oval 6" descr="play"/>
          <p:cNvSpPr>
            <a:spLocks noChangeArrowheads="1"/>
          </p:cNvSpPr>
          <p:nvPr/>
        </p:nvSpPr>
        <p:spPr bwMode="auto">
          <a:xfrm>
            <a:off x="1547813" y="3500438"/>
            <a:ext cx="1439862" cy="1439862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/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40" name="Oval 7" descr="shop"/>
          <p:cNvSpPr>
            <a:spLocks noChangeArrowheads="1"/>
          </p:cNvSpPr>
          <p:nvPr/>
        </p:nvSpPr>
        <p:spPr bwMode="auto">
          <a:xfrm>
            <a:off x="239713" y="2686050"/>
            <a:ext cx="1368425" cy="144145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/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41" name="Oval 8" descr="kite"/>
          <p:cNvSpPr>
            <a:spLocks noChangeArrowheads="1"/>
          </p:cNvSpPr>
          <p:nvPr/>
        </p:nvSpPr>
        <p:spPr bwMode="auto">
          <a:xfrm>
            <a:off x="7593013" y="2924175"/>
            <a:ext cx="1368425" cy="1438275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42" name="Oval 9" descr="football"/>
          <p:cNvSpPr>
            <a:spLocks noChangeArrowheads="1"/>
          </p:cNvSpPr>
          <p:nvPr/>
        </p:nvSpPr>
        <p:spPr bwMode="auto">
          <a:xfrm>
            <a:off x="3132138" y="4124325"/>
            <a:ext cx="1368425" cy="143986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0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43" name="Oval 10" descr="TV"/>
          <p:cNvSpPr>
            <a:spLocks noChangeArrowheads="1"/>
          </p:cNvSpPr>
          <p:nvPr/>
        </p:nvSpPr>
        <p:spPr bwMode="auto">
          <a:xfrm>
            <a:off x="4716463" y="4127500"/>
            <a:ext cx="1368425" cy="1441450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44" name="Oval 11" descr="sing"/>
          <p:cNvSpPr>
            <a:spLocks noChangeArrowheads="1"/>
          </p:cNvSpPr>
          <p:nvPr/>
        </p:nvSpPr>
        <p:spPr bwMode="auto">
          <a:xfrm>
            <a:off x="6300788" y="3973513"/>
            <a:ext cx="1296987" cy="1368425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45" name="Text Box 16"/>
          <p:cNvSpPr>
            <a:spLocks noChangeArrowheads="1"/>
          </p:cNvSpPr>
          <p:nvPr/>
        </p:nvSpPr>
        <p:spPr bwMode="auto">
          <a:xfrm>
            <a:off x="139700" y="2152650"/>
            <a:ext cx="250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go shopping</a:t>
            </a:r>
          </a:p>
        </p:txBody>
      </p:sp>
      <p:sp>
        <p:nvSpPr>
          <p:cNvPr id="5146" name="Text Box 16"/>
          <p:cNvSpPr>
            <a:spLocks noChangeArrowheads="1"/>
          </p:cNvSpPr>
          <p:nvPr/>
        </p:nvSpPr>
        <p:spPr bwMode="auto">
          <a:xfrm>
            <a:off x="139700" y="4848225"/>
            <a:ext cx="284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play basketball</a:t>
            </a:r>
          </a:p>
        </p:txBody>
      </p:sp>
      <p:sp>
        <p:nvSpPr>
          <p:cNvPr id="5147" name="Text Box 16"/>
          <p:cNvSpPr>
            <a:spLocks noChangeArrowheads="1"/>
          </p:cNvSpPr>
          <p:nvPr/>
        </p:nvSpPr>
        <p:spPr bwMode="auto">
          <a:xfrm>
            <a:off x="2079625" y="5664200"/>
            <a:ext cx="250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play football</a:t>
            </a:r>
          </a:p>
        </p:txBody>
      </p:sp>
      <p:sp>
        <p:nvSpPr>
          <p:cNvPr id="5148" name="Text Box 16"/>
          <p:cNvSpPr>
            <a:spLocks noChangeArrowheads="1"/>
          </p:cNvSpPr>
          <p:nvPr/>
        </p:nvSpPr>
        <p:spPr bwMode="auto">
          <a:xfrm>
            <a:off x="4876800" y="5568950"/>
            <a:ext cx="284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watch TV</a:t>
            </a:r>
          </a:p>
        </p:txBody>
      </p:sp>
      <p:sp>
        <p:nvSpPr>
          <p:cNvPr id="5149" name="Text Box 16"/>
          <p:cNvSpPr>
            <a:spLocks noChangeArrowheads="1"/>
          </p:cNvSpPr>
          <p:nvPr/>
        </p:nvSpPr>
        <p:spPr bwMode="auto">
          <a:xfrm>
            <a:off x="5062538" y="3403600"/>
            <a:ext cx="2406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sing songs</a:t>
            </a:r>
          </a:p>
        </p:txBody>
      </p:sp>
      <p:sp>
        <p:nvSpPr>
          <p:cNvPr id="5150" name="Text Box 16"/>
          <p:cNvSpPr>
            <a:spLocks noChangeArrowheads="1"/>
          </p:cNvSpPr>
          <p:nvPr/>
        </p:nvSpPr>
        <p:spPr bwMode="auto">
          <a:xfrm>
            <a:off x="6516688" y="2298700"/>
            <a:ext cx="1931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fly a kite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bldLvl="0" animBg="1" autoUpdateAnimBg="0"/>
      <p:bldP spid="5140" grpId="0" bldLvl="0" animBg="1" autoUpdateAnimBg="0"/>
      <p:bldP spid="5141" grpId="0" bldLvl="0" animBg="1" autoUpdateAnimBg="0"/>
      <p:bldP spid="5142" grpId="0" bldLvl="0" animBg="1" autoUpdateAnimBg="0"/>
      <p:bldP spid="5143" grpId="0" bldLvl="0" animBg="1" autoUpdateAnimBg="0"/>
      <p:bldP spid="5144" grpId="0" bldLvl="0" animBg="1" autoUpdateAnimBg="0"/>
      <p:bldP spid="5145" grpId="0" bldLvl="0" autoUpdateAnimBg="0"/>
      <p:bldP spid="5146" grpId="0" bldLvl="0" autoUpdateAnimBg="0"/>
      <p:bldP spid="5147" grpId="0" bldLvl="0" autoUpdateAnimBg="0"/>
      <p:bldP spid="5148" grpId="0" bldLvl="0" autoUpdateAnimBg="0"/>
      <p:bldP spid="5149" grpId="0" bldLvl="0" autoUpdateAnimBg="0"/>
      <p:bldP spid="5150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50825" y="177800"/>
            <a:ext cx="2590800" cy="635000"/>
            <a:chOff x="0" y="0"/>
            <a:chExt cx="2590800" cy="63500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1265" y="0"/>
              <a:ext cx="2588269" cy="6350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9864" y="18599"/>
              <a:ext cx="2551071" cy="59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102870" rIns="102870" bIns="1028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review</a:t>
              </a:r>
              <a:endParaRPr lang="zh-CN" altLang="en-US" sz="27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536575" y="322263"/>
            <a:ext cx="384175" cy="376237"/>
            <a:chOff x="0" y="0"/>
            <a:chExt cx="752" cy="736"/>
          </a:xfrm>
        </p:grpSpPr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232" y="0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 rot="4320000">
              <a:off x="416" y="136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 rot="8640000">
              <a:off x="344" y="352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 rot="17280000">
              <a:off x="48" y="136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 rot="12960000">
              <a:off x="120" y="344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2295525" y="742950"/>
            <a:ext cx="4608513" cy="769938"/>
            <a:chOff x="0" y="0"/>
            <a:chExt cx="4608512" cy="769441"/>
          </a:xfrm>
        </p:grpSpPr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576065" y="0"/>
              <a:ext cx="4032446" cy="768685"/>
            </a:xfrm>
            <a:prstGeom prst="chevron">
              <a:avLst>
                <a:gd name="adj" fmla="val 49982"/>
              </a:avLst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60408" y="0"/>
              <a:ext cx="3263761" cy="76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0" bIns="2286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b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At this weekend:</a:t>
              </a:r>
              <a:endParaRPr lang="zh-CN" altLang="en-US" sz="3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250825" y="1557338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mic Sans MS" pitchFamily="66" charset="0"/>
                <a:sym typeface="Comic Sans MS" pitchFamily="66" charset="0"/>
              </a:rPr>
              <a:t>Are you going to…?</a:t>
            </a:r>
            <a:endParaRPr lang="en-US" sz="4000" b="1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6160" name="Oval 6" descr="play"/>
          <p:cNvSpPr>
            <a:spLocks noChangeArrowheads="1"/>
          </p:cNvSpPr>
          <p:nvPr/>
        </p:nvSpPr>
        <p:spPr bwMode="auto">
          <a:xfrm>
            <a:off x="1547813" y="3500438"/>
            <a:ext cx="1439862" cy="1439862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/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61" name="Oval 7" descr="shop"/>
          <p:cNvSpPr>
            <a:spLocks noChangeArrowheads="1"/>
          </p:cNvSpPr>
          <p:nvPr/>
        </p:nvSpPr>
        <p:spPr bwMode="auto">
          <a:xfrm>
            <a:off x="239713" y="2686050"/>
            <a:ext cx="1368425" cy="144145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/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62" name="Oval 8" descr="kite"/>
          <p:cNvSpPr>
            <a:spLocks noChangeArrowheads="1"/>
          </p:cNvSpPr>
          <p:nvPr/>
        </p:nvSpPr>
        <p:spPr bwMode="auto">
          <a:xfrm>
            <a:off x="7593013" y="2924175"/>
            <a:ext cx="1368425" cy="1438275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63" name="Oval 9" descr="football"/>
          <p:cNvSpPr>
            <a:spLocks noChangeArrowheads="1"/>
          </p:cNvSpPr>
          <p:nvPr/>
        </p:nvSpPr>
        <p:spPr bwMode="auto">
          <a:xfrm>
            <a:off x="3132138" y="4124325"/>
            <a:ext cx="1368425" cy="143986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0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64" name="Oval 10" descr="TV"/>
          <p:cNvSpPr>
            <a:spLocks noChangeArrowheads="1"/>
          </p:cNvSpPr>
          <p:nvPr/>
        </p:nvSpPr>
        <p:spPr bwMode="auto">
          <a:xfrm>
            <a:off x="4716463" y="4127500"/>
            <a:ext cx="1368425" cy="1441450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65" name="Oval 11" descr="sing"/>
          <p:cNvSpPr>
            <a:spLocks noChangeArrowheads="1"/>
          </p:cNvSpPr>
          <p:nvPr/>
        </p:nvSpPr>
        <p:spPr bwMode="auto">
          <a:xfrm>
            <a:off x="6300788" y="3973513"/>
            <a:ext cx="1296987" cy="1368425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rgbClr val="00FFFF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66" name="Text Box 16"/>
          <p:cNvSpPr>
            <a:spLocks noChangeArrowheads="1"/>
          </p:cNvSpPr>
          <p:nvPr/>
        </p:nvSpPr>
        <p:spPr bwMode="auto">
          <a:xfrm>
            <a:off x="139700" y="2152650"/>
            <a:ext cx="250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go shopping</a:t>
            </a:r>
          </a:p>
        </p:txBody>
      </p:sp>
      <p:sp>
        <p:nvSpPr>
          <p:cNvPr id="6167" name="Text Box 16"/>
          <p:cNvSpPr>
            <a:spLocks noChangeArrowheads="1"/>
          </p:cNvSpPr>
          <p:nvPr/>
        </p:nvSpPr>
        <p:spPr bwMode="auto">
          <a:xfrm>
            <a:off x="139700" y="4848225"/>
            <a:ext cx="284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play basketball</a:t>
            </a:r>
          </a:p>
        </p:txBody>
      </p:sp>
      <p:sp>
        <p:nvSpPr>
          <p:cNvPr id="6168" name="Text Box 16"/>
          <p:cNvSpPr>
            <a:spLocks noChangeArrowheads="1"/>
          </p:cNvSpPr>
          <p:nvPr/>
        </p:nvSpPr>
        <p:spPr bwMode="auto">
          <a:xfrm>
            <a:off x="2079625" y="5664200"/>
            <a:ext cx="250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play football</a:t>
            </a:r>
          </a:p>
        </p:txBody>
      </p:sp>
      <p:sp>
        <p:nvSpPr>
          <p:cNvPr id="6169" name="Text Box 16"/>
          <p:cNvSpPr>
            <a:spLocks noChangeArrowheads="1"/>
          </p:cNvSpPr>
          <p:nvPr/>
        </p:nvSpPr>
        <p:spPr bwMode="auto">
          <a:xfrm>
            <a:off x="4876800" y="5568950"/>
            <a:ext cx="284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watch TV</a:t>
            </a:r>
          </a:p>
        </p:txBody>
      </p:sp>
      <p:sp>
        <p:nvSpPr>
          <p:cNvPr id="6170" name="Text Box 16"/>
          <p:cNvSpPr>
            <a:spLocks noChangeArrowheads="1"/>
          </p:cNvSpPr>
          <p:nvPr/>
        </p:nvSpPr>
        <p:spPr bwMode="auto">
          <a:xfrm>
            <a:off x="6084888" y="3476625"/>
            <a:ext cx="161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sing</a:t>
            </a:r>
          </a:p>
        </p:txBody>
      </p:sp>
      <p:sp>
        <p:nvSpPr>
          <p:cNvPr id="6171" name="Text Box 16"/>
          <p:cNvSpPr>
            <a:spLocks noChangeArrowheads="1"/>
          </p:cNvSpPr>
          <p:nvPr/>
        </p:nvSpPr>
        <p:spPr bwMode="auto">
          <a:xfrm>
            <a:off x="6516688" y="2298700"/>
            <a:ext cx="1931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fly a kite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 tmFilter="0,0; .5, 1; 1, 1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 tmFilter="0,0; .5, 1; 1, 1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 tmFilter="0,0; .5, 1; 1, 1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bldLvl="0" autoUpdateAnimBg="0"/>
      <p:bldP spid="6160" grpId="0" bldLvl="0" animBg="1" autoUpdateAnimBg="0"/>
      <p:bldP spid="6161" grpId="0" bldLvl="0" animBg="1" autoUpdateAnimBg="0"/>
      <p:bldP spid="6162" grpId="0" bldLvl="0" animBg="1" autoUpdateAnimBg="0"/>
      <p:bldP spid="6163" grpId="0" bldLvl="0" animBg="1" autoUpdateAnimBg="0"/>
      <p:bldP spid="6164" grpId="0" bldLvl="0" animBg="1" autoUpdateAnimBg="0"/>
      <p:bldP spid="6165" grpId="0" bldLvl="0" animBg="1" autoUpdateAnimBg="0"/>
      <p:bldP spid="6166" grpId="0" bldLvl="0" autoUpdateAnimBg="0"/>
      <p:bldP spid="6167" grpId="0" bldLvl="0" autoUpdateAnimBg="0"/>
      <p:bldP spid="6168" grpId="0" bldLvl="0" autoUpdateAnimBg="0"/>
      <p:bldP spid="6169" grpId="0" bldLvl="0" autoUpdateAnimBg="0"/>
      <p:bldP spid="6170" grpId="0" bldLvl="0" autoUpdateAnimBg="0"/>
      <p:bldP spid="6171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051972" y="179996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7170" name="Picture 2" descr="C:\Users\Administrator\Desktop\u=1469729720,2553098083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/>
          <p:cNvSpPr>
            <a:spLocks noChangeArrowheads="1"/>
          </p:cNvSpPr>
          <p:nvPr/>
        </p:nvSpPr>
        <p:spPr bwMode="auto">
          <a:xfrm>
            <a:off x="3327400" y="409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513" y="2854325"/>
            <a:ext cx="3816350" cy="1257300"/>
          </a:xfrm>
          <a:prstGeom prst="rect">
            <a:avLst/>
          </a:prstGeom>
          <a:gradFill rotWithShape="0">
            <a:gsLst>
              <a:gs pos="0">
                <a:srgbClr val="FFA5A3"/>
              </a:gs>
              <a:gs pos="34999">
                <a:srgbClr val="FFBEBE"/>
              </a:gs>
              <a:gs pos="100000">
                <a:srgbClr val="FFE6E6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513" y="2781300"/>
            <a:ext cx="439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20" tIns="20320" rIns="20320" bIns="20320" anchor="ctr"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A: Will you …</a:t>
            </a:r>
            <a:r>
              <a:rPr lang="zh-CN" altLang="en-US" sz="24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tomorrow</a:t>
            </a:r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?</a:t>
            </a:r>
            <a:endParaRPr lang="zh-CN" altLang="en-US" sz="24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83075" y="2781300"/>
            <a:ext cx="2457450" cy="1295400"/>
          </a:xfrm>
          <a:prstGeom prst="rect">
            <a:avLst/>
          </a:prstGeom>
          <a:gradFill rotWithShape="0">
            <a:gsLst>
              <a:gs pos="0">
                <a:srgbClr val="FFA5A3"/>
              </a:gs>
              <a:gs pos="34999">
                <a:srgbClr val="FFBEBE"/>
              </a:gs>
              <a:gs pos="100000">
                <a:srgbClr val="FFE6E6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49738" y="2816225"/>
            <a:ext cx="245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20" tIns="20320" rIns="20320" bIns="2032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B: Yes, I will.</a:t>
            </a:r>
            <a:endParaRPr lang="zh-CN" altLang="en-US" sz="3200" i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77050" y="2817813"/>
            <a:ext cx="2087563" cy="1293812"/>
          </a:xfrm>
          <a:prstGeom prst="rect">
            <a:avLst/>
          </a:prstGeom>
          <a:gradFill rotWithShape="0">
            <a:gsLst>
              <a:gs pos="0">
                <a:srgbClr val="FFA5A3"/>
              </a:gs>
              <a:gs pos="34999">
                <a:srgbClr val="FFBEBE"/>
              </a:gs>
              <a:gs pos="100000">
                <a:srgbClr val="FFE6E6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661150" y="2854325"/>
            <a:ext cx="24574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20" tIns="20320" rIns="20320" bIns="2032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No, I won’t. </a:t>
            </a:r>
            <a:endParaRPr lang="zh-CN" altLang="en-US" sz="3200" i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93725"/>
            <a:ext cx="1314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739775"/>
            <a:ext cx="20605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8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0"/>
          <a:stretch>
            <a:fillRect/>
          </a:stretch>
        </p:blipFill>
        <p:spPr bwMode="auto">
          <a:xfrm>
            <a:off x="2700338" y="458788"/>
            <a:ext cx="15684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8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52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82" name="Picture 13" descr="u=1160077657,2734842372&amp;fm=51&amp;g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4600575"/>
            <a:ext cx="17113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83" name="Picture 15" descr="u=1200083349,2180096085&amp;fm=51&amp;g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475" y="4684713"/>
            <a:ext cx="17621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84" name="Picture 17" descr="u=1246967078,1935670074&amp;fm=23&amp;gp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65625"/>
            <a:ext cx="17002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85" name="Picture 21" descr="u=1893029008,491755248&amp;fm=5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250" y="4629150"/>
            <a:ext cx="18478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7186" name="组合 23"/>
          <p:cNvGrpSpPr>
            <a:grpSpLocks/>
          </p:cNvGrpSpPr>
          <p:nvPr/>
        </p:nvGrpSpPr>
        <p:grpSpPr bwMode="auto">
          <a:xfrm>
            <a:off x="539750" y="80963"/>
            <a:ext cx="2587625" cy="460375"/>
            <a:chOff x="0" y="0"/>
            <a:chExt cx="2588269" cy="635000"/>
          </a:xfrm>
        </p:grpSpPr>
        <p:sp>
          <p:nvSpPr>
            <p:cNvPr id="7187" name="圆角矩形 24"/>
            <p:cNvSpPr>
              <a:spLocks noChangeArrowheads="1"/>
            </p:cNvSpPr>
            <p:nvPr/>
          </p:nvSpPr>
          <p:spPr bwMode="auto">
            <a:xfrm>
              <a:off x="0" y="0"/>
              <a:ext cx="2588269" cy="6350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圆角矩形 4"/>
            <p:cNvSpPr>
              <a:spLocks noChangeArrowheads="1"/>
            </p:cNvSpPr>
            <p:nvPr/>
          </p:nvSpPr>
          <p:spPr bwMode="auto">
            <a:xfrm>
              <a:off x="18599" y="18599"/>
              <a:ext cx="2551071" cy="59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102870" rIns="102870" bIns="1028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Talk in groups.</a:t>
              </a:r>
              <a:endParaRPr lang="zh-CN" altLang="en-US" sz="2700" dirty="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2636838"/>
            <a:ext cx="2860675" cy="2684462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195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4149725" cy="2305050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196" name="TextBox 3"/>
          <p:cNvSpPr>
            <a:spLocks noChangeArrowheads="1"/>
          </p:cNvSpPr>
          <p:nvPr/>
        </p:nvSpPr>
        <p:spPr bwMode="auto">
          <a:xfrm>
            <a:off x="220663" y="906463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latin typeface="Comic Sans MS" pitchFamily="66" charset="0"/>
                <a:sym typeface="Comic Sans MS" pitchFamily="66" charset="0"/>
              </a:rPr>
              <a:t>Whose birthday is tomorrow?</a:t>
            </a:r>
            <a:endParaRPr lang="zh-CN" altLang="en-US" sz="3600" b="1" dirty="0"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8197" name="TextBox 4"/>
          <p:cNvSpPr>
            <a:spLocks noChangeArrowheads="1"/>
          </p:cNvSpPr>
          <p:nvPr/>
        </p:nvSpPr>
        <p:spPr bwMode="auto">
          <a:xfrm>
            <a:off x="3708400" y="5227638"/>
            <a:ext cx="5183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latin typeface="Comic Sans MS" pitchFamily="66" charset="0"/>
                <a:sym typeface="Comic Sans MS" pitchFamily="66" charset="0"/>
              </a:rPr>
              <a:t>What will the boy do?</a:t>
            </a:r>
            <a:endParaRPr lang="zh-CN" altLang="en-US" sz="3600" b="1" dirty="0"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8198" name="TextBox 5"/>
          <p:cNvSpPr>
            <a:spLocks noChangeArrowheads="1"/>
          </p:cNvSpPr>
          <p:nvPr/>
        </p:nvSpPr>
        <p:spPr bwMode="auto">
          <a:xfrm>
            <a:off x="539750" y="6026150"/>
            <a:ext cx="772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i="1" dirty="0">
                <a:latin typeface="Times New Roman" pitchFamily="18" charset="0"/>
                <a:sym typeface="Times New Roman" pitchFamily="18" charset="0"/>
              </a:rPr>
              <a:t>He will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make a paper fish </a:t>
            </a:r>
            <a:r>
              <a:rPr lang="en-US" sz="3600" b="1" i="1" dirty="0">
                <a:latin typeface="Times New Roman" pitchFamily="18" charset="0"/>
                <a:sym typeface="Times New Roman" pitchFamily="18" charset="0"/>
              </a:rPr>
              <a:t>for her.</a:t>
            </a:r>
            <a:endParaRPr lang="zh-CN" altLang="en-US" sz="3600" b="1" i="1" dirty="0"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8199" name="Text Box 5"/>
          <p:cNvSpPr>
            <a:spLocks noChangeArrowheads="1"/>
          </p:cNvSpPr>
          <p:nvPr/>
        </p:nvSpPr>
        <p:spPr bwMode="auto">
          <a:xfrm>
            <a:off x="107950" y="1538288"/>
            <a:ext cx="762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>
                <a:latin typeface="Times New Roman" pitchFamily="18" charset="0"/>
                <a:sym typeface="Times New Roman" pitchFamily="18" charset="0"/>
              </a:rPr>
              <a:t>Tomorrow is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the cat’s </a:t>
            </a:r>
            <a:r>
              <a:rPr lang="en-US" sz="4000" b="1" i="1" dirty="0">
                <a:latin typeface="Times New Roman" pitchFamily="18" charset="0"/>
                <a:sym typeface="Times New Roman" pitchFamily="18" charset="0"/>
              </a:rPr>
              <a:t>birthday.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8200" name="Text Box 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322263" y="0"/>
            <a:ext cx="7189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Listen to Part1 and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utoUpdateAnimBg="0"/>
      <p:bldP spid="8197" grpId="0" bldLvl="0" autoUpdateAnimBg="0"/>
      <p:bldP spid="8198" grpId="0" bldLvl="0" autoUpdateAnimBg="0"/>
      <p:bldP spid="820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23850" y="117475"/>
            <a:ext cx="1439863" cy="800100"/>
            <a:chOff x="0" y="0"/>
            <a:chExt cx="1440160" cy="80138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0" y="112657"/>
              <a:ext cx="1440160" cy="576064"/>
            </a:xfrm>
            <a:prstGeom prst="chevron">
              <a:avLst>
                <a:gd name="adj" fmla="val 50000"/>
              </a:avLst>
            </a:prstGeom>
            <a:solidFill>
              <a:srgbClr val="C0504C"/>
            </a:solidFill>
            <a:ln w="25400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288032" y="112657"/>
              <a:ext cx="86409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940" tIns="13970" rIns="0" bIns="139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Words.</a:t>
              </a:r>
              <a:endParaRPr lang="zh-CN" altLang="en-US" sz="22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9221" name="Picture 1" descr="C:\Users\Administrator\AppData\Roaming\Tencent\Users\540277782\QQ\WinTemp\RichOle\D%X)WWMCP9S)30J7EC%LBB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5" y="1079500"/>
            <a:ext cx="15113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Administrator\AppData\Roaming\Tencent\Users\540277782\QQ\WinTemp\RichOle\E77NI{V[BJ%B510$V]YB5]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288" y="333375"/>
            <a:ext cx="16859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Administrator\AppData\Roaming\Tencent\Users\540277782\QQ\WinTemp\RichOle\LK~EDX{OVY(8CX7@MH(U46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0" y="1079500"/>
            <a:ext cx="2030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C:\Users\Administrator\AppData\Roaming\Tencent\Users\540277782\QQ\WinTemp\RichOle\BWWCVE(N@JOW_]([ZV1)JR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3717925"/>
            <a:ext cx="22621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C:\Users\Administrator\AppData\Roaming\Tencent\Users\540277782\QQ\WinTemp\RichOle\L[FV_)3WLNJZ8B`PYCJQ%C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981075"/>
            <a:ext cx="1457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圆角矩形 4"/>
          <p:cNvSpPr>
            <a:spLocks noChangeArrowheads="1"/>
          </p:cNvSpPr>
          <p:nvPr/>
        </p:nvSpPr>
        <p:spPr bwMode="auto">
          <a:xfrm>
            <a:off x="755650" y="2708275"/>
            <a:ext cx="1295400" cy="50482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paper</a:t>
            </a:r>
            <a:endParaRPr lang="zh-CN" altLang="en-US" sz="3200" b="1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9227" name="圆角矩形 11"/>
          <p:cNvSpPr>
            <a:spLocks noChangeArrowheads="1"/>
          </p:cNvSpPr>
          <p:nvPr/>
        </p:nvSpPr>
        <p:spPr bwMode="auto">
          <a:xfrm>
            <a:off x="3590925" y="273050"/>
            <a:ext cx="2420938" cy="50482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paper</a:t>
            </a:r>
            <a:r>
              <a:rPr lang="en-US" sz="3200" b="1">
                <a:latin typeface="Times New Roman" pitchFamily="18" charset="0"/>
                <a:sym typeface="Times New Roman" pitchFamily="18" charset="0"/>
              </a:rPr>
              <a:t>  plane  </a:t>
            </a:r>
            <a:endParaRPr lang="zh-CN" altLang="en-US" sz="3200" b="1"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9228" name="圆角矩形 12"/>
          <p:cNvSpPr>
            <a:spLocks noChangeArrowheads="1"/>
          </p:cNvSpPr>
          <p:nvPr/>
        </p:nvSpPr>
        <p:spPr bwMode="auto">
          <a:xfrm>
            <a:off x="2411413" y="2997200"/>
            <a:ext cx="2825750" cy="639763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paper</a:t>
            </a:r>
            <a:r>
              <a:rPr lang="en-US" sz="3200" b="1">
                <a:latin typeface="Times New Roman" pitchFamily="18" charset="0"/>
                <a:sym typeface="Times New Roman" pitchFamily="18" charset="0"/>
              </a:rPr>
              <a:t> flowers</a:t>
            </a:r>
            <a:endParaRPr lang="zh-CN" altLang="en-US" sz="3200" b="1"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9229" name="圆角矩形 13"/>
          <p:cNvSpPr>
            <a:spLocks noChangeArrowheads="1"/>
          </p:cNvSpPr>
          <p:nvPr/>
        </p:nvSpPr>
        <p:spPr bwMode="auto">
          <a:xfrm>
            <a:off x="3309938" y="5341938"/>
            <a:ext cx="1546225" cy="504825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Times New Roman" pitchFamily="18" charset="0"/>
                <a:sym typeface="Times New Roman" pitchFamily="18" charset="0"/>
              </a:rPr>
              <a:t>dragon</a:t>
            </a:r>
            <a:endParaRPr lang="zh-CN" altLang="en-US" sz="3200" b="1"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9230" name="圆角矩形 14"/>
          <p:cNvSpPr>
            <a:spLocks noChangeArrowheads="1"/>
          </p:cNvSpPr>
          <p:nvPr/>
        </p:nvSpPr>
        <p:spPr bwMode="auto">
          <a:xfrm>
            <a:off x="1376363" y="5341938"/>
            <a:ext cx="1903412" cy="504825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Chinese</a:t>
            </a:r>
            <a:endParaRPr lang="zh-CN" altLang="en-US" sz="3200" b="1">
              <a:solidFill>
                <a:srgbClr val="0000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9231" name="圆角矩形 15"/>
          <p:cNvSpPr>
            <a:spLocks noChangeArrowheads="1"/>
          </p:cNvSpPr>
          <p:nvPr/>
        </p:nvSpPr>
        <p:spPr bwMode="auto">
          <a:xfrm>
            <a:off x="5795963" y="5091113"/>
            <a:ext cx="3097212" cy="755650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Chinese word</a:t>
            </a:r>
            <a:endParaRPr lang="zh-CN" altLang="en-US" sz="3200" b="1">
              <a:solidFill>
                <a:srgbClr val="0000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9232" name="Picture 16" descr="73fb7215gw1e2eomprbs6j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24463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middle_20111003_6652ebbbfd6124d97b539FjPJ5JBJLet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838200"/>
            <a:ext cx="24257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圆角矩形 12"/>
          <p:cNvSpPr>
            <a:spLocks noChangeArrowheads="1"/>
          </p:cNvSpPr>
          <p:nvPr/>
        </p:nvSpPr>
        <p:spPr bwMode="auto">
          <a:xfrm>
            <a:off x="3995738" y="3644900"/>
            <a:ext cx="2825750" cy="639763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a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paper</a:t>
            </a:r>
            <a:r>
              <a:rPr lang="en-US" sz="3200" b="1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zh-CN" altLang="en-US" sz="3200" b="1">
                <a:latin typeface="Times New Roman" pitchFamily="18" charset="0"/>
                <a:sym typeface="Times New Roman" pitchFamily="18" charset="0"/>
              </a:rPr>
              <a:t>cake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bldLvl="0" animBg="1" autoUpdateAnimBg="0"/>
      <p:bldP spid="9227" grpId="0" bldLvl="0" animBg="1" autoUpdateAnimBg="0"/>
      <p:bldP spid="9228" grpId="0" bldLvl="0" animBg="1" autoUpdateAnimBg="0"/>
      <p:bldP spid="9229" grpId="0" bldLvl="0" animBg="1" autoUpdateAnimBg="0"/>
      <p:bldP spid="9230" grpId="0" bldLvl="0" animBg="1" autoUpdateAnimBg="0"/>
      <p:bldP spid="9231" grpId="0" bldLvl="0" animBg="1" autoUpdateAnimBg="0"/>
      <p:bldP spid="9234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Administrator\AppData\Roaming\Tencent\Users\540277782\QQ\WinTemp\RichOle\7NSKF36$L~WLTK09WZK2KU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2636838"/>
            <a:ext cx="40195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Administrator\AppData\Roaming\Tencent\Users\540277782\QQ\WinTemp\RichOle\0T92VT$OPRN%ZW[A%SID0`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3067050"/>
            <a:ext cx="92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Administrator\AppData\Roaming\Tencent\Users\540277782\QQ\WinTemp\RichOle\0T92VT$OPRN%ZW[A%SID0`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3429000"/>
            <a:ext cx="36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C:\Users\Administrator\AppData\Roaming\Tencent\Users\540277782\QQ\WinTemp\RichOle\0T92VT$OPRN%ZW[A%SID0`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475" y="4689475"/>
            <a:ext cx="4857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55563" y="788988"/>
            <a:ext cx="9126537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</a:t>
            </a: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I’m going to visit my cousin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 in New York. His name is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Simon. What present can I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 take?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fangfang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What about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   a toy panda?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: I think he’s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  got a toy panda.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His mother and grandma are Chinese.</a:t>
            </a:r>
            <a:endParaRPr lang="zh-CN" altLang="en-US" dirty="0"/>
          </a:p>
        </p:txBody>
      </p:sp>
      <p:sp>
        <p:nvSpPr>
          <p:cNvPr id="16392" name="圆角矩形 1"/>
          <p:cNvSpPr>
            <a:spLocks noChangeArrowheads="1"/>
          </p:cNvSpPr>
          <p:nvPr/>
        </p:nvSpPr>
        <p:spPr bwMode="auto">
          <a:xfrm>
            <a:off x="2432050" y="3429000"/>
            <a:ext cx="2730500" cy="5508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93" name="线形标注 3 3"/>
          <p:cNvSpPr>
            <a:spLocks/>
          </p:cNvSpPr>
          <p:nvPr/>
        </p:nvSpPr>
        <p:spPr bwMode="auto">
          <a:xfrm>
            <a:off x="323850" y="2446338"/>
            <a:ext cx="1727200" cy="406400"/>
          </a:xfrm>
          <a:prstGeom prst="borderCallout3">
            <a:avLst>
              <a:gd name="adj1" fmla="val 25718"/>
              <a:gd name="adj2" fmla="val 99144"/>
              <a:gd name="adj3" fmla="val 30227"/>
              <a:gd name="adj4" fmla="val 135255"/>
              <a:gd name="adj5" fmla="val 104301"/>
              <a:gd name="adj6" fmla="val 140060"/>
              <a:gd name="adj7" fmla="val 240847"/>
              <a:gd name="adj8" fmla="val 140819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…</a:t>
            </a:r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怎么样？</a:t>
            </a:r>
          </a:p>
        </p:txBody>
      </p:sp>
      <p:sp>
        <p:nvSpPr>
          <p:cNvPr id="16394" name="圆角矩形 10"/>
          <p:cNvSpPr>
            <a:spLocks noChangeArrowheads="1"/>
          </p:cNvSpPr>
          <p:nvPr/>
        </p:nvSpPr>
        <p:spPr bwMode="auto">
          <a:xfrm>
            <a:off x="2327275" y="4832350"/>
            <a:ext cx="1812925" cy="5397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95" name="线形标注 3 11"/>
          <p:cNvSpPr>
            <a:spLocks/>
          </p:cNvSpPr>
          <p:nvPr/>
        </p:nvSpPr>
        <p:spPr bwMode="auto">
          <a:xfrm>
            <a:off x="323850" y="4152900"/>
            <a:ext cx="1438275" cy="398463"/>
          </a:xfrm>
          <a:prstGeom prst="borderCallout3">
            <a:avLst>
              <a:gd name="adj1" fmla="val 25718"/>
              <a:gd name="adj2" fmla="val 99144"/>
              <a:gd name="adj3" fmla="val 30227"/>
              <a:gd name="adj4" fmla="val 135255"/>
              <a:gd name="adj5" fmla="val 104301"/>
              <a:gd name="adj6" fmla="val 140060"/>
              <a:gd name="adj7" fmla="val 203282"/>
              <a:gd name="adj8" fmla="val 187546"/>
            </a:avLst>
          </a:prstGeom>
          <a:solidFill>
            <a:schemeClr val="bg1"/>
          </a:solidFill>
          <a:ln w="25400" cap="flat" cmpd="sng">
            <a:solidFill>
              <a:srgbClr val="00B0F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我认为</a:t>
            </a:r>
            <a:r>
              <a:rPr lang="en-US" sz="2400" b="1">
                <a:latin typeface="华文彩云" pitchFamily="2" charset="-122"/>
                <a:ea typeface="华文彩云" pitchFamily="2" charset="-122"/>
                <a:sym typeface="华文彩云" pitchFamily="2" charset="-122"/>
              </a:rPr>
              <a:t>…</a:t>
            </a:r>
            <a:endParaRPr lang="zh-CN" altLang="en-US" sz="2400" b="1">
              <a:latin typeface="华文彩云" pitchFamily="2" charset="-122"/>
              <a:ea typeface="华文彩云" pitchFamily="2" charset="-122"/>
              <a:sym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28600" y="801688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Daming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will go to 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.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A. London   B. New York    C. Beijing</a:t>
            </a:r>
          </a:p>
          <a:p>
            <a:pPr marL="609600" indent="-609600">
              <a:spcBef>
                <a:spcPct val="20000"/>
              </a:spcBef>
            </a:pP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2. He will visit his 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.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friend   B. cousin  C. grandma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3. He wants to take a 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 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.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  A. present   B. panda    C. cat </a:t>
            </a:r>
            <a:endParaRPr lang="zh-CN" altLang="en-US" dirty="0"/>
          </a:p>
        </p:txBody>
      </p:sp>
      <p:sp>
        <p:nvSpPr>
          <p:cNvPr id="11267" name="Text Box 5"/>
          <p:cNvSpPr>
            <a:spLocks noChangeArrowheads="1"/>
          </p:cNvSpPr>
          <p:nvPr/>
        </p:nvSpPr>
        <p:spPr bwMode="auto">
          <a:xfrm>
            <a:off x="539750" y="17463"/>
            <a:ext cx="499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omic Sans MS" pitchFamily="66" charset="0"/>
                <a:sym typeface="Comic Sans MS" pitchFamily="66" charset="0"/>
              </a:rPr>
              <a:t>Listen and choose .</a:t>
            </a:r>
            <a:endParaRPr lang="zh-CN" altLang="en-US" dirty="0"/>
          </a:p>
        </p:txBody>
      </p:sp>
      <p:pic>
        <p:nvPicPr>
          <p:cNvPr id="11268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25" y="1412875"/>
            <a:ext cx="9525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1269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3370263"/>
            <a:ext cx="9525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1270" name="Picture 13" descr="E:\李 丽\九年级英语\九年级下册\中考分册复习\八上\u=2958492371,15053006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373688"/>
            <a:ext cx="9525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ppt_092 1">
      <a:dk1>
        <a:srgbClr val="000000"/>
      </a:dk1>
      <a:lt1>
        <a:srgbClr val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FFFFFF"/>
      </a:accent3>
      <a:accent4>
        <a:srgbClr val="000000"/>
      </a:accent4>
      <a:accent5>
        <a:srgbClr val="B1BED5"/>
      </a:accent5>
      <a:accent6>
        <a:srgbClr val="497780"/>
      </a:accent6>
      <a:hlink>
        <a:srgbClr val="0080FF"/>
      </a:hlink>
      <a:folHlink>
        <a:srgbClr val="FF00FF"/>
      </a:folHlink>
    </a:clrScheme>
    <a:fontScheme name="ppt_092">
      <a:majorFont>
        <a:latin typeface="Verdana"/>
        <a:ea typeface="MS Gothic"/>
        <a:cs typeface=""/>
      </a:majorFont>
      <a:minorFont>
        <a:latin typeface="Verdan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ppt_092 1">
        <a:dk1>
          <a:srgbClr val="000000"/>
        </a:dk1>
        <a:lt1>
          <a:srgbClr val="FFFFFF"/>
        </a:lt1>
        <a:dk2>
          <a:srgbClr val="001B36"/>
        </a:dk2>
        <a:lt2>
          <a:srgbClr val="EDF8FE"/>
        </a:lt2>
        <a:accent1>
          <a:srgbClr val="477AB1"/>
        </a:accent1>
        <a:accent2>
          <a:srgbClr val="51848E"/>
        </a:accent2>
        <a:accent3>
          <a:srgbClr val="FFFFFF"/>
        </a:accent3>
        <a:accent4>
          <a:srgbClr val="000000"/>
        </a:accent4>
        <a:accent5>
          <a:srgbClr val="B1BED5"/>
        </a:accent5>
        <a:accent6>
          <a:srgbClr val="497780"/>
        </a:accent6>
        <a:hlink>
          <a:srgbClr val="008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模板网-WWW.1PPT.COM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_PPT">
  <a:themeElements>
    <a:clrScheme name="自定义 1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Pages>0</Pages>
  <Words>1359</Words>
  <Characters>0</Characters>
  <Application>Microsoft Office PowerPoint</Application>
  <DocSecurity>0</DocSecurity>
  <PresentationFormat>全屏显示(4:3)</PresentationFormat>
  <Lines>0</Lines>
  <Paragraphs>271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第一PPT模板网-WWW.1PPT.COM</vt:lpstr>
      <vt:lpstr>第一PPT模板网-WWW.1PPT.COM   </vt:lpstr>
      <vt:lpstr>green_PPT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homewrok</vt:lpstr>
    </vt:vector>
  </TitlesOfParts>
  <Manager>7C教育资源网www.7cxk.net</Manager>
  <Company>7C教育资源网www.7cxk.net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微软用户</cp:lastModifiedBy>
  <cp:revision>3</cp:revision>
  <dcterms:created xsi:type="dcterms:W3CDTF">2015-05-22T05:17:00Z</dcterms:created>
  <dcterms:modified xsi:type="dcterms:W3CDTF">2018-04-25T01:13:24Z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