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8" r:id="rId5"/>
    <p:sldId id="258" r:id="rId6"/>
    <p:sldId id="257" r:id="rId7"/>
    <p:sldId id="278" r:id="rId8"/>
    <p:sldId id="270" r:id="rId9"/>
    <p:sldId id="263" r:id="rId10"/>
    <p:sldId id="264" r:id="rId11"/>
    <p:sldId id="259" r:id="rId12"/>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532A"/>
    <a:srgbClr val="D9E890"/>
    <a:srgbClr val="0F5922"/>
    <a:srgbClr val="FFFF99"/>
    <a:srgbClr val="BFD8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6504"/>
  </p:normalViewPr>
  <p:slideViewPr>
    <p:cSldViewPr showGuides="1">
      <p:cViewPr varScale="1">
        <p:scale>
          <a:sx n="81" d="100"/>
          <a:sy n="81" d="100"/>
        </p:scale>
        <p:origin x="-1498" y="-77"/>
      </p:cViewPr>
      <p:guideLst>
        <p:guide orient="horz" pos="2128"/>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0" hangingPunct="0">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45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0" hangingPunct="0">
              <a:defRPr sz="1200">
                <a:latin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6" name="Rectangle 4"/>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946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0" hangingPunct="0">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Rectangle 2"/>
          <p:cNvSpPr>
            <a:spLocks noRot="1" noTextEdit="1"/>
          </p:cNvSpPr>
          <p:nvPr>
            <p:ph type="sldImg"/>
          </p:nvPr>
        </p:nvSpPr>
        <p:spPr/>
      </p:sp>
      <p:sp>
        <p:nvSpPr>
          <p:cNvPr id="5122" name="Rectangle 3"/>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Rectangle 2"/>
          <p:cNvSpPr>
            <a:spLocks noRot="1" noTextEdit="1"/>
          </p:cNvSpPr>
          <p:nvPr>
            <p:ph type="sldImg"/>
          </p:nvPr>
        </p:nvSpPr>
        <p:spPr/>
      </p:sp>
      <p:sp>
        <p:nvSpPr>
          <p:cNvPr id="8194" name="Rectangle 3"/>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2"/>
          <p:cNvSpPr>
            <a:spLocks noRot="1" noTextEdit="1"/>
          </p:cNvSpPr>
          <p:nvPr>
            <p:ph type="sldImg"/>
          </p:nvPr>
        </p:nvSpPr>
        <p:spPr/>
      </p:sp>
      <p:sp>
        <p:nvSpPr>
          <p:cNvPr id="10242" name="Rectangle 3"/>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Rectangle 2"/>
          <p:cNvSpPr>
            <a:spLocks noRot="1" noTextEdit="1"/>
          </p:cNvSpPr>
          <p:nvPr>
            <p:ph type="sldImg"/>
          </p:nvPr>
        </p:nvSpPr>
        <p:spPr/>
      </p:sp>
      <p:sp>
        <p:nvSpPr>
          <p:cNvPr id="16386" name="Rectangle 3"/>
          <p:cNvSpPr>
            <a:spLocks noGrp="1"/>
          </p:cNvSpPr>
          <p:nvPr>
            <p:ph type="body"/>
          </p:nvPr>
        </p:nvSpPr>
        <p:spPr/>
        <p:txBody>
          <a:bodyPr wrap="square" lIns="91440" tIns="45720" rIns="91440" bIns="45720" anchor="t"/>
          <a:p>
            <a:pPr lvl="0" eaLnBrk="1" hangingPunct="1"/>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2054" name="Picture 3" descr="D:\花纹\2.jpg"/>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 name="标题 1"/>
          <p:cNvSpPr>
            <a:spLocks noGrp="1"/>
          </p:cNvSpPr>
          <p:nvPr>
            <p:ph type="ctrTitle"/>
          </p:nvPr>
        </p:nvSpPr>
        <p:spPr>
          <a:xfrm>
            <a:off x="1357290" y="2143116"/>
            <a:ext cx="4786346" cy="785818"/>
          </a:xfrm>
        </p:spPr>
        <p:txBody>
          <a:bodyPr>
            <a:normAutofit/>
          </a:bodyPr>
          <a:lstStyle>
            <a:lvl1pPr>
              <a:defRPr sz="3600" b="1">
                <a:latin typeface="微软雅黑" panose="020B0503020204020204" pitchFamily="34" charset="-122"/>
                <a:ea typeface="微软雅黑" panose="020B0503020204020204" pitchFamily="34" charset="-122"/>
              </a:defRPr>
            </a:lvl1pPr>
          </a:lstStyle>
          <a:p>
            <a:pPr fontAlgn="base"/>
            <a:r>
              <a:rPr lang="zh-CN" altLang="en-US" strike="noStrike" noProof="1" smtClean="0"/>
              <a:t>单击此处编辑母版标题样式</a:t>
            </a:r>
            <a:endParaRPr lang="zh-CN" altLang="en-US" strike="noStrike" noProof="1" dirty="0"/>
          </a:p>
        </p:txBody>
      </p:sp>
      <p:sp>
        <p:nvSpPr>
          <p:cNvPr id="3" name="副标题 2"/>
          <p:cNvSpPr>
            <a:spLocks noGrp="1"/>
          </p:cNvSpPr>
          <p:nvPr>
            <p:ph type="subTitle" idx="1"/>
          </p:nvPr>
        </p:nvSpPr>
        <p:spPr>
          <a:xfrm>
            <a:off x="1357290" y="3071810"/>
            <a:ext cx="4786346" cy="571504"/>
          </a:xfrm>
        </p:spPr>
        <p:txBody>
          <a:bodyPr>
            <a:normAutofit/>
          </a:bodyPr>
          <a:lstStyle>
            <a:lvl1pPr marL="0" indent="0" algn="l">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zh-CN" altLang="en-US" strike="noStrike" noProof="1" smtClean="0"/>
              <a:t>单击此处编辑母版副标题样式</a:t>
            </a:r>
            <a:endParaRPr lang="zh-CN" altLang="en-US" strike="noStrike" noProof="1"/>
          </a:p>
        </p:txBody>
      </p:sp>
      <p:sp>
        <p:nvSpPr>
          <p:cNvPr id="12"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vl1pPr>
          </a:lstStyle>
          <a:p>
            <a:pPr marL="0" marR="0" indent="0" defTabSz="914400" rtl="0" eaLnBrk="1" fontAlgn="auto" latinLnBrk="0" hangingPunct="1">
              <a:lnSpc>
                <a:spcPct val="100000"/>
              </a:lnSpc>
              <a:buClrTx/>
              <a:buSzTx/>
              <a:buFontTx/>
              <a:buNone/>
              <a:defRPr/>
            </a:pPr>
            <a:endParaRPr kumimoji="0" lang="zh-CN" altLang="en-US" b="0" i="0" strike="noStrike" kern="1200" cap="none" spc="0" normalizeH="0" baseline="0" noProof="0">
              <a:latin typeface="+mn-lt"/>
              <a:ea typeface="+mn-ea"/>
              <a:cs typeface="+mn-cs"/>
            </a:endParaRPr>
          </a:p>
        </p:txBody>
      </p:sp>
      <p:sp>
        <p:nvSpPr>
          <p:cNvPr id="14"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vl1pPr>
          </a:lstStyle>
          <a:p>
            <a:pPr marL="0" marR="0" indent="0" defTabSz="914400" rtl="0" eaLnBrk="1" fontAlgn="auto" latinLnBrk="0" hangingPunct="1">
              <a:lnSpc>
                <a:spcPct val="100000"/>
              </a:lnSpc>
              <a:buClrTx/>
              <a:buSzTx/>
              <a:buFontTx/>
              <a:buNone/>
              <a:defRPr/>
            </a:pPr>
            <a:endParaRPr kumimoji="0" lang="zh-CN" altLang="en-US" b="0" i="0" strike="noStrike" kern="1200" cap="none" spc="0" normalizeH="0" baseline="0" noProof="0">
              <a:latin typeface="+mn-lt"/>
              <a:ea typeface="+mn-ea"/>
              <a:cs typeface="+mn-cs"/>
            </a:endParaRPr>
          </a:p>
        </p:txBody>
      </p:sp>
      <p:sp>
        <p:nvSpPr>
          <p:cNvPr id="15"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p>
            <a:pPr algn="r" fontAlgn="base"/>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28625" y="214313"/>
            <a:ext cx="6215063" cy="868362"/>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457200" y="1500188"/>
            <a:ext cx="4038600" cy="46259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500188"/>
            <a:ext cx="4038600" cy="462597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28625" y="214313"/>
            <a:ext cx="6215063" cy="868362"/>
          </a:xfrm>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hasCustomPrompt="1"/>
          </p:nvPr>
        </p:nvSpPr>
        <p:spPr>
          <a:xfrm>
            <a:off x="457200" y="1500188"/>
            <a:ext cx="8229600" cy="462597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defRPr/>
            </a:pPr>
            <a:r>
              <a:rPr kumimoji="0" lang="zh-CN" altLang="en-US" sz="2200" b="0" i="0" u="none" strike="noStrike" kern="1200" cap="none" spc="0" normalizeH="0" baseline="0" noProof="0" smtClean="0">
                <a:ln>
                  <a:noFill/>
                </a:ln>
                <a:solidFill>
                  <a:schemeClr val="tx1"/>
                </a:solidFill>
                <a:effectLst/>
                <a:uLnTx/>
                <a:uFillTx/>
                <a:latin typeface="+mn-lt"/>
                <a:ea typeface="+mn-ea"/>
                <a:cs typeface="+mn-cs"/>
              </a:rPr>
              <a:t>单击图标添加表格</a:t>
            </a:r>
            <a:endParaRPr kumimoji="0" lang="zh-CN" altLang="en-US" sz="2200" b="0" i="0" u="none" strike="noStrike" kern="1200" cap="none" spc="0" normalizeH="0" baseline="0" noProof="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 name="矩形 12"/>
          <p:cNvSpPr/>
          <p:nvPr/>
        </p:nvSpPr>
        <p:spPr>
          <a:xfrm>
            <a:off x="0" y="0"/>
            <a:ext cx="9144000" cy="1143000"/>
          </a:xfrm>
          <a:prstGeom prst="rect">
            <a:avLst/>
          </a:pr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7" name="标题占位符 1"/>
          <p:cNvSpPr>
            <a:spLocks noGrp="1"/>
          </p:cNvSpPr>
          <p:nvPr>
            <p:ph type="title"/>
          </p:nvPr>
        </p:nvSpPr>
        <p:spPr>
          <a:xfrm>
            <a:off x="428625" y="214313"/>
            <a:ext cx="6215063" cy="868362"/>
          </a:xfrm>
          <a:prstGeom prst="rect">
            <a:avLst/>
          </a:prstGeom>
          <a:noFill/>
          <a:ln w="9525">
            <a:noFill/>
          </a:ln>
        </p:spPr>
        <p:txBody>
          <a:bodyPr anchor="ctr"/>
          <a:p>
            <a:pPr lvl="0"/>
            <a:r>
              <a:rPr lang="zh-CN" altLang="en-US" dirty="0"/>
              <a:t>单击此处编辑母版标题</a:t>
            </a:r>
            <a:endParaRPr lang="zh-CN" altLang="en-US" dirty="0"/>
          </a:p>
        </p:txBody>
      </p:sp>
      <p:sp>
        <p:nvSpPr>
          <p:cNvPr id="1028" name="文本占位符 2"/>
          <p:cNvSpPr>
            <a:spLocks noGrp="1"/>
          </p:cNvSpPr>
          <p:nvPr>
            <p:ph type="body"/>
          </p:nvPr>
        </p:nvSpPr>
        <p:spPr>
          <a:xfrm>
            <a:off x="457200" y="1500188"/>
            <a:ext cx="8229600" cy="46259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latin typeface="Calibri" panose="020F0502020204030204" pitchFamily="34" charset="0"/>
            </a:endParaRPr>
          </a:p>
        </p:txBody>
      </p:sp>
      <p:pic>
        <p:nvPicPr>
          <p:cNvPr id="1032" name="Picture 2" descr="D:\花纹\儿童.png"/>
          <p:cNvPicPr>
            <a:picLocks noChangeAspect="1"/>
          </p:cNvPicPr>
          <p:nvPr/>
        </p:nvPicPr>
        <p:blipFill>
          <a:blip r:embed="rId14"/>
          <a:stretch>
            <a:fillRect/>
          </a:stretch>
        </p:blipFill>
        <p:spPr>
          <a:xfrm>
            <a:off x="5929313" y="5548313"/>
            <a:ext cx="2973387" cy="1166812"/>
          </a:xfrm>
          <a:prstGeom prst="rect">
            <a:avLst/>
          </a:prstGeom>
          <a:noFill/>
          <a:ln w="9525">
            <a:noFill/>
          </a:ln>
        </p:spPr>
      </p:pic>
      <p:sp>
        <p:nvSpPr>
          <p:cNvPr id="8" name="矩形 7"/>
          <p:cNvSpPr/>
          <p:nvPr/>
        </p:nvSpPr>
        <p:spPr>
          <a:xfrm>
            <a:off x="0" y="6719888"/>
            <a:ext cx="9144000" cy="138113"/>
          </a:xfrm>
          <a:prstGeom prst="rect">
            <a:avLst/>
          </a:prstGeom>
          <a:solidFill>
            <a:srgbClr val="0953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034" name="Picture 5" descr="D:\花纹\1.png"/>
          <p:cNvPicPr>
            <a:picLocks noChangeAspect="1"/>
          </p:cNvPicPr>
          <p:nvPr/>
        </p:nvPicPr>
        <p:blipFill>
          <a:blip r:embed="rId15"/>
          <a:stretch>
            <a:fillRect/>
          </a:stretch>
        </p:blipFill>
        <p:spPr>
          <a:xfrm>
            <a:off x="6189663" y="0"/>
            <a:ext cx="2954337" cy="20002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rtl="0" eaLnBrk="1" fontAlgn="base" hangingPunct="1">
        <a:spcBef>
          <a:spcPct val="0"/>
        </a:spcBef>
        <a:spcAft>
          <a:spcPct val="0"/>
        </a:spcAft>
        <a:defRPr sz="2800" kern="1200">
          <a:solidFill>
            <a:srgbClr val="09532A"/>
          </a:solidFill>
          <a:latin typeface="微软雅黑" panose="020B0503020204020204" pitchFamily="34" charset="-122"/>
          <a:ea typeface="微软雅黑" panose="020B0503020204020204" pitchFamily="34" charset="-122"/>
          <a:cs typeface="+mj-cs"/>
        </a:defRPr>
      </a:lvl1pPr>
      <a:lvl2pPr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1" fontAlgn="base" hangingPunct="1">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p:titleStyle>
    <p:bodyStyle>
      <a:lvl1pPr marL="342900" indent="-342900" algn="l" rtl="0" eaLnBrk="1" fontAlgn="base" hangingPunct="1">
        <a:spcBef>
          <a:spcPct val="20000"/>
        </a:spcBef>
        <a:spcAft>
          <a:spcPct val="0"/>
        </a:spcAft>
        <a:buFont typeface="Arial" panose="020B0604020202020204" pitchFamily="34" charset="0"/>
        <a:buChar char="•"/>
        <a:defRPr sz="2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hyperlink" Target="http://www.zcool.com.cn/img.html?src=/g/30/43/1243698588245.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6"/>
          <p:cNvGrpSpPr/>
          <p:nvPr/>
        </p:nvGrpSpPr>
        <p:grpSpPr>
          <a:xfrm>
            <a:off x="433393" y="398940"/>
            <a:ext cx="5849865" cy="4024590"/>
            <a:chOff x="1285852" y="928670"/>
            <a:chExt cx="4786346" cy="1071570"/>
          </a:xfrm>
          <a:effectLst>
            <a:outerShdw blurRad="50800" dist="38100" dir="2700000" algn="tl" rotWithShape="0">
              <a:prstClr val="black">
                <a:alpha val="40000"/>
              </a:prstClr>
            </a:outerShdw>
          </a:effectLst>
        </p:grpSpPr>
        <p:sp>
          <p:nvSpPr>
            <p:cNvPr id="5" name="圆角矩形 4"/>
            <p:cNvSpPr/>
            <p:nvPr/>
          </p:nvSpPr>
          <p:spPr>
            <a:xfrm>
              <a:off x="1285852" y="928670"/>
              <a:ext cx="4786346" cy="1071570"/>
            </a:xfrm>
            <a:prstGeom prst="roundRect">
              <a:avLst/>
            </a:prstGeom>
            <a:solidFill>
              <a:srgbClr val="D9E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圆角矩形 5"/>
            <p:cNvSpPr/>
            <p:nvPr/>
          </p:nvSpPr>
          <p:spPr>
            <a:xfrm>
              <a:off x="1428728" y="1035827"/>
              <a:ext cx="4500594" cy="857256"/>
            </a:xfrm>
            <a:prstGeom prst="roundRect">
              <a:avLst/>
            </a:prstGeom>
            <a:noFill/>
            <a:ln w="12700">
              <a:solidFill>
                <a:srgbClr val="0F5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4098" name="标题 1"/>
          <p:cNvSpPr>
            <a:spLocks noGrp="1"/>
          </p:cNvSpPr>
          <p:nvPr>
            <p:ph type="ctrTitle"/>
          </p:nvPr>
        </p:nvSpPr>
        <p:spPr>
          <a:xfrm>
            <a:off x="900113" y="1052513"/>
            <a:ext cx="5111750" cy="1866900"/>
          </a:xfrm>
        </p:spPr>
        <p:txBody>
          <a:bodyPr wrap="square" lIns="91440" tIns="45720" rIns="91440" bIns="45720" anchor="ctr"/>
          <a:p>
            <a:r>
              <a:rPr lang="zh-CN" altLang="en-US" sz="4000" kern="1200" dirty="0">
                <a:latin typeface="微软雅黑" panose="020B0503020204020204" pitchFamily="34" charset="-122"/>
                <a:ea typeface="微软雅黑" panose="020B0503020204020204" pitchFamily="34" charset="-122"/>
                <a:cs typeface="+mj-cs"/>
              </a:rPr>
              <a:t>网络研修</a:t>
            </a:r>
            <a:r>
              <a:rPr lang="en-US" altLang="zh-CN" sz="4000" kern="1200">
                <a:latin typeface="微软雅黑" panose="020B0503020204020204" pitchFamily="34" charset="-122"/>
                <a:ea typeface="微软雅黑" panose="020B0503020204020204" pitchFamily="34" charset="-122"/>
                <a:cs typeface="+mj-cs"/>
              </a:rPr>
              <a:t>3</a:t>
            </a:r>
            <a:r>
              <a:rPr lang="zh-CN" altLang="en-US" sz="4000" kern="1200" dirty="0">
                <a:latin typeface="微软雅黑" panose="020B0503020204020204" pitchFamily="34" charset="-122"/>
                <a:ea typeface="微软雅黑" panose="020B0503020204020204" pitchFamily="34" charset="-122"/>
                <a:cs typeface="+mj-cs"/>
              </a:rPr>
              <a:t>班</a:t>
            </a:r>
            <a:br>
              <a:rPr lang="en-US" altLang="zh-CN" sz="4000" kern="1200">
                <a:latin typeface="微软雅黑" panose="020B0503020204020204" pitchFamily="34" charset="-122"/>
                <a:ea typeface="微软雅黑" panose="020B0503020204020204" pitchFamily="34" charset="-122"/>
                <a:cs typeface="+mj-cs"/>
              </a:rPr>
            </a:br>
            <a:r>
              <a:rPr lang="zh-CN" altLang="en-US" sz="4000" kern="1200" dirty="0">
                <a:latin typeface="微软雅黑" panose="020B0503020204020204" pitchFamily="34" charset="-122"/>
                <a:ea typeface="微软雅黑" panose="020B0503020204020204" pitchFamily="34" charset="-122"/>
                <a:cs typeface="+mj-cs"/>
              </a:rPr>
              <a:t>学习简报</a:t>
            </a:r>
            <a:r>
              <a:rPr lang="en-US" altLang="zh-CN" sz="4000" kern="1200">
                <a:latin typeface="微软雅黑" panose="020B0503020204020204" pitchFamily="34" charset="-122"/>
                <a:ea typeface="微软雅黑" panose="020B0503020204020204" pitchFamily="34" charset="-122"/>
                <a:cs typeface="+mj-cs"/>
              </a:rPr>
              <a:t>(</a:t>
            </a:r>
            <a:r>
              <a:rPr lang="zh-CN" altLang="en-US" sz="4000" kern="1200" dirty="0">
                <a:latin typeface="微软雅黑" panose="020B0503020204020204" pitchFamily="34" charset="-122"/>
                <a:ea typeface="微软雅黑" panose="020B0503020204020204" pitchFamily="34" charset="-122"/>
                <a:cs typeface="+mj-cs"/>
              </a:rPr>
              <a:t>第</a:t>
            </a:r>
            <a:r>
              <a:rPr lang="en-US" altLang="zh-CN" sz="4000" kern="1200" dirty="0">
                <a:latin typeface="微软雅黑" panose="020B0503020204020204" pitchFamily="34" charset="-122"/>
                <a:ea typeface="微软雅黑" panose="020B0503020204020204" pitchFamily="34" charset="-122"/>
                <a:cs typeface="+mj-cs"/>
              </a:rPr>
              <a:t>2</a:t>
            </a:r>
            <a:r>
              <a:rPr lang="zh-CN" altLang="en-US" sz="4000" kern="1200" dirty="0">
                <a:latin typeface="微软雅黑" panose="020B0503020204020204" pitchFamily="34" charset="-122"/>
                <a:ea typeface="微软雅黑" panose="020B0503020204020204" pitchFamily="34" charset="-122"/>
                <a:cs typeface="+mj-cs"/>
              </a:rPr>
              <a:t>期</a:t>
            </a:r>
            <a:r>
              <a:rPr lang="en-US" altLang="zh-CN" sz="4000" kern="1200">
                <a:latin typeface="微软雅黑" panose="020B0503020204020204" pitchFamily="34" charset="-122"/>
                <a:ea typeface="微软雅黑" panose="020B0503020204020204" pitchFamily="34" charset="-122"/>
                <a:cs typeface="+mj-cs"/>
              </a:rPr>
              <a:t>)</a:t>
            </a:r>
            <a:endParaRPr lang="en-US" altLang="zh-CN" sz="4000" kern="1200">
              <a:latin typeface="黑体" panose="02010609060101010101" pitchFamily="49" charset="-122"/>
              <a:ea typeface="黑体" panose="02010609060101010101" pitchFamily="49" charset="-122"/>
              <a:cs typeface="+mj-cs"/>
            </a:endParaRPr>
          </a:p>
        </p:txBody>
      </p:sp>
      <p:sp>
        <p:nvSpPr>
          <p:cNvPr id="3076" name="副标题 2"/>
          <p:cNvSpPr>
            <a:spLocks noGrp="1"/>
          </p:cNvSpPr>
          <p:nvPr>
            <p:ph type="subTitle" idx="1"/>
          </p:nvPr>
        </p:nvSpPr>
        <p:spPr>
          <a:xfrm>
            <a:off x="684213" y="2924175"/>
            <a:ext cx="5400675" cy="571500"/>
          </a:xfrm>
        </p:spPr>
        <p:txBody>
          <a:bodyPr vert="horz" wrap="square" lIns="91440" tIns="45720" rIns="91440" bIns="45720" numCol="1" anchor="t" anchorCtr="0" compatLnSpc="1"/>
          <a:p>
            <a:r>
              <a:rPr lang="zh-CN" altLang="en-US" b="1" kern="1200" dirty="0">
                <a:solidFill>
                  <a:srgbClr val="09532A"/>
                </a:solidFill>
                <a:latin typeface="+mn-lt"/>
                <a:ea typeface="+mn-ea"/>
                <a:cs typeface="+mn-cs"/>
              </a:rPr>
              <a:t>主编：王利萍     王秀华  </a:t>
            </a:r>
            <a:r>
              <a:rPr lang="en-US" altLang="zh-CN" b="1" kern="1200">
                <a:solidFill>
                  <a:srgbClr val="09532A"/>
                </a:solidFill>
                <a:latin typeface="+mn-lt"/>
                <a:ea typeface="+mn-ea"/>
                <a:cs typeface="+mn-cs"/>
              </a:rPr>
              <a:t>2018</a:t>
            </a:r>
            <a:r>
              <a:rPr lang="zh-CN" altLang="en-US" b="1" kern="1200" dirty="0">
                <a:solidFill>
                  <a:srgbClr val="09532A"/>
                </a:solidFill>
                <a:latin typeface="+mn-lt"/>
                <a:ea typeface="+mn-ea"/>
                <a:cs typeface="+mn-cs"/>
              </a:rPr>
              <a:t>年</a:t>
            </a:r>
            <a:r>
              <a:rPr lang="en-US" altLang="zh-CN" b="1" kern="1200" dirty="0">
                <a:solidFill>
                  <a:srgbClr val="09532A"/>
                </a:solidFill>
                <a:latin typeface="+mn-lt"/>
                <a:ea typeface="+mn-ea"/>
                <a:cs typeface="+mn-cs"/>
              </a:rPr>
              <a:t>4</a:t>
            </a:r>
            <a:r>
              <a:rPr lang="zh-CN" altLang="en-US" b="1" kern="1200" dirty="0">
                <a:solidFill>
                  <a:srgbClr val="09532A"/>
                </a:solidFill>
                <a:latin typeface="+mn-lt"/>
                <a:ea typeface="+mn-ea"/>
                <a:cs typeface="+mn-cs"/>
              </a:rPr>
              <a:t>月</a:t>
            </a:r>
            <a:r>
              <a:rPr lang="en-US" altLang="zh-CN" b="1" kern="1200">
                <a:solidFill>
                  <a:srgbClr val="09532A"/>
                </a:solidFill>
                <a:latin typeface="+mn-lt"/>
                <a:ea typeface="+mn-ea"/>
                <a:cs typeface="+mn-cs"/>
              </a:rPr>
              <a:t>25</a:t>
            </a:r>
            <a:r>
              <a:rPr lang="zh-CN" altLang="en-US" b="1" kern="1200" dirty="0">
                <a:solidFill>
                  <a:srgbClr val="09532A"/>
                </a:solidFill>
                <a:latin typeface="+mn-lt"/>
                <a:ea typeface="+mn-ea"/>
                <a:cs typeface="+mn-cs"/>
              </a:rPr>
              <a:t>日</a:t>
            </a:r>
            <a:endParaRPr lang="zh-CN" altLang="en-US" b="1" kern="1200" dirty="0">
              <a:solidFill>
                <a:srgbClr val="09532A"/>
              </a:solidFill>
              <a:latin typeface="+mn-lt"/>
              <a:ea typeface="+mn-ea"/>
              <a:cs typeface="+mn-cs"/>
            </a:endParaRPr>
          </a:p>
        </p:txBody>
      </p:sp>
      <p:pic>
        <p:nvPicPr>
          <p:cNvPr id="4100" name="Picture 2" descr="D:\花纹\天使.png"/>
          <p:cNvPicPr>
            <a:picLocks noChangeAspect="1"/>
          </p:cNvPicPr>
          <p:nvPr/>
        </p:nvPicPr>
        <p:blipFill>
          <a:blip r:embed="rId1"/>
          <a:stretch>
            <a:fillRect/>
          </a:stretch>
        </p:blipFill>
        <p:spPr>
          <a:xfrm rot="-1602448">
            <a:off x="179388" y="188913"/>
            <a:ext cx="930275" cy="922337"/>
          </a:xfrm>
          <a:prstGeom prst="rect">
            <a:avLst/>
          </a:prstGeom>
          <a:noFill/>
          <a:ln w="9525">
            <a:noFill/>
          </a:ln>
        </p:spPr>
      </p:pic>
      <p:pic>
        <p:nvPicPr>
          <p:cNvPr id="4101" name="Picture 2" descr="D:\花纹\儿童.png"/>
          <p:cNvPicPr>
            <a:picLocks noChangeAspect="1"/>
          </p:cNvPicPr>
          <p:nvPr/>
        </p:nvPicPr>
        <p:blipFill>
          <a:blip r:embed="rId2"/>
          <a:stretch>
            <a:fillRect/>
          </a:stretch>
        </p:blipFill>
        <p:spPr>
          <a:xfrm>
            <a:off x="714375" y="4767263"/>
            <a:ext cx="2786063" cy="1093787"/>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Rectangle 8"/>
          <p:cNvSpPr txBox="1"/>
          <p:nvPr/>
        </p:nvSpPr>
        <p:spPr>
          <a:xfrm>
            <a:off x="457200" y="1268413"/>
            <a:ext cx="8229600" cy="4857750"/>
          </a:xfrm>
          <a:prstGeom prst="rect">
            <a:avLst/>
          </a:prstGeom>
          <a:noFill/>
          <a:ln w="9525">
            <a:noFill/>
          </a:ln>
        </p:spPr>
        <p:txBody>
          <a:bodyPr/>
          <a:p>
            <a:pPr marL="342900" indent="-342900" eaLnBrk="0" hangingPunct="0">
              <a:spcBef>
                <a:spcPct val="20000"/>
              </a:spcBef>
              <a:buFont typeface="Arial" panose="020B0604020202020204" pitchFamily="34" charset="0"/>
              <a:buChar char="•"/>
            </a:pPr>
            <a:r>
              <a:rPr lang="zh-CN" altLang="en-US" sz="4400" b="1" dirty="0">
                <a:solidFill>
                  <a:srgbClr val="CC0099"/>
                </a:solidFill>
                <a:latin typeface="微软雅黑" panose="020B0503020204020204" pitchFamily="34" charset="-122"/>
                <a:ea typeface="微软雅黑" panose="020B0503020204020204" pitchFamily="34" charset="-122"/>
              </a:rPr>
              <a:t>本期导读</a:t>
            </a:r>
            <a:endParaRPr lang="en-US" altLang="zh-CN" sz="4400" b="1" dirty="0">
              <a:solidFill>
                <a:srgbClr val="CC0099"/>
              </a:solidFill>
              <a:latin typeface="微软雅黑" panose="020B0503020204020204" pitchFamily="34" charset="-122"/>
              <a:ea typeface="微软雅黑" panose="020B0503020204020204" pitchFamily="34" charset="-122"/>
            </a:endParaRPr>
          </a:p>
          <a:p>
            <a:pPr marL="342900" indent="-342900" eaLnBrk="0" hangingPunct="0">
              <a:spcBef>
                <a:spcPct val="20000"/>
              </a:spcBef>
            </a:pPr>
            <a:endParaRPr lang="zh-CN" altLang="en-US" sz="4400" b="1" dirty="0">
              <a:solidFill>
                <a:srgbClr val="CC0099"/>
              </a:solidFill>
              <a:latin typeface="微软雅黑" panose="020B0503020204020204" pitchFamily="34" charset="-122"/>
              <a:ea typeface="微软雅黑" panose="020B0503020204020204" pitchFamily="34" charset="-122"/>
            </a:endParaRPr>
          </a:p>
          <a:p>
            <a:pPr marL="342900" indent="-342900" algn="ctr" eaLnBrk="0" hangingPunct="0">
              <a:spcBef>
                <a:spcPct val="20000"/>
              </a:spcBef>
              <a:buFont typeface="Arial" panose="020B0604020202020204" pitchFamily="34" charset="0"/>
              <a:buChar char="•"/>
            </a:pPr>
            <a:r>
              <a:rPr lang="zh-CN" altLang="en-US" sz="4000" b="1" dirty="0">
                <a:solidFill>
                  <a:srgbClr val="006600"/>
                </a:solidFill>
                <a:latin typeface="微软雅黑" panose="020B0503020204020204" pitchFamily="34" charset="-122"/>
                <a:ea typeface="微软雅黑" panose="020B0503020204020204" pitchFamily="34" charset="-122"/>
              </a:rPr>
              <a:t>卷首寄语     学习情况    </a:t>
            </a:r>
            <a:endParaRPr lang="zh-CN" altLang="en-US" sz="4000" b="1" dirty="0">
              <a:solidFill>
                <a:srgbClr val="006600"/>
              </a:solidFill>
              <a:latin typeface="微软雅黑" panose="020B0503020204020204" pitchFamily="34" charset="-122"/>
              <a:ea typeface="微软雅黑" panose="020B0503020204020204" pitchFamily="34" charset="-122"/>
            </a:endParaRPr>
          </a:p>
          <a:p>
            <a:pPr marL="342900" indent="-342900" algn="ctr" eaLnBrk="0" hangingPunct="0">
              <a:spcBef>
                <a:spcPct val="20000"/>
              </a:spcBef>
              <a:buFont typeface="Arial" panose="020B0604020202020204" pitchFamily="34" charset="0"/>
              <a:buChar char="•"/>
            </a:pPr>
            <a:r>
              <a:rPr lang="zh-CN" altLang="en-US" sz="4000" b="1" dirty="0">
                <a:solidFill>
                  <a:srgbClr val="006600"/>
                </a:solidFill>
                <a:latin typeface="微软雅黑" panose="020B0503020204020204" pitchFamily="34" charset="-122"/>
                <a:ea typeface="微软雅黑" panose="020B0503020204020204" pitchFamily="34" charset="-122"/>
              </a:rPr>
              <a:t>我的感悟     温馨提示 </a:t>
            </a:r>
            <a:endParaRPr lang="zh-CN" altLang="en-US" sz="4000" b="1" dirty="0">
              <a:solidFill>
                <a:srgbClr val="0066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1"/>
          <p:cNvSpPr>
            <a:spLocks noGrp="1"/>
          </p:cNvSpPr>
          <p:nvPr>
            <p:ph type="title"/>
          </p:nvPr>
        </p:nvSpPr>
        <p:spPr/>
        <p:txBody>
          <a:bodyPr wrap="square" lIns="91440" tIns="45720" rIns="91440" bIns="45720" anchor="ctr"/>
          <a:p>
            <a:r>
              <a:rPr lang="zh-CN" altLang="en-US" sz="6000" b="1" dirty="0"/>
              <a:t>卷首寄语</a:t>
            </a:r>
            <a:endParaRPr lang="zh-CN" altLang="en-US" sz="6000" b="1" dirty="0"/>
          </a:p>
        </p:txBody>
      </p:sp>
      <p:grpSp>
        <p:nvGrpSpPr>
          <p:cNvPr id="7170" name="组合 38"/>
          <p:cNvGrpSpPr/>
          <p:nvPr/>
        </p:nvGrpSpPr>
        <p:grpSpPr>
          <a:xfrm>
            <a:off x="1116013" y="1412875"/>
            <a:ext cx="7770812" cy="5097463"/>
            <a:chOff x="1132037" y="1617493"/>
            <a:chExt cx="7771177" cy="5097655"/>
          </a:xfrm>
        </p:grpSpPr>
        <p:grpSp>
          <p:nvGrpSpPr>
            <p:cNvPr id="7171" name="组合 18"/>
            <p:cNvGrpSpPr/>
            <p:nvPr/>
          </p:nvGrpSpPr>
          <p:grpSpPr>
            <a:xfrm>
              <a:off x="1142976" y="1857364"/>
              <a:ext cx="6715172" cy="4143404"/>
              <a:chOff x="1285852" y="928670"/>
              <a:chExt cx="4786346" cy="1071570"/>
            </a:xfrm>
          </p:grpSpPr>
          <p:sp>
            <p:nvSpPr>
              <p:cNvPr id="20" name="圆角矩形 19"/>
              <p:cNvSpPr/>
              <p:nvPr/>
            </p:nvSpPr>
            <p:spPr>
              <a:xfrm>
                <a:off x="1285976" y="928631"/>
                <a:ext cx="4786537" cy="1071603"/>
              </a:xfrm>
              <a:prstGeom prst="roundRect">
                <a:avLst/>
              </a:prstGeom>
              <a:solidFill>
                <a:srgbClr val="D9E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圆角矩形 20"/>
              <p:cNvSpPr/>
              <p:nvPr/>
            </p:nvSpPr>
            <p:spPr>
              <a:xfrm>
                <a:off x="1428554" y="984059"/>
                <a:ext cx="4501382" cy="960747"/>
              </a:xfrm>
              <a:prstGeom prst="roundRect">
                <a:avLst/>
              </a:prstGeom>
              <a:noFill/>
              <a:ln w="12700">
                <a:solidFill>
                  <a:srgbClr val="0F5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7174" name="Picture 2" descr="D:\花纹\天使.png"/>
            <p:cNvPicPr>
              <a:picLocks noChangeAspect="1"/>
            </p:cNvPicPr>
            <p:nvPr/>
          </p:nvPicPr>
          <p:blipFill>
            <a:blip r:embed="rId1"/>
            <a:stretch>
              <a:fillRect/>
            </a:stretch>
          </p:blipFill>
          <p:spPr>
            <a:xfrm rot="443539" flipH="1">
              <a:off x="1132037" y="1617493"/>
              <a:ext cx="786874" cy="908784"/>
            </a:xfrm>
            <a:prstGeom prst="rect">
              <a:avLst/>
            </a:prstGeom>
            <a:noFill/>
            <a:ln w="9525">
              <a:noFill/>
            </a:ln>
          </p:spPr>
        </p:pic>
        <p:pic>
          <p:nvPicPr>
            <p:cNvPr id="7175" name="Picture 2" descr="D:\花纹\儿童.png"/>
            <p:cNvPicPr>
              <a:picLocks noChangeAspect="1"/>
            </p:cNvPicPr>
            <p:nvPr/>
          </p:nvPicPr>
          <p:blipFill>
            <a:blip r:embed="rId2"/>
            <a:stretch>
              <a:fillRect/>
            </a:stretch>
          </p:blipFill>
          <p:spPr>
            <a:xfrm>
              <a:off x="5929322" y="5548178"/>
              <a:ext cx="2973892" cy="1166970"/>
            </a:xfrm>
            <a:prstGeom prst="rect">
              <a:avLst/>
            </a:prstGeom>
            <a:noFill/>
            <a:ln w="9525">
              <a:noFill/>
            </a:ln>
          </p:spPr>
        </p:pic>
      </p:grpSp>
      <p:sp>
        <p:nvSpPr>
          <p:cNvPr id="7176" name="文本框 99"/>
          <p:cNvSpPr txBox="1"/>
          <p:nvPr/>
        </p:nvSpPr>
        <p:spPr>
          <a:xfrm>
            <a:off x="1403350" y="1920875"/>
            <a:ext cx="6121400" cy="3330575"/>
          </a:xfrm>
          <a:prstGeom prst="rect">
            <a:avLst/>
          </a:prstGeom>
          <a:noFill/>
          <a:ln w="9525">
            <a:noFill/>
          </a:ln>
        </p:spPr>
        <p:txBody>
          <a:bodyPr>
            <a:spAutoFit/>
          </a:bodyPr>
          <a:p>
            <a:pPr indent="406400"/>
            <a:r>
              <a:rPr lang="zh-CN" altLang="en-US" dirty="0">
                <a:latin typeface="Arial" panose="020B0604020202020204" pitchFamily="34" charset="0"/>
              </a:rPr>
              <a:t>                               </a:t>
            </a:r>
            <a:r>
              <a:rPr lang="zh-CN" altLang="en-US" sz="2000" dirty="0">
                <a:latin typeface="Arial" panose="020B0604020202020204" pitchFamily="34" charset="0"/>
              </a:rPr>
              <a:t>让我们携手同行</a:t>
            </a:r>
            <a:endParaRPr lang="zh-CN" altLang="en-US" sz="2000" dirty="0">
              <a:latin typeface="Arial" panose="020B0604020202020204" pitchFamily="34" charset="0"/>
            </a:endParaRPr>
          </a:p>
          <a:p>
            <a:pPr indent="406400"/>
            <a:r>
              <a:rPr lang="zh-CN" altLang="en-US" sz="1600" dirty="0">
                <a:latin typeface="Arial" panose="020B0604020202020204" pitchFamily="34" charset="0"/>
              </a:rPr>
              <a:t>    相遇是缘。初春时节，借一根细细的网线，我们相会在这里。 网络连着你我他，从此我们有了一个共同的家</a:t>
            </a:r>
            <a:r>
              <a:rPr lang="en-US" altLang="zh-CN" sz="1600">
                <a:latin typeface="Arial" panose="020B0604020202020204" pitchFamily="34" charset="0"/>
              </a:rPr>
              <a:t>——</a:t>
            </a:r>
            <a:r>
              <a:rPr lang="zh-CN" altLang="en-US" sz="1600" dirty="0">
                <a:latin typeface="Arial" panose="020B0604020202020204" pitchFamily="34" charset="0"/>
              </a:rPr>
              <a:t>昭化区幼师国培网络研修</a:t>
            </a:r>
            <a:r>
              <a:rPr lang="en-US" altLang="zh-CN" sz="1600">
                <a:latin typeface="Arial" panose="020B0604020202020204" pitchFamily="34" charset="0"/>
              </a:rPr>
              <a:t>3</a:t>
            </a:r>
            <a:r>
              <a:rPr lang="zh-CN" altLang="en-US" sz="1600" dirty="0">
                <a:latin typeface="Arial" panose="020B0604020202020204" pitchFamily="34" charset="0"/>
              </a:rPr>
              <a:t>班。借助这个平台，我们倾听专家讲授，一起学习、展示、交流， 不断认识自我、完善自我、发展自我，在同帮互助、扬长补短中相互 学习、共同提高。 这里是学习平台，也是友谊场所。</a:t>
            </a:r>
            <a:endParaRPr lang="zh-CN" altLang="en-US" sz="1600" dirty="0">
              <a:latin typeface="Arial" panose="020B0604020202020204" pitchFamily="34" charset="0"/>
            </a:endParaRPr>
          </a:p>
          <a:p>
            <a:pPr indent="406400"/>
            <a:r>
              <a:rPr lang="zh-CN" altLang="en-US" sz="1600" dirty="0">
                <a:latin typeface="Arial" panose="020B0604020202020204" pitchFamily="34" charset="0"/>
              </a:rPr>
              <a:t>精心研修的同时，我们开阔眼 界、提高能力，我们也创造快乐、收获友谊。我们来自不同学校，虽不能常见面面，却可以通过交流互动表达自己的观点，传递温暖与关心， 在互励互助中不断开阔视野、增进友谊。我们应该珍惜这种机缘，珍爱家园里散发的每一缕馨香。 祝愿我们的家园生机不断， 祝愿我们的学习顺利有成， 祝愿我们 的友谊与日俱增！老师们：让我们携手前行吧！</a:t>
            </a:r>
            <a:endParaRPr lang="zh-CN" altLang="en-US" sz="160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217" name="组合 18"/>
          <p:cNvGrpSpPr/>
          <p:nvPr/>
        </p:nvGrpSpPr>
        <p:grpSpPr>
          <a:xfrm>
            <a:off x="1619250" y="1795463"/>
            <a:ext cx="6540500" cy="3657600"/>
            <a:chOff x="2762144" y="2002899"/>
            <a:chExt cx="4524500" cy="584419"/>
          </a:xfrm>
        </p:grpSpPr>
        <p:sp>
          <p:nvSpPr>
            <p:cNvPr id="15" name="矩形 14"/>
            <p:cNvSpPr/>
            <p:nvPr/>
          </p:nvSpPr>
          <p:spPr>
            <a:xfrm>
              <a:off x="3000497" y="2087905"/>
              <a:ext cx="4286147" cy="4994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a:endParaRPr lang="zh-CN" altLang="en-US" sz="5400" dirty="0">
                <a:latin typeface="微软雅黑" panose="020B0503020204020204" pitchFamily="34" charset="-122"/>
                <a:ea typeface="微软雅黑" panose="020B0503020204020204" pitchFamily="34" charset="-122"/>
              </a:endParaRPr>
            </a:p>
            <a:p>
              <a:pPr lvl="0" algn="ctr"/>
              <a:r>
                <a:rPr lang="zh-CN" altLang="en-US" sz="5400" dirty="0">
                  <a:latin typeface="微软雅黑" panose="020B0503020204020204" pitchFamily="34" charset="-122"/>
                  <a:ea typeface="微软雅黑" panose="020B0503020204020204" pitchFamily="34" charset="-122"/>
                </a:rPr>
                <a:t>90-99分：</a:t>
              </a:r>
              <a:r>
                <a:rPr lang="en-US" altLang="zh-CN" sz="5400">
                  <a:latin typeface="微软雅黑" panose="020B0503020204020204" pitchFamily="34" charset="-122"/>
                  <a:ea typeface="微软雅黑" panose="020B0503020204020204" pitchFamily="34" charset="-122"/>
                </a:rPr>
                <a:t>25</a:t>
              </a:r>
              <a:r>
                <a:rPr lang="zh-CN" altLang="en-US" sz="5400" dirty="0">
                  <a:latin typeface="微软雅黑" panose="020B0503020204020204" pitchFamily="34" charset="-122"/>
                  <a:ea typeface="微软雅黑" panose="020B0503020204020204" pitchFamily="34" charset="-122"/>
                </a:rPr>
                <a:t>人</a:t>
              </a:r>
              <a:endParaRPr lang="zh-CN" altLang="en-US" sz="5400" dirty="0">
                <a:latin typeface="微软雅黑" panose="020B0503020204020204" pitchFamily="34" charset="-122"/>
                <a:ea typeface="微软雅黑" panose="020B0503020204020204" pitchFamily="34" charset="-122"/>
              </a:endParaRPr>
            </a:p>
            <a:p>
              <a:pPr lvl="0" algn="ctr"/>
              <a:r>
                <a:rPr lang="zh-CN" altLang="en-US" sz="5400" dirty="0">
                  <a:latin typeface="微软雅黑" panose="020B0503020204020204" pitchFamily="34" charset="-122"/>
                  <a:ea typeface="微软雅黑" panose="020B0503020204020204" pitchFamily="34" charset="-122"/>
                </a:rPr>
                <a:t>合格人数3</a:t>
              </a:r>
              <a:r>
                <a:rPr lang="en-US" altLang="zh-CN" sz="5400" dirty="0">
                  <a:latin typeface="微软雅黑" panose="020B0503020204020204" pitchFamily="34" charset="-122"/>
                  <a:ea typeface="微软雅黑" panose="020B0503020204020204" pitchFamily="34" charset="-122"/>
                </a:rPr>
                <a:t>0</a:t>
              </a:r>
              <a:r>
                <a:rPr lang="zh-CN" altLang="en-US" sz="5400" dirty="0">
                  <a:latin typeface="微软雅黑" panose="020B0503020204020204" pitchFamily="34" charset="-122"/>
                  <a:ea typeface="微软雅黑" panose="020B0503020204020204" pitchFamily="34" charset="-122"/>
                </a:rPr>
                <a:t>人</a:t>
              </a:r>
              <a:endParaRPr lang="zh-CN" altLang="en-US" sz="5400" dirty="0">
                <a:latin typeface="微软雅黑" panose="020B0503020204020204" pitchFamily="34" charset="-122"/>
                <a:ea typeface="微软雅黑" panose="020B0503020204020204" pitchFamily="34" charset="-122"/>
              </a:endParaRPr>
            </a:p>
          </p:txBody>
        </p:sp>
        <p:sp>
          <p:nvSpPr>
            <p:cNvPr id="10" name="椭圆 9"/>
            <p:cNvSpPr/>
            <p:nvPr/>
          </p:nvSpPr>
          <p:spPr>
            <a:xfrm>
              <a:off x="2762144" y="2002899"/>
              <a:ext cx="452555" cy="568480"/>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rPr>
                <a:t>课程学习</a:t>
              </a:r>
              <a:endParaRPr kumimoji="0" lang="zh-CN" altLang="zh-CN" sz="1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9220" name="标题 1"/>
          <p:cNvSpPr>
            <a:spLocks noGrp="1"/>
          </p:cNvSpPr>
          <p:nvPr>
            <p:ph type="title"/>
          </p:nvPr>
        </p:nvSpPr>
        <p:spPr>
          <a:xfrm>
            <a:off x="323850" y="188913"/>
            <a:ext cx="6215063" cy="868362"/>
          </a:xfrm>
        </p:spPr>
        <p:txBody>
          <a:bodyPr wrap="square" lIns="91440" tIns="45720" rIns="91440" bIns="45720" anchor="ctr"/>
          <a:p>
            <a:r>
              <a:rPr lang="zh-CN" altLang="en-US" sz="5400" b="1" dirty="0"/>
              <a:t>学习情况</a:t>
            </a:r>
            <a:endParaRPr lang="zh-CN" altLang="en-US" sz="5400" b="1" dirty="0"/>
          </a:p>
        </p:txBody>
      </p:sp>
      <p:pic>
        <p:nvPicPr>
          <p:cNvPr id="9221" name="Picture 3" descr="D:\花纹\儿童1.jpg"/>
          <p:cNvPicPr>
            <a:picLocks noGrp="1" noChangeAspect="1"/>
          </p:cNvPicPr>
          <p:nvPr>
            <p:ph idx="1"/>
          </p:nvPr>
        </p:nvPicPr>
        <p:blipFill>
          <a:blip r:embed="rId1">
            <a:clrChange>
              <a:clrFrom>
                <a:srgbClr val="FFFFFA"/>
              </a:clrFrom>
              <a:clrTo>
                <a:srgbClr val="FFFFFA">
                  <a:alpha val="0"/>
                </a:srgbClr>
              </a:clrTo>
            </a:clrChange>
          </a:blip>
          <a:srcRect r="76666"/>
          <a:stretch>
            <a:fillRect/>
          </a:stretch>
        </p:blipFill>
        <p:spPr>
          <a:xfrm>
            <a:off x="755650" y="1577975"/>
            <a:ext cx="808038" cy="1358900"/>
          </a:xfrm>
        </p:spPr>
      </p:pic>
      <p:pic>
        <p:nvPicPr>
          <p:cNvPr id="9222" name="Picture 3" descr="D:\花纹\儿童1.jpg"/>
          <p:cNvPicPr>
            <a:picLocks noChangeAspect="1"/>
          </p:cNvPicPr>
          <p:nvPr/>
        </p:nvPicPr>
        <p:blipFill>
          <a:blip r:embed="rId1">
            <a:clrChange>
              <a:clrFrom>
                <a:srgbClr val="FFFFFF"/>
              </a:clrFrom>
              <a:clrTo>
                <a:srgbClr val="FFFFFF">
                  <a:alpha val="0"/>
                </a:srgbClr>
              </a:clrTo>
            </a:clrChange>
          </a:blip>
          <a:srcRect l="76666"/>
          <a:stretch>
            <a:fillRect/>
          </a:stretch>
        </p:blipFill>
        <p:spPr>
          <a:xfrm>
            <a:off x="179388" y="5373688"/>
            <a:ext cx="671512" cy="1130300"/>
          </a:xfrm>
          <a:prstGeom prst="rect">
            <a:avLst/>
          </a:prstGeom>
          <a:noFill/>
          <a:ln w="9525">
            <a:noFill/>
          </a:ln>
        </p:spPr>
      </p:pic>
      <p:sp>
        <p:nvSpPr>
          <p:cNvPr id="9223" name="Text Box 23"/>
          <p:cNvSpPr txBox="1"/>
          <p:nvPr/>
        </p:nvSpPr>
        <p:spPr>
          <a:xfrm>
            <a:off x="1088073" y="2801938"/>
            <a:ext cx="7272337" cy="366712"/>
          </a:xfrm>
          <a:prstGeom prst="rect">
            <a:avLst/>
          </a:prstGeom>
          <a:noFill/>
          <a:ln w="9525">
            <a:noFill/>
          </a:ln>
        </p:spPr>
        <p:txBody>
          <a:bodyPr>
            <a:spAutoFit/>
          </a:bodyPr>
          <a:p>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p:txBody>
          <a:bodyPr anchor="ctr"/>
          <a:p>
            <a:r>
              <a:rPr lang="zh-CN" altLang="en-US" sz="4800" b="1" dirty="0"/>
              <a:t>学习情况</a:t>
            </a:r>
            <a:endParaRPr lang="zh-CN" altLang="en-US" sz="4800" b="1"/>
          </a:p>
        </p:txBody>
      </p:sp>
      <p:pic>
        <p:nvPicPr>
          <p:cNvPr id="2" name="图片 1" descr="F2Q$]NFO4PNL6IBS0]]LMQA"/>
          <p:cNvPicPr>
            <a:picLocks noChangeAspect="1"/>
          </p:cNvPicPr>
          <p:nvPr/>
        </p:nvPicPr>
        <p:blipFill>
          <a:blip r:embed="rId1"/>
          <a:stretch>
            <a:fillRect/>
          </a:stretch>
        </p:blipFill>
        <p:spPr>
          <a:xfrm>
            <a:off x="109855" y="1245870"/>
            <a:ext cx="3121660" cy="5191125"/>
          </a:xfrm>
          <a:prstGeom prst="rect">
            <a:avLst/>
          </a:prstGeom>
        </p:spPr>
      </p:pic>
      <p:pic>
        <p:nvPicPr>
          <p:cNvPr id="3" name="图片 2"/>
          <p:cNvPicPr>
            <a:picLocks noChangeAspect="1"/>
          </p:cNvPicPr>
          <p:nvPr/>
        </p:nvPicPr>
        <p:blipFill>
          <a:blip r:embed="rId2"/>
          <a:stretch>
            <a:fillRect/>
          </a:stretch>
        </p:blipFill>
        <p:spPr>
          <a:xfrm>
            <a:off x="5302885" y="1329690"/>
            <a:ext cx="4135755" cy="50234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Rectangle 2"/>
          <p:cNvSpPr>
            <a:spLocks noGrp="1"/>
          </p:cNvSpPr>
          <p:nvPr>
            <p:ph type="title"/>
          </p:nvPr>
        </p:nvSpPr>
        <p:spPr>
          <a:xfrm>
            <a:off x="2627313" y="188913"/>
            <a:ext cx="6215062" cy="868362"/>
          </a:xfrm>
        </p:spPr>
        <p:txBody>
          <a:bodyPr wrap="square" lIns="91440" tIns="45720" rIns="91440" bIns="45720" anchor="ctr"/>
          <a:p>
            <a:r>
              <a:rPr lang="zh-CN" altLang="en-US" dirty="0">
                <a:ea typeface="华文新魏" pitchFamily="2" charset="-122"/>
              </a:rPr>
              <a:t>                </a:t>
            </a:r>
            <a:endParaRPr lang="zh-CN" altLang="en-US" sz="1600" dirty="0">
              <a:solidFill>
                <a:srgbClr val="0000CC"/>
              </a:solidFill>
              <a:ea typeface="华文新魏" pitchFamily="2" charset="-122"/>
            </a:endParaRPr>
          </a:p>
        </p:txBody>
      </p:sp>
      <p:sp>
        <p:nvSpPr>
          <p:cNvPr id="12290" name="Rectangle 6"/>
          <p:cNvSpPr>
            <a:spLocks noGrp="1"/>
          </p:cNvSpPr>
          <p:nvPr>
            <p:ph idx="1"/>
          </p:nvPr>
        </p:nvSpPr>
        <p:spPr>
          <a:xfrm>
            <a:off x="539750" y="1125538"/>
            <a:ext cx="8135938" cy="4679950"/>
          </a:xfrm>
        </p:spPr>
        <p:txBody>
          <a:bodyPr wrap="square" lIns="91440" tIns="45720" rIns="91440" bIns="45720" anchor="t"/>
          <a:p>
            <a:r>
              <a:rPr lang="zh-CN" altLang="en-US" sz="1200" dirty="0"/>
              <a:t>                                                                                             </a:t>
            </a:r>
            <a:r>
              <a:rPr lang="zh-CN" altLang="en-US" sz="1600" dirty="0">
                <a:latin typeface="黑体" panose="02010609060101010101" pitchFamily="49" charset="-122"/>
                <a:ea typeface="黑体" panose="02010609060101010101" pitchFamily="49" charset="-122"/>
              </a:rPr>
              <a:t>国培感悟</a:t>
            </a:r>
            <a:endParaRPr lang="zh-CN" altLang="en-US" sz="1600" dirty="0">
              <a:latin typeface="黑体" panose="02010609060101010101" pitchFamily="49" charset="-122"/>
              <a:ea typeface="黑体" panose="02010609060101010101" pitchFamily="49" charset="-122"/>
            </a:endParaRPr>
          </a:p>
          <a:p>
            <a:r>
              <a:rPr lang="zh-CN" altLang="en-US" sz="1200" dirty="0">
                <a:latin typeface="黑体" panose="02010609060101010101" pitchFamily="49" charset="-122"/>
                <a:ea typeface="黑体" panose="02010609060101010101" pitchFamily="49" charset="-122"/>
              </a:rPr>
              <a:t>                                       发布者    王秀华</a:t>
            </a:r>
            <a:endParaRPr lang="zh-CN" altLang="en-US" sz="1200" dirty="0">
              <a:latin typeface="黑体" panose="02010609060101010101" pitchFamily="49" charset="-122"/>
              <a:ea typeface="黑体" panose="02010609060101010101" pitchFamily="49" charset="-122"/>
            </a:endParaRPr>
          </a:p>
          <a:p>
            <a:endParaRPr lang="zh-CN" altLang="en-US" sz="1200" dirty="0">
              <a:latin typeface="黑体" panose="02010609060101010101" pitchFamily="49" charset="-122"/>
              <a:ea typeface="黑体" panose="02010609060101010101" pitchFamily="49" charset="-122"/>
            </a:endParaRPr>
          </a:p>
          <a:p>
            <a:pPr>
              <a:lnSpc>
                <a:spcPct val="150000"/>
              </a:lnSpc>
            </a:pPr>
            <a:r>
              <a:rPr lang="en-US" altLang="zh-CN" sz="120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sp>
        <p:nvSpPr>
          <p:cNvPr id="12291" name="标题 1"/>
          <p:cNvSpPr txBox="1"/>
          <p:nvPr/>
        </p:nvSpPr>
        <p:spPr>
          <a:xfrm>
            <a:off x="428625" y="214313"/>
            <a:ext cx="6215063" cy="868362"/>
          </a:xfrm>
          <a:prstGeom prst="rect">
            <a:avLst/>
          </a:prstGeom>
          <a:noFill/>
          <a:ln w="9525">
            <a:noFill/>
          </a:ln>
        </p:spPr>
        <p:txBody>
          <a:bodyPr anchor="ctr"/>
          <a:p>
            <a:r>
              <a:rPr lang="zh-CN" altLang="en-US" sz="6000" b="1">
                <a:solidFill>
                  <a:srgbClr val="09532A"/>
                </a:solidFill>
                <a:latin typeface="微软雅黑" panose="020B0503020204020204" pitchFamily="34" charset="-122"/>
                <a:ea typeface="微软雅黑" panose="020B0503020204020204" pitchFamily="34" charset="-122"/>
              </a:rPr>
              <a:t>我的感悟</a:t>
            </a:r>
            <a:endParaRPr lang="zh-CN" altLang="en-US" sz="6000" b="1">
              <a:solidFill>
                <a:srgbClr val="09532A"/>
              </a:solidFill>
              <a:latin typeface="微软雅黑" panose="020B0503020204020204" pitchFamily="34" charset="-122"/>
              <a:ea typeface="微软雅黑" panose="020B0503020204020204" pitchFamily="34" charset="-122"/>
            </a:endParaRPr>
          </a:p>
        </p:txBody>
      </p:sp>
      <p:sp>
        <p:nvSpPr>
          <p:cNvPr id="12295" name="矩形 12294"/>
          <p:cNvSpPr/>
          <p:nvPr/>
        </p:nvSpPr>
        <p:spPr>
          <a:xfrm>
            <a:off x="684213" y="2019300"/>
            <a:ext cx="7704137" cy="3387725"/>
          </a:xfrm>
          <a:prstGeom prst="rect">
            <a:avLst/>
          </a:prstGeom>
          <a:noFill/>
          <a:ln w="9525">
            <a:noFill/>
          </a:ln>
        </p:spPr>
        <p:txBody>
          <a:bodyPr anchor="ctr">
            <a:spAutoFit/>
          </a:bodyPr>
          <a:p>
            <a:pPr indent="180975"/>
            <a:r>
              <a:rPr lang="zh-CN" altLang="en-US" dirty="0">
                <a:latin typeface="Arial" panose="020B0604020202020204" pitchFamily="34" charset="0"/>
              </a:rPr>
              <a:t>     通过这一段时间的网络研修，让我在专业理论和学前教育知识方面有了很大的提高和收获。幼儿园国培网络研修中一些对幼教工作很有见解的教育专家和学者的视频教学让我真实的看到了一些鲜活的事例和很好的见解。每一个专题都能让人有新的领悟，使我进一步认识到在平时的工作中应该不断地更新自己的知识是非常重要的。在培训的过程中，通过专家与教师的交流，很好的解决了教师在教学过程中遇到的困难和问题。进一步增强了培训的针对性和实效性。可以说所有的课程内容都实实在在地反映了今幼儿教育的关键性与迫切性。到了很好的指导作用。</a:t>
            </a:r>
            <a:endParaRPr lang="zh-CN" altLang="en-US" dirty="0">
              <a:latin typeface="Arial" panose="020B0604020202020204" pitchFamily="34" charset="0"/>
            </a:endParaRPr>
          </a:p>
          <a:p>
            <a:pPr indent="180975"/>
            <a:r>
              <a:rPr lang="zh-CN" altLang="en-US" dirty="0">
                <a:latin typeface="Arial" panose="020B0604020202020204" pitchFamily="34" charset="0"/>
              </a:rPr>
              <a:t>    总之，通过培训对我今后的教育教学工作都将起到很好的引导和帮助。也将会更加激励我们对教育工作的热爱，特别是幼教事业的热爱。我今后一定把所学到的知识运用到教育教学工作中去。努力把幼教工作完成的更出色</a:t>
            </a:r>
            <a:r>
              <a:rPr lang="en-US" altLang="zh-CN">
                <a:latin typeface="Arial" panose="020B0604020202020204" pitchFamily="34" charset="0"/>
              </a:rPr>
              <a:t>!</a:t>
            </a:r>
            <a:endParaRPr lang="en-US" altLang="zh-CN">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TextBox 7"/>
          <p:cNvSpPr txBox="1"/>
          <p:nvPr/>
        </p:nvSpPr>
        <p:spPr>
          <a:xfrm>
            <a:off x="684213" y="1658938"/>
            <a:ext cx="7416800" cy="3935412"/>
          </a:xfrm>
          <a:prstGeom prst="rect">
            <a:avLst/>
          </a:prstGeom>
          <a:noFill/>
          <a:ln w="9525">
            <a:noFill/>
          </a:ln>
        </p:spPr>
        <p:txBody>
          <a:bodyPr>
            <a:spAutoFit/>
          </a:bodyPr>
          <a:p>
            <a:r>
              <a:rPr lang="zh-CN" altLang="en-US" sz="2800" dirty="0">
                <a:latin typeface="Arial" panose="020B0604020202020204" pitchFamily="34" charset="0"/>
              </a:rPr>
              <a:t>网络研修</a:t>
            </a:r>
            <a:r>
              <a:rPr lang="en-US" altLang="zh-CN" sz="2800">
                <a:latin typeface="Arial" panose="020B0604020202020204" pitchFamily="34" charset="0"/>
              </a:rPr>
              <a:t>3</a:t>
            </a:r>
            <a:r>
              <a:rPr lang="zh-CN" altLang="en-US" sz="2800" dirty="0">
                <a:latin typeface="Arial" panose="020B0604020202020204" pitchFamily="34" charset="0"/>
              </a:rPr>
              <a:t>班的老师好！</a:t>
            </a:r>
            <a:endParaRPr lang="zh-CN" altLang="en-US" sz="2800" dirty="0">
              <a:latin typeface="Arial" panose="020B0604020202020204" pitchFamily="34" charset="0"/>
            </a:endParaRPr>
          </a:p>
          <a:p>
            <a:r>
              <a:rPr lang="zh-CN" altLang="en-US" sz="2800" dirty="0">
                <a:latin typeface="Arial" panose="020B0604020202020204" pitchFamily="34" charset="0"/>
              </a:rPr>
              <a:t>    一个月的网络研修学习即将结束，在这短短的</a:t>
            </a:r>
            <a:r>
              <a:rPr lang="en-US" altLang="zh-CN" sz="2800">
                <a:latin typeface="Arial" panose="020B0604020202020204" pitchFamily="34" charset="0"/>
              </a:rPr>
              <a:t>30</a:t>
            </a:r>
            <a:r>
              <a:rPr lang="zh-CN" altLang="en-US" sz="2800" dirty="0">
                <a:latin typeface="Arial" panose="020B0604020202020204" pitchFamily="34" charset="0"/>
              </a:rPr>
              <a:t>天里，在众多的专家的精彩讲座里面，我们不仅学到了很多很专业的理论，通过大家的积极讨论和交流更结识了更多志同道合的朋友。尽管如此，还存在一些问题，比如部分学员还没有及格，参加主题活动的讨论不太积极，学员之间的互动也不太乐观，希望大家在仅有的几天时间了继续努力，再创佳绩。</a:t>
            </a:r>
            <a:endParaRPr lang="zh-CN" altLang="en-US" sz="2800" dirty="0">
              <a:latin typeface="Arial" panose="020B0604020202020204" pitchFamily="34" charset="0"/>
            </a:endParaRPr>
          </a:p>
        </p:txBody>
      </p:sp>
      <p:sp>
        <p:nvSpPr>
          <p:cNvPr id="9" name="Sound"/>
          <p:cNvSpPr>
            <a:spLocks noEditPoints="1" noChangeArrowheads="1"/>
          </p:cNvSpPr>
          <p:nvPr/>
        </p:nvSpPr>
        <p:spPr bwMode="auto">
          <a:xfrm rot="840000">
            <a:off x="103188" y="138113"/>
            <a:ext cx="1263650" cy="100488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761 w 21600"/>
              <a:gd name="T9" fmla="*/ 22454 h 21600"/>
              <a:gd name="T10" fmla="*/ 21069 w 21600"/>
              <a:gd name="T11" fmla="*/ 28282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FFBE7D"/>
          </a:solidFill>
          <a:ln w="9525">
            <a:solidFill>
              <a:srgbClr val="000000"/>
            </a:solidFill>
            <a:miter lim="800000"/>
          </a:ln>
          <a:effectLst>
            <a:outerShdw dist="107763" dir="2700000" algn="ctr" rotWithShape="0">
              <a:srgbClr val="808080"/>
            </a:outerShdw>
          </a:effec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15" name="标题 1"/>
          <p:cNvSpPr>
            <a:spLocks noGrp="1"/>
          </p:cNvSpPr>
          <p:nvPr>
            <p:ph type="title"/>
          </p:nvPr>
        </p:nvSpPr>
        <p:spPr>
          <a:xfrm>
            <a:off x="1835150" y="260350"/>
            <a:ext cx="6215063" cy="868363"/>
          </a:xfrm>
        </p:spPr>
        <p:txBody>
          <a:bodyPr wrap="square" lIns="91440" tIns="45720" rIns="91440" bIns="45720" anchor="ctr"/>
          <a:p>
            <a:r>
              <a:rPr lang="zh-CN" altLang="en-US" sz="6000" b="1" dirty="0"/>
              <a:t>温馨提示</a:t>
            </a:r>
            <a:endParaRPr lang="zh-CN" altLang="en-US" sz="60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矩形 5"/>
          <p:cNvSpPr/>
          <p:nvPr/>
        </p:nvSpPr>
        <p:spPr>
          <a:xfrm>
            <a:off x="2411413" y="1557338"/>
            <a:ext cx="5910262" cy="1338262"/>
          </a:xfrm>
          <a:prstGeom prst="rect">
            <a:avLst/>
          </a:prstGeom>
          <a:noFill/>
          <a:ln w="9525">
            <a:noFill/>
          </a:ln>
        </p:spPr>
        <p:txBody>
          <a:bodyPr>
            <a:spAutoFit/>
          </a:bodyPr>
          <a:p>
            <a:pPr>
              <a:lnSpc>
                <a:spcPct val="150000"/>
              </a:lnSpc>
            </a:pPr>
            <a:r>
              <a:rPr lang="zh-CN" altLang="zh-CN" dirty="0">
                <a:latin typeface="微软雅黑" panose="020B0503020204020204" pitchFamily="34" charset="-122"/>
                <a:ea typeface="微软雅黑" panose="020B0503020204020204" pitchFamily="34" charset="-122"/>
              </a:rPr>
              <a:t>只要您按照考核方案，针对目前您成绩中的薄弱项，及还未学习提交的项目，合理安排，及时积极提交作业和研修日志，参与论坛交流，定能步步为赢，取得好成绩。</a:t>
            </a:r>
            <a:endParaRPr lang="zh-CN" altLang="zh-CN" dirty="0">
              <a:latin typeface="微软雅黑" panose="020B0503020204020204" pitchFamily="34" charset="-122"/>
              <a:ea typeface="微软雅黑" panose="020B0503020204020204" pitchFamily="34" charset="-122"/>
            </a:endParaRPr>
          </a:p>
        </p:txBody>
      </p:sp>
      <p:sp>
        <p:nvSpPr>
          <p:cNvPr id="9" name="流程图: 终止 8"/>
          <p:cNvSpPr/>
          <p:nvPr/>
        </p:nvSpPr>
        <p:spPr>
          <a:xfrm>
            <a:off x="323850" y="1916113"/>
            <a:ext cx="2016125" cy="433388"/>
          </a:xfrm>
          <a:prstGeom prst="flowChartTerminator">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寄语不合格学员</a:t>
            </a: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0" name="流程图: 终止 9"/>
          <p:cNvSpPr/>
          <p:nvPr/>
        </p:nvSpPr>
        <p:spPr>
          <a:xfrm>
            <a:off x="250825" y="3933825"/>
            <a:ext cx="2017713" cy="431800"/>
          </a:xfrm>
          <a:prstGeom prst="flowChartTerminator">
            <a:avLst/>
          </a:prstGeom>
          <a:solidFill>
            <a:srgbClr val="09532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寄语</a:t>
            </a:r>
            <a:r>
              <a:rPr kumimoji="0" lang="zh-CN" altLang="en-US"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已</a:t>
            </a:r>
            <a:r>
              <a:rPr kumimoji="0" lang="zh-CN" altLang="zh-CN"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合格学员</a:t>
            </a: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4340" name="矩形 10"/>
          <p:cNvSpPr/>
          <p:nvPr/>
        </p:nvSpPr>
        <p:spPr>
          <a:xfrm>
            <a:off x="2411413" y="3500438"/>
            <a:ext cx="5946775" cy="1338262"/>
          </a:xfrm>
          <a:prstGeom prst="rect">
            <a:avLst/>
          </a:prstGeom>
          <a:noFill/>
          <a:ln w="9525">
            <a:noFill/>
          </a:ln>
        </p:spPr>
        <p:txBody>
          <a:bodyPr>
            <a:spAutoFit/>
          </a:bodyPr>
          <a:p>
            <a:pPr>
              <a:lnSpc>
                <a:spcPct val="150000"/>
              </a:lnSpc>
            </a:pPr>
            <a:r>
              <a:rPr lang="zh-CN" altLang="zh-CN" dirty="0">
                <a:latin typeface="微软雅黑" panose="020B0503020204020204" pitchFamily="34" charset="-122"/>
                <a:ea typeface="微软雅黑" panose="020B0503020204020204" pitchFamily="34" charset="-122"/>
              </a:rPr>
              <a:t>虽然目前您的成绩已经合格，但为了我们整体的学习率和合格率，我们的分数是否还可以再高点呢，那么，也请您结合考核方案，继续努力，争取大家都能是百分。</a:t>
            </a:r>
            <a:endParaRPr lang="zh-CN" altLang="zh-CN" dirty="0">
              <a:latin typeface="微软雅黑" panose="020B0503020204020204" pitchFamily="34" charset="-122"/>
              <a:ea typeface="微软雅黑" panose="020B0503020204020204" pitchFamily="34" charset="-122"/>
            </a:endParaRPr>
          </a:p>
        </p:txBody>
      </p:sp>
      <p:sp>
        <p:nvSpPr>
          <p:cNvPr id="7" name="Sound"/>
          <p:cNvSpPr>
            <a:spLocks noEditPoints="1" noChangeArrowheads="1"/>
          </p:cNvSpPr>
          <p:nvPr/>
        </p:nvSpPr>
        <p:spPr bwMode="auto">
          <a:xfrm rot="840000">
            <a:off x="103188" y="138113"/>
            <a:ext cx="1263650" cy="100488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761 w 21600"/>
              <a:gd name="T9" fmla="*/ 22454 h 21600"/>
              <a:gd name="T10" fmla="*/ 21069 w 21600"/>
              <a:gd name="T11" fmla="*/ 28282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FFBE7D"/>
          </a:solidFill>
          <a:ln w="9525">
            <a:solidFill>
              <a:srgbClr val="000000"/>
            </a:solidFill>
            <a:miter lim="800000"/>
          </a:ln>
          <a:effectLst>
            <a:outerShdw dist="107763" dir="2700000" algn="ctr" rotWithShape="0">
              <a:srgbClr val="808080"/>
            </a:outerShdw>
          </a:effec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342" name="标题 1"/>
          <p:cNvSpPr>
            <a:spLocks noGrp="1"/>
          </p:cNvSpPr>
          <p:nvPr>
            <p:ph type="title"/>
          </p:nvPr>
        </p:nvSpPr>
        <p:spPr>
          <a:xfrm>
            <a:off x="1835150" y="260350"/>
            <a:ext cx="6215063" cy="868363"/>
          </a:xfrm>
        </p:spPr>
        <p:txBody>
          <a:bodyPr wrap="square" lIns="91440" tIns="45720" rIns="91440" bIns="45720" anchor="ctr"/>
          <a:p>
            <a:r>
              <a:rPr lang="zh-CN" altLang="en-US" sz="6000" b="1" dirty="0"/>
              <a:t>温馨提示</a:t>
            </a:r>
            <a:endParaRPr lang="zh-CN" altLang="en-US" sz="6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5"/>
          <p:cNvGrpSpPr/>
          <p:nvPr/>
        </p:nvGrpSpPr>
        <p:grpSpPr>
          <a:xfrm>
            <a:off x="785786" y="4018742"/>
            <a:ext cx="3643338" cy="1714512"/>
            <a:chOff x="1285852" y="928670"/>
            <a:chExt cx="4786346" cy="1071570"/>
          </a:xfrm>
          <a:effectLst>
            <a:outerShdw blurRad="50800" dist="38100" dir="2700000" algn="tl" rotWithShape="0">
              <a:prstClr val="black">
                <a:alpha val="40000"/>
              </a:prstClr>
            </a:outerShdw>
          </a:effectLst>
        </p:grpSpPr>
        <p:sp>
          <p:nvSpPr>
            <p:cNvPr id="7" name="圆角矩形 6"/>
            <p:cNvSpPr/>
            <p:nvPr/>
          </p:nvSpPr>
          <p:spPr>
            <a:xfrm>
              <a:off x="1285852" y="928670"/>
              <a:ext cx="4786346" cy="1071570"/>
            </a:xfrm>
            <a:prstGeom prst="roundRect">
              <a:avLst/>
            </a:prstGeom>
            <a:solidFill>
              <a:srgbClr val="D9E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圆角矩形 7"/>
            <p:cNvSpPr/>
            <p:nvPr/>
          </p:nvSpPr>
          <p:spPr>
            <a:xfrm>
              <a:off x="1428728" y="1035827"/>
              <a:ext cx="4500594" cy="857256"/>
            </a:xfrm>
            <a:prstGeom prst="roundRect">
              <a:avLst/>
            </a:prstGeom>
            <a:noFill/>
            <a:ln w="12700">
              <a:solidFill>
                <a:srgbClr val="0F5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3" name="标题 2"/>
          <p:cNvSpPr>
            <a:spLocks noGrp="1"/>
          </p:cNvSpPr>
          <p:nvPr>
            <p:ph type="ctrTitle"/>
          </p:nvPr>
        </p:nvSpPr>
        <p:spPr bwMode="auto">
          <a:xfrm>
            <a:off x="971600" y="4437112"/>
            <a:ext cx="3071831" cy="785818"/>
          </a:xfrm>
          <a:ln>
            <a:miter lim="800000"/>
          </a:ln>
          <a:effectLst/>
          <a:scene3d>
            <a:camera prst="orthographicFront"/>
            <a:lightRig rig="balanced" dir="t"/>
          </a:scene3d>
          <a:sp3d prstMaterial="plastic"/>
        </p:spPr>
        <p:txBody>
          <a:bodyPr vert="horz" wrap="square" lIns="91440" tIns="45720" rIns="91440" bIns="45720" numCol="1" rtlCol="0" anchor="ctr" anchorCtr="0" compatLnSpc="1">
            <a:no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4800" b="1" i="0" u="none" strike="noStrike" kern="1200" cap="none" spc="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300" endPos="45500" dir="5400000" sy="-100000" algn="bl" rotWithShape="0"/>
                </a:effectLst>
                <a:uLnTx/>
                <a:uFillTx/>
                <a:latin typeface="微软雅黑" panose="020B0503020204020204" pitchFamily="34" charset="-122"/>
                <a:ea typeface="微软雅黑" panose="020B0503020204020204" pitchFamily="34" charset="-122"/>
                <a:cs typeface="+mj-cs"/>
              </a:rPr>
              <a:t>Thanks!</a:t>
            </a:r>
            <a:endParaRPr kumimoji="0" lang="zh-CN" altLang="en-US" sz="4800" b="1" i="0" u="none" strike="noStrike" kern="1200" cap="none" spc="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300" endPos="45500" dir="5400000" sy="-100000" algn="bl" rotWithShape="0"/>
              </a:effectLst>
              <a:uLnTx/>
              <a:uFillTx/>
              <a:latin typeface="微软雅黑" panose="020B0503020204020204" pitchFamily="34" charset="-122"/>
              <a:ea typeface="微软雅黑" panose="020B0503020204020204" pitchFamily="34" charset="-122"/>
              <a:cs typeface="+mj-cs"/>
            </a:endParaRPr>
          </a:p>
        </p:txBody>
      </p:sp>
      <p:pic>
        <p:nvPicPr>
          <p:cNvPr id="15363" name="Picture 4" descr="喜庆节日图标矢量素材">
            <a:hlinkClick r:id="rId1" tooltip="点击放大图片"/>
          </p:cNvPr>
          <p:cNvPicPr>
            <a:picLocks noChangeAspect="1"/>
          </p:cNvPicPr>
          <p:nvPr/>
        </p:nvPicPr>
        <p:blipFill>
          <a:blip r:embed="rId2">
            <a:clrChange>
              <a:clrFrom>
                <a:srgbClr val="FFFFFF"/>
              </a:clrFrom>
              <a:clrTo>
                <a:srgbClr val="FFFFFF">
                  <a:alpha val="0"/>
                </a:srgbClr>
              </a:clrTo>
            </a:clrChange>
          </a:blip>
          <a:srcRect l="68005" t="48640" r="896" b="33696"/>
          <a:stretch>
            <a:fillRect/>
          </a:stretch>
        </p:blipFill>
        <p:spPr>
          <a:xfrm>
            <a:off x="428625" y="3517900"/>
            <a:ext cx="1158875" cy="1050925"/>
          </a:xfrm>
          <a:prstGeom prst="rect">
            <a:avLst/>
          </a:prstGeom>
          <a:noFill/>
          <a:ln w="9525">
            <a:noFill/>
          </a:ln>
        </p:spPr>
      </p:pic>
      <p:sp>
        <p:nvSpPr>
          <p:cNvPr id="15364" name="Text Box 3"/>
          <p:cNvSpPr txBox="1"/>
          <p:nvPr/>
        </p:nvSpPr>
        <p:spPr>
          <a:xfrm>
            <a:off x="236538" y="190500"/>
            <a:ext cx="8251825" cy="4030663"/>
          </a:xfrm>
          <a:prstGeom prst="rect">
            <a:avLst/>
          </a:prstGeom>
          <a:noFill/>
          <a:ln w="9525">
            <a:noFill/>
          </a:ln>
        </p:spPr>
        <p:txBody>
          <a:bodyPr>
            <a:spAutoFit/>
          </a:bodyPr>
          <a:p>
            <a:pPr>
              <a:lnSpc>
                <a:spcPct val="200000"/>
              </a:lnSpc>
            </a:pPr>
            <a:r>
              <a:rPr lang="zh-CN" altLang="en-US" sz="2800" dirty="0">
                <a:latin typeface="微软雅黑" panose="020B0503020204020204" pitchFamily="34" charset="-122"/>
                <a:ea typeface="微软雅黑" panose="020B0503020204020204" pitchFamily="34" charset="-122"/>
              </a:rPr>
              <a:t>国培让我们相识！</a:t>
            </a:r>
            <a:endParaRPr lang="en-US" altLang="zh-CN" sz="2800" dirty="0">
              <a:latin typeface="微软雅黑" panose="020B0503020204020204" pitchFamily="34" charset="-122"/>
              <a:ea typeface="微软雅黑" panose="020B0503020204020204" pitchFamily="34" charset="-122"/>
            </a:endParaRPr>
          </a:p>
          <a:p>
            <a:pPr>
              <a:lnSpc>
                <a:spcPct val="200000"/>
              </a:lnSpc>
            </a:pPr>
            <a:r>
              <a:rPr lang="zh-CN" altLang="en-US" sz="2800" dirty="0">
                <a:latin typeface="微软雅黑" panose="020B0503020204020204" pitchFamily="34" charset="-122"/>
                <a:ea typeface="微软雅黑" panose="020B0503020204020204" pitchFamily="34" charset="-122"/>
              </a:rPr>
              <a:t>国培让我们进步！</a:t>
            </a:r>
            <a:endParaRPr lang="zh-CN" altLang="en-US" sz="2800" dirty="0">
              <a:latin typeface="微软雅黑" panose="020B0503020204020204" pitchFamily="34" charset="-122"/>
              <a:ea typeface="微软雅黑" panose="020B0503020204020204" pitchFamily="34" charset="-122"/>
            </a:endParaRPr>
          </a:p>
          <a:p>
            <a:pPr>
              <a:lnSpc>
                <a:spcPct val="200000"/>
              </a:lnSpc>
            </a:pPr>
            <a:r>
              <a:rPr lang="zh-CN" altLang="en-US" sz="2800" dirty="0">
                <a:latin typeface="微软雅黑" panose="020B0503020204020204" pitchFamily="34" charset="-122"/>
                <a:ea typeface="微软雅黑" panose="020B0503020204020204" pitchFamily="34" charset="-122"/>
              </a:rPr>
              <a:t>网络研修课程学习即将进入尾声</a:t>
            </a:r>
            <a:endParaRPr lang="zh-CN" altLang="en-US" sz="2800" dirty="0">
              <a:latin typeface="微软雅黑" panose="020B0503020204020204" pitchFamily="34" charset="-122"/>
              <a:ea typeface="微软雅黑" panose="020B0503020204020204" pitchFamily="34" charset="-122"/>
            </a:endParaRPr>
          </a:p>
          <a:p>
            <a:pPr>
              <a:lnSpc>
                <a:spcPct val="200000"/>
              </a:lnSpc>
            </a:pPr>
            <a:r>
              <a:rPr lang="zh-CN" altLang="en-US" sz="2800" dirty="0">
                <a:latin typeface="微软雅黑" panose="020B0503020204020204" pitchFamily="34" charset="-122"/>
                <a:ea typeface="微软雅黑" panose="020B0503020204020204" pitchFamily="34" charset="-122"/>
              </a:rPr>
              <a:t>老师们辛苦了，谢谢你们！ </a:t>
            </a:r>
            <a:r>
              <a:rPr lang="zh-CN" altLang="en-US" sz="4400" dirty="0">
                <a:latin typeface="微软雅黑" panose="020B0503020204020204" pitchFamily="34" charset="-122"/>
                <a:ea typeface="微软雅黑" panose="020B0503020204020204" pitchFamily="34" charset="-122"/>
              </a:rPr>
              <a:t>	</a:t>
            </a:r>
            <a:endParaRPr lang="zh-CN" altLang="en-US" sz="4400" dirty="0">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班级简报模版一">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班级简报模版一</Template>
  <TotalTime>0</TotalTime>
  <Words>1429</Words>
  <Application>WPS 演示</Application>
  <PresentationFormat>在屏幕上显示</PresentationFormat>
  <Paragraphs>58</Paragraphs>
  <Slides>9</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vt:i4>
      </vt:variant>
    </vt:vector>
  </HeadingPairs>
  <TitlesOfParts>
    <vt:vector size="18" baseType="lpstr">
      <vt:lpstr>Arial</vt:lpstr>
      <vt:lpstr>宋体</vt:lpstr>
      <vt:lpstr>Wingdings</vt:lpstr>
      <vt:lpstr>Calibri</vt:lpstr>
      <vt:lpstr>微软雅黑</vt:lpstr>
      <vt:lpstr>黑体</vt:lpstr>
      <vt:lpstr>华文新魏</vt:lpstr>
      <vt:lpstr>Arial Unicode MS</vt:lpstr>
      <vt:lpstr>班级简报模版一</vt:lpstr>
      <vt:lpstr>网络研修3班 学习简报(第1期)</vt:lpstr>
      <vt:lpstr>PowerPoint 演示文稿</vt:lpstr>
      <vt:lpstr>卷首寄语</vt:lpstr>
      <vt:lpstr>学习情况</vt:lpstr>
      <vt:lpstr>学习情况</vt:lpstr>
      <vt:lpstr>                </vt:lpstr>
      <vt:lpstr>温馨提示</vt:lpstr>
      <vt:lpstr>温馨提示</vt:lpstr>
      <vt:lpstr>Thanks!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******班 学习简报(第*期)</dc:title>
  <dc:creator>ccc</dc:creator>
  <cp:lastModifiedBy>小豆豆</cp:lastModifiedBy>
  <cp:revision>16</cp:revision>
  <dcterms:created xsi:type="dcterms:W3CDTF">2015-03-06T03:23:00Z</dcterms:created>
  <dcterms:modified xsi:type="dcterms:W3CDTF">2018-05-11T08:32:22Z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