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68" r:id="rId2"/>
    <p:sldId id="461" r:id="rId3"/>
    <p:sldId id="313" r:id="rId4"/>
    <p:sldId id="463" r:id="rId5"/>
    <p:sldId id="466" r:id="rId6"/>
    <p:sldId id="462" r:id="rId7"/>
    <p:sldId id="446" r:id="rId8"/>
    <p:sldId id="469" r:id="rId9"/>
    <p:sldId id="470" r:id="rId10"/>
    <p:sldId id="471" r:id="rId11"/>
    <p:sldId id="472" r:id="rId12"/>
    <p:sldId id="473" r:id="rId13"/>
    <p:sldId id="465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FF"/>
    <a:srgbClr val="C0AF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 snapToGrid="0" snapToObjects="1" showGuides="1">
      <p:cViewPr varScale="1">
        <p:scale>
          <a:sx n="71" d="100"/>
          <a:sy n="71" d="100"/>
        </p:scale>
        <p:origin x="-576" y="-90"/>
      </p:cViewPr>
      <p:guideLst>
        <p:guide orient="horz" pos="2162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pPr lvl="0" eaLnBrk="1" hangingPunct="1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pPr lvl="0" eaLnBrk="1" hangingPunct="1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pPr lvl="0"/>
              <a:t>‹#›</a:t>
            </a:fld>
            <a:endParaRPr lang="zh-CN" dirty="0"/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eaLnBrk="1" fontAlgn="base" hangingPunct="1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0941006152708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925" y="0"/>
            <a:ext cx="9178925" cy="6872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645459" y="726142"/>
            <a:ext cx="6858000" cy="2387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第七章</a:t>
            </a:r>
            <a:r>
              <a:rPr lang="en-US" altLang="zh-CN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《</a:t>
            </a:r>
            <a:r>
              <a:rPr lang="zh-CN" alt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平行线的证明</a:t>
            </a:r>
            <a:r>
              <a:rPr lang="en-US" altLang="zh-CN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》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试卷讲评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4328" y="3563471"/>
            <a:ext cx="4961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青岛第四十九中学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</a:rPr>
              <a:t>                     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数学组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778915941251239883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 rot="16200000">
            <a:off x="1142999" y="-1143002"/>
            <a:ext cx="6858002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92"/>
            <a:ext cx="8686800" cy="1143000"/>
          </a:xfrm>
        </p:spPr>
        <p:txBody>
          <a:bodyPr/>
          <a:lstStyle/>
          <a:p>
            <a:pPr algn="l"/>
            <a:r>
              <a:rPr lang="en-US" altLang="zh-CN" dirty="0" smtClean="0"/>
              <a:t>17</a:t>
            </a:r>
            <a:r>
              <a:rPr lang="zh-CN" altLang="en-US" dirty="0" smtClean="0"/>
              <a:t>、一题多解    </a:t>
            </a:r>
            <a:r>
              <a:rPr lang="zh-CN" altLang="en-US" sz="3600" dirty="0" smtClean="0"/>
              <a:t>方法一：利用平行线</a:t>
            </a:r>
            <a:endParaRPr lang="zh-CN" altLang="en-US" dirty="0"/>
          </a:p>
        </p:txBody>
      </p:sp>
      <p:pic>
        <p:nvPicPr>
          <p:cNvPr id="4" name="内容占位符 3" descr="74354588500671223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"/>
          </a:blip>
          <a:srcRect b="35230"/>
          <a:stretch>
            <a:fillRect/>
          </a:stretch>
        </p:blipFill>
        <p:spPr>
          <a:xfrm>
            <a:off x="0" y="1226734"/>
            <a:ext cx="9144000" cy="56312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方法二：利用三角形的外角</a:t>
            </a:r>
            <a:endParaRPr lang="zh-CN" altLang="en-US" dirty="0"/>
          </a:p>
        </p:txBody>
      </p:sp>
      <p:pic>
        <p:nvPicPr>
          <p:cNvPr id="5" name="内容占位符 4" descr="4236209090347504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638" b="31368"/>
          <a:stretch>
            <a:fillRect/>
          </a:stretch>
        </p:blipFill>
        <p:spPr>
          <a:xfrm>
            <a:off x="457200" y="1251155"/>
            <a:ext cx="7718612" cy="555606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2" descr="c3bebc432473f29708cd2752a57d10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0038"/>
            <a:ext cx="9124950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图片 1" descr="6a819a4096491ff90623c57b0dd773e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413"/>
            <a:ext cx="144621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3429000" y="571500"/>
            <a:ext cx="18573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5400" b="1">
                <a:solidFill>
                  <a:srgbClr val="000000"/>
                </a:solidFill>
                <a:ea typeface="微软雅黑" pitchFamily="34" charset="-122"/>
                <a:sym typeface="Arial" pitchFamily="34" charset="0"/>
              </a:rPr>
              <a:t>谢谢！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" descr="200941006152708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4925" y="0"/>
            <a:ext cx="9178925" cy="6872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Text Box 3"/>
          <p:cNvSpPr txBox="1"/>
          <p:nvPr/>
        </p:nvSpPr>
        <p:spPr>
          <a:xfrm>
            <a:off x="533400" y="1981200"/>
            <a:ext cx="8229600" cy="304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>
              <a:spcBef>
                <a:spcPct val="50000"/>
              </a:spcBef>
            </a:pPr>
            <a:endParaRPr lang="zh-CN" altLang="en-US" sz="1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Text Box 4"/>
          <p:cNvSpPr txBox="1"/>
          <p:nvPr/>
        </p:nvSpPr>
        <p:spPr>
          <a:xfrm>
            <a:off x="46037" y="1198540"/>
            <a:ext cx="8424863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zh-CN" sz="60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60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请大家准备双色</a:t>
            </a:r>
            <a:r>
              <a:rPr lang="zh-CN" altLang="en-US" sz="6000" dirty="0" smtClean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笔</a:t>
            </a:r>
            <a:endParaRPr lang="en-US" altLang="zh-CN" sz="6000" dirty="0" smtClean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7" name="Picture 5" descr="A2_00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1293" y="484188"/>
            <a:ext cx="1260475" cy="1274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6" descr="A2_00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4910" y="484188"/>
            <a:ext cx="1260475" cy="1274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30905" y="5920740"/>
            <a:ext cx="5422265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 fontAlgn="base"/>
            <a:r>
              <a:rPr lang="zh-CN" altLang="en-US" sz="3600" b="1" noProof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glow rad="1485900">
                    <a:srgbClr val="FF6FFF">
                      <a:alpha val="100000"/>
                    </a:srgbClr>
                  </a:glow>
                  <a:outerShdw blurRad="1270000" dist="38100" dir="2700000" algn="tl" rotWithShape="0">
                    <a:srgbClr val="C0AFA5"/>
                  </a:outerShdw>
                </a:effectLst>
                <a:cs typeface="+mn-ea"/>
              </a:rPr>
              <a:t>学习</a:t>
            </a:r>
            <a:r>
              <a:rPr lang="zh-CN" altLang="en-US" sz="3600" b="1" strike="noStrike" noProof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glow rad="1485900">
                    <a:srgbClr val="FF6FFF">
                      <a:alpha val="100000"/>
                    </a:srgbClr>
                  </a:glow>
                  <a:outerShdw blurRad="1270000" dist="38100" dir="2700000" algn="tl" rotWithShape="0">
                    <a:srgbClr val="C0AFA5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的</a:t>
            </a:r>
            <a:r>
              <a:rPr lang="zh-CN" altLang="en-US" sz="3600" b="1" strike="noStrike" noProof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glow rad="1485900">
                    <a:srgbClr val="FF6FFF">
                      <a:alpha val="100000"/>
                    </a:srgbClr>
                  </a:glow>
                  <a:outerShdw blurRad="1270000" dist="38100" dir="2700000" algn="tl" rotWithShape="0">
                    <a:srgbClr val="C0AFA5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路上，携手前行！</a:t>
            </a:r>
          </a:p>
        </p:txBody>
      </p:sp>
      <p:sp>
        <p:nvSpPr>
          <p:cNvPr id="4" name="矩形 3"/>
          <p:cNvSpPr/>
          <p:nvPr/>
        </p:nvSpPr>
        <p:spPr>
          <a:xfrm>
            <a:off x="3503355" y="69215"/>
            <a:ext cx="4272915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7200" b="1" dirty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成绩分析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9697" r:id="rId4" imgW="114120" imgH="215640" progId="Equation.3">
              <p:embed/>
            </p:oleObj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7894" y="1021977"/>
          <a:ext cx="3227294" cy="4682604"/>
        </p:xfrm>
        <a:graphic>
          <a:graphicData uri="http://schemas.openxmlformats.org/drawingml/2006/table">
            <a:tbl>
              <a:tblPr/>
              <a:tblGrid>
                <a:gridCol w="1855059"/>
                <a:gridCol w="1372235"/>
              </a:tblGrid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分≥</a:t>
                      </a:r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3200" b="0" i="0" u="none" strike="noStrike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80≤</a:t>
                      </a:r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分＜</a:t>
                      </a:r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70≤</a:t>
                      </a:r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分＜</a:t>
                      </a:r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60≤</a:t>
                      </a:r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分＜</a:t>
                      </a:r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3200" b="0" i="0" u="none" strike="noStrike">
                          <a:latin typeface="+mn-ea"/>
                          <a:ea typeface="+mn-ea"/>
                        </a:rPr>
                        <a:t>6</a:t>
                      </a:r>
                      <a:r>
                        <a:rPr lang="zh-CN" altLang="en-US" sz="3200" b="0" i="0" u="none" strike="noStrike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 dirty="0">
                          <a:latin typeface="+mn-ea"/>
                          <a:ea typeface="+mn-ea"/>
                        </a:rPr>
                        <a:t>平均分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58.2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98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>
                          <a:latin typeface="+mn-ea"/>
                          <a:ea typeface="+mn-ea"/>
                        </a:rPr>
                        <a:t>及格率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3200" b="0" i="0" u="none" strike="noStrike" dirty="0">
                          <a:latin typeface="+mn-ea"/>
                          <a:ea typeface="+mn-ea"/>
                        </a:rPr>
                        <a:t>0.483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1363" y="900950"/>
          <a:ext cx="8780929" cy="3396265"/>
        </p:xfrm>
        <a:graphic>
          <a:graphicData uri="http://schemas.openxmlformats.org/drawingml/2006/table">
            <a:tbl>
              <a:tblPr/>
              <a:tblGrid>
                <a:gridCol w="1108534"/>
                <a:gridCol w="940575"/>
                <a:gridCol w="833079"/>
                <a:gridCol w="886828"/>
                <a:gridCol w="866671"/>
                <a:gridCol w="779333"/>
                <a:gridCol w="806205"/>
                <a:gridCol w="806205"/>
                <a:gridCol w="866671"/>
                <a:gridCol w="886828"/>
              </a:tblGrid>
              <a:tr h="685803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 dirty="0">
                          <a:latin typeface="宋体"/>
                        </a:rPr>
                        <a:t>题号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得分率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 smtClean="0">
                          <a:solidFill>
                            <a:srgbClr val="FF0000"/>
                          </a:solidFill>
                          <a:latin typeface="宋体"/>
                        </a:rPr>
                        <a:t>0.81</a:t>
                      </a:r>
                      <a:endParaRPr lang="en-US" altLang="zh-CN" sz="2800" b="0" i="0" u="none" strike="noStrike" dirty="0">
                        <a:solidFill>
                          <a:srgbClr val="FF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6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>
                          <a:latin typeface="宋体"/>
                        </a:rPr>
                        <a:t>题号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latin typeface="宋体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>
                          <a:latin typeface="宋体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得分率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2800" b="0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800" b="0" i="0" u="none" strike="noStrike" dirty="0"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871" y="3482776"/>
            <a:ext cx="71672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+mj-ea"/>
                <a:ea typeface="+mj-ea"/>
              </a:rPr>
              <a:t>答案</a:t>
            </a:r>
            <a:r>
              <a:rPr lang="en-US" altLang="zh-CN" sz="4000" dirty="0" smtClean="0">
                <a:latin typeface="+mj-ea"/>
                <a:ea typeface="+mj-ea"/>
              </a:rPr>
              <a:t>:1-8,ABCBD  </a:t>
            </a:r>
            <a:r>
              <a:rPr lang="en-US" altLang="zh-CN" sz="4000" dirty="0" smtClean="0">
                <a:latin typeface="+mj-ea"/>
                <a:ea typeface="+mj-ea"/>
              </a:rPr>
              <a:t>AAB</a:t>
            </a:r>
          </a:p>
          <a:p>
            <a:r>
              <a:rPr lang="en-US" altLang="zh-CN" sz="4000" dirty="0" smtClean="0">
                <a:latin typeface="+mj-ea"/>
                <a:ea typeface="+mj-ea"/>
              </a:rPr>
              <a:t>9</a:t>
            </a:r>
            <a:r>
              <a:rPr lang="zh-CN" altLang="en-US" sz="4000" dirty="0" smtClean="0">
                <a:latin typeface="+mj-ea"/>
                <a:ea typeface="+mj-ea"/>
              </a:rPr>
              <a:t>、略  </a:t>
            </a:r>
            <a:r>
              <a:rPr lang="en-US" altLang="zh-CN" sz="4000" dirty="0" smtClean="0">
                <a:latin typeface="+mj-ea"/>
                <a:ea typeface="+mj-ea"/>
              </a:rPr>
              <a:t>10</a:t>
            </a:r>
            <a:r>
              <a:rPr lang="zh-CN" altLang="en-US" sz="4000" dirty="0" smtClean="0">
                <a:latin typeface="+mj-ea"/>
                <a:ea typeface="+mj-ea"/>
              </a:rPr>
              <a:t>、</a:t>
            </a:r>
            <a:r>
              <a:rPr lang="en-US" altLang="zh-CN" sz="4000" dirty="0" smtClean="0">
                <a:latin typeface="+mj-ea"/>
                <a:ea typeface="+mj-ea"/>
              </a:rPr>
              <a:t>70°11</a:t>
            </a:r>
            <a:r>
              <a:rPr lang="zh-CN" altLang="en-US" sz="4000" dirty="0" smtClean="0">
                <a:latin typeface="+mj-ea"/>
                <a:ea typeface="+mj-ea"/>
              </a:rPr>
              <a:t>、</a:t>
            </a:r>
            <a:r>
              <a:rPr lang="en-US" altLang="zh-CN" sz="4000" dirty="0" smtClean="0">
                <a:latin typeface="+mj-ea"/>
                <a:ea typeface="+mj-ea"/>
              </a:rPr>
              <a:t>BC  DE</a:t>
            </a:r>
          </a:p>
          <a:p>
            <a:r>
              <a:rPr lang="en-US" altLang="zh-CN" sz="4000" dirty="0" smtClean="0">
                <a:latin typeface="+mj-ea"/>
                <a:ea typeface="+mj-ea"/>
              </a:rPr>
              <a:t>12</a:t>
            </a:r>
            <a:r>
              <a:rPr lang="zh-CN" altLang="en-US" sz="4000" dirty="0" smtClean="0">
                <a:latin typeface="+mj-ea"/>
                <a:ea typeface="+mj-ea"/>
              </a:rPr>
              <a:t>、</a:t>
            </a:r>
            <a:r>
              <a:rPr lang="en-US" altLang="zh-CN" sz="4000" dirty="0" smtClean="0">
                <a:latin typeface="+mj-ea"/>
                <a:ea typeface="+mj-ea"/>
              </a:rPr>
              <a:t>36°  13</a:t>
            </a:r>
            <a:r>
              <a:rPr lang="zh-CN" altLang="en-US" sz="4000" dirty="0" smtClean="0">
                <a:latin typeface="+mj-ea"/>
                <a:ea typeface="+mj-ea"/>
              </a:rPr>
              <a:t>、</a:t>
            </a:r>
            <a:r>
              <a:rPr lang="en-US" altLang="zh-CN" sz="4000" dirty="0" smtClean="0">
                <a:latin typeface="+mj-ea"/>
                <a:ea typeface="+mj-ea"/>
              </a:rPr>
              <a:t>10   14</a:t>
            </a:r>
            <a:r>
              <a:rPr lang="zh-CN" altLang="en-US" sz="4000" dirty="0" smtClean="0">
                <a:latin typeface="+mj-ea"/>
                <a:ea typeface="+mj-ea"/>
              </a:rPr>
              <a:t>、</a:t>
            </a:r>
            <a:r>
              <a:rPr lang="en-US" altLang="zh-CN" sz="4000" dirty="0" smtClean="0">
                <a:latin typeface="+mj-ea"/>
                <a:ea typeface="+mj-ea"/>
              </a:rPr>
              <a:t>35°</a:t>
            </a:r>
          </a:p>
          <a:p>
            <a:r>
              <a:rPr lang="en-US" altLang="zh-CN" sz="4000" dirty="0" smtClean="0">
                <a:latin typeface="+mj-ea"/>
                <a:ea typeface="+mj-ea"/>
              </a:rPr>
              <a:t>15</a:t>
            </a:r>
            <a:r>
              <a:rPr lang="zh-CN" altLang="en-US" sz="4000" dirty="0" smtClean="0">
                <a:latin typeface="+mj-ea"/>
                <a:ea typeface="+mj-ea"/>
              </a:rPr>
              <a:t>、略  </a:t>
            </a:r>
            <a:endParaRPr lang="en-US" altLang="zh-CN" sz="40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3681" y="242053"/>
            <a:ext cx="6992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连环一：自主学习</a:t>
            </a:r>
            <a:endParaRPr lang="en-US" altLang="zh-CN" sz="4800" dirty="0" smtClean="0">
              <a:solidFill>
                <a:srgbClr val="FF0000"/>
              </a:solidFill>
            </a:endParaRPr>
          </a:p>
          <a:p>
            <a:r>
              <a:rPr lang="en-US" altLang="zh-CN" sz="3600" dirty="0" smtClean="0"/>
              <a:t>                </a:t>
            </a:r>
            <a:r>
              <a:rPr lang="zh-CN" altLang="en-US" sz="3600" dirty="0" smtClean="0"/>
              <a:t>自主纠错（限时</a:t>
            </a:r>
            <a:r>
              <a:rPr lang="en-US" altLang="zh-CN" sz="3600" dirty="0" smtClean="0"/>
              <a:t>3</a:t>
            </a:r>
            <a:r>
              <a:rPr lang="zh-CN" altLang="en-US" sz="3600" dirty="0" smtClean="0"/>
              <a:t>分钟）</a:t>
            </a:r>
            <a:endParaRPr lang="en-US" altLang="zh-CN" sz="3600" dirty="0" smtClean="0"/>
          </a:p>
          <a:p>
            <a:r>
              <a:rPr lang="zh-CN" altLang="en-US" sz="3600" dirty="0" smtClean="0"/>
              <a:t>自学指导：独立订正试卷，反思检测中出现的各种错误，找出每个题的考点</a:t>
            </a:r>
            <a:endParaRPr lang="en-US" altLang="zh-CN" sz="3600" dirty="0" smtClean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324599" y="5427721"/>
          <a:ext cx="3952875" cy="609600"/>
        </p:xfrm>
        <a:graphic>
          <a:graphicData uri="http://schemas.openxmlformats.org/presentationml/2006/ole">
            <p:oleObj spid="_x0000_s59394" name="公式" r:id="rId3" imgW="9014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0" y="919616"/>
            <a:ext cx="9144000" cy="4367283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学习指导：积极讨论,高效展示:10分钟</a:t>
            </a:r>
            <a:endParaRPr kumimoji="0" lang="zh-CN" altLang="en-US" sz="3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优先讨论</a:t>
            </a: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：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3</a:t>
            </a:r>
            <a:r>
              <a:rPr kumimoji="0" lang="en-US" altLang="zh-CN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--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5</a:t>
            </a: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kumimoji="0" lang="en-US" altLang="zh-CN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7--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10</a:t>
            </a:r>
            <a:r>
              <a:rPr lang="zh-CN" altLang="en-US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12</a:t>
            </a:r>
            <a:r>
              <a:rPr lang="zh-CN" altLang="en-US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14</a:t>
            </a:r>
            <a:r>
              <a:rPr lang="zh-CN" altLang="en-US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15</a:t>
            </a:r>
            <a:endParaRPr kumimoji="0" lang="en-US" altLang="zh-CN" sz="3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               </a:t>
            </a: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（找出每个题的考点）</a:t>
            </a:r>
            <a:endParaRPr kumimoji="0" lang="en-US" altLang="zh-CN" sz="3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重点讨论：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</a:t>
            </a: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2</a:t>
            </a: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6</a:t>
            </a:r>
            <a:r>
              <a:rPr lang="zh-CN" alt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</a:t>
            </a:r>
            <a:r>
              <a:rPr lang="zh-CN" alt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13</a:t>
            </a:r>
            <a:r>
              <a:rPr lang="zh-CN" alt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16</a:t>
            </a:r>
            <a:r>
              <a:rPr lang="zh-CN" altLang="en-US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、</a:t>
            </a:r>
            <a:r>
              <a:rPr lang="en-US" altLang="zh-CN" sz="3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讨论要求：先一对一或一对二讨论，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                  然后再集体讨论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                </a:t>
            </a:r>
            <a:endParaRPr kumimoji="0" lang="zh-CN" alt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</p:txBody>
      </p:sp>
      <p:sp>
        <p:nvSpPr>
          <p:cNvPr id="5" name="WordArt 4"/>
          <p:cNvSpPr/>
          <p:nvPr/>
        </p:nvSpPr>
        <p:spPr>
          <a:xfrm>
            <a:off x="1019175" y="5497417"/>
            <a:ext cx="7656513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12700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00FF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坚持！  自信！   自律！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6862" y="134473"/>
            <a:ext cx="654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连环二：合作性学习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9158" y="390003"/>
            <a:ext cx="66103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bliqueBottomLeft"/>
              <a:lightRig rig="threePt" dir="t"/>
            </a:scene3d>
            <a:sp3d extrusionH="285750">
              <a:extrusionClr>
                <a:srgbClr val="A0D0F2"/>
              </a:extrusionClr>
            </a:sp3d>
          </a:bodyPr>
          <a:lstStyle/>
          <a:p>
            <a:pPr algn="ctr"/>
            <a:r>
              <a:rPr lang="zh-CN" altLang="en-US" sz="72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我的课堂我做主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64308" y="1623436"/>
          <a:ext cx="6395199" cy="2833578"/>
        </p:xfrm>
        <a:graphic>
          <a:graphicData uri="http://schemas.openxmlformats.org/drawingml/2006/table">
            <a:tbl>
              <a:tblPr/>
              <a:tblGrid>
                <a:gridCol w="2131733"/>
                <a:gridCol w="2131733"/>
                <a:gridCol w="2131733"/>
              </a:tblGrid>
              <a:tr h="1113822"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1" i="0" u="none" strike="noStrike" dirty="0">
                          <a:solidFill>
                            <a:srgbClr val="FFFF00"/>
                          </a:solidFill>
                          <a:latin typeface="宋体"/>
                        </a:rPr>
                        <a:t>题目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6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1" i="0" u="none" strike="noStrike" dirty="0">
                          <a:solidFill>
                            <a:srgbClr val="FFFF00"/>
                          </a:solidFill>
                          <a:latin typeface="宋体"/>
                        </a:rPr>
                        <a:t>姓名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6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1" i="0" u="none" strike="noStrike" dirty="0" smtClean="0">
                          <a:solidFill>
                            <a:srgbClr val="FFFF00"/>
                          </a:solidFill>
                          <a:latin typeface="宋体"/>
                        </a:rPr>
                        <a:t>方式</a:t>
                      </a:r>
                      <a:endParaRPr lang="zh-CN" altLang="en-US" sz="3400" b="1" i="0" u="none" strike="noStrike" dirty="0">
                        <a:solidFill>
                          <a:srgbClr val="FFFF00"/>
                        </a:solidFill>
                        <a:latin typeface="宋体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6E5"/>
                    </a:solidFill>
                  </a:tcPr>
                </a:tc>
              </a:tr>
              <a:tr h="57325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3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上台讲解</a:t>
                      </a:r>
                      <a:endParaRPr lang="en-US" altLang="zh-CN" sz="3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</a:tr>
              <a:tr h="57325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3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5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5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上台讲解</a:t>
                      </a:r>
                      <a:endParaRPr lang="en-US" altLang="zh-CN" sz="3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5FA"/>
                    </a:solidFill>
                  </a:tcPr>
                </a:tc>
              </a:tr>
              <a:tr h="57325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3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3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上台讲解</a:t>
                      </a:r>
                      <a:endParaRPr lang="en-US" altLang="zh-CN" sz="3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0612" y="416859"/>
            <a:ext cx="399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15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题：火眼金睛</a:t>
            </a:r>
            <a:endParaRPr lang="zh-CN" altLang="en-US" sz="3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7" name="图片 6" descr="436907399307915581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1063190"/>
            <a:ext cx="9144000" cy="5794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92429501488480115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 rot="5400000">
            <a:off x="1232524" y="-1232522"/>
            <a:ext cx="6857999" cy="9323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wrap="none" rtlCol="0" anchor="t">
        <a:spAutoFit/>
      </a:bodyPr>
      <a:lstStyle>
        <a:defPPr algn="ctr">
          <a:defRPr lang="zh-CN" altLang="en-US" sz="540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defRPr>
        </a:defPPr>
      </a:lstStyle>
    </a:sp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279</Words>
  <Application>Microsoft Office PowerPoint</Application>
  <PresentationFormat>全屏显示(4:3)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默认设计模板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17、一题多解    方法一：利用平行线</vt:lpstr>
      <vt:lpstr>方法二：利用三角形的外角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78</cp:revision>
  <dcterms:created xsi:type="dcterms:W3CDTF">2013-01-25T01:44:00Z</dcterms:created>
  <dcterms:modified xsi:type="dcterms:W3CDTF">2017-12-20T15:26:24Z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