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4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4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02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21858-CC47-4CBA-96D3-B177EA3A3761}" type="datetimeFigureOut">
              <a:rPr lang="zh-CN" altLang="en-US" smtClean="0"/>
              <a:pPr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B8FA5-5633-4445-8751-EB08616372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1556792"/>
            <a:ext cx="60486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/>
              <a:t>    </a:t>
            </a:r>
            <a:r>
              <a:rPr lang="zh-CN" altLang="en-US" sz="6600" b="1" dirty="0" smtClean="0">
                <a:solidFill>
                  <a:srgbClr val="00B0F0"/>
                </a:solidFill>
              </a:rPr>
              <a:t>小学数学</a:t>
            </a:r>
            <a:endParaRPr lang="en-US" altLang="zh-CN" sz="6600" b="1" dirty="0" smtClean="0">
              <a:solidFill>
                <a:srgbClr val="00B0F0"/>
              </a:solidFill>
            </a:endParaRPr>
          </a:p>
          <a:p>
            <a:r>
              <a:rPr lang="zh-CN" altLang="en-US" sz="6600" b="1" dirty="0" smtClean="0">
                <a:solidFill>
                  <a:srgbClr val="7030A0"/>
                </a:solidFill>
              </a:rPr>
              <a:t>常 见 应 用 题</a:t>
            </a:r>
            <a:endParaRPr lang="zh-CN" altLang="en-US" sz="66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458112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2060"/>
                </a:solidFill>
              </a:rPr>
              <a:t>执教：赖久建</a:t>
            </a:r>
            <a:endParaRPr lang="zh-CN" alt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第一章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归 一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24744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含义</a:t>
            </a:r>
            <a:r>
              <a:rPr lang="en-US" altLang="zh-CN" sz="2800" b="1" dirty="0">
                <a:solidFill>
                  <a:srgbClr val="7030A0"/>
                </a:solidFill>
              </a:rPr>
              <a:t>】 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>
                <a:solidFill>
                  <a:srgbClr val="7030A0"/>
                </a:solidFill>
              </a:rPr>
              <a:t> 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     </a:t>
            </a:r>
            <a:r>
              <a:rPr lang="zh-CN" altLang="en-US" sz="2800" b="1" dirty="0">
                <a:solidFill>
                  <a:srgbClr val="7030A0"/>
                </a:solidFill>
              </a:rPr>
              <a:t>在解题时，先求出一份是多少（即单一量），然后以单一量为标准，求出所要求的数量。这类应用题叫做归一问题。 </a:t>
            </a:r>
          </a:p>
          <a:p>
            <a:r>
              <a:rPr lang="en-US" altLang="zh-CN" sz="2800" b="1" dirty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数量关系</a:t>
            </a:r>
            <a:r>
              <a:rPr lang="en-US" altLang="zh-CN" sz="2800" b="1" dirty="0">
                <a:solidFill>
                  <a:srgbClr val="7030A0"/>
                </a:solidFill>
              </a:rPr>
              <a:t>】  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>
                <a:solidFill>
                  <a:srgbClr val="7030A0"/>
                </a:solidFill>
              </a:rPr>
              <a:t> 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                      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总</a:t>
            </a:r>
            <a:r>
              <a:rPr lang="zh-CN" altLang="en-US" sz="2800" b="1" dirty="0">
                <a:solidFill>
                  <a:srgbClr val="7030A0"/>
                </a:solidFill>
              </a:rPr>
              <a:t>量</a:t>
            </a:r>
            <a:r>
              <a:rPr lang="en-US" altLang="zh-CN" sz="2800" b="1" dirty="0">
                <a:solidFill>
                  <a:srgbClr val="7030A0"/>
                </a:solidFill>
              </a:rPr>
              <a:t>÷</a:t>
            </a:r>
            <a:r>
              <a:rPr lang="zh-CN" altLang="en-US" sz="2800" b="1" dirty="0">
                <a:solidFill>
                  <a:srgbClr val="7030A0"/>
                </a:solidFill>
              </a:rPr>
              <a:t>份数＝</a:t>
            </a:r>
            <a:r>
              <a:rPr lang="en-US" altLang="zh-CN" sz="2800" b="1" dirty="0">
                <a:solidFill>
                  <a:srgbClr val="7030A0"/>
                </a:solidFill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</a:rPr>
              <a:t>份数量   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              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         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</a:rPr>
              <a:t>份数量</a:t>
            </a:r>
            <a:r>
              <a:rPr lang="en-US" altLang="zh-CN" sz="2800" b="1" dirty="0">
                <a:solidFill>
                  <a:srgbClr val="7030A0"/>
                </a:solidFill>
              </a:rPr>
              <a:t>×</a:t>
            </a:r>
            <a:r>
              <a:rPr lang="zh-CN" altLang="en-US" sz="2800" b="1" dirty="0">
                <a:solidFill>
                  <a:srgbClr val="7030A0"/>
                </a:solidFill>
              </a:rPr>
              <a:t>所占份数＝所求几份的数量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              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        另</a:t>
            </a:r>
            <a:r>
              <a:rPr lang="zh-CN" altLang="en-US" sz="2800" b="1" dirty="0">
                <a:solidFill>
                  <a:srgbClr val="7030A0"/>
                </a:solidFill>
              </a:rPr>
              <a:t>一总量</a:t>
            </a:r>
            <a:r>
              <a:rPr lang="en-US" altLang="zh-CN" sz="2800" b="1" dirty="0">
                <a:solidFill>
                  <a:srgbClr val="7030A0"/>
                </a:solidFill>
              </a:rPr>
              <a:t>÷</a:t>
            </a:r>
            <a:r>
              <a:rPr lang="zh-CN" altLang="en-US" sz="2800" b="1" dirty="0">
                <a:solidFill>
                  <a:srgbClr val="7030A0"/>
                </a:solidFill>
              </a:rPr>
              <a:t>（总量</a:t>
            </a:r>
            <a:r>
              <a:rPr lang="en-US" altLang="zh-CN" sz="2800" b="1" dirty="0">
                <a:solidFill>
                  <a:srgbClr val="7030A0"/>
                </a:solidFill>
              </a:rPr>
              <a:t>÷</a:t>
            </a:r>
            <a:r>
              <a:rPr lang="zh-CN" altLang="en-US" sz="2800" b="1" dirty="0">
                <a:solidFill>
                  <a:srgbClr val="7030A0"/>
                </a:solidFill>
              </a:rPr>
              <a:t>份数）＝所求份数</a:t>
            </a:r>
          </a:p>
          <a:p>
            <a:r>
              <a:rPr lang="en-US" altLang="zh-CN" sz="2800" b="1" dirty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解题思路和方法</a:t>
            </a:r>
            <a:r>
              <a:rPr lang="en-US" altLang="zh-CN" sz="2800" b="1" dirty="0">
                <a:solidFill>
                  <a:srgbClr val="7030A0"/>
                </a:solidFill>
              </a:rPr>
              <a:t>】 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zh-CN" altLang="en-US" sz="2800" b="1" dirty="0" smtClean="0">
                <a:solidFill>
                  <a:srgbClr val="7030A0"/>
                </a:solidFill>
              </a:rPr>
              <a:t>先</a:t>
            </a:r>
            <a:r>
              <a:rPr lang="zh-CN" altLang="en-US" sz="2800" b="1" dirty="0">
                <a:solidFill>
                  <a:srgbClr val="7030A0"/>
                </a:solidFill>
              </a:rPr>
              <a:t>求出单一量，以单一量为标准，求出所要求的数量。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例</a:t>
            </a:r>
            <a:r>
              <a:rPr lang="en-US" altLang="zh-CN" sz="2800" b="1" dirty="0">
                <a:solidFill>
                  <a:srgbClr val="7030A0"/>
                </a:solidFill>
              </a:rPr>
              <a:t>1   </a:t>
            </a:r>
            <a:r>
              <a:rPr lang="zh-CN" altLang="en-US" sz="2800" b="1" dirty="0">
                <a:solidFill>
                  <a:srgbClr val="7030A0"/>
                </a:solidFill>
              </a:rPr>
              <a:t>买</a:t>
            </a:r>
            <a:r>
              <a:rPr lang="en-US" altLang="zh-CN" sz="2800" b="1" dirty="0">
                <a:solidFill>
                  <a:srgbClr val="7030A0"/>
                </a:solidFill>
              </a:rPr>
              <a:t>5</a:t>
            </a:r>
            <a:r>
              <a:rPr lang="zh-CN" altLang="en-US" sz="2800" b="1" dirty="0">
                <a:solidFill>
                  <a:srgbClr val="7030A0"/>
                </a:solidFill>
              </a:rPr>
              <a:t>支铅笔要</a:t>
            </a:r>
            <a:r>
              <a:rPr lang="en-US" altLang="zh-CN" sz="2800" b="1" dirty="0">
                <a:solidFill>
                  <a:srgbClr val="7030A0"/>
                </a:solidFill>
              </a:rPr>
              <a:t>0.6</a:t>
            </a:r>
            <a:r>
              <a:rPr lang="zh-CN" altLang="en-US" sz="2800" b="1" dirty="0">
                <a:solidFill>
                  <a:srgbClr val="7030A0"/>
                </a:solidFill>
              </a:rPr>
              <a:t>元钱，买同样的铅笔</a:t>
            </a:r>
            <a:r>
              <a:rPr lang="en-US" altLang="zh-CN" sz="2800" b="1" dirty="0">
                <a:solidFill>
                  <a:srgbClr val="7030A0"/>
                </a:solidFill>
              </a:rPr>
              <a:t>16</a:t>
            </a:r>
            <a:r>
              <a:rPr lang="zh-CN" altLang="en-US" sz="2800" b="1" dirty="0">
                <a:solidFill>
                  <a:srgbClr val="7030A0"/>
                </a:solidFill>
              </a:rPr>
              <a:t>支，需要多少钱？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84784"/>
            <a:ext cx="3779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（</a:t>
            </a:r>
            <a:r>
              <a:rPr lang="en-US" altLang="zh-CN" sz="2800" b="1" dirty="0">
                <a:solidFill>
                  <a:srgbClr val="7030A0"/>
                </a:solidFill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</a:rPr>
              <a:t>）买</a:t>
            </a:r>
            <a:r>
              <a:rPr lang="en-US" altLang="zh-CN" sz="2800" b="1" dirty="0">
                <a:solidFill>
                  <a:srgbClr val="7030A0"/>
                </a:solidFill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</a:rPr>
              <a:t>支铅笔多少钱？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2132856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（</a:t>
            </a:r>
            <a:r>
              <a:rPr lang="en-US" altLang="zh-CN" sz="2800" b="1" dirty="0">
                <a:solidFill>
                  <a:srgbClr val="7030A0"/>
                </a:solidFill>
              </a:rPr>
              <a:t>2</a:t>
            </a:r>
            <a:r>
              <a:rPr lang="zh-CN" altLang="en-US" sz="2800" b="1" dirty="0">
                <a:solidFill>
                  <a:srgbClr val="7030A0"/>
                </a:solidFill>
              </a:rPr>
              <a:t>）买</a:t>
            </a:r>
            <a:r>
              <a:rPr lang="en-US" altLang="zh-CN" sz="2800" b="1" dirty="0">
                <a:solidFill>
                  <a:srgbClr val="7030A0"/>
                </a:solidFill>
              </a:rPr>
              <a:t>16</a:t>
            </a:r>
            <a:r>
              <a:rPr lang="zh-CN" altLang="en-US" sz="2800" b="1" dirty="0">
                <a:solidFill>
                  <a:srgbClr val="7030A0"/>
                </a:solidFill>
              </a:rPr>
              <a:t>支铅笔需要多少钱？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1484784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</a:t>
            </a:r>
            <a:r>
              <a:rPr lang="en-US" altLang="zh-CN" sz="2800" b="1" dirty="0"/>
              <a:t>0.6÷5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0.12</a:t>
            </a:r>
            <a:r>
              <a:rPr lang="zh-CN" altLang="en-US" sz="2800" b="1" dirty="0"/>
              <a:t>（元）</a:t>
            </a:r>
          </a:p>
          <a:p>
            <a:endParaRPr lang="zh-CN" alt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2060848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0.12×16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1.92</a:t>
            </a:r>
            <a:r>
              <a:rPr lang="zh-CN" altLang="en-US" sz="2800" b="1" dirty="0"/>
              <a:t>（元）</a:t>
            </a:r>
          </a:p>
          <a:p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780928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列成综合算式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   </a:t>
            </a:r>
            <a:r>
              <a:rPr lang="en-US" altLang="zh-CN" sz="2800" b="1" dirty="0" smtClean="0"/>
              <a:t>0.6÷5×16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0.12×16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1.92</a:t>
            </a:r>
            <a:r>
              <a:rPr lang="zh-CN" altLang="en-US" sz="2800" b="1" dirty="0"/>
              <a:t>（元）</a:t>
            </a:r>
          </a:p>
          <a:p>
            <a:endParaRPr lang="zh-CN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3717032"/>
            <a:ext cx="2855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答：需要</a:t>
            </a:r>
            <a:r>
              <a:rPr lang="en-US" altLang="zh-CN" sz="2800" b="1" dirty="0"/>
              <a:t>1.92</a:t>
            </a:r>
            <a:r>
              <a:rPr lang="zh-CN" altLang="en-US" sz="2800" b="1" dirty="0"/>
              <a:t>元。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414908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F02CE"/>
                </a:solidFill>
              </a:rPr>
              <a:t>可以用正比例关系解题吗？</a:t>
            </a:r>
            <a:endParaRPr lang="zh-CN" altLang="en-US" sz="2800" b="1" dirty="0">
              <a:solidFill>
                <a:srgbClr val="1F02C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27584" y="4797152"/>
            <a:ext cx="2160240" cy="1298271"/>
            <a:chOff x="1331640" y="4218961"/>
            <a:chExt cx="2160240" cy="1298271"/>
          </a:xfrm>
        </p:grpSpPr>
        <p:pic>
          <p:nvPicPr>
            <p:cNvPr id="8194" name="Picture 2" descr="C:\Users\ADMINI~1\AppData\Local\Temp\ksohtml\wps248.tmp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4332412"/>
              <a:ext cx="743395" cy="1112812"/>
            </a:xfrm>
            <a:prstGeom prst="rect">
              <a:avLst/>
            </a:prstGeom>
            <a:noFill/>
          </p:spPr>
        </p:pic>
        <p:pic>
          <p:nvPicPr>
            <p:cNvPr id="8196" name="Picture 4" descr="C:\Users\ADMINI~1\AppData\Local\Temp\ksohtml\wpsB3DC.tmp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11761" y="4218961"/>
              <a:ext cx="1080119" cy="1298271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1979712" y="4365104"/>
              <a:ext cx="10081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 smtClean="0"/>
                <a:t>=</a:t>
              </a:r>
              <a:endParaRPr lang="zh-CN" altLang="en-US" sz="6000" b="1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例</a:t>
            </a:r>
            <a:r>
              <a:rPr lang="en-US" altLang="zh-CN" sz="2800" b="1" dirty="0">
                <a:solidFill>
                  <a:srgbClr val="7030A0"/>
                </a:solidFill>
              </a:rPr>
              <a:t>2 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、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</a:rPr>
              <a:t>3</a:t>
            </a:r>
            <a:r>
              <a:rPr lang="zh-CN" altLang="en-US" sz="2800" b="1" dirty="0">
                <a:solidFill>
                  <a:srgbClr val="7030A0"/>
                </a:solidFill>
              </a:rPr>
              <a:t>台拖拉机</a:t>
            </a:r>
            <a:r>
              <a:rPr lang="en-US" altLang="zh-CN" sz="2800" b="1" dirty="0">
                <a:solidFill>
                  <a:srgbClr val="7030A0"/>
                </a:solidFill>
              </a:rPr>
              <a:t>3</a:t>
            </a:r>
            <a:r>
              <a:rPr lang="zh-CN" altLang="en-US" sz="2800" b="1" dirty="0">
                <a:solidFill>
                  <a:srgbClr val="7030A0"/>
                </a:solidFill>
              </a:rPr>
              <a:t>天耕地</a:t>
            </a:r>
            <a:r>
              <a:rPr lang="en-US" altLang="zh-CN" sz="2800" b="1" dirty="0">
                <a:solidFill>
                  <a:srgbClr val="7030A0"/>
                </a:solidFill>
              </a:rPr>
              <a:t>90</a:t>
            </a:r>
            <a:r>
              <a:rPr lang="zh-CN" altLang="en-US" sz="2800" b="1" dirty="0">
                <a:solidFill>
                  <a:srgbClr val="7030A0"/>
                </a:solidFill>
              </a:rPr>
              <a:t>公顷，照这样计算，</a:t>
            </a:r>
            <a:r>
              <a:rPr lang="en-US" altLang="zh-CN" sz="2800" b="1" dirty="0">
                <a:solidFill>
                  <a:srgbClr val="7030A0"/>
                </a:solidFill>
              </a:rPr>
              <a:t>5</a:t>
            </a:r>
            <a:r>
              <a:rPr lang="zh-CN" altLang="en-US" sz="2800" b="1" dirty="0">
                <a:solidFill>
                  <a:srgbClr val="7030A0"/>
                </a:solidFill>
              </a:rPr>
              <a:t>台拖拉机</a:t>
            </a:r>
            <a:r>
              <a:rPr lang="en-US" altLang="zh-CN" sz="2800" b="1" dirty="0">
                <a:solidFill>
                  <a:srgbClr val="7030A0"/>
                </a:solidFill>
              </a:rPr>
              <a:t>6 </a:t>
            </a:r>
            <a:r>
              <a:rPr lang="zh-CN" altLang="en-US" sz="2800" b="1" dirty="0">
                <a:solidFill>
                  <a:srgbClr val="7030A0"/>
                </a:solidFill>
              </a:rPr>
              <a:t>天耕地多少公顷？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70080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台拖拉机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天耕地多少公顷？</a:t>
            </a:r>
            <a:endParaRPr lang="zh-CN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5</a:t>
            </a:r>
            <a:r>
              <a:rPr lang="zh-CN" altLang="en-US" sz="2800" b="1" dirty="0" smtClean="0"/>
              <a:t>台拖拉机</a:t>
            </a:r>
            <a:r>
              <a:rPr lang="en-US" altLang="zh-CN" sz="2800" b="1" dirty="0" smtClean="0"/>
              <a:t>6</a:t>
            </a:r>
            <a:r>
              <a:rPr lang="zh-CN" altLang="en-US" sz="2800" b="1" dirty="0" smtClean="0"/>
              <a:t>天耕地多少公顷？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149080"/>
            <a:ext cx="7264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列成综合算式  </a:t>
            </a:r>
            <a:endParaRPr lang="en-US" altLang="zh-CN" sz="2800" b="1" dirty="0" smtClean="0">
              <a:solidFill>
                <a:srgbClr val="0070C0"/>
              </a:solidFill>
            </a:endParaRPr>
          </a:p>
          <a:p>
            <a:r>
              <a:rPr lang="en-US" altLang="zh-CN" sz="2800" b="1" dirty="0" smtClean="0"/>
              <a:t>90÷3÷3×5×6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10×30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300</a:t>
            </a:r>
            <a:r>
              <a:rPr lang="zh-CN" altLang="en-US" sz="2800" b="1" dirty="0" smtClean="0"/>
              <a:t>（公顷）</a:t>
            </a:r>
            <a:endParaRPr lang="zh-CN" alt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44280" y="5651956"/>
            <a:ext cx="5536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答：</a:t>
            </a:r>
            <a:r>
              <a:rPr lang="en-US" altLang="zh-CN" sz="2800" b="1" dirty="0" smtClean="0"/>
              <a:t>5</a:t>
            </a:r>
            <a:r>
              <a:rPr lang="zh-CN" altLang="en-US" sz="2800" b="1" dirty="0" smtClean="0"/>
              <a:t>台拖拉机</a:t>
            </a:r>
            <a:r>
              <a:rPr lang="en-US" altLang="zh-CN" sz="2800" b="1" dirty="0" smtClean="0"/>
              <a:t>6 </a:t>
            </a:r>
            <a:r>
              <a:rPr lang="zh-CN" altLang="en-US" sz="2800" b="1" dirty="0" smtClean="0"/>
              <a:t>天耕地</a:t>
            </a:r>
            <a:r>
              <a:rPr lang="en-US" altLang="zh-CN" sz="2800" b="1" dirty="0" smtClean="0"/>
              <a:t>300</a:t>
            </a:r>
            <a:r>
              <a:rPr lang="zh-CN" altLang="en-US" sz="2800" b="1" dirty="0" smtClean="0"/>
              <a:t>公顷。</a:t>
            </a:r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87624" y="2276872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</a:t>
            </a:r>
            <a:r>
              <a:rPr lang="en-US" altLang="zh-CN" sz="2800" b="1" dirty="0" smtClean="0"/>
              <a:t>90÷3÷3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10</a:t>
            </a:r>
            <a:r>
              <a:rPr lang="zh-CN" altLang="en-US" sz="2800" b="1" dirty="0" smtClean="0"/>
              <a:t>（公顷）</a:t>
            </a:r>
            <a:endParaRPr lang="zh-CN" alt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3338989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</a:t>
            </a:r>
            <a:r>
              <a:rPr lang="en-US" altLang="zh-CN" sz="2800" b="1" dirty="0" smtClean="0"/>
              <a:t>10×5×6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300</a:t>
            </a:r>
            <a:r>
              <a:rPr lang="zh-CN" altLang="en-US" sz="2800" b="1" dirty="0" smtClean="0"/>
              <a:t>（公顷）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712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例</a:t>
            </a:r>
            <a:r>
              <a:rPr lang="en-US" altLang="zh-CN" sz="2800" b="1" dirty="0">
                <a:solidFill>
                  <a:srgbClr val="7030A0"/>
                </a:solidFill>
              </a:rPr>
              <a:t>3   5</a:t>
            </a:r>
            <a:r>
              <a:rPr lang="zh-CN" altLang="en-US" sz="2800" b="1" dirty="0">
                <a:solidFill>
                  <a:srgbClr val="7030A0"/>
                </a:solidFill>
              </a:rPr>
              <a:t>辆汽车</a:t>
            </a:r>
            <a:r>
              <a:rPr lang="en-US" altLang="zh-CN" sz="2800" b="1" dirty="0">
                <a:solidFill>
                  <a:srgbClr val="7030A0"/>
                </a:solidFill>
              </a:rPr>
              <a:t>4</a:t>
            </a:r>
            <a:r>
              <a:rPr lang="zh-CN" altLang="en-US" sz="2800" b="1" dirty="0">
                <a:solidFill>
                  <a:srgbClr val="7030A0"/>
                </a:solidFill>
              </a:rPr>
              <a:t>次可以运送</a:t>
            </a:r>
            <a:r>
              <a:rPr lang="en-US" altLang="zh-CN" sz="2800" b="1" dirty="0">
                <a:solidFill>
                  <a:srgbClr val="7030A0"/>
                </a:solidFill>
              </a:rPr>
              <a:t>100</a:t>
            </a:r>
            <a:r>
              <a:rPr lang="zh-CN" altLang="en-US" sz="2800" b="1" dirty="0">
                <a:solidFill>
                  <a:srgbClr val="7030A0"/>
                </a:solidFill>
              </a:rPr>
              <a:t>吨钢材，如果用同样的</a:t>
            </a:r>
            <a:r>
              <a:rPr lang="en-US" altLang="zh-CN" sz="2800" b="1" dirty="0">
                <a:solidFill>
                  <a:srgbClr val="7030A0"/>
                </a:solidFill>
              </a:rPr>
              <a:t>7</a:t>
            </a:r>
            <a:r>
              <a:rPr lang="zh-CN" altLang="en-US" sz="2800" b="1" dirty="0">
                <a:solidFill>
                  <a:srgbClr val="7030A0"/>
                </a:solidFill>
              </a:rPr>
              <a:t>辆汽车运送</a:t>
            </a:r>
            <a:r>
              <a:rPr lang="en-US" altLang="zh-CN" sz="2800" b="1" dirty="0">
                <a:solidFill>
                  <a:srgbClr val="7030A0"/>
                </a:solidFill>
              </a:rPr>
              <a:t>105</a:t>
            </a:r>
            <a:r>
              <a:rPr lang="zh-CN" altLang="en-US" sz="2800" b="1" dirty="0">
                <a:solidFill>
                  <a:srgbClr val="7030A0"/>
                </a:solidFill>
              </a:rPr>
              <a:t>吨钢材，需要运几次？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      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91683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100÷5÷4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5</a:t>
            </a:r>
            <a:r>
              <a:rPr lang="zh-CN" altLang="en-US" sz="2800" b="1" dirty="0" smtClean="0"/>
              <a:t>（吨）</a:t>
            </a:r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340768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30A0"/>
                </a:solidFill>
              </a:rPr>
              <a:t>（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）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辆汽车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次能运多少吨钢材？</a:t>
            </a:r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249289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30A0"/>
                </a:solidFill>
              </a:rPr>
              <a:t>（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2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）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7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辆汽车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次能运多少吨钢材？</a:t>
            </a:r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50100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30A0"/>
                </a:solidFill>
              </a:rPr>
              <a:t>（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3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）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105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吨钢材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7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辆汽车需要运几次？</a:t>
            </a:r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306896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5×7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35</a:t>
            </a:r>
            <a:r>
              <a:rPr lang="zh-CN" altLang="en-US" sz="2800" b="1" dirty="0" smtClean="0"/>
              <a:t>（吨）</a:t>
            </a:r>
            <a:endParaRPr lang="zh-CN" alt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3933056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105÷35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（次）</a:t>
            </a:r>
            <a:endParaRPr lang="zh-CN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4797152"/>
            <a:ext cx="725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列成综合算式 </a:t>
            </a:r>
            <a:endParaRPr lang="en-US" altLang="zh-CN" sz="2800" b="1" dirty="0" smtClean="0">
              <a:solidFill>
                <a:srgbClr val="0070C0"/>
              </a:solidFill>
            </a:endParaRPr>
          </a:p>
          <a:p>
            <a:r>
              <a:rPr lang="zh-CN" altLang="en-US" sz="2800" b="1" dirty="0" smtClean="0"/>
              <a:t> </a:t>
            </a:r>
            <a:r>
              <a:rPr lang="en-US" altLang="zh-CN" sz="2800" b="1" dirty="0" smtClean="0"/>
              <a:t>105÷</a:t>
            </a: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100÷5÷4×7</a:t>
            </a:r>
            <a:r>
              <a:rPr lang="zh-CN" altLang="en-US" sz="2800" b="1" dirty="0" smtClean="0"/>
              <a:t>）＝</a:t>
            </a: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（次）</a:t>
            </a:r>
            <a:endParaRPr lang="zh-CN" alt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24128" y="60932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答：需要运</a:t>
            </a: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次。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第二章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归 总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6409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含义</a:t>
            </a:r>
            <a:r>
              <a:rPr lang="en-US" altLang="zh-CN" sz="2800" b="1" dirty="0">
                <a:solidFill>
                  <a:srgbClr val="7030A0"/>
                </a:solidFill>
              </a:rPr>
              <a:t>】  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 smtClean="0">
                <a:solidFill>
                  <a:srgbClr val="7030A0"/>
                </a:solidFill>
              </a:rPr>
              <a:t>       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解</a:t>
            </a:r>
            <a:r>
              <a:rPr lang="zh-CN" altLang="en-US" sz="2800" b="1" dirty="0">
                <a:solidFill>
                  <a:srgbClr val="7030A0"/>
                </a:solidFill>
              </a:rPr>
              <a:t>题时，常常先找出“总数量”，然后再根据其它条件算出所求的问题，叫归总问题。所谓“总数量”是指货物的总价、几小时（几天）的总工作量、几公亩地上的总产量、几小时行的总路程等。 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 smtClean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数量关系</a:t>
            </a:r>
            <a:r>
              <a:rPr lang="en-US" altLang="zh-CN" sz="2800" b="1" dirty="0">
                <a:solidFill>
                  <a:srgbClr val="7030A0"/>
                </a:solidFill>
              </a:rPr>
              <a:t>】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>
                <a:solidFill>
                  <a:srgbClr val="7030A0"/>
                </a:solidFill>
              </a:rPr>
              <a:t> 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              1</a:t>
            </a:r>
            <a:r>
              <a:rPr lang="zh-CN" altLang="en-US" sz="2800" b="1" dirty="0">
                <a:solidFill>
                  <a:srgbClr val="7030A0"/>
                </a:solidFill>
              </a:rPr>
              <a:t>份数量</a:t>
            </a:r>
            <a:r>
              <a:rPr lang="en-US" altLang="zh-CN" sz="2800" b="1" dirty="0">
                <a:solidFill>
                  <a:srgbClr val="7030A0"/>
                </a:solidFill>
              </a:rPr>
              <a:t>×</a:t>
            </a:r>
            <a:r>
              <a:rPr lang="zh-CN" altLang="en-US" sz="2800" b="1" dirty="0">
                <a:solidFill>
                  <a:srgbClr val="7030A0"/>
                </a:solidFill>
              </a:rPr>
              <a:t>份数＝总量     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              总量</a:t>
            </a:r>
            <a:r>
              <a:rPr lang="en-US" altLang="zh-CN" sz="2800" b="1" dirty="0">
                <a:solidFill>
                  <a:srgbClr val="7030A0"/>
                </a:solidFill>
              </a:rPr>
              <a:t>÷1</a:t>
            </a:r>
            <a:r>
              <a:rPr lang="zh-CN" altLang="en-US" sz="2800" b="1" dirty="0">
                <a:solidFill>
                  <a:srgbClr val="7030A0"/>
                </a:solidFill>
              </a:rPr>
              <a:t>份数量＝份数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              总量</a:t>
            </a:r>
            <a:r>
              <a:rPr lang="en-US" altLang="zh-CN" sz="2800" b="1" dirty="0">
                <a:solidFill>
                  <a:srgbClr val="7030A0"/>
                </a:solidFill>
              </a:rPr>
              <a:t>÷</a:t>
            </a:r>
            <a:r>
              <a:rPr lang="zh-CN" altLang="en-US" sz="2800" b="1" dirty="0">
                <a:solidFill>
                  <a:srgbClr val="7030A0"/>
                </a:solidFill>
              </a:rPr>
              <a:t>另一份数＝另一每份数量 </a:t>
            </a:r>
          </a:p>
          <a:p>
            <a:r>
              <a:rPr lang="zh-CN" altLang="en-US" sz="2800" b="1" dirty="0">
                <a:solidFill>
                  <a:srgbClr val="7030A0"/>
                </a:solidFill>
              </a:rPr>
              <a:t>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en-US" altLang="zh-CN" sz="2800" b="1" dirty="0" smtClean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解题思路和方法</a:t>
            </a:r>
            <a:r>
              <a:rPr lang="en-US" altLang="zh-CN" sz="2800" b="1" dirty="0">
                <a:solidFill>
                  <a:srgbClr val="7030A0"/>
                </a:solidFill>
              </a:rPr>
              <a:t>】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zh-CN" altLang="en-US" sz="2800" b="1" dirty="0" smtClean="0">
                <a:solidFill>
                  <a:srgbClr val="7030A0"/>
                </a:solidFill>
              </a:rPr>
              <a:t>先</a:t>
            </a:r>
            <a:r>
              <a:rPr lang="zh-CN" altLang="en-US" sz="2800" b="1" dirty="0">
                <a:solidFill>
                  <a:srgbClr val="7030A0"/>
                </a:solidFill>
              </a:rPr>
              <a:t>求出总数量，再根据题意得出所求的数量。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 例</a:t>
            </a:r>
            <a:r>
              <a:rPr lang="en-US" altLang="zh-CN" sz="2800" b="1" dirty="0">
                <a:solidFill>
                  <a:srgbClr val="7030A0"/>
                </a:solidFill>
              </a:rPr>
              <a:t>1 </a:t>
            </a:r>
            <a:r>
              <a:rPr lang="zh-CN" altLang="en-US" sz="2800" b="1" dirty="0" smtClean="0">
                <a:solidFill>
                  <a:srgbClr val="7030A0"/>
                </a:solidFill>
              </a:rPr>
              <a:t>、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   </a:t>
            </a:r>
            <a:r>
              <a:rPr lang="zh-CN" altLang="en-US" sz="2800" b="1" dirty="0">
                <a:solidFill>
                  <a:srgbClr val="7030A0"/>
                </a:solidFill>
              </a:rPr>
              <a:t>服装厂原来做一套衣服用布</a:t>
            </a:r>
            <a:r>
              <a:rPr lang="en-US" altLang="zh-CN" sz="2800" b="1" dirty="0">
                <a:solidFill>
                  <a:srgbClr val="7030A0"/>
                </a:solidFill>
              </a:rPr>
              <a:t>3.2</a:t>
            </a:r>
            <a:r>
              <a:rPr lang="zh-CN" altLang="en-US" sz="2800" b="1" dirty="0">
                <a:solidFill>
                  <a:srgbClr val="7030A0"/>
                </a:solidFill>
              </a:rPr>
              <a:t>米，改进裁剪方法后，每套衣服用布</a:t>
            </a:r>
            <a:r>
              <a:rPr lang="en-US" altLang="zh-CN" sz="2800" b="1" dirty="0">
                <a:solidFill>
                  <a:srgbClr val="7030A0"/>
                </a:solidFill>
              </a:rPr>
              <a:t>2.8</a:t>
            </a:r>
            <a:r>
              <a:rPr lang="zh-CN" altLang="en-US" sz="2800" b="1" dirty="0">
                <a:solidFill>
                  <a:srgbClr val="7030A0"/>
                </a:solidFill>
              </a:rPr>
              <a:t>米。原来做</a:t>
            </a:r>
            <a:r>
              <a:rPr lang="en-US" altLang="zh-CN" sz="2800" b="1" dirty="0">
                <a:solidFill>
                  <a:srgbClr val="7030A0"/>
                </a:solidFill>
              </a:rPr>
              <a:t>791</a:t>
            </a:r>
            <a:r>
              <a:rPr lang="zh-CN" altLang="en-US" sz="2800" b="1" dirty="0">
                <a:solidFill>
                  <a:srgbClr val="7030A0"/>
                </a:solidFill>
              </a:rPr>
              <a:t>套衣服的布，现在可以做多少套？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88840"/>
            <a:ext cx="4716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 （</a:t>
            </a:r>
            <a:r>
              <a:rPr lang="en-US" altLang="zh-CN" sz="2800" b="1" dirty="0">
                <a:solidFill>
                  <a:srgbClr val="7030A0"/>
                </a:solidFill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</a:rPr>
              <a:t>）这批布总共有多少米？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2618909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（</a:t>
            </a:r>
            <a:r>
              <a:rPr lang="en-US" altLang="zh-CN" sz="2800" b="1" dirty="0">
                <a:solidFill>
                  <a:srgbClr val="7030A0"/>
                </a:solidFill>
              </a:rPr>
              <a:t>2</a:t>
            </a:r>
            <a:r>
              <a:rPr lang="zh-CN" altLang="en-US" sz="2800" b="1" dirty="0">
                <a:solidFill>
                  <a:srgbClr val="7030A0"/>
                </a:solidFill>
              </a:rPr>
              <a:t>）现在可以做多少套？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1970837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3.2×791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2531.2</a:t>
            </a:r>
            <a:r>
              <a:rPr lang="zh-CN" altLang="en-US" sz="2800" b="1" dirty="0"/>
              <a:t>（米）</a:t>
            </a:r>
          </a:p>
          <a:p>
            <a:endParaRPr lang="zh-CN" alt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36504" y="2636912"/>
            <a:ext cx="4139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</a:t>
            </a:r>
            <a:r>
              <a:rPr lang="en-US" altLang="zh-CN" sz="2800" b="1" dirty="0"/>
              <a:t>2531.2÷2.8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904</a:t>
            </a:r>
            <a:r>
              <a:rPr lang="zh-CN" altLang="en-US" sz="2800" b="1" dirty="0"/>
              <a:t>（套）</a:t>
            </a:r>
          </a:p>
          <a:p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3268141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列成综合算式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    </a:t>
            </a:r>
            <a:r>
              <a:rPr lang="en-US" altLang="zh-CN" sz="2800" b="1" dirty="0" smtClean="0"/>
              <a:t>3.2×791÷2.8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904</a:t>
            </a:r>
            <a:r>
              <a:rPr lang="zh-CN" altLang="en-US" sz="2800" b="1" dirty="0"/>
              <a:t>（套）</a:t>
            </a:r>
          </a:p>
          <a:p>
            <a:endParaRPr lang="zh-CN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45224" y="3933056"/>
            <a:ext cx="4151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答：现在可以做</a:t>
            </a:r>
            <a:r>
              <a:rPr lang="en-US" altLang="zh-CN" sz="2800" b="1" dirty="0"/>
              <a:t>904</a:t>
            </a:r>
            <a:r>
              <a:rPr lang="zh-CN" altLang="en-US" sz="2800" b="1" dirty="0"/>
              <a:t>套。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4437112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可以用反比例解题吗？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15616" y="5301208"/>
            <a:ext cx="5904656" cy="1077218"/>
            <a:chOff x="1115616" y="5301208"/>
            <a:chExt cx="5904656" cy="1077218"/>
          </a:xfrm>
        </p:grpSpPr>
        <p:sp>
          <p:nvSpPr>
            <p:cNvPr id="12" name="TextBox 11"/>
            <p:cNvSpPr txBox="1"/>
            <p:nvPr/>
          </p:nvSpPr>
          <p:spPr>
            <a:xfrm>
              <a:off x="1115616" y="5301208"/>
              <a:ext cx="59046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/>
                <a:t>2.8</a:t>
              </a:r>
              <a:r>
                <a:rPr lang="en-US" altLang="zh-CN" sz="3200" b="1" dirty="0"/>
                <a:t> </a:t>
              </a:r>
              <a:r>
                <a:rPr lang="en-US" altLang="zh-CN" sz="3200" b="1" dirty="0" smtClean="0"/>
                <a:t>      =3.2×791</a:t>
              </a:r>
              <a:endParaRPr lang="en-US" altLang="zh-CN" sz="3200" b="1" dirty="0"/>
            </a:p>
            <a:p>
              <a:r>
                <a:rPr lang="en-US" altLang="zh-CN" sz="3200" b="1" dirty="0" smtClean="0"/>
                <a:t> </a:t>
              </a:r>
              <a:endParaRPr lang="zh-CN" altLang="en-US" sz="3200" b="1" dirty="0"/>
            </a:p>
          </p:txBody>
        </p:sp>
        <p:pic>
          <p:nvPicPr>
            <p:cNvPr id="13" name="图片 12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688" y="5373216"/>
              <a:ext cx="428625" cy="453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例</a:t>
            </a:r>
            <a:r>
              <a:rPr lang="en-US" altLang="zh-CN" sz="2800" b="1" dirty="0">
                <a:solidFill>
                  <a:srgbClr val="7030A0"/>
                </a:solidFill>
              </a:rPr>
              <a:t>2    </a:t>
            </a:r>
            <a:r>
              <a:rPr lang="zh-CN" altLang="en-US" sz="2800" b="1" dirty="0">
                <a:solidFill>
                  <a:srgbClr val="7030A0"/>
                </a:solidFill>
              </a:rPr>
              <a:t>小华每天读</a:t>
            </a:r>
            <a:r>
              <a:rPr lang="en-US" altLang="zh-CN" sz="2800" b="1" dirty="0">
                <a:solidFill>
                  <a:srgbClr val="7030A0"/>
                </a:solidFill>
              </a:rPr>
              <a:t>24</a:t>
            </a:r>
            <a:r>
              <a:rPr lang="zh-CN" altLang="en-US" sz="2800" b="1" dirty="0">
                <a:solidFill>
                  <a:srgbClr val="7030A0"/>
                </a:solidFill>
              </a:rPr>
              <a:t>页书，</a:t>
            </a:r>
            <a:r>
              <a:rPr lang="en-US" altLang="zh-CN" sz="2800" b="1" dirty="0">
                <a:solidFill>
                  <a:srgbClr val="7030A0"/>
                </a:solidFill>
              </a:rPr>
              <a:t>12</a:t>
            </a:r>
            <a:r>
              <a:rPr lang="zh-CN" altLang="en-US" sz="2800" b="1" dirty="0">
                <a:solidFill>
                  <a:srgbClr val="7030A0"/>
                </a:solidFill>
              </a:rPr>
              <a:t>天读完了</a:t>
            </a:r>
            <a:r>
              <a:rPr lang="en-US" altLang="zh-CN" sz="2800" b="1" dirty="0">
                <a:solidFill>
                  <a:srgbClr val="7030A0"/>
                </a:solidFill>
              </a:rPr>
              <a:t>《</a:t>
            </a:r>
            <a:r>
              <a:rPr lang="zh-CN" altLang="en-US" sz="2800" b="1" dirty="0">
                <a:solidFill>
                  <a:srgbClr val="7030A0"/>
                </a:solidFill>
              </a:rPr>
              <a:t>红岩</a:t>
            </a:r>
            <a:r>
              <a:rPr lang="en-US" altLang="zh-CN" sz="2800" b="1" dirty="0">
                <a:solidFill>
                  <a:srgbClr val="7030A0"/>
                </a:solidFill>
              </a:rPr>
              <a:t>》</a:t>
            </a:r>
            <a:r>
              <a:rPr lang="zh-CN" altLang="en-US" sz="2800" b="1" dirty="0">
                <a:solidFill>
                  <a:srgbClr val="7030A0"/>
                </a:solidFill>
              </a:rPr>
              <a:t>一书。小明每天读</a:t>
            </a:r>
            <a:r>
              <a:rPr lang="en-US" altLang="zh-CN" sz="2800" b="1" dirty="0">
                <a:solidFill>
                  <a:srgbClr val="7030A0"/>
                </a:solidFill>
              </a:rPr>
              <a:t>36</a:t>
            </a:r>
            <a:r>
              <a:rPr lang="zh-CN" altLang="en-US" sz="2800" b="1" dirty="0">
                <a:solidFill>
                  <a:srgbClr val="7030A0"/>
                </a:solidFill>
              </a:rPr>
              <a:t>页书，几天可以读完</a:t>
            </a:r>
            <a:r>
              <a:rPr lang="en-US" altLang="zh-CN" sz="2800" b="1" dirty="0">
                <a:solidFill>
                  <a:srgbClr val="7030A0"/>
                </a:solidFill>
              </a:rPr>
              <a:t>《</a:t>
            </a:r>
            <a:r>
              <a:rPr lang="zh-CN" altLang="en-US" sz="2800" b="1" dirty="0">
                <a:solidFill>
                  <a:srgbClr val="7030A0"/>
                </a:solidFill>
              </a:rPr>
              <a:t>红岩</a:t>
            </a:r>
            <a:r>
              <a:rPr lang="en-US" altLang="zh-CN" sz="2800" b="1" dirty="0">
                <a:solidFill>
                  <a:srgbClr val="7030A0"/>
                </a:solidFill>
              </a:rPr>
              <a:t>》</a:t>
            </a:r>
            <a:r>
              <a:rPr lang="zh-CN" altLang="en-US" sz="2800" b="1" dirty="0">
                <a:solidFill>
                  <a:srgbClr val="7030A0"/>
                </a:solidFill>
              </a:rPr>
              <a:t>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96752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（</a:t>
            </a:r>
            <a:r>
              <a:rPr lang="en-US" altLang="zh-CN" sz="2800" b="1" dirty="0">
                <a:solidFill>
                  <a:srgbClr val="1F02CE"/>
                </a:solidFill>
              </a:rPr>
              <a:t>1</a:t>
            </a:r>
            <a:r>
              <a:rPr lang="zh-CN" altLang="en-US" sz="2800" b="1" dirty="0">
                <a:solidFill>
                  <a:srgbClr val="1F02CE"/>
                </a:solidFill>
              </a:rPr>
              <a:t>）</a:t>
            </a:r>
            <a:r>
              <a:rPr lang="en-US" altLang="zh-CN" sz="2800" b="1" dirty="0">
                <a:solidFill>
                  <a:srgbClr val="1F02CE"/>
                </a:solidFill>
              </a:rPr>
              <a:t>《</a:t>
            </a:r>
            <a:r>
              <a:rPr lang="zh-CN" altLang="en-US" sz="2800" b="1" dirty="0">
                <a:solidFill>
                  <a:srgbClr val="1F02CE"/>
                </a:solidFill>
              </a:rPr>
              <a:t>红岩</a:t>
            </a:r>
            <a:r>
              <a:rPr lang="en-US" altLang="zh-CN" sz="2800" b="1" dirty="0">
                <a:solidFill>
                  <a:srgbClr val="1F02CE"/>
                </a:solidFill>
              </a:rPr>
              <a:t>》</a:t>
            </a:r>
            <a:r>
              <a:rPr lang="zh-CN" altLang="en-US" sz="2800" b="1" dirty="0">
                <a:solidFill>
                  <a:srgbClr val="1F02CE"/>
                </a:solidFill>
              </a:rPr>
              <a:t>这本书总共多少页？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772816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（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）小明几天可以读完</a:t>
            </a:r>
            <a:r>
              <a:rPr lang="en-US" altLang="zh-CN" sz="2800" b="1" dirty="0">
                <a:solidFill>
                  <a:srgbClr val="1F02CE"/>
                </a:solidFill>
              </a:rPr>
              <a:t>《</a:t>
            </a:r>
            <a:r>
              <a:rPr lang="zh-CN" altLang="en-US" sz="2800" b="1" dirty="0">
                <a:solidFill>
                  <a:srgbClr val="1F02CE"/>
                </a:solidFill>
              </a:rPr>
              <a:t>红岩</a:t>
            </a:r>
            <a:r>
              <a:rPr lang="en-US" altLang="zh-CN" sz="2800" b="1" dirty="0">
                <a:solidFill>
                  <a:srgbClr val="1F02CE"/>
                </a:solidFill>
              </a:rPr>
              <a:t>》</a:t>
            </a:r>
            <a:r>
              <a:rPr lang="zh-CN" altLang="en-US" sz="2800" b="1" dirty="0">
                <a:solidFill>
                  <a:srgbClr val="1F02CE"/>
                </a:solidFill>
              </a:rPr>
              <a:t>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2564904"/>
            <a:ext cx="726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列成综合算式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        </a:t>
            </a:r>
            <a:r>
              <a:rPr lang="en-US" altLang="zh-CN" sz="2800" b="1" dirty="0"/>
              <a:t>24×12÷36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（天）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1880" y="3284984"/>
            <a:ext cx="5221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答：小明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天可以读完</a:t>
            </a:r>
            <a:r>
              <a:rPr lang="en-US" altLang="zh-CN" sz="2800" b="1" dirty="0"/>
              <a:t>《</a:t>
            </a:r>
            <a:r>
              <a:rPr lang="zh-CN" altLang="en-US" sz="2800" b="1" dirty="0"/>
              <a:t>红岩</a:t>
            </a:r>
            <a:r>
              <a:rPr lang="en-US" altLang="zh-CN" sz="2800" b="1" dirty="0"/>
              <a:t>》</a:t>
            </a:r>
            <a:r>
              <a:rPr lang="zh-CN" altLang="en-US" sz="2800" b="1" dirty="0"/>
              <a:t>。</a:t>
            </a:r>
          </a:p>
          <a:p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40152" y="1124744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</a:t>
            </a:r>
            <a:r>
              <a:rPr lang="en-US" altLang="zh-CN" sz="2800" b="1" dirty="0"/>
              <a:t>24×12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288</a:t>
            </a:r>
            <a:r>
              <a:rPr lang="zh-CN" altLang="en-US" sz="2800" b="1" dirty="0"/>
              <a:t>（页）</a:t>
            </a:r>
          </a:p>
          <a:p>
            <a:endParaRPr lang="zh-CN" alt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700808"/>
            <a:ext cx="3203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</a:t>
            </a:r>
            <a:r>
              <a:rPr lang="en-US" altLang="zh-CN" sz="2800" b="1" dirty="0"/>
              <a:t>288÷36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（天）</a:t>
            </a:r>
          </a:p>
          <a:p>
            <a:endParaRPr lang="zh-CN" altLang="en-US" sz="2800" b="1" dirty="0" smtClean="0"/>
          </a:p>
          <a:p>
            <a:endParaRPr lang="zh-CN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4633972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可以用反比例解题吗？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83568" y="5448126"/>
            <a:ext cx="5904656" cy="1077218"/>
            <a:chOff x="1115616" y="5301208"/>
            <a:chExt cx="5904656" cy="1077218"/>
          </a:xfrm>
        </p:grpSpPr>
        <p:sp>
          <p:nvSpPr>
            <p:cNvPr id="13" name="TextBox 12"/>
            <p:cNvSpPr txBox="1"/>
            <p:nvPr/>
          </p:nvSpPr>
          <p:spPr>
            <a:xfrm>
              <a:off x="1115616" y="5301208"/>
              <a:ext cx="59046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/>
                <a:t>36       =24×12</a:t>
              </a:r>
              <a:endParaRPr lang="en-US" altLang="zh-CN" sz="3200" b="1" dirty="0"/>
            </a:p>
            <a:p>
              <a:r>
                <a:rPr lang="en-US" altLang="zh-CN" sz="3200" b="1" dirty="0" smtClean="0"/>
                <a:t> </a:t>
              </a:r>
              <a:endParaRPr lang="zh-CN" altLang="en-US" sz="3200" b="1" dirty="0"/>
            </a:p>
          </p:txBody>
        </p:sp>
        <p:pic>
          <p:nvPicPr>
            <p:cNvPr id="14" name="图片 13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688" y="5373216"/>
              <a:ext cx="428625" cy="453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例</a:t>
            </a:r>
            <a:r>
              <a:rPr lang="en-US" altLang="zh-CN" sz="2800" b="1" dirty="0">
                <a:solidFill>
                  <a:srgbClr val="7030A0"/>
                </a:solidFill>
              </a:rPr>
              <a:t>3    </a:t>
            </a:r>
            <a:r>
              <a:rPr lang="zh-CN" altLang="en-US" sz="2800" b="1" dirty="0">
                <a:solidFill>
                  <a:srgbClr val="7030A0"/>
                </a:solidFill>
              </a:rPr>
              <a:t>食堂运来一批蔬菜，原计划每天吃</a:t>
            </a:r>
            <a:r>
              <a:rPr lang="en-US" altLang="zh-CN" sz="2800" b="1" dirty="0">
                <a:solidFill>
                  <a:srgbClr val="7030A0"/>
                </a:solidFill>
              </a:rPr>
              <a:t>50</a:t>
            </a:r>
            <a:r>
              <a:rPr lang="zh-CN" altLang="en-US" sz="2800" b="1" dirty="0">
                <a:solidFill>
                  <a:srgbClr val="7030A0"/>
                </a:solidFill>
              </a:rPr>
              <a:t>千克，</a:t>
            </a:r>
            <a:r>
              <a:rPr lang="en-US" altLang="zh-CN" sz="2800" b="1" dirty="0">
                <a:solidFill>
                  <a:srgbClr val="7030A0"/>
                </a:solidFill>
              </a:rPr>
              <a:t>30</a:t>
            </a:r>
            <a:r>
              <a:rPr lang="zh-CN" altLang="en-US" sz="2800" b="1" dirty="0">
                <a:solidFill>
                  <a:srgbClr val="7030A0"/>
                </a:solidFill>
              </a:rPr>
              <a:t>天慢慢消费完这批蔬菜。后来根据大家的意见，每天比原计划多吃</a:t>
            </a:r>
            <a:r>
              <a:rPr lang="en-US" altLang="zh-CN" sz="2800" b="1" dirty="0">
                <a:solidFill>
                  <a:srgbClr val="7030A0"/>
                </a:solidFill>
              </a:rPr>
              <a:t>10</a:t>
            </a:r>
            <a:r>
              <a:rPr lang="zh-CN" altLang="en-US" sz="2800" b="1" dirty="0">
                <a:solidFill>
                  <a:srgbClr val="7030A0"/>
                </a:solidFill>
              </a:rPr>
              <a:t>千克，这批蔬菜可以吃多少天？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80528" y="1772816"/>
            <a:ext cx="5004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</a:rPr>
              <a:t> 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）这批蔬菜共有多少千克？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520" y="234888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）这批蔬菜可以吃多少天？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1700808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50×30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1500</a:t>
            </a:r>
            <a:r>
              <a:rPr lang="zh-CN" altLang="en-US" sz="2800" b="1" dirty="0"/>
              <a:t>（千克）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504" y="2348880"/>
            <a:ext cx="4607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</a:t>
            </a:r>
            <a:r>
              <a:rPr lang="en-US" altLang="zh-CN" sz="2800" b="1" dirty="0"/>
              <a:t>1500÷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50</a:t>
            </a:r>
            <a:r>
              <a:rPr lang="zh-CN" altLang="en-US" sz="2800" b="1" dirty="0"/>
              <a:t>＋</a:t>
            </a:r>
            <a:r>
              <a:rPr lang="en-US" altLang="zh-CN" sz="2800" b="1" dirty="0" smtClean="0"/>
              <a:t>10</a:t>
            </a:r>
            <a:r>
              <a:rPr lang="zh-CN" altLang="en-US" sz="2800" b="1" dirty="0" smtClean="0"/>
              <a:t>）＝</a:t>
            </a:r>
            <a:r>
              <a:rPr lang="en-US" altLang="zh-CN" sz="2800" b="1" dirty="0"/>
              <a:t>25</a:t>
            </a:r>
            <a:r>
              <a:rPr lang="zh-CN" altLang="en-US" sz="2800" b="1" dirty="0"/>
              <a:t>（天）</a:t>
            </a:r>
          </a:p>
          <a:p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2924944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列成综合算式 </a:t>
            </a:r>
            <a:endParaRPr lang="en-US" altLang="zh-CN" sz="2800" b="1" dirty="0" smtClean="0">
              <a:solidFill>
                <a:srgbClr val="0070C0"/>
              </a:solidFill>
            </a:endParaRPr>
          </a:p>
          <a:p>
            <a:r>
              <a:rPr lang="en-US" altLang="zh-CN" sz="2800" b="1" dirty="0" smtClean="0"/>
              <a:t>50×30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50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10</a:t>
            </a:r>
            <a:r>
              <a:rPr lang="zh-CN" altLang="en-US" sz="2800" b="1" dirty="0" smtClean="0"/>
              <a:t>）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1500÷60</a:t>
            </a:r>
          </a:p>
          <a:p>
            <a:r>
              <a:rPr lang="zh-CN" altLang="en-US" sz="2800" b="1" dirty="0" smtClean="0"/>
              <a:t>＝</a:t>
            </a:r>
            <a:r>
              <a:rPr lang="en-US" altLang="zh-CN" sz="2800" b="1" dirty="0"/>
              <a:t>25</a:t>
            </a:r>
            <a:r>
              <a:rPr lang="zh-CN" altLang="en-US" sz="2800" b="1" dirty="0"/>
              <a:t>（天）</a:t>
            </a:r>
          </a:p>
          <a:p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4201924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答：这批蔬菜可以吃</a:t>
            </a:r>
            <a:r>
              <a:rPr lang="en-US" altLang="zh-CN" sz="2800" b="1" dirty="0"/>
              <a:t>25</a:t>
            </a:r>
            <a:r>
              <a:rPr lang="zh-CN" altLang="en-US" sz="2800" b="1" dirty="0"/>
              <a:t>天。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5013176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可以用反比例解题吗？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1115616" y="5880174"/>
            <a:ext cx="5904656" cy="1077218"/>
            <a:chOff x="1115616" y="5301208"/>
            <a:chExt cx="5904656" cy="1077218"/>
          </a:xfrm>
        </p:grpSpPr>
        <p:sp>
          <p:nvSpPr>
            <p:cNvPr id="12" name="TextBox 11"/>
            <p:cNvSpPr txBox="1"/>
            <p:nvPr/>
          </p:nvSpPr>
          <p:spPr>
            <a:xfrm>
              <a:off x="1115616" y="5301208"/>
              <a:ext cx="59046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/>
                <a:t>（</a:t>
              </a:r>
              <a:r>
                <a:rPr lang="en-US" altLang="zh-CN" sz="3200" b="1" dirty="0" smtClean="0"/>
                <a:t>50+10</a:t>
              </a:r>
              <a:r>
                <a:rPr lang="zh-CN" altLang="en-US" sz="3200" b="1" dirty="0" smtClean="0"/>
                <a:t>）</a:t>
              </a:r>
              <a:r>
                <a:rPr lang="en-US" altLang="zh-CN" sz="3200" b="1" dirty="0" smtClean="0"/>
                <a:t>   =50×30</a:t>
              </a:r>
              <a:endParaRPr lang="en-US" altLang="zh-CN" sz="3200" b="1" dirty="0"/>
            </a:p>
            <a:p>
              <a:r>
                <a:rPr lang="en-US" altLang="zh-CN" sz="3200" b="1" dirty="0" smtClean="0"/>
                <a:t> </a:t>
              </a:r>
              <a:endParaRPr lang="zh-CN" altLang="en-US" sz="3200" b="1" dirty="0"/>
            </a:p>
          </p:txBody>
        </p:sp>
        <p:pic>
          <p:nvPicPr>
            <p:cNvPr id="13" name="图片 12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3808" y="5373216"/>
              <a:ext cx="428625" cy="453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第三章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和 差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含义</a:t>
            </a:r>
            <a:r>
              <a:rPr lang="en-US" altLang="zh-CN" sz="2800" b="1" dirty="0">
                <a:solidFill>
                  <a:srgbClr val="7030A0"/>
                </a:solidFill>
              </a:rPr>
              <a:t>】  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zh-CN" altLang="en-US" sz="2800" b="1" dirty="0"/>
              <a:t>已知两个数量的和与差，求这两个数量各是多少，这类应用题叫和差问题。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  <a:p>
            <a:r>
              <a:rPr lang="zh-CN" altLang="en-US" sz="2800" b="1" dirty="0">
                <a:solidFill>
                  <a:srgbClr val="7030A0"/>
                </a:solidFill>
              </a:rPr>
              <a:t> </a:t>
            </a:r>
            <a:r>
              <a:rPr lang="en-US" altLang="zh-CN" sz="2800" b="1" dirty="0" smtClean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数量关系</a:t>
            </a:r>
            <a:r>
              <a:rPr lang="en-US" altLang="zh-CN" sz="2800" b="1" dirty="0">
                <a:solidFill>
                  <a:srgbClr val="7030A0"/>
                </a:solidFill>
              </a:rPr>
              <a:t>】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zh-CN" altLang="en-US" sz="2800" b="1" dirty="0"/>
              <a:t>大数＝（和＋差）</a:t>
            </a:r>
            <a:r>
              <a:rPr lang="en-US" altLang="zh-CN" sz="2800" b="1" dirty="0"/>
              <a:t>÷ 2 </a:t>
            </a:r>
            <a:endParaRPr lang="en-US" altLang="zh-CN" sz="2800" b="1" dirty="0" smtClean="0"/>
          </a:p>
          <a:p>
            <a:r>
              <a:rPr lang="zh-CN" altLang="en-US" sz="2800" b="1" dirty="0"/>
              <a:t>小数＝（和－差）</a:t>
            </a:r>
            <a:r>
              <a:rPr lang="en-US" altLang="zh-CN" sz="2800" b="1" dirty="0"/>
              <a:t>÷ 2 </a:t>
            </a:r>
            <a:endParaRPr lang="zh-CN" altLang="en-US" sz="2800" b="1" dirty="0"/>
          </a:p>
          <a:p>
            <a:r>
              <a:rPr lang="zh-CN" altLang="en-US" sz="2800" b="1" dirty="0" smtClean="0">
                <a:solidFill>
                  <a:srgbClr val="7030A0"/>
                </a:solidFill>
              </a:rPr>
              <a:t> </a:t>
            </a:r>
            <a:endParaRPr lang="en-US" altLang="zh-CN" sz="2800" b="1" dirty="0">
              <a:solidFill>
                <a:srgbClr val="7030A0"/>
              </a:solidFill>
            </a:endParaRPr>
          </a:p>
          <a:p>
            <a:r>
              <a:rPr lang="en-US" altLang="zh-CN" sz="2800" b="1" dirty="0" smtClean="0">
                <a:solidFill>
                  <a:srgbClr val="7030A0"/>
                </a:solidFill>
              </a:rPr>
              <a:t>【</a:t>
            </a:r>
            <a:r>
              <a:rPr lang="zh-CN" altLang="en-US" sz="2800" b="1" dirty="0">
                <a:solidFill>
                  <a:srgbClr val="7030A0"/>
                </a:solidFill>
              </a:rPr>
              <a:t>解题思路和方法</a:t>
            </a:r>
            <a:r>
              <a:rPr lang="en-US" altLang="zh-CN" sz="2800" b="1" dirty="0">
                <a:solidFill>
                  <a:srgbClr val="7030A0"/>
                </a:solidFill>
              </a:rPr>
              <a:t>】  </a:t>
            </a:r>
            <a:endParaRPr lang="en-US" altLang="zh-CN" sz="2800" b="1" dirty="0" smtClean="0">
              <a:solidFill>
                <a:srgbClr val="7030A0"/>
              </a:solidFill>
            </a:endParaRPr>
          </a:p>
          <a:p>
            <a:r>
              <a:rPr lang="zh-CN" altLang="en-US" sz="2800" b="1" dirty="0"/>
              <a:t>简单的题目可以直接套用公式；复杂的题目变通后再用公式。</a:t>
            </a:r>
          </a:p>
          <a:p>
            <a:endParaRPr lang="zh-CN" altLang="en-US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16974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例</a:t>
            </a:r>
            <a:r>
              <a:rPr lang="en-US" altLang="zh-CN" sz="2800" b="1" dirty="0"/>
              <a:t>1    </a:t>
            </a:r>
            <a:r>
              <a:rPr lang="zh-CN" altLang="en-US" sz="2800" b="1" dirty="0"/>
              <a:t>甲乙两班共有学生</a:t>
            </a:r>
            <a:r>
              <a:rPr lang="en-US" altLang="zh-CN" sz="2800" b="1" dirty="0"/>
              <a:t>98</a:t>
            </a:r>
            <a:r>
              <a:rPr lang="zh-CN" altLang="en-US" sz="2800" b="1" dirty="0"/>
              <a:t>人，甲班比乙班多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人，求两班各有多少人？</a:t>
            </a:r>
          </a:p>
          <a:p>
            <a:r>
              <a:rPr lang="zh-CN" altLang="en-US" sz="2800" b="1" dirty="0"/>
              <a:t>      </a:t>
            </a:r>
            <a:r>
              <a:rPr lang="zh-CN" altLang="en-US" sz="2800" b="1" dirty="0" smtClean="0"/>
              <a:t> 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5085184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甲班人数＝（</a:t>
            </a:r>
            <a:r>
              <a:rPr lang="en-US" altLang="zh-CN" sz="2800" b="1" dirty="0" smtClean="0"/>
              <a:t>98</a:t>
            </a:r>
            <a:r>
              <a:rPr lang="zh-CN" altLang="en-US" sz="2800" b="1" dirty="0" smtClean="0"/>
              <a:t>＋</a:t>
            </a:r>
            <a:r>
              <a:rPr lang="en-US" altLang="zh-CN" sz="2800" b="1" dirty="0" smtClean="0"/>
              <a:t>6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52</a:t>
            </a:r>
            <a:r>
              <a:rPr lang="zh-CN" altLang="en-US" sz="2800" b="1" dirty="0" smtClean="0"/>
              <a:t>（人）</a:t>
            </a:r>
            <a:endParaRPr lang="zh-CN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2492896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乙班人数＝（</a:t>
            </a:r>
            <a:r>
              <a:rPr lang="en-US" altLang="zh-CN" sz="2800" b="1" dirty="0" smtClean="0"/>
              <a:t>98</a:t>
            </a:r>
            <a:r>
              <a:rPr lang="zh-CN" altLang="en-US" sz="2800" b="1" dirty="0" smtClean="0"/>
              <a:t>－</a:t>
            </a:r>
            <a:r>
              <a:rPr lang="en-US" altLang="zh-CN" sz="2800" b="1" dirty="0" smtClean="0"/>
              <a:t>6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46</a:t>
            </a:r>
            <a:r>
              <a:rPr lang="zh-CN" altLang="en-US" sz="2800" b="1" dirty="0" smtClean="0"/>
              <a:t>（人）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79912" y="5877272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答：甲班有</a:t>
            </a:r>
            <a:r>
              <a:rPr lang="en-US" altLang="zh-CN" sz="2800" b="1" dirty="0" smtClean="0"/>
              <a:t>52</a:t>
            </a:r>
            <a:r>
              <a:rPr lang="zh-CN" altLang="en-US" sz="2800" b="1" dirty="0" smtClean="0"/>
              <a:t>人，乙班有</a:t>
            </a:r>
            <a:r>
              <a:rPr lang="en-US" altLang="zh-CN" sz="2800" b="1" dirty="0" smtClean="0"/>
              <a:t>46</a:t>
            </a:r>
            <a:r>
              <a:rPr lang="zh-CN" altLang="en-US" sz="2800" b="1" dirty="0" smtClean="0"/>
              <a:t>人。 </a:t>
            </a:r>
          </a:p>
          <a:p>
            <a:endParaRPr lang="zh-CN" altLang="en-US" sz="2800" b="1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83568" y="836712"/>
            <a:ext cx="6840760" cy="1728192"/>
            <a:chOff x="611560" y="1124744"/>
            <a:chExt cx="6840760" cy="172819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547664" y="2060848"/>
              <a:ext cx="417646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547664" y="2636912"/>
              <a:ext cx="331236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860032" y="1916832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547664" y="1916832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724128" y="1916832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547664" y="2492896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860032" y="2492896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左大括号 18"/>
            <p:cNvSpPr/>
            <p:nvPr/>
          </p:nvSpPr>
          <p:spPr>
            <a:xfrm rot="5400000">
              <a:off x="5184068" y="1304763"/>
              <a:ext cx="216024" cy="864096"/>
            </a:xfrm>
            <a:prstGeom prst="leftBrace">
              <a:avLst>
                <a:gd name="adj1" fmla="val 102778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左大括号 19"/>
            <p:cNvSpPr/>
            <p:nvPr/>
          </p:nvSpPr>
          <p:spPr>
            <a:xfrm rot="10800000">
              <a:off x="6012160" y="1988841"/>
              <a:ext cx="324036" cy="756084"/>
            </a:xfrm>
            <a:prstGeom prst="leftBrace">
              <a:avLst>
                <a:gd name="adj1" fmla="val 102778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04048" y="112474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6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人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00192" y="2113692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98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人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60" y="1753652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1F02CE"/>
                  </a:solidFill>
                </a:rPr>
                <a:t>甲班</a:t>
              </a:r>
              <a:endParaRPr lang="zh-CN" altLang="en-US" sz="2800" b="1" dirty="0">
                <a:solidFill>
                  <a:srgbClr val="1F02C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1560" y="2329716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F02CE"/>
                  </a:solidFill>
                </a:rPr>
                <a:t>乙</a:t>
              </a:r>
              <a:r>
                <a:rPr lang="zh-CN" altLang="en-US" sz="2800" b="1" dirty="0" smtClean="0">
                  <a:solidFill>
                    <a:srgbClr val="1F02CE"/>
                  </a:solidFill>
                </a:rPr>
                <a:t>班</a:t>
              </a:r>
              <a:endParaRPr lang="zh-CN" altLang="en-US" sz="2800" b="1" dirty="0">
                <a:solidFill>
                  <a:srgbClr val="1F02C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236568" y="3645024"/>
            <a:ext cx="2583904" cy="756084"/>
            <a:chOff x="6236568" y="4077073"/>
            <a:chExt cx="2583904" cy="756084"/>
          </a:xfrm>
        </p:grpSpPr>
        <p:sp>
          <p:nvSpPr>
            <p:cNvPr id="37" name="左大括号 36"/>
            <p:cNvSpPr/>
            <p:nvPr/>
          </p:nvSpPr>
          <p:spPr>
            <a:xfrm rot="10800000">
              <a:off x="6236568" y="4077073"/>
              <a:ext cx="324036" cy="756084"/>
            </a:xfrm>
            <a:prstGeom prst="leftBrace">
              <a:avLst>
                <a:gd name="adj1" fmla="val 102778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524600" y="4201924"/>
              <a:ext cx="2295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</a:rPr>
                <a:t>（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 98 +6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）人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27584" y="2780928"/>
            <a:ext cx="5264968" cy="1728192"/>
            <a:chOff x="827584" y="3212976"/>
            <a:chExt cx="5264968" cy="1728192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772072" y="4149080"/>
              <a:ext cx="417646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772072" y="4725144"/>
              <a:ext cx="331236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5084440" y="4005064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772072" y="4005064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948536" y="4005064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772072" y="4581128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84440" y="4581128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左大括号 35"/>
            <p:cNvSpPr/>
            <p:nvPr/>
          </p:nvSpPr>
          <p:spPr>
            <a:xfrm rot="5400000">
              <a:off x="5408476" y="3392995"/>
              <a:ext cx="216024" cy="864096"/>
            </a:xfrm>
            <a:prstGeom prst="leftBrace">
              <a:avLst>
                <a:gd name="adj1" fmla="val 102778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28456" y="3212976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6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人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27584" y="3841884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1F02CE"/>
                  </a:solidFill>
                </a:rPr>
                <a:t>甲班</a:t>
              </a:r>
              <a:endParaRPr lang="zh-CN" altLang="en-US" sz="2800" b="1" dirty="0">
                <a:solidFill>
                  <a:srgbClr val="1F02C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7584" y="4417948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F02CE"/>
                  </a:solidFill>
                </a:rPr>
                <a:t>乙</a:t>
              </a:r>
              <a:r>
                <a:rPr lang="zh-CN" altLang="en-US" sz="2800" b="1" dirty="0" smtClean="0">
                  <a:solidFill>
                    <a:srgbClr val="1F02CE"/>
                  </a:solidFill>
                </a:rPr>
                <a:t>班</a:t>
              </a:r>
              <a:endParaRPr lang="zh-CN" altLang="en-US" sz="2800" b="1" dirty="0">
                <a:solidFill>
                  <a:srgbClr val="1F02CE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76056" y="4149080"/>
            <a:ext cx="1080120" cy="864096"/>
            <a:chOff x="5076056" y="4581128"/>
            <a:chExt cx="1080120" cy="864096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076056" y="4725144"/>
              <a:ext cx="86409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5940152" y="4581128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左大括号 44"/>
            <p:cNvSpPr/>
            <p:nvPr/>
          </p:nvSpPr>
          <p:spPr>
            <a:xfrm rot="16200000">
              <a:off x="5400091" y="4473117"/>
              <a:ext cx="216025" cy="864096"/>
            </a:xfrm>
            <a:prstGeom prst="leftBrace">
              <a:avLst>
                <a:gd name="adj1" fmla="val 102778"/>
                <a:gd name="adj2" fmla="val 51306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92080" y="492200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6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人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749022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例</a:t>
            </a:r>
            <a:r>
              <a:rPr lang="en-US" altLang="zh-CN" sz="2800" b="1" dirty="0"/>
              <a:t>1    </a:t>
            </a:r>
            <a:r>
              <a:rPr lang="zh-CN" altLang="en-US" sz="2800" b="1" dirty="0"/>
              <a:t>甲乙两班共有学生</a:t>
            </a:r>
            <a:r>
              <a:rPr lang="en-US" altLang="zh-CN" sz="2800" b="1" dirty="0"/>
              <a:t>98</a:t>
            </a:r>
            <a:r>
              <a:rPr lang="zh-CN" altLang="en-US" sz="2800" b="1" dirty="0"/>
              <a:t>人，甲班比乙班多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人，求两班各有多少人？</a:t>
            </a:r>
          </a:p>
          <a:p>
            <a:r>
              <a:rPr lang="zh-CN" altLang="en-US" sz="2800" b="1" dirty="0"/>
              <a:t>      </a:t>
            </a:r>
            <a:r>
              <a:rPr lang="zh-CN" altLang="en-US" sz="2800" b="1" dirty="0" smtClean="0"/>
              <a:t> 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3920" y="188640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F02CE"/>
                </a:solidFill>
              </a:rPr>
              <a:t>也可以用方程解：       </a:t>
            </a:r>
            <a:endParaRPr lang="zh-CN" altLang="en-US" sz="2800" b="1" dirty="0">
              <a:solidFill>
                <a:srgbClr val="1F02CE"/>
              </a:solidFill>
            </a:endParaRP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3528" y="2132856"/>
            <a:ext cx="2448272" cy="954107"/>
            <a:chOff x="827584" y="2132856"/>
            <a:chExt cx="2448272" cy="954107"/>
          </a:xfrm>
        </p:grpSpPr>
        <p:sp>
          <p:nvSpPr>
            <p:cNvPr id="6" name="TextBox 5"/>
            <p:cNvSpPr txBox="1"/>
            <p:nvPr/>
          </p:nvSpPr>
          <p:spPr>
            <a:xfrm>
              <a:off x="827584" y="2132856"/>
              <a:ext cx="24482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2800" b="1" dirty="0" smtClean="0"/>
            </a:p>
            <a:p>
              <a:r>
                <a:rPr lang="en-US" altLang="zh-CN" sz="2800" b="1" dirty="0"/>
                <a:t> </a:t>
              </a:r>
              <a:r>
                <a:rPr lang="en-US" altLang="zh-CN" sz="2800" b="1" dirty="0" smtClean="0"/>
                <a:t>    +6+       =98</a:t>
              </a:r>
              <a:endParaRPr lang="zh-CN" altLang="en-US" sz="2800" b="1" dirty="0"/>
            </a:p>
          </p:txBody>
        </p:sp>
        <p:pic>
          <p:nvPicPr>
            <p:cNvPr id="7" name="图片 6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592" y="2636912"/>
              <a:ext cx="428625" cy="381000"/>
            </a:xfrm>
            <a:prstGeom prst="rect">
              <a:avLst/>
            </a:prstGeom>
          </p:spPr>
        </p:pic>
        <p:pic>
          <p:nvPicPr>
            <p:cNvPr id="9" name="图片 8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1127" y="2636912"/>
              <a:ext cx="428625" cy="38100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23528" y="1844824"/>
            <a:ext cx="3456384" cy="523220"/>
            <a:chOff x="323528" y="1844824"/>
            <a:chExt cx="3456384" cy="523220"/>
          </a:xfrm>
        </p:grpSpPr>
        <p:sp>
          <p:nvSpPr>
            <p:cNvPr id="8" name="TextBox 7"/>
            <p:cNvSpPr txBox="1"/>
            <p:nvPr/>
          </p:nvSpPr>
          <p:spPr>
            <a:xfrm>
              <a:off x="323528" y="1844824"/>
              <a:ext cx="3456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/>
                <a:t>解：设乙班有     人。</a:t>
              </a:r>
              <a:endParaRPr lang="zh-CN" altLang="en-US" sz="2800" b="1" dirty="0"/>
            </a:p>
          </p:txBody>
        </p:sp>
        <p:pic>
          <p:nvPicPr>
            <p:cNvPr id="11" name="图片 10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59199" y="1916832"/>
              <a:ext cx="428625" cy="3810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3491880" y="1484784"/>
            <a:ext cx="5652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F02CE"/>
                </a:solidFill>
              </a:rPr>
              <a:t>❶先用未知数代替其中的一个数量。（这里用     代替乙班）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❷再用含有未知数的式子代替另一个数量。（这里用       </a:t>
            </a:r>
            <a:r>
              <a:rPr lang="en-US" altLang="zh-CN" sz="2800" b="1" dirty="0" smtClean="0">
                <a:solidFill>
                  <a:srgbClr val="1F02CE"/>
                </a:solidFill>
              </a:rPr>
              <a:t>+6</a:t>
            </a:r>
            <a:r>
              <a:rPr lang="zh-CN" altLang="en-US" sz="2800" b="1" dirty="0" smtClean="0">
                <a:solidFill>
                  <a:srgbClr val="1F02CE"/>
                </a:solidFill>
              </a:rPr>
              <a:t> 代替甲班）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❸列方程。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❹解方程、检验、写出答语。</a:t>
            </a:r>
            <a:endParaRPr lang="zh-CN" altLang="en-US" sz="2800" b="1" dirty="0">
              <a:solidFill>
                <a:srgbClr val="1F02CE"/>
              </a:solidFill>
            </a:endParaRPr>
          </a:p>
        </p:txBody>
      </p:sp>
      <p:pic>
        <p:nvPicPr>
          <p:cNvPr id="14" name="图片 13" descr="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988840"/>
            <a:ext cx="428625" cy="381000"/>
          </a:xfrm>
          <a:prstGeom prst="rect">
            <a:avLst/>
          </a:prstGeom>
        </p:spPr>
      </p:pic>
      <p:pic>
        <p:nvPicPr>
          <p:cNvPr id="15" name="图片 14" descr="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2852936"/>
            <a:ext cx="428625" cy="381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755576" y="3212976"/>
            <a:ext cx="2448272" cy="523220"/>
            <a:chOff x="971600" y="3212976"/>
            <a:chExt cx="2448272" cy="523220"/>
          </a:xfrm>
        </p:grpSpPr>
        <p:pic>
          <p:nvPicPr>
            <p:cNvPr id="16" name="图片 15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624" y="3284984"/>
              <a:ext cx="428625" cy="3810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971600" y="3212976"/>
              <a:ext cx="24482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/>
                <a:t>2     +6 =98</a:t>
              </a:r>
              <a:endParaRPr lang="zh-CN" altLang="en-US" sz="2800" b="1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03648" y="3789040"/>
            <a:ext cx="1800200" cy="523220"/>
            <a:chOff x="1403648" y="3789040"/>
            <a:chExt cx="1800200" cy="523220"/>
          </a:xfrm>
        </p:grpSpPr>
        <p:pic>
          <p:nvPicPr>
            <p:cNvPr id="19" name="图片 18" descr="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648" y="3861048"/>
              <a:ext cx="428625" cy="3810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763688" y="3789040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/>
                <a:t>=46</a:t>
              </a:r>
              <a:endParaRPr lang="zh-CN" altLang="en-US" sz="2800" b="1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27584" y="4293096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46+6=52</a:t>
            </a:r>
            <a:r>
              <a:rPr lang="zh-CN" altLang="en-US" sz="2800" b="1" dirty="0" smtClean="0"/>
              <a:t>（人）</a:t>
            </a:r>
            <a:endParaRPr lang="zh-CN" alt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9552" y="5282044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答：甲班有</a:t>
            </a:r>
            <a:r>
              <a:rPr lang="en-US" altLang="zh-CN" sz="2800" b="1" dirty="0" smtClean="0"/>
              <a:t>52</a:t>
            </a:r>
            <a:r>
              <a:rPr lang="zh-CN" altLang="en-US" sz="2800" b="1" dirty="0" smtClean="0"/>
              <a:t>人，乙班</a:t>
            </a:r>
            <a:r>
              <a:rPr lang="en-US" altLang="zh-CN" sz="2800" b="1" dirty="0" smtClean="0"/>
              <a:t>46</a:t>
            </a:r>
            <a:r>
              <a:rPr lang="zh-CN" altLang="en-US" sz="2800" b="1" dirty="0" smtClean="0"/>
              <a:t>人。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764704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2    </a:t>
            </a:r>
            <a:r>
              <a:rPr lang="zh-CN" altLang="en-US" sz="2800" b="1" dirty="0">
                <a:solidFill>
                  <a:srgbClr val="1F02CE"/>
                </a:solidFill>
              </a:rPr>
              <a:t>长方形的长和宽之和为</a:t>
            </a:r>
            <a:r>
              <a:rPr lang="en-US" altLang="zh-CN" sz="2800" b="1" dirty="0">
                <a:solidFill>
                  <a:srgbClr val="1F02CE"/>
                </a:solidFill>
              </a:rPr>
              <a:t>18</a:t>
            </a:r>
            <a:r>
              <a:rPr lang="zh-CN" altLang="en-US" sz="2800" b="1" dirty="0">
                <a:solidFill>
                  <a:srgbClr val="1F02CE"/>
                </a:solidFill>
              </a:rPr>
              <a:t>厘米，长比宽多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厘米，求长方形的面积。</a:t>
            </a: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2042845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长＝（</a:t>
            </a:r>
            <a:r>
              <a:rPr lang="en-US" altLang="zh-CN" sz="2800" b="1" dirty="0" smtClean="0"/>
              <a:t>18</a:t>
            </a:r>
            <a:r>
              <a:rPr lang="zh-CN" altLang="en-US" sz="2800" b="1" dirty="0" smtClean="0"/>
              <a:t>＋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10</a:t>
            </a:r>
            <a:r>
              <a:rPr lang="zh-CN" altLang="en-US" sz="2800" b="1" dirty="0" smtClean="0"/>
              <a:t>（厘米） </a:t>
            </a:r>
          </a:p>
          <a:p>
            <a:r>
              <a:rPr lang="zh-CN" altLang="en-US" sz="2800" b="1" dirty="0" smtClean="0"/>
              <a:t>  宽＝（</a:t>
            </a:r>
            <a:r>
              <a:rPr lang="en-US" altLang="zh-CN" sz="2800" b="1" dirty="0" smtClean="0"/>
              <a:t>18</a:t>
            </a:r>
            <a:r>
              <a:rPr lang="zh-CN" altLang="en-US" sz="2800" b="1" dirty="0" smtClean="0"/>
              <a:t>－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8</a:t>
            </a:r>
            <a:r>
              <a:rPr lang="zh-CN" altLang="en-US" sz="2800" b="1" dirty="0" smtClean="0"/>
              <a:t>（厘米）</a:t>
            </a:r>
            <a:endParaRPr lang="zh-CN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3501008"/>
            <a:ext cx="668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长方形的面积 ＝</a:t>
            </a:r>
            <a:r>
              <a:rPr lang="en-US" altLang="zh-CN" sz="2800" b="1" dirty="0" smtClean="0"/>
              <a:t>10×8</a:t>
            </a:r>
            <a:r>
              <a:rPr lang="zh-CN" altLang="en-US" sz="2800" b="1" dirty="0" smtClean="0"/>
              <a:t>＝</a:t>
            </a:r>
            <a:r>
              <a:rPr lang="en-US" altLang="zh-CN" sz="2800" b="1" dirty="0" smtClean="0"/>
              <a:t>80</a:t>
            </a:r>
            <a:r>
              <a:rPr lang="zh-CN" altLang="en-US" sz="2800" b="1" dirty="0" smtClean="0"/>
              <a:t>（平方厘米）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4571836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答：长方形的面积为</a:t>
            </a:r>
            <a:r>
              <a:rPr lang="en-US" altLang="zh-CN" sz="2800" b="1" dirty="0" smtClean="0"/>
              <a:t>80</a:t>
            </a:r>
            <a:r>
              <a:rPr lang="zh-CN" altLang="en-US" sz="2800" b="1" dirty="0" smtClean="0"/>
              <a:t>平方厘米。 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7849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例</a:t>
            </a:r>
            <a:r>
              <a:rPr lang="en-US" altLang="zh-CN" sz="2800" b="1" dirty="0"/>
              <a:t>3    </a:t>
            </a:r>
            <a:r>
              <a:rPr lang="zh-CN" altLang="en-US" sz="2800" b="1" dirty="0"/>
              <a:t>有甲乙丙三袋化肥，甲乙两袋共重</a:t>
            </a:r>
            <a:r>
              <a:rPr lang="en-US" altLang="zh-CN" sz="2800" b="1" dirty="0"/>
              <a:t>32</a:t>
            </a:r>
            <a:r>
              <a:rPr lang="zh-CN" altLang="en-US" sz="2800" b="1" dirty="0"/>
              <a:t>千克，乙丙两袋共重</a:t>
            </a:r>
            <a:r>
              <a:rPr lang="en-US" altLang="zh-CN" sz="2800" b="1" dirty="0"/>
              <a:t>30</a:t>
            </a:r>
            <a:r>
              <a:rPr lang="zh-CN" altLang="en-US" sz="2800" b="1" dirty="0"/>
              <a:t>千克，甲丙两袋共重</a:t>
            </a:r>
            <a:r>
              <a:rPr lang="en-US" altLang="zh-CN" sz="2800" b="1" dirty="0"/>
              <a:t>22</a:t>
            </a:r>
            <a:r>
              <a:rPr lang="zh-CN" altLang="en-US" sz="2800" b="1" dirty="0"/>
              <a:t>千克，求三袋化肥各重多少千克。</a:t>
            </a:r>
          </a:p>
          <a:p>
            <a:r>
              <a:rPr lang="zh-CN" altLang="en-US" sz="2800" dirty="0"/>
              <a:t>    </a:t>
            </a:r>
            <a:r>
              <a:rPr lang="zh-CN" altLang="en-US" sz="2800" dirty="0" smtClean="0"/>
              <a:t> </a:t>
            </a:r>
            <a:r>
              <a:rPr lang="zh-CN" altLang="en-US" sz="2800" b="1" dirty="0">
                <a:solidFill>
                  <a:srgbClr val="1F02CE"/>
                </a:solidFill>
              </a:rPr>
              <a:t>甲乙两袋、乙丙两袋都含有乙，从中可以看出甲比丙多（</a:t>
            </a:r>
            <a:r>
              <a:rPr lang="en-US" altLang="zh-CN" sz="2800" b="1" dirty="0">
                <a:solidFill>
                  <a:srgbClr val="1F02CE"/>
                </a:solidFill>
              </a:rPr>
              <a:t>32</a:t>
            </a:r>
            <a:r>
              <a:rPr lang="zh-CN" altLang="en-US" sz="2800" b="1" dirty="0">
                <a:solidFill>
                  <a:srgbClr val="1F02CE"/>
                </a:solidFill>
              </a:rPr>
              <a:t>－</a:t>
            </a:r>
            <a:r>
              <a:rPr lang="en-US" altLang="zh-CN" sz="2800" b="1" dirty="0">
                <a:solidFill>
                  <a:srgbClr val="1F02CE"/>
                </a:solidFill>
              </a:rPr>
              <a:t>30</a:t>
            </a:r>
            <a:r>
              <a:rPr lang="zh-CN" altLang="en-US" sz="2800" b="1" dirty="0">
                <a:solidFill>
                  <a:srgbClr val="1F02CE"/>
                </a:solidFill>
              </a:rPr>
              <a:t>）＝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千克，且甲是大数，丙是小数。由此可知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甲袋化肥重量＝（</a:t>
            </a:r>
            <a:r>
              <a:rPr lang="en-US" altLang="zh-CN" sz="2800" b="1" dirty="0">
                <a:solidFill>
                  <a:srgbClr val="1F02CE"/>
                </a:solidFill>
              </a:rPr>
              <a:t>22</a:t>
            </a:r>
            <a:r>
              <a:rPr lang="zh-CN" altLang="en-US" sz="2800" b="1" dirty="0">
                <a:solidFill>
                  <a:srgbClr val="1F02CE"/>
                </a:solidFill>
              </a:rPr>
              <a:t>＋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）</a:t>
            </a:r>
            <a:r>
              <a:rPr lang="en-US" altLang="zh-CN" sz="2800" b="1" dirty="0">
                <a:solidFill>
                  <a:srgbClr val="1F02CE"/>
                </a:solidFill>
              </a:rPr>
              <a:t>÷2</a:t>
            </a:r>
            <a:r>
              <a:rPr lang="zh-CN" altLang="en-US" sz="2800" b="1" dirty="0">
                <a:solidFill>
                  <a:srgbClr val="1F02CE"/>
                </a:solidFill>
              </a:rPr>
              <a:t>＝</a:t>
            </a:r>
            <a:r>
              <a:rPr lang="en-US" altLang="zh-CN" sz="2800" b="1" dirty="0">
                <a:solidFill>
                  <a:srgbClr val="1F02CE"/>
                </a:solidFill>
              </a:rPr>
              <a:t>12</a:t>
            </a:r>
            <a:r>
              <a:rPr lang="zh-CN" altLang="en-US" sz="2800" b="1" dirty="0">
                <a:solidFill>
                  <a:srgbClr val="1F02CE"/>
                </a:solidFill>
              </a:rPr>
              <a:t>（千克）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丙袋化肥重量＝（</a:t>
            </a:r>
            <a:r>
              <a:rPr lang="en-US" altLang="zh-CN" sz="2800" b="1" dirty="0">
                <a:solidFill>
                  <a:srgbClr val="1F02CE"/>
                </a:solidFill>
              </a:rPr>
              <a:t>22</a:t>
            </a:r>
            <a:r>
              <a:rPr lang="zh-CN" altLang="en-US" sz="2800" b="1" dirty="0">
                <a:solidFill>
                  <a:srgbClr val="1F02CE"/>
                </a:solidFill>
              </a:rPr>
              <a:t>－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）</a:t>
            </a:r>
            <a:r>
              <a:rPr lang="en-US" altLang="zh-CN" sz="2800" b="1" dirty="0">
                <a:solidFill>
                  <a:srgbClr val="1F02CE"/>
                </a:solidFill>
              </a:rPr>
              <a:t>÷2</a:t>
            </a:r>
            <a:r>
              <a:rPr lang="zh-CN" altLang="en-US" sz="2800" b="1" dirty="0">
                <a:solidFill>
                  <a:srgbClr val="1F02CE"/>
                </a:solidFill>
              </a:rPr>
              <a:t>＝</a:t>
            </a:r>
            <a:r>
              <a:rPr lang="en-US" altLang="zh-CN" sz="2800" b="1" dirty="0">
                <a:solidFill>
                  <a:srgbClr val="1F02CE"/>
                </a:solidFill>
              </a:rPr>
              <a:t>10</a:t>
            </a:r>
            <a:r>
              <a:rPr lang="zh-CN" altLang="en-US" sz="2800" b="1" dirty="0">
                <a:solidFill>
                  <a:srgbClr val="1F02CE"/>
                </a:solidFill>
              </a:rPr>
              <a:t>（千克）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乙袋化肥重量＝</a:t>
            </a:r>
            <a:r>
              <a:rPr lang="en-US" altLang="zh-CN" sz="2800" b="1" dirty="0">
                <a:solidFill>
                  <a:srgbClr val="1F02CE"/>
                </a:solidFill>
              </a:rPr>
              <a:t>32</a:t>
            </a:r>
            <a:r>
              <a:rPr lang="zh-CN" altLang="en-US" sz="2800" b="1" dirty="0">
                <a:solidFill>
                  <a:srgbClr val="1F02CE"/>
                </a:solidFill>
              </a:rPr>
              <a:t>－</a:t>
            </a:r>
            <a:r>
              <a:rPr lang="en-US" altLang="zh-CN" sz="2800" b="1" dirty="0">
                <a:solidFill>
                  <a:srgbClr val="1F02CE"/>
                </a:solidFill>
              </a:rPr>
              <a:t>12</a:t>
            </a:r>
            <a:r>
              <a:rPr lang="zh-CN" altLang="en-US" sz="2800" b="1" dirty="0">
                <a:solidFill>
                  <a:srgbClr val="1F02CE"/>
                </a:solidFill>
              </a:rPr>
              <a:t>＝</a:t>
            </a:r>
            <a:r>
              <a:rPr lang="en-US" altLang="zh-CN" sz="2800" b="1" dirty="0">
                <a:solidFill>
                  <a:srgbClr val="1F02CE"/>
                </a:solidFill>
              </a:rPr>
              <a:t>20</a:t>
            </a:r>
            <a:r>
              <a:rPr lang="zh-CN" altLang="en-US" sz="2800" b="1" dirty="0">
                <a:solidFill>
                  <a:srgbClr val="1F02CE"/>
                </a:solidFill>
              </a:rPr>
              <a:t>（千克）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答：甲</a:t>
            </a:r>
            <a:r>
              <a:rPr lang="zh-CN" altLang="en-US" sz="2800" b="1" dirty="0" smtClean="0">
                <a:solidFill>
                  <a:srgbClr val="1F02CE"/>
                </a:solidFill>
              </a:rPr>
              <a:t>袋重</a:t>
            </a:r>
            <a:r>
              <a:rPr lang="en-US" altLang="zh-CN" sz="2800" b="1" dirty="0">
                <a:solidFill>
                  <a:srgbClr val="1F02CE"/>
                </a:solidFill>
              </a:rPr>
              <a:t>12</a:t>
            </a:r>
            <a:r>
              <a:rPr lang="zh-CN" altLang="en-US" sz="2800" b="1" dirty="0">
                <a:solidFill>
                  <a:srgbClr val="1F02CE"/>
                </a:solidFill>
              </a:rPr>
              <a:t>千克，乙</a:t>
            </a:r>
            <a:r>
              <a:rPr lang="zh-CN" altLang="en-US" sz="2800" b="1" dirty="0" smtClean="0">
                <a:solidFill>
                  <a:srgbClr val="1F02CE"/>
                </a:solidFill>
              </a:rPr>
              <a:t>袋重</a:t>
            </a:r>
            <a:r>
              <a:rPr lang="en-US" altLang="zh-CN" sz="2800" b="1" dirty="0">
                <a:solidFill>
                  <a:srgbClr val="1F02CE"/>
                </a:solidFill>
              </a:rPr>
              <a:t>20</a:t>
            </a:r>
            <a:r>
              <a:rPr lang="zh-CN" altLang="en-US" sz="2800" b="1" dirty="0">
                <a:solidFill>
                  <a:srgbClr val="1F02CE"/>
                </a:solidFill>
              </a:rPr>
              <a:t>千克，丙</a:t>
            </a:r>
            <a:r>
              <a:rPr lang="zh-CN" altLang="en-US" sz="2800" b="1" dirty="0" smtClean="0">
                <a:solidFill>
                  <a:srgbClr val="1F02CE"/>
                </a:solidFill>
              </a:rPr>
              <a:t>袋重</a:t>
            </a:r>
            <a:r>
              <a:rPr lang="en-US" altLang="zh-CN" sz="2800" b="1" dirty="0">
                <a:solidFill>
                  <a:srgbClr val="1F02CE"/>
                </a:solidFill>
              </a:rPr>
              <a:t>10</a:t>
            </a:r>
            <a:r>
              <a:rPr lang="zh-CN" altLang="en-US" sz="2800" b="1" dirty="0">
                <a:solidFill>
                  <a:srgbClr val="1F02CE"/>
                </a:solidFill>
              </a:rPr>
              <a:t>千克。</a:t>
            </a:r>
          </a:p>
          <a:p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4899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可以像下面这样解吗？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941168"/>
            <a:ext cx="84604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32+30+22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÷2-30=12</a:t>
            </a:r>
            <a:r>
              <a:rPr lang="zh-CN" altLang="en-US" sz="2800" b="1" dirty="0" smtClean="0"/>
              <a:t>（千克）</a:t>
            </a:r>
            <a:r>
              <a:rPr lang="en-US" altLang="zh-CN" sz="2800" b="1" dirty="0" smtClean="0"/>
              <a:t>——</a:t>
            </a:r>
            <a:r>
              <a:rPr lang="zh-CN" altLang="en-US" sz="2800" b="1" dirty="0" smtClean="0"/>
              <a:t>甲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32+30+22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÷2-22=20</a:t>
            </a:r>
            <a:r>
              <a:rPr lang="zh-CN" altLang="en-US" sz="2800" b="1" dirty="0" smtClean="0"/>
              <a:t>（千克）</a:t>
            </a:r>
            <a:r>
              <a:rPr lang="en-US" altLang="zh-CN" sz="2800" b="1" dirty="0" smtClean="0"/>
              <a:t>——</a:t>
            </a:r>
            <a:r>
              <a:rPr lang="zh-CN" altLang="en-US" sz="2800" b="1" dirty="0" smtClean="0"/>
              <a:t>乙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32+30+22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÷2-32=10</a:t>
            </a:r>
            <a:r>
              <a:rPr lang="zh-CN" altLang="en-US" sz="2800" b="1" dirty="0" smtClean="0"/>
              <a:t>（千克）</a:t>
            </a:r>
            <a:r>
              <a:rPr lang="en-US" altLang="zh-CN" sz="2800" b="1" dirty="0" smtClean="0"/>
              <a:t>——</a:t>
            </a:r>
            <a:r>
              <a:rPr lang="zh-CN" altLang="en-US" sz="2800" b="1" dirty="0" smtClean="0"/>
              <a:t>丙</a:t>
            </a:r>
            <a:endParaRPr lang="en-US" altLang="zh-CN" sz="2800" b="1" dirty="0" smtClean="0"/>
          </a:p>
          <a:p>
            <a:endParaRPr lang="en-US" altLang="zh-CN" sz="2800" b="1" dirty="0" smtClean="0"/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4    </a:t>
            </a:r>
            <a:r>
              <a:rPr lang="zh-CN" altLang="en-US" sz="2800" b="1" dirty="0">
                <a:solidFill>
                  <a:srgbClr val="1F02CE"/>
                </a:solidFill>
              </a:rPr>
              <a:t>甲乙两车原来共装苹果</a:t>
            </a:r>
            <a:r>
              <a:rPr lang="en-US" altLang="zh-CN" sz="2800" b="1" dirty="0">
                <a:solidFill>
                  <a:srgbClr val="1F02CE"/>
                </a:solidFill>
              </a:rPr>
              <a:t>97</a:t>
            </a:r>
            <a:r>
              <a:rPr lang="zh-CN" altLang="en-US" sz="2800" b="1" dirty="0">
                <a:solidFill>
                  <a:srgbClr val="1F02CE"/>
                </a:solidFill>
              </a:rPr>
              <a:t>筐，从甲车取下</a:t>
            </a:r>
            <a:r>
              <a:rPr lang="en-US" altLang="zh-CN" sz="2800" b="1" dirty="0">
                <a:solidFill>
                  <a:srgbClr val="1F02CE"/>
                </a:solidFill>
              </a:rPr>
              <a:t>14</a:t>
            </a:r>
            <a:r>
              <a:rPr lang="zh-CN" altLang="en-US" sz="2800" b="1" dirty="0">
                <a:solidFill>
                  <a:srgbClr val="1F02CE"/>
                </a:solidFill>
              </a:rPr>
              <a:t>筐放到乙车上，结果甲车比乙车还多</a:t>
            </a:r>
            <a:r>
              <a:rPr lang="en-US" altLang="zh-CN" sz="2800" b="1" dirty="0">
                <a:solidFill>
                  <a:srgbClr val="1F02CE"/>
                </a:solidFill>
              </a:rPr>
              <a:t>3</a:t>
            </a:r>
            <a:r>
              <a:rPr lang="zh-CN" altLang="en-US" sz="2800" b="1" dirty="0">
                <a:solidFill>
                  <a:srgbClr val="1F02CE"/>
                </a:solidFill>
              </a:rPr>
              <a:t>筐，两车原来各装苹果多少筐？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</a:t>
            </a:r>
            <a:r>
              <a:rPr lang="zh-CN" altLang="en-US" sz="2800" b="1" dirty="0"/>
              <a:t>解  “从甲车取下</a:t>
            </a:r>
            <a:r>
              <a:rPr lang="en-US" altLang="zh-CN" sz="2800" b="1" dirty="0"/>
              <a:t>14</a:t>
            </a:r>
            <a:r>
              <a:rPr lang="zh-CN" altLang="en-US" sz="2800" b="1" dirty="0"/>
              <a:t>筐放到乙车上，结果甲车比乙车还多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筐”，这说明甲车是大数，乙车是小数，甲与乙的差是（</a:t>
            </a:r>
            <a:r>
              <a:rPr lang="en-US" altLang="zh-CN" sz="2800" b="1" dirty="0"/>
              <a:t>14×2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），甲与乙的和是</a:t>
            </a:r>
            <a:r>
              <a:rPr lang="en-US" altLang="zh-CN" sz="2800" b="1" dirty="0"/>
              <a:t>97</a:t>
            </a:r>
            <a:r>
              <a:rPr lang="zh-CN" altLang="en-US" sz="2800" b="1" dirty="0"/>
              <a:t>，因此     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</a:t>
            </a:r>
            <a:r>
              <a:rPr lang="zh-CN" altLang="en-US" sz="2800" b="1" dirty="0" smtClean="0"/>
              <a:t>甲</a:t>
            </a:r>
            <a:r>
              <a:rPr lang="zh-CN" altLang="en-US" sz="2800" b="1" dirty="0"/>
              <a:t>车筐数＝（</a:t>
            </a:r>
            <a:r>
              <a:rPr lang="en-US" altLang="zh-CN" sz="2800" b="1" dirty="0"/>
              <a:t>97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14×2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÷2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64</a:t>
            </a:r>
            <a:r>
              <a:rPr lang="zh-CN" altLang="en-US" sz="2800" b="1" dirty="0"/>
              <a:t>（筐）</a:t>
            </a:r>
          </a:p>
          <a:p>
            <a:r>
              <a:rPr lang="zh-CN" altLang="en-US" sz="2800" b="1" dirty="0"/>
              <a:t>             乙车筐数＝</a:t>
            </a:r>
            <a:r>
              <a:rPr lang="en-US" altLang="zh-CN" sz="2800" b="1" dirty="0"/>
              <a:t>97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64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33</a:t>
            </a:r>
            <a:r>
              <a:rPr lang="zh-CN" altLang="en-US" sz="2800" b="1" dirty="0"/>
              <a:t>（筐）</a:t>
            </a:r>
          </a:p>
          <a:p>
            <a:r>
              <a:rPr lang="zh-CN" altLang="en-US" sz="2800" b="1" dirty="0"/>
              <a:t>    答：甲车原来装苹果</a:t>
            </a:r>
            <a:r>
              <a:rPr lang="en-US" altLang="zh-CN" sz="2800" b="1" dirty="0"/>
              <a:t>64</a:t>
            </a:r>
            <a:r>
              <a:rPr lang="zh-CN" altLang="en-US" sz="2800" b="1" dirty="0"/>
              <a:t>筐，乙车原来装苹果</a:t>
            </a:r>
            <a:r>
              <a:rPr lang="en-US" altLang="zh-CN" sz="2800" b="1" dirty="0"/>
              <a:t>33</a:t>
            </a:r>
            <a:r>
              <a:rPr lang="zh-CN" altLang="en-US" sz="2800" b="1" dirty="0"/>
              <a:t>筐。</a:t>
            </a: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第四章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和 倍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76672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含义</a:t>
            </a:r>
            <a:r>
              <a:rPr lang="en-US" altLang="zh-CN" sz="2800" b="1" dirty="0">
                <a:solidFill>
                  <a:srgbClr val="1F02CE"/>
                </a:solidFill>
              </a:rPr>
              <a:t>】    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         已</a:t>
            </a:r>
            <a:r>
              <a:rPr lang="zh-CN" altLang="en-US" sz="2800" b="1" dirty="0">
                <a:solidFill>
                  <a:srgbClr val="1F02CE"/>
                </a:solidFill>
              </a:rPr>
              <a:t>知两个数的和及大数是小数的几倍（或小数是大数的几分之几），要求这两个数各是多少，这类应用题叫做和倍问题。</a:t>
            </a:r>
          </a:p>
          <a:p>
            <a:r>
              <a:rPr lang="en-US" altLang="zh-CN" sz="2800" b="1" dirty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数量关系</a:t>
            </a:r>
            <a:r>
              <a:rPr lang="en-US" altLang="zh-CN" sz="2800" b="1" dirty="0">
                <a:solidFill>
                  <a:srgbClr val="1F02CE"/>
                </a:solidFill>
              </a:rPr>
              <a:t>】 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en-US" altLang="zh-CN" sz="2800" b="1" dirty="0" smtClean="0">
                <a:solidFill>
                  <a:srgbClr val="1F02CE"/>
                </a:solidFill>
              </a:rPr>
              <a:t>              </a:t>
            </a:r>
            <a:r>
              <a:rPr lang="zh-CN" altLang="en-US" sz="2800" b="1" dirty="0" smtClean="0">
                <a:solidFill>
                  <a:srgbClr val="1F02CE"/>
                </a:solidFill>
              </a:rPr>
              <a:t>总</a:t>
            </a:r>
            <a:r>
              <a:rPr lang="zh-CN" altLang="en-US" sz="2800" b="1" dirty="0">
                <a:solidFill>
                  <a:srgbClr val="1F02CE"/>
                </a:solidFill>
              </a:rPr>
              <a:t>和 </a:t>
            </a:r>
            <a:r>
              <a:rPr lang="en-US" altLang="zh-CN" sz="2800" b="1" dirty="0">
                <a:solidFill>
                  <a:srgbClr val="1F02CE"/>
                </a:solidFill>
              </a:rPr>
              <a:t>÷</a:t>
            </a:r>
            <a:r>
              <a:rPr lang="zh-CN" altLang="en-US" sz="2800" b="1" dirty="0">
                <a:solidFill>
                  <a:srgbClr val="1F02CE"/>
                </a:solidFill>
              </a:rPr>
              <a:t>（几倍＋</a:t>
            </a:r>
            <a:r>
              <a:rPr lang="en-US" altLang="zh-CN" sz="2800" b="1" dirty="0">
                <a:solidFill>
                  <a:srgbClr val="1F02CE"/>
                </a:solidFill>
              </a:rPr>
              <a:t>1</a:t>
            </a:r>
            <a:r>
              <a:rPr lang="zh-CN" altLang="en-US" sz="2800" b="1" dirty="0">
                <a:solidFill>
                  <a:srgbClr val="1F02CE"/>
                </a:solidFill>
              </a:rPr>
              <a:t>）＝较小的数  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     总和 － 较小的数 ＝ 较大的数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     较小的数 </a:t>
            </a:r>
            <a:r>
              <a:rPr lang="en-US" altLang="zh-CN" sz="2800" b="1" dirty="0">
                <a:solidFill>
                  <a:srgbClr val="1F02CE"/>
                </a:solidFill>
              </a:rPr>
              <a:t>×</a:t>
            </a:r>
            <a:r>
              <a:rPr lang="zh-CN" altLang="en-US" sz="2800" b="1" dirty="0">
                <a:solidFill>
                  <a:srgbClr val="1F02CE"/>
                </a:solidFill>
              </a:rPr>
              <a:t>几倍 ＝ 较大的数</a:t>
            </a:r>
          </a:p>
          <a:p>
            <a:r>
              <a:rPr lang="en-US" altLang="zh-CN" sz="2800" b="1" dirty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解题思路和方法</a:t>
            </a:r>
            <a:r>
              <a:rPr lang="en-US" altLang="zh-CN" sz="2800" b="1" dirty="0">
                <a:solidFill>
                  <a:srgbClr val="1F02CE"/>
                </a:solidFill>
              </a:rPr>
              <a:t>】 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en-US" altLang="zh-CN" sz="2800" b="1" dirty="0">
                <a:solidFill>
                  <a:srgbClr val="1F02CE"/>
                </a:solidFill>
              </a:rPr>
              <a:t> </a:t>
            </a:r>
            <a:r>
              <a:rPr lang="en-US" altLang="zh-CN" sz="2800" b="1" dirty="0" smtClean="0">
                <a:solidFill>
                  <a:srgbClr val="1F02CE"/>
                </a:solidFill>
              </a:rPr>
              <a:t>      </a:t>
            </a:r>
            <a:r>
              <a:rPr lang="zh-CN" altLang="en-US" sz="2800" b="1" dirty="0">
                <a:solidFill>
                  <a:srgbClr val="1F02CE"/>
                </a:solidFill>
              </a:rPr>
              <a:t>简单的题目直接利用公式，复杂的题目变通后利用公式。</a:t>
            </a: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764704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1    </a:t>
            </a:r>
            <a:r>
              <a:rPr lang="zh-CN" altLang="en-US" sz="2800" b="1" dirty="0">
                <a:solidFill>
                  <a:srgbClr val="1F02CE"/>
                </a:solidFill>
              </a:rPr>
              <a:t>果园里有杏树和桃树共</a:t>
            </a:r>
            <a:r>
              <a:rPr lang="en-US" altLang="zh-CN" sz="2800" b="1" dirty="0">
                <a:solidFill>
                  <a:srgbClr val="1F02CE"/>
                </a:solidFill>
              </a:rPr>
              <a:t>248</a:t>
            </a:r>
            <a:r>
              <a:rPr lang="zh-CN" altLang="en-US" sz="2800" b="1" dirty="0">
                <a:solidFill>
                  <a:srgbClr val="1F02CE"/>
                </a:solidFill>
              </a:rPr>
              <a:t>棵，桃树的棵数是杏树的</a:t>
            </a:r>
            <a:r>
              <a:rPr lang="en-US" altLang="zh-CN" sz="2800" b="1" dirty="0">
                <a:solidFill>
                  <a:srgbClr val="1F02CE"/>
                </a:solidFill>
              </a:rPr>
              <a:t>3</a:t>
            </a:r>
            <a:r>
              <a:rPr lang="zh-CN" altLang="en-US" sz="2800" b="1" dirty="0">
                <a:solidFill>
                  <a:srgbClr val="1F02CE"/>
                </a:solidFill>
              </a:rPr>
              <a:t>倍，求杏树、桃树各多少棵？</a:t>
            </a:r>
          </a:p>
          <a:p>
            <a:r>
              <a:rPr lang="zh-CN" altLang="en-US" sz="2800" b="1" dirty="0"/>
              <a:t>    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）杏树有多少棵？  </a:t>
            </a:r>
            <a:r>
              <a:rPr lang="en-US" altLang="zh-CN" sz="2800" b="1" dirty="0"/>
              <a:t>248÷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62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）桃树有多少棵？   </a:t>
            </a:r>
            <a:r>
              <a:rPr lang="en-US" altLang="zh-CN" sz="2800" b="1" dirty="0"/>
              <a:t>62×3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186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                   答：杏树有</a:t>
            </a:r>
            <a:r>
              <a:rPr lang="en-US" altLang="zh-CN" sz="2800" b="1" dirty="0"/>
              <a:t>62</a:t>
            </a:r>
            <a:r>
              <a:rPr lang="zh-CN" altLang="en-US" sz="2800" b="1" dirty="0"/>
              <a:t>棵，桃树有</a:t>
            </a:r>
            <a:r>
              <a:rPr lang="en-US" altLang="zh-CN" sz="2800" b="1" dirty="0"/>
              <a:t>186</a:t>
            </a:r>
            <a:r>
              <a:rPr lang="zh-CN" altLang="en-US" sz="2800" b="1" dirty="0"/>
              <a:t>棵。</a:t>
            </a:r>
          </a:p>
          <a:p>
            <a:endParaRPr lang="zh-CN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3284984"/>
            <a:ext cx="88569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2    </a:t>
            </a:r>
            <a:r>
              <a:rPr lang="zh-CN" altLang="en-US" sz="2800" b="1" dirty="0">
                <a:solidFill>
                  <a:srgbClr val="1F02CE"/>
                </a:solidFill>
              </a:rPr>
              <a:t>东西两个仓库共存粮</a:t>
            </a:r>
            <a:r>
              <a:rPr lang="en-US" altLang="zh-CN" sz="2800" b="1" dirty="0">
                <a:solidFill>
                  <a:srgbClr val="1F02CE"/>
                </a:solidFill>
              </a:rPr>
              <a:t>480</a:t>
            </a:r>
            <a:r>
              <a:rPr lang="zh-CN" altLang="en-US" sz="2800" b="1" dirty="0">
                <a:solidFill>
                  <a:srgbClr val="1F02CE"/>
                </a:solidFill>
              </a:rPr>
              <a:t>吨，东库存粮数是西库存粮数的</a:t>
            </a:r>
            <a:r>
              <a:rPr lang="en-US" altLang="zh-CN" sz="2800" b="1" dirty="0">
                <a:solidFill>
                  <a:srgbClr val="1F02CE"/>
                </a:solidFill>
              </a:rPr>
              <a:t>1.4</a:t>
            </a:r>
            <a:r>
              <a:rPr lang="zh-CN" altLang="en-US" sz="2800" b="1" dirty="0">
                <a:solidFill>
                  <a:srgbClr val="1F02CE"/>
                </a:solidFill>
              </a:rPr>
              <a:t>倍，求两库各存粮多少吨？</a:t>
            </a:r>
          </a:p>
          <a:p>
            <a:r>
              <a:rPr lang="zh-CN" altLang="en-US" sz="2800" b="1" dirty="0"/>
              <a:t>    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）西库存粮数＝</a:t>
            </a:r>
            <a:r>
              <a:rPr lang="en-US" altLang="zh-CN" sz="2800" b="1" dirty="0"/>
              <a:t>480÷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1.4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200</a:t>
            </a:r>
            <a:r>
              <a:rPr lang="zh-CN" altLang="en-US" sz="2800" b="1" dirty="0"/>
              <a:t>（吨）</a:t>
            </a:r>
          </a:p>
          <a:p>
            <a:r>
              <a:rPr lang="zh-CN" altLang="en-US" sz="2800" b="1" dirty="0"/>
              <a:t>    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）东库存粮数＝</a:t>
            </a:r>
            <a:r>
              <a:rPr lang="en-US" altLang="zh-CN" sz="2800" b="1" dirty="0"/>
              <a:t>480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200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280</a:t>
            </a:r>
            <a:r>
              <a:rPr lang="zh-CN" altLang="en-US" sz="2800" b="1" dirty="0"/>
              <a:t>（吨）</a:t>
            </a:r>
          </a:p>
          <a:p>
            <a:r>
              <a:rPr lang="zh-CN" altLang="en-US" sz="2800" b="1" dirty="0"/>
              <a:t>                         答：东库存粮</a:t>
            </a:r>
            <a:r>
              <a:rPr lang="en-US" altLang="zh-CN" sz="2800" b="1" dirty="0"/>
              <a:t>280</a:t>
            </a:r>
            <a:r>
              <a:rPr lang="zh-CN" altLang="en-US" sz="2800" b="1" dirty="0"/>
              <a:t>吨，西库存粮</a:t>
            </a:r>
            <a:r>
              <a:rPr lang="en-US" altLang="zh-CN" sz="2800" b="1" dirty="0"/>
              <a:t>200</a:t>
            </a:r>
            <a:r>
              <a:rPr lang="zh-CN" altLang="en-US" sz="2800" b="1" dirty="0"/>
              <a:t>吨。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 </a:t>
            </a:r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3    </a:t>
            </a:r>
            <a:r>
              <a:rPr lang="zh-CN" altLang="en-US" sz="2800" b="1" dirty="0">
                <a:solidFill>
                  <a:srgbClr val="1F02CE"/>
                </a:solidFill>
              </a:rPr>
              <a:t>甲站原有车</a:t>
            </a:r>
            <a:r>
              <a:rPr lang="en-US" altLang="zh-CN" sz="2800" b="1" dirty="0">
                <a:solidFill>
                  <a:srgbClr val="1F02CE"/>
                </a:solidFill>
              </a:rPr>
              <a:t>52</a:t>
            </a:r>
            <a:r>
              <a:rPr lang="zh-CN" altLang="en-US" sz="2800" b="1" dirty="0">
                <a:solidFill>
                  <a:srgbClr val="1F02CE"/>
                </a:solidFill>
              </a:rPr>
              <a:t>辆，乙站原有车</a:t>
            </a:r>
            <a:r>
              <a:rPr lang="en-US" altLang="zh-CN" sz="2800" b="1" dirty="0">
                <a:solidFill>
                  <a:srgbClr val="1F02CE"/>
                </a:solidFill>
              </a:rPr>
              <a:t>32</a:t>
            </a:r>
            <a:r>
              <a:rPr lang="zh-CN" altLang="en-US" sz="2800" b="1" dirty="0">
                <a:solidFill>
                  <a:srgbClr val="1F02CE"/>
                </a:solidFill>
              </a:rPr>
              <a:t>辆，若每天从甲站开往乙站</a:t>
            </a:r>
            <a:r>
              <a:rPr lang="en-US" altLang="zh-CN" sz="2800" b="1" dirty="0">
                <a:solidFill>
                  <a:srgbClr val="1F02CE"/>
                </a:solidFill>
              </a:rPr>
              <a:t>28</a:t>
            </a:r>
            <a:r>
              <a:rPr lang="zh-CN" altLang="en-US" sz="2800" b="1" dirty="0">
                <a:solidFill>
                  <a:srgbClr val="1F02CE"/>
                </a:solidFill>
              </a:rPr>
              <a:t>辆，从乙站开往甲站</a:t>
            </a:r>
            <a:r>
              <a:rPr lang="en-US" altLang="zh-CN" sz="2800" b="1" dirty="0">
                <a:solidFill>
                  <a:srgbClr val="1F02CE"/>
                </a:solidFill>
              </a:rPr>
              <a:t>24</a:t>
            </a:r>
            <a:r>
              <a:rPr lang="zh-CN" altLang="en-US" sz="2800" b="1" dirty="0">
                <a:solidFill>
                  <a:srgbClr val="1F02CE"/>
                </a:solidFill>
              </a:rPr>
              <a:t>辆，几天后乙站车辆数是甲站的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倍？</a:t>
            </a:r>
          </a:p>
          <a:p>
            <a:r>
              <a:rPr lang="zh-CN" altLang="en-US" sz="2800" b="1" dirty="0"/>
              <a:t> 解  每天从甲站开往乙站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辆，从乙站开往甲站</a:t>
            </a:r>
            <a:r>
              <a:rPr lang="en-US" altLang="zh-CN" sz="2800" b="1" dirty="0"/>
              <a:t>24</a:t>
            </a:r>
            <a:r>
              <a:rPr lang="zh-CN" altLang="en-US" sz="2800" b="1" dirty="0"/>
              <a:t>辆，相当于每天从甲站开往乙站（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24</a:t>
            </a:r>
            <a:r>
              <a:rPr lang="zh-CN" altLang="en-US" sz="2800" b="1" dirty="0"/>
              <a:t>）辆。把几天以后甲站的车辆数当作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倍量，这时乙站的车辆数就是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倍量，两站的车辆总数（</a:t>
            </a:r>
            <a:r>
              <a:rPr lang="en-US" altLang="zh-CN" sz="2800" b="1" dirty="0"/>
              <a:t>52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32</a:t>
            </a:r>
            <a:r>
              <a:rPr lang="zh-CN" altLang="en-US" sz="2800" b="1" dirty="0"/>
              <a:t>）就相当于（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）倍</a:t>
            </a:r>
            <a:r>
              <a:rPr lang="zh-CN" altLang="en-US" sz="2800" b="1" dirty="0" smtClean="0"/>
              <a:t>，那</a:t>
            </a:r>
            <a:r>
              <a:rPr lang="zh-CN" altLang="en-US" sz="2800" b="1" dirty="0"/>
              <a:t>么，几天以后甲站的车辆数减少为    </a:t>
            </a:r>
          </a:p>
          <a:p>
            <a:r>
              <a:rPr lang="zh-CN" altLang="en-US" sz="2800" b="1" dirty="0"/>
              <a:t>                 （</a:t>
            </a:r>
            <a:r>
              <a:rPr lang="en-US" altLang="zh-CN" sz="2800" b="1" dirty="0"/>
              <a:t>52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32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（辆）</a:t>
            </a:r>
          </a:p>
          <a:p>
            <a:r>
              <a:rPr lang="zh-CN" altLang="en-US" sz="2800" b="1" dirty="0"/>
              <a:t> 所求天数为     （</a:t>
            </a:r>
            <a:r>
              <a:rPr lang="en-US" altLang="zh-CN" sz="2800" b="1" dirty="0"/>
              <a:t>52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24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（天）</a:t>
            </a:r>
          </a:p>
          <a:p>
            <a:r>
              <a:rPr lang="zh-CN" altLang="en-US" sz="2800" b="1" dirty="0"/>
              <a:t>                    答：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天以后乙站车辆数是甲站的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倍。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016" y="260648"/>
            <a:ext cx="86764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4    </a:t>
            </a:r>
            <a:r>
              <a:rPr lang="zh-CN" altLang="en-US" sz="2800" b="1" dirty="0">
                <a:solidFill>
                  <a:srgbClr val="1F02CE"/>
                </a:solidFill>
              </a:rPr>
              <a:t>甲乙丙三数之和是</a:t>
            </a:r>
            <a:r>
              <a:rPr lang="en-US" altLang="zh-CN" sz="2800" b="1" dirty="0">
                <a:solidFill>
                  <a:srgbClr val="1F02CE"/>
                </a:solidFill>
              </a:rPr>
              <a:t>170</a:t>
            </a:r>
            <a:r>
              <a:rPr lang="zh-CN" altLang="en-US" sz="2800" b="1" dirty="0">
                <a:solidFill>
                  <a:srgbClr val="1F02CE"/>
                </a:solidFill>
              </a:rPr>
              <a:t>，乙比甲的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倍少</a:t>
            </a:r>
            <a:r>
              <a:rPr lang="en-US" altLang="zh-CN" sz="2800" b="1" dirty="0">
                <a:solidFill>
                  <a:srgbClr val="1F02CE"/>
                </a:solidFill>
              </a:rPr>
              <a:t>4</a:t>
            </a:r>
            <a:r>
              <a:rPr lang="zh-CN" altLang="en-US" sz="2800" b="1" dirty="0">
                <a:solidFill>
                  <a:srgbClr val="1F02CE"/>
                </a:solidFill>
              </a:rPr>
              <a:t>，丙比甲的</a:t>
            </a:r>
            <a:r>
              <a:rPr lang="en-US" altLang="zh-CN" sz="2800" b="1" dirty="0">
                <a:solidFill>
                  <a:srgbClr val="1F02CE"/>
                </a:solidFill>
              </a:rPr>
              <a:t>3</a:t>
            </a:r>
            <a:r>
              <a:rPr lang="zh-CN" altLang="en-US" sz="2800" b="1" dirty="0">
                <a:solidFill>
                  <a:srgbClr val="1F02CE"/>
                </a:solidFill>
              </a:rPr>
              <a:t>倍多</a:t>
            </a:r>
            <a:r>
              <a:rPr lang="en-US" altLang="zh-CN" sz="2800" b="1" dirty="0">
                <a:solidFill>
                  <a:srgbClr val="1F02CE"/>
                </a:solidFill>
              </a:rPr>
              <a:t>6</a:t>
            </a:r>
            <a:r>
              <a:rPr lang="zh-CN" altLang="en-US" sz="2800" b="1" dirty="0">
                <a:solidFill>
                  <a:srgbClr val="1F02CE"/>
                </a:solidFill>
              </a:rPr>
              <a:t>，求三数各是多少？</a:t>
            </a:r>
          </a:p>
          <a:p>
            <a:r>
              <a:rPr lang="zh-CN" altLang="en-US" sz="2800" b="1" dirty="0"/>
              <a:t> 解  乙丙两数都与甲数有直接关系，因此把甲数作为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倍量。</a:t>
            </a:r>
          </a:p>
          <a:p>
            <a:r>
              <a:rPr lang="zh-CN" altLang="en-US" sz="2800" b="1" dirty="0"/>
              <a:t> 因为乙比甲的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倍少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，所以给乙加上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，乙数就变成甲数的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倍；</a:t>
            </a:r>
          </a:p>
          <a:p>
            <a:r>
              <a:rPr lang="zh-CN" altLang="en-US" sz="2800" b="1" dirty="0"/>
              <a:t> 又因为丙比甲的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倍多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，所以丙数减去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就变为甲数的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倍；</a:t>
            </a:r>
          </a:p>
          <a:p>
            <a:r>
              <a:rPr lang="zh-CN" altLang="en-US" sz="2800" b="1" dirty="0"/>
              <a:t> 这时（</a:t>
            </a:r>
            <a:r>
              <a:rPr lang="en-US" altLang="zh-CN" sz="2800" b="1" dirty="0"/>
              <a:t>170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）就相当于（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）倍。那么，</a:t>
            </a:r>
          </a:p>
          <a:p>
            <a:r>
              <a:rPr lang="zh-CN" altLang="en-US" sz="2800" b="1" dirty="0"/>
              <a:t>           甲数＝（</a:t>
            </a:r>
            <a:r>
              <a:rPr lang="en-US" altLang="zh-CN" sz="2800" b="1" dirty="0"/>
              <a:t>170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28</a:t>
            </a:r>
            <a:endParaRPr lang="zh-CN" altLang="en-US" sz="2800" b="1" dirty="0"/>
          </a:p>
          <a:p>
            <a:r>
              <a:rPr lang="zh-CN" altLang="en-US" sz="2800" b="1" dirty="0"/>
              <a:t>           乙数＝</a:t>
            </a:r>
            <a:r>
              <a:rPr lang="en-US" altLang="zh-CN" sz="2800" b="1" dirty="0"/>
              <a:t>28×2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52</a:t>
            </a:r>
            <a:endParaRPr lang="zh-CN" altLang="en-US" sz="2800" b="1" dirty="0"/>
          </a:p>
          <a:p>
            <a:r>
              <a:rPr lang="zh-CN" altLang="en-US" sz="2800" b="1" dirty="0"/>
              <a:t>           丙数＝</a:t>
            </a:r>
            <a:r>
              <a:rPr lang="en-US" altLang="zh-CN" sz="2800" b="1" dirty="0"/>
              <a:t>28×3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90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第五章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差 倍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692696"/>
            <a:ext cx="81369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含义</a:t>
            </a:r>
            <a:r>
              <a:rPr lang="en-US" altLang="zh-CN" sz="2800" b="1" dirty="0">
                <a:solidFill>
                  <a:srgbClr val="1F02CE"/>
                </a:solidFill>
              </a:rPr>
              <a:t>】    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已</a:t>
            </a:r>
            <a:r>
              <a:rPr lang="zh-CN" altLang="en-US" sz="2800" b="1" dirty="0">
                <a:solidFill>
                  <a:srgbClr val="1F02CE"/>
                </a:solidFill>
              </a:rPr>
              <a:t>知两个数的差及大数是小数的几倍（或小数是大数的几分之几），要求这两个数各是多少，这类应用题叫做差倍问题。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</a:t>
            </a:r>
          </a:p>
          <a:p>
            <a:r>
              <a:rPr lang="en-US" altLang="zh-CN" sz="2800" b="1" dirty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数量关系</a:t>
            </a:r>
            <a:r>
              <a:rPr lang="en-US" altLang="zh-CN" sz="2800" b="1" dirty="0">
                <a:solidFill>
                  <a:srgbClr val="1F02CE"/>
                </a:solidFill>
              </a:rPr>
              <a:t>】   </a:t>
            </a:r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               两</a:t>
            </a:r>
            <a:r>
              <a:rPr lang="zh-CN" altLang="en-US" sz="2800" b="1" dirty="0">
                <a:solidFill>
                  <a:srgbClr val="1F02CE"/>
                </a:solidFill>
              </a:rPr>
              <a:t>个数的差</a:t>
            </a:r>
            <a:r>
              <a:rPr lang="en-US" altLang="zh-CN" sz="2800" b="1" dirty="0">
                <a:solidFill>
                  <a:srgbClr val="1F02CE"/>
                </a:solidFill>
              </a:rPr>
              <a:t>÷</a:t>
            </a:r>
            <a:r>
              <a:rPr lang="zh-CN" altLang="en-US" sz="2800" b="1" dirty="0">
                <a:solidFill>
                  <a:srgbClr val="1F02CE"/>
                </a:solidFill>
              </a:rPr>
              <a:t>（几倍－</a:t>
            </a:r>
            <a:r>
              <a:rPr lang="en-US" altLang="zh-CN" sz="2800" b="1" dirty="0">
                <a:solidFill>
                  <a:srgbClr val="1F02CE"/>
                </a:solidFill>
              </a:rPr>
              <a:t>1</a:t>
            </a:r>
            <a:r>
              <a:rPr lang="zh-CN" altLang="en-US" sz="2800" b="1" dirty="0">
                <a:solidFill>
                  <a:srgbClr val="1F02CE"/>
                </a:solidFill>
              </a:rPr>
              <a:t>）＝较小的数</a:t>
            </a:r>
          </a:p>
          <a:p>
            <a:r>
              <a:rPr lang="zh-CN" altLang="en-US" sz="2800" b="1" dirty="0">
                <a:solidFill>
                  <a:srgbClr val="1F02CE"/>
                </a:solidFill>
              </a:rPr>
              <a:t>               较小的数</a:t>
            </a:r>
            <a:r>
              <a:rPr lang="en-US" altLang="zh-CN" sz="2800" b="1" dirty="0">
                <a:solidFill>
                  <a:srgbClr val="1F02CE"/>
                </a:solidFill>
              </a:rPr>
              <a:t>×</a:t>
            </a:r>
            <a:r>
              <a:rPr lang="zh-CN" altLang="en-US" sz="2800" b="1" dirty="0">
                <a:solidFill>
                  <a:srgbClr val="1F02CE"/>
                </a:solidFill>
              </a:rPr>
              <a:t>几倍＝较大的数</a:t>
            </a:r>
          </a:p>
          <a:p>
            <a:endParaRPr lang="en-US" altLang="zh-CN" sz="2800" b="1" dirty="0" smtClean="0">
              <a:solidFill>
                <a:srgbClr val="1F02CE"/>
              </a:solidFill>
            </a:endParaRPr>
          </a:p>
          <a:p>
            <a:r>
              <a:rPr lang="en-US" altLang="zh-CN" sz="2800" b="1" dirty="0" smtClean="0">
                <a:solidFill>
                  <a:srgbClr val="1F02CE"/>
                </a:solidFill>
              </a:rPr>
              <a:t>【</a:t>
            </a:r>
            <a:r>
              <a:rPr lang="zh-CN" altLang="en-US" sz="2800" b="1" dirty="0">
                <a:solidFill>
                  <a:srgbClr val="1F02CE"/>
                </a:solidFill>
              </a:rPr>
              <a:t>解题思路和方法</a:t>
            </a:r>
            <a:r>
              <a:rPr lang="en-US" altLang="zh-CN" sz="2800" b="1" dirty="0" smtClean="0">
                <a:solidFill>
                  <a:srgbClr val="1F02CE"/>
                </a:solidFill>
              </a:rPr>
              <a:t>】</a:t>
            </a:r>
          </a:p>
          <a:p>
            <a:r>
              <a:rPr lang="en-US" altLang="zh-CN" sz="2800" b="1" dirty="0" smtClean="0">
                <a:solidFill>
                  <a:srgbClr val="1F02CE"/>
                </a:solidFill>
              </a:rPr>
              <a:t>  </a:t>
            </a:r>
            <a:r>
              <a:rPr lang="zh-CN" altLang="en-US" sz="2800" b="1" dirty="0">
                <a:solidFill>
                  <a:srgbClr val="1F02CE"/>
                </a:solidFill>
              </a:rPr>
              <a:t>简单的题目直接利用公式，复杂的题目变通后利用公式。</a:t>
            </a: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38842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1    </a:t>
            </a:r>
            <a:r>
              <a:rPr lang="zh-CN" altLang="en-US" sz="2800" b="1" dirty="0">
                <a:solidFill>
                  <a:srgbClr val="1F02CE"/>
                </a:solidFill>
              </a:rPr>
              <a:t>果园里桃树的棵数是杏树的</a:t>
            </a:r>
            <a:r>
              <a:rPr lang="en-US" altLang="zh-CN" sz="2800" b="1" dirty="0">
                <a:solidFill>
                  <a:srgbClr val="1F02CE"/>
                </a:solidFill>
              </a:rPr>
              <a:t>3</a:t>
            </a:r>
            <a:r>
              <a:rPr lang="zh-CN" altLang="en-US" sz="2800" b="1" dirty="0">
                <a:solidFill>
                  <a:srgbClr val="1F02CE"/>
                </a:solidFill>
              </a:rPr>
              <a:t>倍，而且桃树比杏树多</a:t>
            </a:r>
            <a:r>
              <a:rPr lang="en-US" altLang="zh-CN" sz="2800" b="1" dirty="0">
                <a:solidFill>
                  <a:srgbClr val="1F02CE"/>
                </a:solidFill>
              </a:rPr>
              <a:t>124</a:t>
            </a:r>
            <a:r>
              <a:rPr lang="zh-CN" altLang="en-US" sz="2800" b="1" dirty="0">
                <a:solidFill>
                  <a:srgbClr val="1F02CE"/>
                </a:solidFill>
              </a:rPr>
              <a:t>棵。求杏树、桃树各多少棵？</a:t>
            </a:r>
          </a:p>
          <a:p>
            <a:r>
              <a:rPr lang="zh-CN" altLang="en-US" sz="2800" b="1" dirty="0"/>
              <a:t>     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）杏树有多少棵？    </a:t>
            </a:r>
            <a:r>
              <a:rPr lang="en-US" altLang="zh-CN" sz="2800" b="1" dirty="0"/>
              <a:t>124÷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62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）桃树有多少棵？     </a:t>
            </a:r>
            <a:r>
              <a:rPr lang="en-US" altLang="zh-CN" sz="2800" b="1" dirty="0"/>
              <a:t>62×3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186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           答：果园里杏树是</a:t>
            </a:r>
            <a:r>
              <a:rPr lang="en-US" altLang="zh-CN" sz="2800" b="1" dirty="0"/>
              <a:t>62</a:t>
            </a:r>
            <a:r>
              <a:rPr lang="zh-CN" altLang="en-US" sz="2800" b="1" dirty="0"/>
              <a:t>棵，桃树是</a:t>
            </a:r>
            <a:r>
              <a:rPr lang="en-US" altLang="zh-CN" sz="2800" b="1" dirty="0"/>
              <a:t>186</a:t>
            </a:r>
            <a:r>
              <a:rPr lang="zh-CN" altLang="en-US" sz="2800" b="1" dirty="0"/>
              <a:t>棵。</a:t>
            </a:r>
          </a:p>
          <a:p>
            <a:r>
              <a:rPr lang="zh-CN" altLang="en-US" sz="2800" b="1" dirty="0"/>
              <a:t> </a:t>
            </a:r>
            <a:endParaRPr lang="en-US" altLang="zh-CN" sz="2800" b="1" dirty="0" smtClean="0"/>
          </a:p>
          <a:p>
            <a:r>
              <a:rPr lang="zh-CN" altLang="en-US" sz="2800" b="1" dirty="0" smtClean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2    </a:t>
            </a:r>
            <a:r>
              <a:rPr lang="zh-CN" altLang="en-US" sz="2800" b="1" dirty="0">
                <a:solidFill>
                  <a:srgbClr val="1F02CE"/>
                </a:solidFill>
              </a:rPr>
              <a:t>爸爸比儿子大</a:t>
            </a:r>
            <a:r>
              <a:rPr lang="en-US" altLang="zh-CN" sz="2800" b="1" dirty="0">
                <a:solidFill>
                  <a:srgbClr val="1F02CE"/>
                </a:solidFill>
              </a:rPr>
              <a:t>27</a:t>
            </a:r>
            <a:r>
              <a:rPr lang="zh-CN" altLang="en-US" sz="2800" b="1" dirty="0">
                <a:solidFill>
                  <a:srgbClr val="1F02CE"/>
                </a:solidFill>
              </a:rPr>
              <a:t>岁，今年，爸爸的年龄是儿子年龄的</a:t>
            </a:r>
            <a:r>
              <a:rPr lang="en-US" altLang="zh-CN" sz="2800" b="1" dirty="0">
                <a:solidFill>
                  <a:srgbClr val="1F02CE"/>
                </a:solidFill>
              </a:rPr>
              <a:t>4</a:t>
            </a:r>
            <a:r>
              <a:rPr lang="zh-CN" altLang="en-US" sz="2800" b="1" dirty="0">
                <a:solidFill>
                  <a:srgbClr val="1F02CE"/>
                </a:solidFill>
              </a:rPr>
              <a:t>倍，求父子二人今年各是多少岁？</a:t>
            </a:r>
          </a:p>
          <a:p>
            <a:r>
              <a:rPr lang="zh-CN" altLang="en-US" sz="2800" b="1" dirty="0"/>
              <a:t>             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）儿子年龄＝</a:t>
            </a:r>
            <a:r>
              <a:rPr lang="en-US" altLang="zh-CN" sz="2800" b="1" dirty="0"/>
              <a:t>27÷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9</a:t>
            </a:r>
            <a:r>
              <a:rPr lang="zh-CN" altLang="en-US" sz="2800" b="1" dirty="0"/>
              <a:t>（岁）</a:t>
            </a:r>
          </a:p>
          <a:p>
            <a:r>
              <a:rPr lang="zh-CN" altLang="en-US" sz="2800" b="1" dirty="0"/>
              <a:t>             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）爸爸年龄＝</a:t>
            </a:r>
            <a:r>
              <a:rPr lang="en-US" altLang="zh-CN" sz="2800" b="1" dirty="0"/>
              <a:t>9×4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36</a:t>
            </a:r>
            <a:r>
              <a:rPr lang="zh-CN" altLang="en-US" sz="2800" b="1" dirty="0"/>
              <a:t>（岁）</a:t>
            </a:r>
          </a:p>
          <a:p>
            <a:r>
              <a:rPr lang="zh-CN" altLang="en-US" sz="2800" b="1" dirty="0"/>
              <a:t>                  答：父子二人今年的年龄分别是</a:t>
            </a:r>
            <a:r>
              <a:rPr lang="en-US" altLang="zh-CN" sz="2800" b="1" dirty="0"/>
              <a:t>36</a:t>
            </a:r>
            <a:r>
              <a:rPr lang="zh-CN" altLang="en-US" sz="2800" b="1" dirty="0"/>
              <a:t>岁和</a:t>
            </a:r>
            <a:r>
              <a:rPr lang="en-US" altLang="zh-CN" sz="2800" b="1" dirty="0"/>
              <a:t>9</a:t>
            </a:r>
            <a:r>
              <a:rPr lang="zh-CN" altLang="en-US" sz="2800" b="1" dirty="0"/>
              <a:t>岁。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3    </a:t>
            </a:r>
            <a:r>
              <a:rPr lang="zh-CN" altLang="en-US" sz="2800" b="1" dirty="0">
                <a:solidFill>
                  <a:srgbClr val="1F02CE"/>
                </a:solidFill>
              </a:rPr>
              <a:t>商场改革经营管理办法后，本月盈利比上月盈利的</a:t>
            </a:r>
            <a:r>
              <a:rPr lang="en-US" altLang="zh-CN" sz="2800" b="1" dirty="0">
                <a:solidFill>
                  <a:srgbClr val="1F02CE"/>
                </a:solidFill>
              </a:rPr>
              <a:t>2</a:t>
            </a:r>
            <a:r>
              <a:rPr lang="zh-CN" altLang="en-US" sz="2800" b="1" dirty="0">
                <a:solidFill>
                  <a:srgbClr val="1F02CE"/>
                </a:solidFill>
              </a:rPr>
              <a:t>倍还多</a:t>
            </a:r>
            <a:r>
              <a:rPr lang="en-US" altLang="zh-CN" sz="2800" b="1" dirty="0">
                <a:solidFill>
                  <a:srgbClr val="1F02CE"/>
                </a:solidFill>
              </a:rPr>
              <a:t>12</a:t>
            </a:r>
            <a:r>
              <a:rPr lang="zh-CN" altLang="en-US" sz="2800" b="1" dirty="0">
                <a:solidFill>
                  <a:srgbClr val="1F02CE"/>
                </a:solidFill>
              </a:rPr>
              <a:t>万元，又知本月盈利比上月盈利多</a:t>
            </a:r>
            <a:r>
              <a:rPr lang="en-US" altLang="zh-CN" sz="2800" b="1" dirty="0">
                <a:solidFill>
                  <a:srgbClr val="1F02CE"/>
                </a:solidFill>
              </a:rPr>
              <a:t>30</a:t>
            </a:r>
            <a:r>
              <a:rPr lang="zh-CN" altLang="en-US" sz="2800" b="1" dirty="0">
                <a:solidFill>
                  <a:srgbClr val="1F02CE"/>
                </a:solidFill>
              </a:rPr>
              <a:t>万元，求这两个月盈利各是多少万元？</a:t>
            </a:r>
          </a:p>
          <a:p>
            <a:r>
              <a:rPr lang="zh-CN" altLang="en-US" sz="2800" b="1" dirty="0"/>
              <a:t>   解  如果把上月盈利作为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倍量，则（</a:t>
            </a:r>
            <a:r>
              <a:rPr lang="en-US" altLang="zh-CN" sz="2800" b="1" dirty="0"/>
              <a:t>30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12</a:t>
            </a:r>
            <a:r>
              <a:rPr lang="zh-CN" altLang="en-US" sz="2800" b="1" dirty="0"/>
              <a:t>）万元就相当于上月盈利的（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）倍，因此    </a:t>
            </a:r>
          </a:p>
          <a:p>
            <a:r>
              <a:rPr lang="zh-CN" altLang="en-US" sz="2800" b="1" dirty="0"/>
              <a:t>        上月盈利＝（</a:t>
            </a:r>
            <a:r>
              <a:rPr lang="en-US" altLang="zh-CN" sz="2800" b="1" dirty="0"/>
              <a:t>30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12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18</a:t>
            </a:r>
            <a:r>
              <a:rPr lang="zh-CN" altLang="en-US" sz="2800" b="1" dirty="0"/>
              <a:t>（万元）</a:t>
            </a:r>
          </a:p>
          <a:p>
            <a:r>
              <a:rPr lang="zh-CN" altLang="en-US" sz="2800" b="1" dirty="0"/>
              <a:t>        本月盈利＝</a:t>
            </a:r>
            <a:r>
              <a:rPr lang="en-US" altLang="zh-CN" sz="2800" b="1" dirty="0"/>
              <a:t>18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48</a:t>
            </a:r>
            <a:r>
              <a:rPr lang="zh-CN" altLang="en-US" sz="2800" b="1" dirty="0"/>
              <a:t>（万元）</a:t>
            </a:r>
          </a:p>
          <a:p>
            <a:r>
              <a:rPr lang="zh-CN" altLang="en-US" sz="2800" b="1" dirty="0"/>
              <a:t>                  答：上月盈利是</a:t>
            </a:r>
            <a:r>
              <a:rPr lang="en-US" altLang="zh-CN" sz="2800" b="1" dirty="0"/>
              <a:t>18</a:t>
            </a:r>
            <a:r>
              <a:rPr lang="zh-CN" altLang="en-US" sz="2800" b="1" dirty="0"/>
              <a:t>万元，本月盈利是</a:t>
            </a:r>
            <a:r>
              <a:rPr lang="en-US" altLang="zh-CN" sz="2800" b="1" dirty="0"/>
              <a:t>48</a:t>
            </a:r>
            <a:r>
              <a:rPr lang="zh-CN" altLang="en-US" sz="2800" b="1" dirty="0"/>
              <a:t>万元。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2696"/>
            <a:ext cx="81369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4    </a:t>
            </a:r>
            <a:r>
              <a:rPr lang="zh-CN" altLang="en-US" sz="2800" b="1" dirty="0">
                <a:solidFill>
                  <a:srgbClr val="1F02CE"/>
                </a:solidFill>
              </a:rPr>
              <a:t>粮库有</a:t>
            </a:r>
            <a:r>
              <a:rPr lang="en-US" altLang="zh-CN" sz="2800" b="1" dirty="0">
                <a:solidFill>
                  <a:srgbClr val="1F02CE"/>
                </a:solidFill>
              </a:rPr>
              <a:t>94</a:t>
            </a:r>
            <a:r>
              <a:rPr lang="zh-CN" altLang="en-US" sz="2800" b="1" dirty="0">
                <a:solidFill>
                  <a:srgbClr val="1F02CE"/>
                </a:solidFill>
              </a:rPr>
              <a:t>吨小麦和</a:t>
            </a:r>
            <a:r>
              <a:rPr lang="en-US" altLang="zh-CN" sz="2800" b="1" dirty="0">
                <a:solidFill>
                  <a:srgbClr val="1F02CE"/>
                </a:solidFill>
              </a:rPr>
              <a:t>138</a:t>
            </a:r>
            <a:r>
              <a:rPr lang="zh-CN" altLang="en-US" sz="2800" b="1" dirty="0">
                <a:solidFill>
                  <a:srgbClr val="1F02CE"/>
                </a:solidFill>
              </a:rPr>
              <a:t>吨玉米，如果每天运出小麦和玉米各是</a:t>
            </a:r>
            <a:r>
              <a:rPr lang="en-US" altLang="zh-CN" sz="2800" b="1" dirty="0">
                <a:solidFill>
                  <a:srgbClr val="1F02CE"/>
                </a:solidFill>
              </a:rPr>
              <a:t>9</a:t>
            </a:r>
            <a:r>
              <a:rPr lang="zh-CN" altLang="en-US" sz="2800" b="1" dirty="0">
                <a:solidFill>
                  <a:srgbClr val="1F02CE"/>
                </a:solidFill>
              </a:rPr>
              <a:t>吨，问几天后剩下的玉米是小麦的</a:t>
            </a:r>
            <a:r>
              <a:rPr lang="en-US" altLang="zh-CN" sz="2800" b="1" dirty="0">
                <a:solidFill>
                  <a:srgbClr val="1F02CE"/>
                </a:solidFill>
              </a:rPr>
              <a:t>3</a:t>
            </a:r>
            <a:r>
              <a:rPr lang="zh-CN" altLang="en-US" sz="2800" b="1" dirty="0">
                <a:solidFill>
                  <a:srgbClr val="1F02CE"/>
                </a:solidFill>
              </a:rPr>
              <a:t>倍？</a:t>
            </a:r>
          </a:p>
          <a:p>
            <a:r>
              <a:rPr lang="zh-CN" altLang="en-US" sz="2800" b="1" dirty="0"/>
              <a:t>   解  由于每天运出的小麦和玉米的数量相等，所以剩下的数量差等于原来的数量差（</a:t>
            </a:r>
            <a:r>
              <a:rPr lang="en-US" altLang="zh-CN" sz="2800" b="1" dirty="0"/>
              <a:t>138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94</a:t>
            </a:r>
            <a:r>
              <a:rPr lang="zh-CN" altLang="en-US" sz="2800" b="1" dirty="0"/>
              <a:t>）。把几天后剩下的小麦看作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倍量，则几天后剩下的玉米就是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倍量，那么，（</a:t>
            </a:r>
            <a:r>
              <a:rPr lang="en-US" altLang="zh-CN" sz="2800" b="1" dirty="0"/>
              <a:t>138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94</a:t>
            </a:r>
            <a:r>
              <a:rPr lang="zh-CN" altLang="en-US" sz="2800" b="1" dirty="0"/>
              <a:t>）就相当于（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）倍，因此</a:t>
            </a:r>
          </a:p>
          <a:p>
            <a:r>
              <a:rPr lang="zh-CN" altLang="en-US" sz="2800" b="1" dirty="0"/>
              <a:t>      剩下的小麦数量＝（</a:t>
            </a:r>
            <a:r>
              <a:rPr lang="en-US" altLang="zh-CN" sz="2800" b="1" dirty="0"/>
              <a:t>138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94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22</a:t>
            </a:r>
            <a:r>
              <a:rPr lang="zh-CN" altLang="en-US" sz="2800" b="1" dirty="0"/>
              <a:t>（吨）</a:t>
            </a:r>
          </a:p>
          <a:p>
            <a:r>
              <a:rPr lang="zh-CN" altLang="en-US" sz="2800" b="1" dirty="0"/>
              <a:t>      运出的小麦数量＝</a:t>
            </a:r>
            <a:r>
              <a:rPr lang="en-US" altLang="zh-CN" sz="2800" b="1" dirty="0"/>
              <a:t>94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22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72</a:t>
            </a:r>
            <a:r>
              <a:rPr lang="zh-CN" altLang="en-US" sz="2800" b="1" dirty="0"/>
              <a:t>（吨）</a:t>
            </a:r>
          </a:p>
          <a:p>
            <a:r>
              <a:rPr lang="zh-CN" altLang="en-US" sz="2800" b="1" dirty="0"/>
              <a:t>      运粮的天数＝</a:t>
            </a:r>
            <a:r>
              <a:rPr lang="en-US" altLang="zh-CN" sz="2800" b="1" dirty="0"/>
              <a:t>72÷9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（天）</a:t>
            </a:r>
          </a:p>
          <a:p>
            <a:r>
              <a:rPr lang="zh-CN" altLang="en-US" sz="2800" b="1" dirty="0"/>
              <a:t>                  答：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天以后剩下的玉米是小麦的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倍。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844824"/>
            <a:ext cx="60486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00B0F0"/>
                </a:solidFill>
              </a:rPr>
              <a:t>      第六章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  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r>
              <a:rPr lang="zh-CN" altLang="en-US" sz="8800" b="1" dirty="0" smtClean="0">
                <a:solidFill>
                  <a:srgbClr val="7030A0"/>
                </a:solidFill>
              </a:rPr>
              <a:t> 倍比 问 题</a:t>
            </a:r>
            <a:endParaRPr lang="zh-CN" altLang="en-US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76672"/>
            <a:ext cx="806489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【</a:t>
            </a:r>
            <a:r>
              <a:rPr lang="zh-CN" altLang="en-US" sz="2800" b="1" dirty="0"/>
              <a:t>含义</a:t>
            </a:r>
            <a:r>
              <a:rPr lang="en-US" altLang="zh-CN" sz="2800" b="1" dirty="0"/>
              <a:t>】  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有</a:t>
            </a:r>
            <a:r>
              <a:rPr lang="zh-CN" altLang="en-US" sz="2800" b="1" dirty="0"/>
              <a:t>两个已知的同类量，其中一个量是另一个量的若干倍，解题时先求出这个倍数，再用倍比的方法算出要求的数，这类应用题叫做倍比问题。</a:t>
            </a:r>
          </a:p>
          <a:p>
            <a:endParaRPr lang="en-US" altLang="zh-CN" sz="2800" b="1" dirty="0" smtClean="0"/>
          </a:p>
          <a:p>
            <a:r>
              <a:rPr lang="en-US" altLang="zh-CN" sz="2800" b="1" dirty="0" smtClean="0"/>
              <a:t>【</a:t>
            </a:r>
            <a:r>
              <a:rPr lang="zh-CN" altLang="en-US" sz="2800" b="1" dirty="0"/>
              <a:t>数量关系</a:t>
            </a:r>
            <a:r>
              <a:rPr lang="en-US" altLang="zh-CN" sz="2800" b="1" dirty="0"/>
              <a:t>】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</a:t>
            </a:r>
            <a:r>
              <a:rPr lang="zh-CN" altLang="en-US" sz="2800" b="1" dirty="0"/>
              <a:t>总量</a:t>
            </a:r>
            <a:r>
              <a:rPr lang="en-US" altLang="zh-CN" sz="2800" b="1" dirty="0"/>
              <a:t>÷</a:t>
            </a:r>
            <a:r>
              <a:rPr lang="zh-CN" altLang="en-US" sz="2800" b="1" dirty="0"/>
              <a:t>一个数量＝倍数   </a:t>
            </a:r>
          </a:p>
          <a:p>
            <a:r>
              <a:rPr lang="zh-CN" altLang="en-US" sz="2800" b="1" dirty="0"/>
              <a:t>              另一个数量</a:t>
            </a:r>
            <a:r>
              <a:rPr lang="en-US" altLang="zh-CN" sz="2800" b="1" dirty="0"/>
              <a:t>×</a:t>
            </a:r>
            <a:r>
              <a:rPr lang="zh-CN" altLang="en-US" sz="2800" b="1" dirty="0"/>
              <a:t>倍数＝另一总量</a:t>
            </a:r>
          </a:p>
          <a:p>
            <a:endParaRPr lang="en-US" altLang="zh-CN" sz="2800" b="1" dirty="0" smtClean="0"/>
          </a:p>
          <a:p>
            <a:r>
              <a:rPr lang="en-US" altLang="zh-CN" sz="2800" b="1" dirty="0" smtClean="0"/>
              <a:t>【</a:t>
            </a:r>
            <a:r>
              <a:rPr lang="zh-CN" altLang="en-US" sz="2800" b="1" dirty="0"/>
              <a:t>解题思路和方法</a:t>
            </a:r>
            <a:r>
              <a:rPr lang="en-US" altLang="zh-CN" sz="2800" b="1" dirty="0"/>
              <a:t>】  </a:t>
            </a:r>
            <a:endParaRPr lang="en-US" altLang="zh-CN" sz="2800" b="1" dirty="0" smtClean="0"/>
          </a:p>
          <a:p>
            <a:endParaRPr lang="en-US" altLang="zh-CN" sz="2800" b="1" dirty="0"/>
          </a:p>
          <a:p>
            <a:r>
              <a:rPr lang="zh-CN" altLang="en-US" sz="2800" b="1" dirty="0" smtClean="0"/>
              <a:t>先</a:t>
            </a:r>
            <a:r>
              <a:rPr lang="zh-CN" altLang="en-US" sz="2800" b="1" dirty="0"/>
              <a:t>求出倍数，再用倍比关系求出要求的数。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48680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1    100</a:t>
            </a:r>
            <a:r>
              <a:rPr lang="zh-CN" altLang="en-US" sz="2800" b="1" dirty="0">
                <a:solidFill>
                  <a:srgbClr val="1F02CE"/>
                </a:solidFill>
              </a:rPr>
              <a:t>千克油菜籽可以榨油</a:t>
            </a:r>
            <a:r>
              <a:rPr lang="en-US" altLang="zh-CN" sz="2800" b="1" dirty="0">
                <a:solidFill>
                  <a:srgbClr val="1F02CE"/>
                </a:solidFill>
              </a:rPr>
              <a:t>40</a:t>
            </a:r>
            <a:r>
              <a:rPr lang="zh-CN" altLang="en-US" sz="2800" b="1" dirty="0">
                <a:solidFill>
                  <a:srgbClr val="1F02CE"/>
                </a:solidFill>
              </a:rPr>
              <a:t>千克，现在有油菜籽</a:t>
            </a:r>
            <a:r>
              <a:rPr lang="en-US" altLang="zh-CN" sz="2800" b="1" dirty="0">
                <a:solidFill>
                  <a:srgbClr val="1F02CE"/>
                </a:solidFill>
              </a:rPr>
              <a:t>3700</a:t>
            </a:r>
            <a:r>
              <a:rPr lang="zh-CN" altLang="en-US" sz="2800" b="1" dirty="0">
                <a:solidFill>
                  <a:srgbClr val="1F02CE"/>
                </a:solidFill>
              </a:rPr>
              <a:t>千克，可以榨油多少？</a:t>
            </a:r>
          </a:p>
          <a:p>
            <a:r>
              <a:rPr lang="zh-CN" altLang="en-US" sz="2800" b="1" dirty="0"/>
              <a:t>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3700</a:t>
            </a:r>
            <a:r>
              <a:rPr lang="zh-CN" altLang="en-US" sz="2800" b="1" dirty="0"/>
              <a:t>千克是</a:t>
            </a:r>
            <a:r>
              <a:rPr lang="en-US" altLang="zh-CN" sz="2800" b="1" dirty="0"/>
              <a:t>100</a:t>
            </a:r>
            <a:r>
              <a:rPr lang="zh-CN" altLang="en-US" sz="2800" b="1" dirty="0"/>
              <a:t>千克的多少倍？  </a:t>
            </a:r>
            <a:r>
              <a:rPr lang="en-US" altLang="zh-CN" sz="2800" b="1" dirty="0"/>
              <a:t>3700÷100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37</a:t>
            </a:r>
            <a:r>
              <a:rPr lang="zh-CN" altLang="en-US" sz="2800" b="1" dirty="0"/>
              <a:t>（倍）</a:t>
            </a:r>
          </a:p>
          <a:p>
            <a:r>
              <a:rPr lang="zh-CN" altLang="en-US" sz="2800" b="1" dirty="0"/>
              <a:t>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）可以榨油多少千克？           </a:t>
            </a:r>
            <a:r>
              <a:rPr lang="en-US" altLang="zh-CN" sz="2800" b="1" dirty="0"/>
              <a:t>40×37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1480</a:t>
            </a:r>
            <a:r>
              <a:rPr lang="zh-CN" altLang="en-US" sz="2800" b="1" dirty="0"/>
              <a:t>（千克）</a:t>
            </a:r>
          </a:p>
          <a:p>
            <a:r>
              <a:rPr lang="zh-CN" altLang="en-US" sz="2800" b="1" dirty="0"/>
              <a:t>           列成综合算式    </a:t>
            </a:r>
            <a:r>
              <a:rPr lang="en-US" altLang="zh-CN" sz="2800" b="1" dirty="0"/>
              <a:t>40×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3700÷100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1480</a:t>
            </a:r>
            <a:r>
              <a:rPr lang="zh-CN" altLang="en-US" sz="2800" b="1" dirty="0"/>
              <a:t>（千克）</a:t>
            </a:r>
          </a:p>
          <a:p>
            <a:r>
              <a:rPr lang="zh-CN" altLang="en-US" sz="2800" b="1" dirty="0"/>
              <a:t>                        答：可以榨油</a:t>
            </a:r>
            <a:r>
              <a:rPr lang="en-US" altLang="zh-CN" sz="2800" b="1" dirty="0"/>
              <a:t>1480</a:t>
            </a:r>
            <a:r>
              <a:rPr lang="zh-CN" altLang="en-US" sz="2800" b="1" dirty="0"/>
              <a:t>千克。</a:t>
            </a:r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92696"/>
            <a:ext cx="87129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2    </a:t>
            </a:r>
            <a:r>
              <a:rPr lang="zh-CN" altLang="en-US" sz="2800" b="1" dirty="0">
                <a:solidFill>
                  <a:srgbClr val="1F02CE"/>
                </a:solidFill>
              </a:rPr>
              <a:t>今年植树节这天，某小学</a:t>
            </a:r>
            <a:r>
              <a:rPr lang="en-US" altLang="zh-CN" sz="2800" b="1" dirty="0">
                <a:solidFill>
                  <a:srgbClr val="1F02CE"/>
                </a:solidFill>
              </a:rPr>
              <a:t>300</a:t>
            </a:r>
            <a:r>
              <a:rPr lang="zh-CN" altLang="en-US" sz="2800" b="1" dirty="0">
                <a:solidFill>
                  <a:srgbClr val="1F02CE"/>
                </a:solidFill>
              </a:rPr>
              <a:t>名师生共植树</a:t>
            </a:r>
            <a:r>
              <a:rPr lang="en-US" altLang="zh-CN" sz="2800" b="1" dirty="0">
                <a:solidFill>
                  <a:srgbClr val="1F02CE"/>
                </a:solidFill>
              </a:rPr>
              <a:t>400</a:t>
            </a:r>
            <a:r>
              <a:rPr lang="zh-CN" altLang="en-US" sz="2800" b="1" dirty="0">
                <a:solidFill>
                  <a:srgbClr val="1F02CE"/>
                </a:solidFill>
              </a:rPr>
              <a:t>棵，照这样计算，全县</a:t>
            </a:r>
            <a:r>
              <a:rPr lang="en-US" altLang="zh-CN" sz="2800" b="1" dirty="0">
                <a:solidFill>
                  <a:srgbClr val="1F02CE"/>
                </a:solidFill>
              </a:rPr>
              <a:t>48000</a:t>
            </a:r>
            <a:r>
              <a:rPr lang="zh-CN" altLang="en-US" sz="2800" b="1" dirty="0">
                <a:solidFill>
                  <a:srgbClr val="1F02CE"/>
                </a:solidFill>
              </a:rPr>
              <a:t>名师生共植树多少棵？</a:t>
            </a:r>
          </a:p>
          <a:p>
            <a:r>
              <a:rPr lang="zh-CN" altLang="en-US" sz="2800" b="1" dirty="0"/>
              <a:t>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48000</a:t>
            </a:r>
            <a:r>
              <a:rPr lang="zh-CN" altLang="en-US" sz="2800" b="1" dirty="0"/>
              <a:t>名是</a:t>
            </a:r>
            <a:r>
              <a:rPr lang="en-US" altLang="zh-CN" sz="2800" b="1" dirty="0"/>
              <a:t>300</a:t>
            </a:r>
            <a:r>
              <a:rPr lang="zh-CN" altLang="en-US" sz="2800" b="1" dirty="0"/>
              <a:t>名的多少倍？ 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   48000÷300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160</a:t>
            </a:r>
            <a:r>
              <a:rPr lang="zh-CN" altLang="en-US" sz="2800" b="1" dirty="0"/>
              <a:t>（倍）</a:t>
            </a:r>
          </a:p>
          <a:p>
            <a:r>
              <a:rPr lang="zh-CN" altLang="en-US" sz="2800" b="1" dirty="0"/>
              <a:t>    </a:t>
            </a:r>
            <a:r>
              <a:rPr lang="zh-CN" altLang="en-US" sz="2800" b="1" dirty="0" smtClean="0"/>
              <a:t>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）共植树多少棵？         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</a:t>
            </a:r>
            <a:r>
              <a:rPr lang="zh-CN" altLang="en-US" sz="2800" b="1" dirty="0" smtClean="0"/>
              <a:t>  </a:t>
            </a:r>
            <a:r>
              <a:rPr lang="en-US" altLang="zh-CN" sz="2800" b="1" dirty="0"/>
              <a:t>400×160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64000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列</a:t>
            </a:r>
            <a:r>
              <a:rPr lang="zh-CN" altLang="en-US" sz="2800" b="1" dirty="0"/>
              <a:t>成综合算式  </a:t>
            </a:r>
            <a:r>
              <a:rPr lang="zh-CN" altLang="en-US" sz="2800" b="1" dirty="0" smtClean="0"/>
              <a:t>：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 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400</a:t>
            </a:r>
            <a:r>
              <a:rPr lang="en-US" altLang="zh-CN" sz="2800" b="1" dirty="0"/>
              <a:t>×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48000÷300</a:t>
            </a:r>
            <a:r>
              <a:rPr lang="zh-CN" altLang="en-US" sz="2800" b="1" dirty="0"/>
              <a:t>）＝</a:t>
            </a:r>
            <a:r>
              <a:rPr lang="en-US" altLang="zh-CN" sz="2800" b="1" dirty="0"/>
              <a:t>64000</a:t>
            </a:r>
            <a:r>
              <a:rPr lang="zh-CN" altLang="en-US" sz="2800" b="1" dirty="0"/>
              <a:t>（棵）</a:t>
            </a:r>
          </a:p>
          <a:p>
            <a:r>
              <a:rPr lang="zh-CN" altLang="en-US" sz="2800" b="1" dirty="0"/>
              <a:t>                    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                  </a:t>
            </a:r>
            <a:r>
              <a:rPr lang="zh-CN" altLang="en-US" sz="2800" b="1" dirty="0" smtClean="0"/>
              <a:t> </a:t>
            </a:r>
            <a:r>
              <a:rPr lang="zh-CN" altLang="en-US" sz="2800" b="1" dirty="0"/>
              <a:t>答：全县</a:t>
            </a:r>
            <a:r>
              <a:rPr lang="en-US" altLang="zh-CN" sz="2800" b="1" dirty="0"/>
              <a:t>48000</a:t>
            </a:r>
            <a:r>
              <a:rPr lang="zh-CN" altLang="en-US" sz="2800" b="1" dirty="0"/>
              <a:t>名师生共植树</a:t>
            </a:r>
            <a:r>
              <a:rPr lang="en-US" altLang="zh-CN" sz="2800" b="1" dirty="0"/>
              <a:t>64000</a:t>
            </a:r>
            <a:r>
              <a:rPr lang="zh-CN" altLang="en-US" sz="2800" b="1" dirty="0"/>
              <a:t>棵。</a:t>
            </a:r>
          </a:p>
          <a:p>
            <a:endParaRPr lang="zh-CN" altLang="en-US" sz="2800" b="1" dirty="0">
              <a:solidFill>
                <a:srgbClr val="1F02CE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8640"/>
            <a:ext cx="84249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02CE"/>
                </a:solidFill>
              </a:rPr>
              <a:t>例</a:t>
            </a:r>
            <a:r>
              <a:rPr lang="en-US" altLang="zh-CN" sz="2800" b="1" dirty="0">
                <a:solidFill>
                  <a:srgbClr val="1F02CE"/>
                </a:solidFill>
              </a:rPr>
              <a:t>3    </a:t>
            </a:r>
            <a:r>
              <a:rPr lang="zh-CN" altLang="en-US" sz="2800" b="1" dirty="0">
                <a:solidFill>
                  <a:srgbClr val="1F02CE"/>
                </a:solidFill>
              </a:rPr>
              <a:t>凤翔县今年苹果大丰收，田家庄一户人家</a:t>
            </a:r>
            <a:r>
              <a:rPr lang="en-US" altLang="zh-CN" sz="2800" b="1" dirty="0">
                <a:solidFill>
                  <a:srgbClr val="1F02CE"/>
                </a:solidFill>
              </a:rPr>
              <a:t>4</a:t>
            </a:r>
            <a:r>
              <a:rPr lang="zh-CN" altLang="en-US" sz="2800" b="1" dirty="0">
                <a:solidFill>
                  <a:srgbClr val="1F02CE"/>
                </a:solidFill>
              </a:rPr>
              <a:t>亩果园收入</a:t>
            </a:r>
            <a:r>
              <a:rPr lang="en-US" altLang="zh-CN" sz="2800" b="1" dirty="0">
                <a:solidFill>
                  <a:srgbClr val="1F02CE"/>
                </a:solidFill>
              </a:rPr>
              <a:t>11111</a:t>
            </a:r>
            <a:r>
              <a:rPr lang="zh-CN" altLang="en-US" sz="2800" b="1" dirty="0">
                <a:solidFill>
                  <a:srgbClr val="1F02CE"/>
                </a:solidFill>
              </a:rPr>
              <a:t>元，照这样计算，全乡</a:t>
            </a:r>
            <a:r>
              <a:rPr lang="en-US" altLang="zh-CN" sz="2800" b="1" dirty="0">
                <a:solidFill>
                  <a:srgbClr val="1F02CE"/>
                </a:solidFill>
              </a:rPr>
              <a:t>800</a:t>
            </a:r>
            <a:r>
              <a:rPr lang="zh-CN" altLang="en-US" sz="2800" b="1" dirty="0">
                <a:solidFill>
                  <a:srgbClr val="1F02CE"/>
                </a:solidFill>
              </a:rPr>
              <a:t>亩果园共收入多少元？全县</a:t>
            </a:r>
            <a:r>
              <a:rPr lang="en-US" altLang="zh-CN" sz="2800" b="1" dirty="0">
                <a:solidFill>
                  <a:srgbClr val="1F02CE"/>
                </a:solidFill>
              </a:rPr>
              <a:t>16000</a:t>
            </a:r>
            <a:r>
              <a:rPr lang="zh-CN" altLang="en-US" sz="2800" b="1" dirty="0">
                <a:solidFill>
                  <a:srgbClr val="1F02CE"/>
                </a:solidFill>
              </a:rPr>
              <a:t>亩果园共收入多少元？</a:t>
            </a:r>
          </a:p>
          <a:p>
            <a:r>
              <a:rPr lang="zh-CN" altLang="en-US" sz="2800" b="1" dirty="0"/>
              <a:t>解  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800</a:t>
            </a:r>
            <a:r>
              <a:rPr lang="zh-CN" altLang="en-US" sz="2800" b="1" dirty="0"/>
              <a:t>亩是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亩的几倍？        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                  </a:t>
            </a:r>
            <a:r>
              <a:rPr lang="en-US" altLang="zh-CN" sz="2800" b="1" dirty="0" smtClean="0"/>
              <a:t>800÷4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200</a:t>
            </a:r>
            <a:r>
              <a:rPr lang="zh-CN" altLang="en-US" sz="2800" b="1" dirty="0"/>
              <a:t>（倍）</a:t>
            </a:r>
          </a:p>
          <a:p>
            <a:r>
              <a:rPr lang="zh-CN" altLang="en-US" sz="2800" b="1" dirty="0"/>
              <a:t>    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800</a:t>
            </a:r>
            <a:r>
              <a:rPr lang="zh-CN" altLang="en-US" sz="2800" b="1" dirty="0"/>
              <a:t>亩收入多少元？        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                11111×200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2222200</a:t>
            </a:r>
            <a:r>
              <a:rPr lang="zh-CN" altLang="en-US" sz="2800" b="1" dirty="0"/>
              <a:t>（元）</a:t>
            </a:r>
          </a:p>
          <a:p>
            <a:r>
              <a:rPr lang="zh-CN" altLang="en-US" sz="2800" b="1" dirty="0"/>
              <a:t>    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16000</a:t>
            </a:r>
            <a:r>
              <a:rPr lang="zh-CN" altLang="en-US" sz="2800" b="1" dirty="0"/>
              <a:t>亩是</a:t>
            </a:r>
            <a:r>
              <a:rPr lang="en-US" altLang="zh-CN" sz="2800" b="1" dirty="0"/>
              <a:t>800</a:t>
            </a:r>
            <a:r>
              <a:rPr lang="zh-CN" altLang="en-US" sz="2800" b="1" dirty="0"/>
              <a:t>亩的几倍？ 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              </a:t>
            </a:r>
            <a:r>
              <a:rPr lang="en-US" altLang="zh-CN" sz="2800" b="1" dirty="0" smtClean="0"/>
              <a:t>16000÷800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20</a:t>
            </a:r>
            <a:r>
              <a:rPr lang="zh-CN" altLang="en-US" sz="2800" b="1" dirty="0"/>
              <a:t>（倍）</a:t>
            </a:r>
          </a:p>
          <a:p>
            <a:r>
              <a:rPr lang="zh-CN" altLang="en-US" sz="2800" b="1" dirty="0"/>
              <a:t>    （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16000</a:t>
            </a:r>
            <a:r>
              <a:rPr lang="zh-CN" altLang="en-US" sz="2800" b="1" dirty="0"/>
              <a:t>亩收入多少元？    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                2222200×20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44444000</a:t>
            </a:r>
            <a:r>
              <a:rPr lang="zh-CN" altLang="en-US" sz="2800" b="1" dirty="0"/>
              <a:t>（元）</a:t>
            </a:r>
          </a:p>
          <a:p>
            <a:r>
              <a:rPr lang="zh-CN" altLang="en-US" sz="2800" b="1" dirty="0"/>
              <a:t>          </a:t>
            </a:r>
            <a:endParaRPr lang="en-US" altLang="zh-CN" sz="2800" b="1" dirty="0" smtClean="0"/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                 </a:t>
            </a:r>
            <a:r>
              <a:rPr lang="zh-CN" altLang="en-US" sz="2800" b="1" dirty="0" smtClean="0"/>
              <a:t>答</a:t>
            </a:r>
            <a:r>
              <a:rPr lang="zh-CN" altLang="en-US" sz="2800" b="1" dirty="0"/>
              <a:t>：全乡</a:t>
            </a:r>
            <a:r>
              <a:rPr lang="en-US" altLang="zh-CN" sz="2800" b="1" dirty="0"/>
              <a:t>800</a:t>
            </a:r>
            <a:r>
              <a:rPr lang="zh-CN" altLang="en-US" sz="2800" b="1" dirty="0"/>
              <a:t>亩果园共收入</a:t>
            </a:r>
            <a:r>
              <a:rPr lang="en-US" altLang="zh-CN" sz="2800" b="1" dirty="0"/>
              <a:t>2222200</a:t>
            </a:r>
            <a:r>
              <a:rPr lang="zh-CN" altLang="en-US" sz="2800" b="1" dirty="0" smtClean="0"/>
              <a:t>元。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3948</Words>
  <Application>Microsoft Office PowerPoint</Application>
  <PresentationFormat>全屏显示(4:3)</PresentationFormat>
  <Paragraphs>246</Paragraphs>
  <Slides>33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dreamsummit</dc:creator>
  <cp:lastModifiedBy>Administrator</cp:lastModifiedBy>
  <cp:revision>34</cp:revision>
  <dcterms:created xsi:type="dcterms:W3CDTF">2017-04-23T03:01:46Z</dcterms:created>
  <dcterms:modified xsi:type="dcterms:W3CDTF">2017-12-06T04:50:31Z</dcterms:modified>
</cp:coreProperties>
</file>