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74" r:id="rId4"/>
    <p:sldId id="275" r:id="rId5"/>
    <p:sldId id="258" r:id="rId6"/>
    <p:sldId id="276" r:id="rId7"/>
    <p:sldId id="290" r:id="rId8"/>
    <p:sldId id="282" r:id="rId9"/>
    <p:sldId id="259" r:id="rId10"/>
    <p:sldId id="260" r:id="rId11"/>
    <p:sldId id="261" r:id="rId12"/>
    <p:sldId id="314" r:id="rId13"/>
    <p:sldId id="283" r:id="rId14"/>
    <p:sldId id="284" r:id="rId15"/>
    <p:sldId id="262" r:id="rId16"/>
    <p:sldId id="285" r:id="rId17"/>
    <p:sldId id="286" r:id="rId18"/>
    <p:sldId id="263" r:id="rId19"/>
    <p:sldId id="269" r:id="rId20"/>
    <p:sldId id="264" r:id="rId21"/>
    <p:sldId id="265" r:id="rId22"/>
    <p:sldId id="287" r:id="rId23"/>
    <p:sldId id="267" r:id="rId24"/>
    <p:sldId id="291" r:id="rId25"/>
    <p:sldId id="278" r:id="rId26"/>
    <p:sldId id="279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663300"/>
    <a:srgbClr val="006600"/>
    <a:srgbClr val="CC0099"/>
    <a:srgbClr val="FF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/>
    <p:restoredTop sz="93639"/>
  </p:normalViewPr>
  <p:slideViewPr>
    <p:cSldViewPr showGuides="1">
      <p:cViewPr varScale="1">
        <p:scale>
          <a:sx n="55" d="100"/>
          <a:sy n="55" d="100"/>
        </p:scale>
        <p:origin x="67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任意多边形 40961"/>
          <p:cNvSpPr/>
          <p:nvPr/>
        </p:nvSpPr>
        <p:spPr>
          <a:xfrm>
            <a:off x="4760913" y="20638"/>
            <a:ext cx="4438650" cy="4038600"/>
          </a:xfrm>
          <a:custGeom>
            <a:avLst/>
            <a:gdLst/>
            <a:ahLst/>
            <a:cxnLst/>
            <a:rect l="0" t="0" r="0" b="0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63" name="组合 40962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40964" name="任意多边形 40963"/>
            <p:cNvSpPr/>
            <p:nvPr/>
          </p:nvSpPr>
          <p:spPr>
            <a:xfrm>
              <a:off x="3060" y="18"/>
              <a:ext cx="490" cy="187"/>
            </a:xfrm>
            <a:custGeom>
              <a:avLst/>
              <a:gdLst/>
              <a:ahLst/>
              <a:cxnLst/>
              <a:rect l="0" t="0" r="0" b="0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5" name="任意多边形 40964"/>
            <p:cNvSpPr>
              <a:spLocks noEditPoints="1"/>
            </p:cNvSpPr>
            <p:nvPr/>
          </p:nvSpPr>
          <p:spPr>
            <a:xfrm>
              <a:off x="2918" y="18"/>
              <a:ext cx="2958" cy="2699"/>
            </a:xfrm>
            <a:custGeom>
              <a:avLst/>
              <a:gdLst/>
              <a:ahLst/>
              <a:cxnLst/>
              <a:rect l="0" t="0" r="0" b="0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6" name="任意多边形 40965"/>
            <p:cNvSpPr/>
            <p:nvPr/>
          </p:nvSpPr>
          <p:spPr>
            <a:xfrm>
              <a:off x="3621" y="1287"/>
              <a:ext cx="238" cy="283"/>
            </a:xfrm>
            <a:custGeom>
              <a:avLst/>
              <a:gdLst/>
              <a:ahLst/>
              <a:cxnLst/>
              <a:rect l="0" t="0" r="0" b="0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7" name="任意多边形 40966"/>
            <p:cNvSpPr/>
            <p:nvPr/>
          </p:nvSpPr>
          <p:spPr>
            <a:xfrm>
              <a:off x="3403" y="1403"/>
              <a:ext cx="208" cy="379"/>
            </a:xfrm>
            <a:custGeom>
              <a:avLst/>
              <a:gdLst/>
              <a:ahLst/>
              <a:cxnLst/>
              <a:rect l="0" t="0" r="0" b="0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8" name="任意多边形 40967"/>
            <p:cNvSpPr/>
            <p:nvPr/>
          </p:nvSpPr>
          <p:spPr>
            <a:xfrm>
              <a:off x="3272" y="645"/>
              <a:ext cx="683" cy="318"/>
            </a:xfrm>
            <a:custGeom>
              <a:avLst/>
              <a:gdLst/>
              <a:ahLst/>
              <a:cxnLst/>
              <a:rect l="0" t="0" r="0" b="0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69" name="任意多边形 40968"/>
            <p:cNvSpPr/>
            <p:nvPr/>
          </p:nvSpPr>
          <p:spPr>
            <a:xfrm>
              <a:off x="4046" y="1545"/>
              <a:ext cx="490" cy="515"/>
            </a:xfrm>
            <a:custGeom>
              <a:avLst/>
              <a:gdLst/>
              <a:ahLst/>
              <a:cxnLst/>
              <a:rect l="0" t="0" r="0" b="0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0" name="任意多边形 40969"/>
            <p:cNvSpPr/>
            <p:nvPr/>
          </p:nvSpPr>
          <p:spPr>
            <a:xfrm>
              <a:off x="5173" y="1024"/>
              <a:ext cx="501" cy="96"/>
            </a:xfrm>
            <a:custGeom>
              <a:avLst/>
              <a:gdLst/>
              <a:ahLst/>
              <a:cxnLst/>
              <a:rect l="0" t="0" r="0" b="0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1" name="任意多边形 40970"/>
            <p:cNvSpPr/>
            <p:nvPr/>
          </p:nvSpPr>
          <p:spPr>
            <a:xfrm>
              <a:off x="5340" y="1004"/>
              <a:ext cx="385" cy="237"/>
            </a:xfrm>
            <a:custGeom>
              <a:avLst/>
              <a:gdLst/>
              <a:ahLst/>
              <a:cxnLst/>
              <a:rect l="0" t="0" r="0" b="0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2" name="任意多边形 40971"/>
            <p:cNvSpPr/>
            <p:nvPr/>
          </p:nvSpPr>
          <p:spPr>
            <a:xfrm>
              <a:off x="5325" y="1201"/>
              <a:ext cx="415" cy="187"/>
            </a:xfrm>
            <a:custGeom>
              <a:avLst/>
              <a:gdLst/>
              <a:ahLst/>
              <a:cxnLst/>
              <a:rect l="0" t="0" r="0" b="0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3" name="任意多边形 40972"/>
            <p:cNvSpPr/>
            <p:nvPr/>
          </p:nvSpPr>
          <p:spPr>
            <a:xfrm>
              <a:off x="5001" y="1378"/>
              <a:ext cx="698" cy="167"/>
            </a:xfrm>
            <a:custGeom>
              <a:avLst/>
              <a:gdLst/>
              <a:ahLst/>
              <a:cxnLst/>
              <a:rect l="0" t="0" r="0" b="0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任意多边形 40973"/>
            <p:cNvSpPr/>
            <p:nvPr/>
          </p:nvSpPr>
          <p:spPr>
            <a:xfrm>
              <a:off x="5077" y="1540"/>
              <a:ext cx="567" cy="146"/>
            </a:xfrm>
            <a:custGeom>
              <a:avLst/>
              <a:gdLst/>
              <a:ahLst/>
              <a:cxnLst/>
              <a:rect l="0" t="0" r="0" b="0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任意多边形 40974"/>
            <p:cNvSpPr/>
            <p:nvPr/>
          </p:nvSpPr>
          <p:spPr>
            <a:xfrm>
              <a:off x="5042" y="1656"/>
              <a:ext cx="581" cy="480"/>
            </a:xfrm>
            <a:custGeom>
              <a:avLst/>
              <a:gdLst/>
              <a:ahLst/>
              <a:cxnLst/>
              <a:rect l="0" t="0" r="0" b="0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任意多边形 40975"/>
            <p:cNvSpPr/>
            <p:nvPr/>
          </p:nvSpPr>
          <p:spPr>
            <a:xfrm>
              <a:off x="5421" y="1464"/>
              <a:ext cx="329" cy="854"/>
            </a:xfrm>
            <a:custGeom>
              <a:avLst/>
              <a:gdLst/>
              <a:ahLst/>
              <a:cxnLst/>
              <a:rect l="0" t="0" r="0" b="0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77" name="组合 40976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40978" name="矩形 40977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9" name="任意多边形 40978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0" name="任意多边形 40979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任意多边形 40980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任意多边形 40981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任意多边形 40982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4" name="任意多边形 40983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5" name="任意多边形 40984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6" name="任意多边形 40985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7" name="任意多边形 40986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8" name="任意多边形 40987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9" name="矩形 40988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矩形 40989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任意多边形 40990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任意多边形 40991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3" name="任意多边形 40992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4" name="任意多边形 40993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5" name="任意多边形 40994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任意多边形 40995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任意多边形 40996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8" name="任意多边形 40997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9" name="任意多边形 40998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任意多边形 40999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1" name="矩形 41000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2" name="矩形 41001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3" name="任意多边形 41002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4" name="任意多边形 41003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5" name="任意多边形 41004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6" name="任意多边形 41005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7" name="任意多边形 41006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8" name="任意多边形 41007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9" name="任意多边形 41008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0" name="任意多边形 41009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1" name="任意多边形 41010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2" name="任意多边形 41011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3" name="矩形 41012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4" name="矩形 41013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5" name="任意多边形 41014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6" name="任意多边形 41015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7" name="任意多边形 41016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8" name="任意多边形 41017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9" name="任意多边形 41018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0" name="任意多边形 41019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1" name="任意多边形 41020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2" name="任意多边形 41021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3" name="任意多边形 41022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4" name="任意多边形 41023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5" name="矩形 41024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6" name="矩形 41025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7" name="任意多边形 41026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8" name="任意多边形 41027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9" name="任意多边形 41028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0" name="任意多边形 41029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1" name="任意多边形 41030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2" name="任意多边形 41031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3" name="任意多边形 41032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4" name="任意多边形 41033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5" name="任意多边形 41034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6" name="任意多边形 41035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7" name="矩形 41036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8" name="矩形 41037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9" name="任意多边形 41038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0" name="任意多边形 41039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1" name="任意多边形 41040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2" name="任意多边形 41041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3" name="任意多边形 41042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4" name="任意多边形 41043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5" name="任意多边形 41044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6" name="任意多边形 41045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7" name="任意多边形 41046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8" name="任意多边形 41047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9" name="矩形 41048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0" name="矩形 41049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1" name="任意多边形 41050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2" name="任意多边形 41051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3" name="任意多边形 41052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4" name="任意多边形 41053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5" name="任意多边形 41054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6" name="任意多边形 41055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7" name="任意多边形 41056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8" name="任意多边形 41057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9" name="任意多边形 41058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0" name="任意多边形 41059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1" name="矩形 41060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2" name="矩形 41061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3" name="任意多边形 41062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4" name="任意多边形 41063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5" name="任意多边形 41064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6" name="任意多边形 41065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7" name="任意多边形 41066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8" name="任意多边形 41067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9" name="任意多边形 41068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0" name="任意多边形 41069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1" name="任意多边形 41070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2" name="任意多边形 41071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3" name="矩形 41072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4" name="矩形 41073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5" name="任意多边形 41074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6" name="任意多边形 41075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7" name="任意多边形 41076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8" name="任意多边形 41077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9" name="任意多边形 41078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0" name="任意多边形 41079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1" name="任意多边形 41080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2" name="任意多边形 41081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3" name="任意多边形 41082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4" name="任意多边形 41083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5" name="矩形 41084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6" name="矩形 41085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7" name="任意多边形 41086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8" name="任意多边形 41087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9" name="任意多边形 41088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0" name="任意多边形 41089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1" name="任意多边形 41090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2" name="任意多边形 41091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3" name="任意多边形 41092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4" name="任意多边形 41093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5" name="任意多边形 41094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6" name="任意多边形 41095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7" name="矩形 41096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8" name="矩形 41097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9" name="任意多边形 41098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0" name="任意多边形 41099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1" name="任意多边形 41100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2" name="任意多边形 41101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3" name="任意多边形 41102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4" name="任意多边形 41103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5" name="任意多边形 41104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6" name="任意多边形 41105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7" name="任意多边形 41106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8" name="任意多边形 41107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9" name="矩形 41108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0" name="矩形 41109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1" name="任意多边形 41110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2" name="任意多边形 41111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3" name="任意多边形 41112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4" name="任意多边形 41113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5" name="任意多边形 41114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6" name="任意多边形 41115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7" name="任意多边形 41116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8" name="任意多边形 41117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9" name="任意多边形 41118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0" name="任意多边形 41119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1" name="矩形 41120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2" name="任意多边形 41121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3" name="标题 41122"/>
          <p:cNvSpPr>
            <a:spLocks noGrp="1" noRot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1124" name="日期占位符 41123"/>
          <p:cNvSpPr>
            <a:spLocks noGrp="1"/>
          </p:cNvSpPr>
          <p:nvPr>
            <p:ph type="dt" sz="half" idx="2"/>
          </p:nvPr>
        </p:nvSpPr>
        <p:spPr>
          <a:xfrm>
            <a:off x="301625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/>
          </a:p>
        </p:txBody>
      </p:sp>
      <p:sp>
        <p:nvSpPr>
          <p:cNvPr id="41125" name="页脚占位符 4112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dirty="0"/>
          </a:p>
        </p:txBody>
      </p:sp>
      <p:sp>
        <p:nvSpPr>
          <p:cNvPr id="41126" name="灯片编号占位符 4112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  <p:sp>
        <p:nvSpPr>
          <p:cNvPr id="41127" name="副标题 41126"/>
          <p:cNvSpPr>
            <a:spLocks noGrp="1" noRot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41128" name="组合 41127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41129" name="任意多边形 4112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0" name="任意多边形 4112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1" name="任意多边形 4113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2" name="任意多边形 4113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3" name="任意多边形 4113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4" name="任意多边形 4113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5" name="任意多边形 4113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6" name="任意多边形 4113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7" name="任意多边形 4113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8" name="任意多边形 4113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9" name="任意多边形 4113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0" name="任意多边形 4113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1" name="任意多边形 4114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heel spokes="8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870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2017/11/15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5166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600200"/>
            <a:ext cx="3995166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2017/11/15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39937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39939" name="矩形 39938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0" name="任意多边形 39939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1" name="任意多边形 39940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2" name="任意多边形 39941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3" name="任意多边形 39942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4" name="任意多边形 39943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5" name="任意多边形 39944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6" name="任意多边形 39945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7" name="任意多边形 39946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8" name="任意多边形 39947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9" name="任意多边形 39948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矩形 39949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矩形 39950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任意多边形 39951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3" name="任意多边形 39952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4" name="任意多边形 39953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5" name="任意多边形 39954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6" name="任意多边形 39955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7" name="任意多边形 39956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任意多边形 39957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9" name="任意多边形 39958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0" name="任意多边形 39959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1" name="任意多边形 39960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2" name="矩形 39961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3" name="矩形 39962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4" name="任意多边形 39963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5" name="任意多边形 39964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6" name="任意多边形 39965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7" name="任意多边形 39966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8" name="任意多边形 39967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9" name="任意多边形 39968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0" name="任意多边形 39969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1" name="任意多边形 39970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2" name="任意多边形 39971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3" name="任意多边形 39972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4" name="矩形 39973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5" name="矩形 39974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6" name="任意多边形 39975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7" name="任意多边形 39976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8" name="任意多边形 39977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9" name="任意多边形 39978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0" name="任意多边形 39979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1" name="任意多边形 39980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2" name="任意多边形 39981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3" name="任意多边形 39982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4" name="任意多边形 39983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5" name="任意多边形 39984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6" name="矩形 39985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7" name="矩形 39986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8" name="任意多边形 39987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9" name="任意多边形 39988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0" name="任意多边形 39989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1" name="任意多边形 39990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2" name="任意多边形 39991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任意多边形 39992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任意多边形 39993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任意多边形 39994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任意多边形 39995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7" name="任意多边形 39996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8" name="矩形 39997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矩形 39998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0" name="任意多边形 39999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1" name="任意多边形 40000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任意多边形 40001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3" name="任意多边形 40002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4" name="任意多边形 40003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5" name="任意多边形 40004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6" name="任意多边形 40005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7" name="任意多边形 40006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8" name="任意多边形 40007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9" name="任意多边形 40008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0" name="矩形 40009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1" name="矩形 40010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2" name="任意多边形 40011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3" name="任意多边形 40012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4" name="任意多边形 40013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5" name="任意多边形 40014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6" name="任意多边形 40015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7" name="任意多边形 40016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8" name="任意多边形 40017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19" name="任意多边形 40018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0" name="任意多边形 40019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1" name="任意多边形 40020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2" name="矩形 40021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3" name="矩形 40022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4" name="任意多边形 40023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5" name="任意多边形 40024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6" name="任意多边形 40025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7" name="任意多边形 40026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8" name="任意多边形 40027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29" name="任意多边形 40028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0" name="任意多边形 40029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1" name="任意多边形 40030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2" name="任意多边形 40031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3" name="任意多边形 40032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4" name="矩形 40033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5" name="矩形 40034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6" name="任意多边形 40035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7" name="任意多边形 40036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8" name="任意多边形 40037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39" name="任意多边形 40038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0" name="任意多边形 40039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1" name="任意多边形 40040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2" name="任意多边形 40041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3" name="任意多边形 40042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4" name="任意多边形 40043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5" name="任意多边形 40044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6" name="矩形 40045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7" name="矩形 40046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8" name="任意多边形 40047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49" name="任意多边形 40048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0" name="任意多边形 40049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1" name="任意多边形 40050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2" name="任意多边形 40051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3" name="任意多边形 40052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4" name="任意多边形 40053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5" name="任意多边形 40054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6" name="任意多边形 40055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7" name="任意多边形 40056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8" name="矩形 40057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59" name="矩形 40058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0" name="任意多边形 40059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1" name="任意多边形 40060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2" name="任意多边形 40061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3" name="任意多边形 40062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4" name="任意多边形 40063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5" name="任意多边形 40064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6" name="任意多边形 40065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7" name="任意多边形 40066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8" name="任意多边形 40067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69" name="任意多边形 40068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0" name="矩形 40069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1" name="矩形 40070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2" name="任意多边形 40071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3" name="任意多边形 40072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4" name="任意多边形 40073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5" name="任意多边形 40074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6" name="任意多边形 40075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7" name="任意多边形 40076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8" name="任意多边形 40077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79" name="任意多边形 40078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0" name="任意多边形 40079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1" name="任意多边形 40080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2" name="矩形 40081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3" name="任意多边形 40082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84" name="组合 40083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40085" name="任意多边形 4008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6" name="任意多边形 4008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7" name="任意多边形 4008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8" name="任意多边形 4008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89" name="任意多边形 4008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0" name="任意多边形 4008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1" name="任意多边形 4009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2" name="任意多边形 4009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3" name="任意多边形 4009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4" name="任意多边形 4009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5" name="任意多边形 4009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6" name="任意多边形 4009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97" name="任意多边形 4009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98" name="组合 40097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40099" name="任意多边形 4009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0" name="任意多边形 4009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1" name="任意多边形 4010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2" name="任意多边形 4010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3" name="任意多边形 4010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4" name="任意多边形 4010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5" name="任意多边形 4010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6" name="任意多边形 4010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7" name="任意多边形 4010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8" name="任意多边形 4010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09" name="任意多边形 4010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0" name="任意多边形 4010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1" name="任意多边形 4011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112" name="组合 40111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40113" name="任意多边形 40112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4" name="任意多边形 40113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5" name="任意多边形 40114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6" name="任意多边形 40115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7" name="任意多边形 40116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8" name="任意多边形 40117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19" name="任意多边形 40118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0" name="任意多边形 40119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1" name="任意多边形 40120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2" name="任意多边形 40121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3" name="任意多边形 40122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4" name="任意多边形 40123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5" name="任意多边形 40124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126" name="组合 40125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40127" name="任意多边形 40126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8" name="任意多边形 40127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29" name="任意多边形 40128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0" name="任意多边形 40129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1" name="任意多边形 40130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2" name="任意多边形 40131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3" name="任意多边形 40132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4" name="任意多边形 40133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5" name="任意多边形 40134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6" name="任意多边形 40135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7" name="任意多边形 40136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8" name="任意多边形 40137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39" name="任意多边形 40138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140" name="组合 40139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40141" name="任意多边形 4014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2" name="任意多边形 4014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3" name="任意多边形 4014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4" name="任意多边形 4014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5" name="任意多边形 4014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6" name="任意多边形 4014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7" name="任意多边形 4014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8" name="任意多边形 4014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49" name="任意多边形 4014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0" name="任意多边形 4014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1" name="任意多边形 4015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2" name="任意多边形 4015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3" name="任意多边形 4015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154" name="组合 40153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40155" name="任意多边形 4015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6" name="任意多边形 4015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7" name="任意多边形 4015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8" name="任意多边形 4015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59" name="任意多边形 4015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0" name="任意多边形 4015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1" name="任意多边形 4016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2" name="任意多边形 4016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3" name="任意多边形 4016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4" name="任意多边形 4016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5" name="任意多边形 4016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6" name="任意多边形 4016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167" name="任意多边形 4016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168" name="组合 40167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40169" name="任意多边形 40168"/>
            <p:cNvSpPr/>
            <p:nvPr userDrawn="1"/>
          </p:nvSpPr>
          <p:spPr>
            <a:xfrm>
              <a:off x="4161" y="-5"/>
              <a:ext cx="1586" cy="1443"/>
            </a:xfrm>
            <a:custGeom>
              <a:avLst/>
              <a:gdLst/>
              <a:ahLst/>
              <a:cxnLst/>
              <a:rect l="0" t="0" r="0" b="0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170" name="组合 40169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40171" name="任意多边形 40170"/>
              <p:cNvSpPr/>
              <p:nvPr/>
            </p:nvSpPr>
            <p:spPr>
              <a:xfrm>
                <a:off x="3060" y="18"/>
                <a:ext cx="490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2" name="任意多边形 40171"/>
              <p:cNvSpPr>
                <a:spLocks noEditPoints="1"/>
              </p:cNvSpPr>
              <p:nvPr/>
            </p:nvSpPr>
            <p:spPr>
              <a:xfrm>
                <a:off x="2918" y="18"/>
                <a:ext cx="2958" cy="2699"/>
              </a:xfrm>
              <a:custGeom>
                <a:avLst/>
                <a:gdLst/>
                <a:ahLst/>
                <a:cxnLst/>
                <a:rect l="0" t="0" r="0" b="0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3" name="任意多边形 40172"/>
              <p:cNvSpPr/>
              <p:nvPr/>
            </p:nvSpPr>
            <p:spPr>
              <a:xfrm>
                <a:off x="3621" y="1287"/>
                <a:ext cx="238" cy="283"/>
              </a:xfrm>
              <a:custGeom>
                <a:avLst/>
                <a:gdLst/>
                <a:ahLst/>
                <a:cxnLst/>
                <a:rect l="0" t="0" r="0" b="0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4" name="任意多边形 40173"/>
              <p:cNvSpPr/>
              <p:nvPr/>
            </p:nvSpPr>
            <p:spPr>
              <a:xfrm>
                <a:off x="3403" y="1403"/>
                <a:ext cx="208" cy="379"/>
              </a:xfrm>
              <a:custGeom>
                <a:avLst/>
                <a:gdLst/>
                <a:ahLst/>
                <a:cxnLst/>
                <a:rect l="0" t="0" r="0" b="0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5" name="任意多边形 40174"/>
              <p:cNvSpPr/>
              <p:nvPr/>
            </p:nvSpPr>
            <p:spPr>
              <a:xfrm>
                <a:off x="3272" y="645"/>
                <a:ext cx="683" cy="318"/>
              </a:xfrm>
              <a:custGeom>
                <a:avLst/>
                <a:gdLst/>
                <a:ahLst/>
                <a:cxnLst/>
                <a:rect l="0" t="0" r="0" b="0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6" name="任意多边形 40175"/>
              <p:cNvSpPr/>
              <p:nvPr/>
            </p:nvSpPr>
            <p:spPr>
              <a:xfrm>
                <a:off x="4046" y="1545"/>
                <a:ext cx="490" cy="515"/>
              </a:xfrm>
              <a:custGeom>
                <a:avLst/>
                <a:gdLst/>
                <a:ahLst/>
                <a:cxnLst/>
                <a:rect l="0" t="0" r="0" b="0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7" name="任意多边形 40176"/>
              <p:cNvSpPr/>
              <p:nvPr/>
            </p:nvSpPr>
            <p:spPr>
              <a:xfrm>
                <a:off x="5173" y="1024"/>
                <a:ext cx="501" cy="96"/>
              </a:xfrm>
              <a:custGeom>
                <a:avLst/>
                <a:gdLst/>
                <a:ahLst/>
                <a:cxnLst/>
                <a:rect l="0" t="0" r="0" b="0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8" name="任意多边形 40177"/>
              <p:cNvSpPr/>
              <p:nvPr/>
            </p:nvSpPr>
            <p:spPr>
              <a:xfrm>
                <a:off x="5340" y="1004"/>
                <a:ext cx="385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9" name="任意多边形 40178"/>
              <p:cNvSpPr/>
              <p:nvPr/>
            </p:nvSpPr>
            <p:spPr>
              <a:xfrm>
                <a:off x="5325" y="1201"/>
                <a:ext cx="415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80" name="任意多边形 40179"/>
              <p:cNvSpPr/>
              <p:nvPr/>
            </p:nvSpPr>
            <p:spPr>
              <a:xfrm>
                <a:off x="5001" y="1378"/>
                <a:ext cx="698" cy="167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81" name="任意多边形 40180"/>
              <p:cNvSpPr/>
              <p:nvPr/>
            </p:nvSpPr>
            <p:spPr>
              <a:xfrm>
                <a:off x="5077" y="1540"/>
                <a:ext cx="567" cy="146"/>
              </a:xfrm>
              <a:custGeom>
                <a:avLst/>
                <a:gdLst/>
                <a:ahLst/>
                <a:cxnLst/>
                <a:rect l="0" t="0" r="0" b="0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82" name="任意多边形 40181"/>
              <p:cNvSpPr/>
              <p:nvPr/>
            </p:nvSpPr>
            <p:spPr>
              <a:xfrm>
                <a:off x="5042" y="1656"/>
                <a:ext cx="581" cy="480"/>
              </a:xfrm>
              <a:custGeom>
                <a:avLst/>
                <a:gdLst/>
                <a:ahLst/>
                <a:cxnLst/>
                <a:rect l="0" t="0" r="0" b="0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83" name="任意多边形 40182"/>
              <p:cNvSpPr/>
              <p:nvPr/>
            </p:nvSpPr>
            <p:spPr>
              <a:xfrm>
                <a:off x="5421" y="1464"/>
                <a:ext cx="329" cy="854"/>
              </a:xfrm>
              <a:custGeom>
                <a:avLst/>
                <a:gdLst/>
                <a:ahLst/>
                <a:cxnLst/>
                <a:rect l="0" t="0" r="0" b="0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184" name="标题 40183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185" name="文本占位符 40184"/>
          <p:cNvSpPr>
            <a:spLocks noGrp="1" noRot="1"/>
          </p:cNvSpPr>
          <p:nvPr>
            <p:ph type="body" idx="1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0186" name="日期占位符 40185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  <a:t>2017/11/15</a:t>
            </a:fld>
            <a:endParaRPr lang="zh-CN" altLang="en-US" dirty="0"/>
          </a:p>
        </p:txBody>
      </p:sp>
      <p:sp>
        <p:nvSpPr>
          <p:cNvPr id="40187" name="页脚占位符 40186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40188" name="灯片编号占位符 40187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altLang="zh-CN" dirty="0"/>
              <a:t>‹#›</a:t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heel spokes="8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31179;&#22825;&#30340;&#24576;&#24565;\11013&#31179;&#22825;&#30340;&#24576;&#24565;&#37197;&#20048;(1).mp3" TargetMode="External"/><Relationship Id="rId1" Type="http://schemas.microsoft.com/office/2007/relationships/media" Target="file:///H:\&#31179;&#22825;&#30340;&#24576;&#24565;\11013&#31179;&#22825;&#30340;&#24576;&#24565;&#37197;&#20048;(1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&#31179;&#22825;&#30340;&#24576;&#24565;\11013&#31179;&#22825;&#30340;&#24576;&#24565;&#37197;&#20048;(1).mp3" TargetMode="External"/><Relationship Id="rId1" Type="http://schemas.microsoft.com/office/2007/relationships/media" Target="file:///H:\&#31179;&#22825;&#30340;&#24576;&#24565;\11013&#31179;&#22825;&#30340;&#24576;&#24565;&#37197;&#20048;(1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H:\YWJX.KJ-JA\2013-2016&#35821;&#25991;\&#35821;&#25991;&#35838;&#20214;-&#19971;&#24180;&#32423;&#65288;&#19978;&#20876;&#65289;\&#31532;&#19968;&#21333;&#20803;\&#31179;&#22825;&#30340;&#24576;&#24565;-9717-29151.mp3" TargetMode="External"/><Relationship Id="rId1" Type="http://schemas.microsoft.com/office/2007/relationships/media" Target="file:///H:\YWJX.KJ-JA\2013-2016&#35821;&#25991;\&#35821;&#25991;&#35838;&#20214;-&#19971;&#24180;&#32423;&#65288;&#19978;&#20876;&#65289;\&#31532;&#19968;&#21333;&#20803;\&#31179;&#22825;&#30340;&#24576;&#24565;-9717-29151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标题 2057" descr="27796b20d52ee765!161?filename=qiutian02"/>
          <p:cNvPicPr>
            <a:picLocks noGrp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-72231" y="-242887"/>
            <a:ext cx="9144000" cy="7100887"/>
          </a:xfrm>
        </p:spPr>
      </p:pic>
      <p:sp>
        <p:nvSpPr>
          <p:cNvPr id="2054" name="文本框 2053"/>
          <p:cNvSpPr txBox="1"/>
          <p:nvPr/>
        </p:nvSpPr>
        <p:spPr>
          <a:xfrm>
            <a:off x="1763713" y="1916113"/>
            <a:ext cx="54721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54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秋 天 的 怀 念</a:t>
            </a:r>
          </a:p>
        </p:txBody>
      </p:sp>
      <p:sp>
        <p:nvSpPr>
          <p:cNvPr id="2055" name="文本框 2054"/>
          <p:cNvSpPr txBox="1"/>
          <p:nvPr/>
        </p:nvSpPr>
        <p:spPr>
          <a:xfrm>
            <a:off x="5148064" y="4587824"/>
            <a:ext cx="30241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史铁生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395288" y="3357563"/>
            <a:ext cx="84248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endParaRPr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8193"/>
          <p:cNvSpPr>
            <a:spLocks noGrp="1" noRot="1"/>
          </p:cNvSpPr>
          <p:nvPr>
            <p:ph type="title"/>
          </p:nvPr>
        </p:nvSpPr>
        <p:spPr>
          <a:xfrm>
            <a:off x="1187450" y="404813"/>
            <a:ext cx="10582275" cy="1143000"/>
          </a:xfrm>
        </p:spPr>
        <p:txBody>
          <a:bodyPr anchor="ctr"/>
          <a:lstStyle/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望着望着天上北归的雁阵，我会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sp>
        <p:nvSpPr>
          <p:cNvPr id="8195" name="文本占位符 8194"/>
          <p:cNvSpPr>
            <a:spLocks noGrp="1" noRot="1"/>
          </p:cNvSpPr>
          <p:nvPr>
            <p:ph type="body" idx="1"/>
          </p:nvPr>
        </p:nvSpPr>
        <p:spPr>
          <a:xfrm>
            <a:off x="1187450" y="1268413"/>
            <a:ext cx="6408738" cy="1036637"/>
          </a:xfrm>
        </p:spPr>
        <p:txBody>
          <a:bodyPr/>
          <a:lstStyle/>
          <a:p>
            <a:pPr>
              <a:buNone/>
            </a:pPr>
            <a:r>
              <a:rPr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突然把面前的玻璃砸碎</a:t>
            </a:r>
            <a:endParaRPr lang="zh-CN" altLang="en-US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6" name="图片 8195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1042988" y="1989138"/>
            <a:ext cx="7777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听着听着李谷一甜美的歌声，我会 </a:t>
            </a:r>
          </a:p>
        </p:txBody>
      </p:sp>
      <p:sp>
        <p:nvSpPr>
          <p:cNvPr id="8198" name="文本框 8197"/>
          <p:cNvSpPr txBox="1"/>
          <p:nvPr/>
        </p:nvSpPr>
        <p:spPr>
          <a:xfrm>
            <a:off x="971550" y="3284538"/>
            <a:ext cx="6575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  <a:t>妈妈让我去看菊花，我会说 </a:t>
            </a:r>
          </a:p>
        </p:txBody>
      </p:sp>
      <p:sp>
        <p:nvSpPr>
          <p:cNvPr id="8199" name="文本框 8198"/>
          <p:cNvSpPr txBox="1"/>
          <p:nvPr/>
        </p:nvSpPr>
        <p:spPr>
          <a:xfrm>
            <a:off x="1042988" y="2565400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猛地把手边的东西摔向四周的墙壁 </a:t>
            </a:r>
          </a:p>
        </p:txBody>
      </p:sp>
      <p:sp>
        <p:nvSpPr>
          <p:cNvPr id="8205" name="文本框 8204"/>
          <p:cNvSpPr txBox="1"/>
          <p:nvPr/>
        </p:nvSpPr>
        <p:spPr>
          <a:xfrm>
            <a:off x="971550" y="3933825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不，我不去！我可活什么劲！</a:t>
            </a:r>
          </a:p>
        </p:txBody>
      </p:sp>
      <p:sp>
        <p:nvSpPr>
          <p:cNvPr id="8207" name="文本框 8206"/>
          <p:cNvSpPr txBox="1"/>
          <p:nvPr/>
        </p:nvSpPr>
        <p:spPr>
          <a:xfrm>
            <a:off x="900113" y="4868863"/>
            <a:ext cx="568801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双腿瘫痪后，我的脾气变的暴怒无常。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7" grpId="0"/>
      <p:bldP spid="8198" grpId="0"/>
      <p:bldP spid="8199" grpId="0"/>
      <p:bldP spid="8205" grpId="0"/>
      <p:bldP spid="8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9217"/>
          <p:cNvSpPr>
            <a:spLocks noGrp="1" noRot="1"/>
          </p:cNvSpPr>
          <p:nvPr>
            <p:ph type="title"/>
          </p:nvPr>
        </p:nvSpPr>
        <p:spPr>
          <a:xfrm>
            <a:off x="171450" y="605155"/>
            <a:ext cx="8801100" cy="817245"/>
          </a:xfrm>
        </p:spPr>
        <p:txBody>
          <a:bodyPr anchor="ctr"/>
          <a:lstStyle/>
          <a:p>
            <a:pPr algn="l"/>
            <a:r>
              <a:rPr lang="zh-CN" altLang="en-US" sz="4800" b="1" dirty="0">
                <a:ea typeface="隶书" panose="02010509060101010101" pitchFamily="49" charset="-122"/>
              </a:rPr>
              <a:t>面对“我”的暴躁，母亲是怎样做的？</a:t>
            </a:r>
          </a:p>
        </p:txBody>
      </p:sp>
      <p:pic>
        <p:nvPicPr>
          <p:cNvPr id="9220" name="图片 9219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矩形 9220"/>
          <p:cNvSpPr/>
          <p:nvPr/>
        </p:nvSpPr>
        <p:spPr>
          <a:xfrm>
            <a:off x="900113" y="1422400"/>
            <a:ext cx="453548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悄悄地躲出去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900113" y="2286000"/>
            <a:ext cx="57594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偷偷地听我的动静</a:t>
            </a:r>
          </a:p>
        </p:txBody>
      </p:sp>
      <p:sp>
        <p:nvSpPr>
          <p:cNvPr id="9223" name="矩形 9222"/>
          <p:cNvSpPr/>
          <p:nvPr/>
        </p:nvSpPr>
        <p:spPr>
          <a:xfrm>
            <a:off x="900113" y="3149600"/>
            <a:ext cx="75596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扑过来、抓住手</a:t>
            </a:r>
          </a:p>
        </p:txBody>
      </p:sp>
      <p:sp>
        <p:nvSpPr>
          <p:cNvPr id="9224" name="矩形 9223"/>
          <p:cNvSpPr/>
          <p:nvPr/>
        </p:nvSpPr>
        <p:spPr>
          <a:xfrm>
            <a:off x="900113" y="4086225"/>
            <a:ext cx="33115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忍住哭</a:t>
            </a:r>
          </a:p>
        </p:txBody>
      </p:sp>
      <p:sp>
        <p:nvSpPr>
          <p:cNvPr id="9225" name="矩形 9224"/>
          <p:cNvSpPr/>
          <p:nvPr/>
        </p:nvSpPr>
        <p:spPr>
          <a:xfrm>
            <a:off x="900113" y="4949825"/>
            <a:ext cx="35274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好好儿活</a:t>
            </a:r>
          </a:p>
        </p:txBody>
      </p:sp>
      <p:sp>
        <p:nvSpPr>
          <p:cNvPr id="9237" name="文本框 9236"/>
          <p:cNvSpPr txBox="1"/>
          <p:nvPr/>
        </p:nvSpPr>
        <p:spPr>
          <a:xfrm>
            <a:off x="0" y="5300663"/>
            <a:ext cx="7235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2" grpId="0"/>
      <p:bldP spid="9223" grpId="0"/>
      <p:bldP spid="9224" grpId="0"/>
      <p:bldP spid="9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9217"/>
          <p:cNvSpPr>
            <a:spLocks noGrp="1" noRot="1"/>
          </p:cNvSpPr>
          <p:nvPr>
            <p:ph type="title"/>
          </p:nvPr>
        </p:nvSpPr>
        <p:spPr>
          <a:xfrm>
            <a:off x="297180" y="379730"/>
            <a:ext cx="8402320" cy="817245"/>
          </a:xfrm>
        </p:spPr>
        <p:txBody>
          <a:bodyPr anchor="ctr"/>
          <a:lstStyle/>
          <a:p>
            <a:r>
              <a:rPr lang="zh-CN" altLang="en-US" sz="4800" b="1" dirty="0">
                <a:ea typeface="隶书" panose="02010509060101010101" pitchFamily="49" charset="-122"/>
              </a:rPr>
              <a:t>你觉得母亲是个怎样的人？</a:t>
            </a:r>
          </a:p>
        </p:txBody>
      </p:sp>
      <p:pic>
        <p:nvPicPr>
          <p:cNvPr id="9220" name="图片 9219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矩形 9224"/>
          <p:cNvSpPr/>
          <p:nvPr/>
        </p:nvSpPr>
        <p:spPr>
          <a:xfrm>
            <a:off x="1447800" y="585470"/>
            <a:ext cx="5412740" cy="4460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zh-CN" altLang="en-US" sz="4800" b="1" dirty="0">
                <a:solidFill>
                  <a:srgbClr val="0000FF"/>
                </a:solidFill>
                <a:ea typeface="隶书" panose="02010509060101010101" pitchFamily="49" charset="-122"/>
              </a:rPr>
              <a:t>慈爱、宽容、善良、乐观、睿智、坚强</a:t>
            </a:r>
          </a:p>
        </p:txBody>
      </p:sp>
      <p:sp>
        <p:nvSpPr>
          <p:cNvPr id="9237" name="文本框 9236"/>
          <p:cNvSpPr txBox="1"/>
          <p:nvPr/>
        </p:nvSpPr>
        <p:spPr>
          <a:xfrm>
            <a:off x="407670" y="1632903"/>
            <a:ext cx="7235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62465"/>
          <p:cNvSpPr>
            <a:spLocks noGrp="1"/>
          </p:cNvSpPr>
          <p:nvPr>
            <p:ph type="title"/>
          </p:nvPr>
        </p:nvSpPr>
        <p:spPr>
          <a:xfrm>
            <a:off x="73025" y="274638"/>
            <a:ext cx="3887788" cy="706437"/>
          </a:xfrm>
        </p:spPr>
        <p:txBody>
          <a:bodyPr anchor="ctr"/>
          <a:lstStyle/>
          <a:p>
            <a:r>
              <a:rPr lang="zh-CN" altLang="en-US" sz="4800" b="1" dirty="0"/>
              <a:t>阅读感知:</a:t>
            </a:r>
          </a:p>
        </p:txBody>
      </p:sp>
      <p:sp>
        <p:nvSpPr>
          <p:cNvPr id="62467" name="文本占位符 62466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85225" cy="5616575"/>
          </a:xfrm>
        </p:spPr>
        <p:txBody>
          <a:bodyPr/>
          <a:lstStyle/>
          <a:p>
            <a:pPr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      </a:t>
            </a:r>
            <a:r>
              <a:rPr lang="zh-CN" altLang="en-US" sz="3600" b="1" dirty="0">
                <a:solidFill>
                  <a:srgbClr val="000000"/>
                </a:solidFill>
              </a:rPr>
              <a:t>母亲悄悄地出去又进来的原因是什么？这体现了母亲怎样的情感</a:t>
            </a:r>
            <a:r>
              <a:rPr lang="zh-CN" altLang="en-US" sz="3600" dirty="0">
                <a:solidFill>
                  <a:srgbClr val="000000"/>
                </a:solidFill>
              </a:rPr>
              <a:t>？</a:t>
            </a:r>
          </a:p>
          <a:p>
            <a:pPr>
              <a:buNone/>
            </a:pPr>
            <a:endParaRPr lang="zh-CN" altLang="en-US" sz="36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</a:t>
            </a:r>
            <a:r>
              <a:rPr lang="zh-CN" altLang="en-US" sz="2800" dirty="0">
                <a:solidFill>
                  <a:schemeClr val="tx2"/>
                </a:solidFill>
              </a:rPr>
              <a:t>      </a:t>
            </a:r>
            <a:r>
              <a:rPr lang="zh-CN" altLang="en-US" sz="3600" b="1" dirty="0">
                <a:solidFill>
                  <a:srgbClr val="0000FF"/>
                </a:solidFill>
              </a:rPr>
              <a:t>“悄悄”出去是怕激怒“我”，又“悄悄”进来是因为仍不放心“我”。体现了“母亲”全心全意为“我”着想，悉心呵护着“我”。形象地表现出母亲的细心、慈爱。</a:t>
            </a:r>
            <a:endParaRPr lang="zh-CN" altLang="zh-CN" sz="3600" b="1" dirty="0">
              <a:solidFill>
                <a:srgbClr val="0000FF"/>
              </a:solidFill>
            </a:endParaRPr>
          </a:p>
        </p:txBody>
      </p:sp>
      <p:sp>
        <p:nvSpPr>
          <p:cNvPr id="62468" name="矩形 62467"/>
          <p:cNvSpPr/>
          <p:nvPr/>
        </p:nvSpPr>
        <p:spPr>
          <a:xfrm>
            <a:off x="539750" y="1268413"/>
            <a:ext cx="8208963" cy="53292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charRg st="3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charRg st="37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本占位符 63489"/>
          <p:cNvSpPr>
            <a:spLocks noGrp="1"/>
          </p:cNvSpPr>
          <p:nvPr>
            <p:ph type="body" idx="1"/>
          </p:nvPr>
        </p:nvSpPr>
        <p:spPr>
          <a:xfrm>
            <a:off x="0" y="431800"/>
            <a:ext cx="9144000" cy="710088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000000"/>
                </a:solidFill>
              </a:rPr>
              <a:t>          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当“我”喊着活着没劲时，母亲“忍住哭声”，说出娘儿两好好活的话，此时母亲的心里很苦，但她为什么要“忍住哭声”呢？ </a:t>
            </a:r>
          </a:p>
          <a:p>
            <a:pPr>
              <a:lnSpc>
                <a:spcPct val="90000"/>
              </a:lnSpc>
            </a:pPr>
            <a:endParaRPr lang="zh-CN" altLang="en-US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 dirty="0">
                <a:solidFill>
                  <a:schemeClr val="tx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母亲不忍见“我”会因她哭泣而更痛苦，绝望，此时母亲的内心一定比“我”更痛苦，但为了安慰，鼓励儿子，她忍住了哭声，这体现了一位母亲伟大的母爱和坚忍的个性。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  </a:t>
            </a:r>
            <a:endParaRPr lang="zh-CN" altLang="en-US" sz="36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br>
              <a:rPr lang="zh-CN" altLang="en-US" sz="2800" dirty="0">
                <a:solidFill>
                  <a:schemeClr val="tx2"/>
                </a:solidFill>
              </a:rPr>
            </a:br>
            <a:endParaRPr lang="zh-CN" alt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0241"/>
          <p:cNvSpPr>
            <a:spLocks noGrp="1" noRot="1"/>
          </p:cNvSpPr>
          <p:nvPr>
            <p:ph type="title"/>
          </p:nvPr>
        </p:nvSpPr>
        <p:spPr>
          <a:xfrm>
            <a:off x="298450" y="341313"/>
            <a:ext cx="8540750" cy="1143000"/>
          </a:xfrm>
        </p:spPr>
        <p:txBody>
          <a:bodyPr anchor="ctr"/>
          <a:lstStyle/>
          <a:p>
            <a:pPr algn="l"/>
            <a:r>
              <a:rPr lang="en-US" altLang="zh-CN" dirty="0">
                <a:ea typeface="隶书" panose="02010509060101010101" pitchFamily="49" charset="-122"/>
              </a:rPr>
              <a:t>     </a:t>
            </a:r>
            <a:r>
              <a:rPr lang="zh-CN" altLang="en-US" b="1" dirty="0">
                <a:ea typeface="隶书" panose="02010509060101010101" pitchFamily="49" charset="-122"/>
              </a:rPr>
              <a:t>品读第二部分，母亲又是怎样对待儿子的？</a:t>
            </a:r>
          </a:p>
        </p:txBody>
      </p:sp>
      <p:pic>
        <p:nvPicPr>
          <p:cNvPr id="10244" name="图片 10243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矩形 10244"/>
          <p:cNvSpPr/>
          <p:nvPr/>
        </p:nvSpPr>
        <p:spPr>
          <a:xfrm>
            <a:off x="684213" y="1782763"/>
            <a:ext cx="453548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挡在窗前</a:t>
            </a:r>
          </a:p>
        </p:txBody>
      </p:sp>
      <p:sp>
        <p:nvSpPr>
          <p:cNvPr id="10246" name="矩形 10245"/>
          <p:cNvSpPr/>
          <p:nvPr/>
        </p:nvSpPr>
        <p:spPr>
          <a:xfrm>
            <a:off x="684213" y="2646363"/>
            <a:ext cx="57594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央求般的神色</a:t>
            </a:r>
          </a:p>
        </p:txBody>
      </p:sp>
      <p:sp>
        <p:nvSpPr>
          <p:cNvPr id="10247" name="矩形 10246"/>
          <p:cNvSpPr/>
          <p:nvPr/>
        </p:nvSpPr>
        <p:spPr>
          <a:xfrm>
            <a:off x="684213" y="3511550"/>
            <a:ext cx="75596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一会儿坐下，一会儿站起</a:t>
            </a:r>
          </a:p>
        </p:txBody>
      </p:sp>
      <p:sp>
        <p:nvSpPr>
          <p:cNvPr id="10248" name="矩形 10247"/>
          <p:cNvSpPr/>
          <p:nvPr/>
        </p:nvSpPr>
        <p:spPr>
          <a:xfrm>
            <a:off x="684213" y="4375150"/>
            <a:ext cx="46085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—— </a:t>
            </a:r>
            <a:r>
              <a:rPr lang="zh-CN" altLang="en-US" sz="4000" b="1" dirty="0">
                <a:solidFill>
                  <a:srgbClr val="0000FF"/>
                </a:solidFill>
                <a:ea typeface="隶书" panose="02010509060101010101" pitchFamily="49" charset="-122"/>
              </a:rPr>
              <a:t>比我还敏感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本占位符 64513"/>
          <p:cNvSpPr>
            <a:spLocks noGrp="1"/>
          </p:cNvSpPr>
          <p:nvPr>
            <p:ph type="body" idx="1"/>
          </p:nvPr>
        </p:nvSpPr>
        <p:spPr>
          <a:xfrm>
            <a:off x="457200" y="225425"/>
            <a:ext cx="8229600" cy="6121400"/>
          </a:xfrm>
        </p:spPr>
        <p:txBody>
          <a:bodyPr/>
          <a:lstStyle/>
          <a:p>
            <a:pPr>
              <a:buNone/>
            </a:pPr>
            <a:r>
              <a:rPr lang="en-US" altLang="zh-CN" sz="4800" b="1" dirty="0">
                <a:solidFill>
                  <a:srgbClr val="000000"/>
                </a:solidFill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</a:rPr>
              <a:t>品读第二部分，回答问题</a:t>
            </a: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</a:rPr>
              <a:t>）母亲：“挡在窗前”的原因是什么？这与上文中哪一情节相呼应？</a:t>
            </a:r>
          </a:p>
          <a:p>
            <a:pPr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           </a:t>
            </a:r>
            <a:r>
              <a:rPr lang="zh-CN" altLang="en-US" sz="2800" b="1" dirty="0">
                <a:solidFill>
                  <a:srgbClr val="0000FF"/>
                </a:solidFill>
              </a:rPr>
              <a:t>因为担心儿子看到窗外的落叶而触景伤情。与上文“我”见到会移动的物体或听闻美妙的声音就会无端发怒等情节相呼应。</a:t>
            </a:r>
          </a:p>
          <a:p>
            <a:pPr>
              <a:buNone/>
            </a:pPr>
            <a:endParaRPr lang="zh-CN" altLang="en-US" sz="28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</a:rPr>
              <a:t>）“我的回答已经让她喜出望外了。”让母亲喜出望外的原因是什么？</a:t>
            </a:r>
          </a:p>
          <a:p>
            <a:pPr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          </a:t>
            </a:r>
            <a:r>
              <a:rPr lang="zh-CN" altLang="en-US" sz="2800" b="1" dirty="0">
                <a:solidFill>
                  <a:srgbClr val="0000FF"/>
                </a:solidFill>
              </a:rPr>
              <a:t>母亲原以为我会拒绝去公园看花，那样的话她鼓舞我重新找回生活勇气的心血就会付之东流。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占位符 65537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569325" cy="2016125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(3).“</a:t>
            </a:r>
            <a:r>
              <a:rPr lang="zh-CN" altLang="en-US" sz="2800" b="1" dirty="0">
                <a:solidFill>
                  <a:srgbClr val="000000"/>
                </a:solidFill>
              </a:rPr>
              <a:t>她憔悴的脸上呈现出央求神情”表现出了母亲什么样的特点？</a:t>
            </a:r>
          </a:p>
          <a:p>
            <a:pPr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           </a:t>
            </a:r>
            <a:r>
              <a:rPr lang="zh-CN" altLang="en-US" sz="2800" b="1" dirty="0">
                <a:solidFill>
                  <a:srgbClr val="0000FF"/>
                </a:solidFill>
              </a:rPr>
              <a:t>“憔悴的脸”表明母亲积劳成疾、病入膏肓，“央求般的神色”可见母亲的耐心、执着。</a:t>
            </a:r>
          </a:p>
          <a:p>
            <a:pPr>
              <a:buNone/>
            </a:pPr>
            <a:endParaRPr lang="zh-CN" altLang="en-US" sz="2800" dirty="0">
              <a:solidFill>
                <a:srgbClr val="000000"/>
              </a:solidFill>
            </a:endParaRPr>
          </a:p>
          <a:p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65539" name="矩形 65538"/>
          <p:cNvSpPr/>
          <p:nvPr/>
        </p:nvSpPr>
        <p:spPr>
          <a:xfrm>
            <a:off x="250825" y="3213100"/>
            <a:ext cx="8580438" cy="3024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zh-CN" sz="2800" b="1" dirty="0">
                <a:solidFill>
                  <a:srgbClr val="000000"/>
                </a:solidFill>
              </a:rPr>
              <a:t>(4).</a:t>
            </a:r>
            <a:r>
              <a:rPr lang="zh-CN" altLang="en-US" sz="2800" b="1" dirty="0">
                <a:solidFill>
                  <a:srgbClr val="000000"/>
                </a:solidFill>
              </a:rPr>
              <a:t>为什么母亲对于“跑”，“踩”之类的字眼比“我”还敏感？</a:t>
            </a:r>
          </a:p>
          <a:p>
            <a:pPr lvl="0"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           </a:t>
            </a:r>
            <a:r>
              <a:rPr lang="zh-CN" altLang="en-US" sz="2800" b="1" dirty="0">
                <a:solidFill>
                  <a:srgbClr val="0000FF"/>
                </a:solidFill>
              </a:rPr>
              <a:t>因为现在双腿瘫痪的“我”完全丧失了“跑”和“踩”的能力，母亲怕又勾起“我”的烦恼。母亲的敏感，说明她的内心比“我”还沉重，也体现了母亲对“我”细致入微的关爱。</a:t>
            </a:r>
          </a:p>
          <a:p>
            <a:pPr lvl="0">
              <a:buNone/>
            </a:pPr>
            <a:endParaRPr lang="zh-CN" altLang="en-US" sz="2800" dirty="0">
              <a:solidFill>
                <a:srgbClr val="000000"/>
              </a:solidFill>
            </a:endParaRPr>
          </a:p>
          <a:p>
            <a:pPr lvl="0"/>
            <a:endParaRPr lang="zh-CN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charRg st="3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charRg st="33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1265"/>
          <p:cNvSpPr>
            <a:spLocks noGrp="1" noRot="1"/>
          </p:cNvSpPr>
          <p:nvPr>
            <p:ph type="title"/>
          </p:nvPr>
        </p:nvSpPr>
        <p:spPr>
          <a:xfrm>
            <a:off x="250825" y="1341438"/>
            <a:ext cx="8686800" cy="1143000"/>
          </a:xfrm>
        </p:spPr>
        <p:txBody>
          <a:bodyPr anchor="ctr"/>
          <a:lstStyle/>
          <a:p>
            <a:r>
              <a:rPr lang="zh-CN" altLang="en-US" dirty="0">
                <a:ea typeface="隶书" panose="02010509060101010101" pitchFamily="49" charset="-122"/>
              </a:rPr>
              <a:t>母亲此时，自己的情况是怎样的？</a:t>
            </a:r>
          </a:p>
        </p:txBody>
      </p:sp>
      <p:sp>
        <p:nvSpPr>
          <p:cNvPr id="11267" name="文本占位符 11266"/>
          <p:cNvSpPr>
            <a:spLocks noGrp="1" noRot="1"/>
          </p:cNvSpPr>
          <p:nvPr>
            <p:ph type="body" idx="1"/>
          </p:nvPr>
        </p:nvSpPr>
        <p:spPr>
          <a:xfrm>
            <a:off x="2047875" y="2560638"/>
            <a:ext cx="3351213" cy="17907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00FF"/>
                </a:solidFill>
                <a:ea typeface="黑体" panose="02010609060101010101" pitchFamily="49" charset="-122"/>
              </a:rPr>
              <a:t>身患绝症</a:t>
            </a:r>
          </a:p>
          <a:p>
            <a:r>
              <a:rPr lang="zh-CN" altLang="en-US" sz="4000" b="1" dirty="0">
                <a:solidFill>
                  <a:srgbClr val="0000FF"/>
                </a:solidFill>
                <a:ea typeface="黑体" panose="02010609060101010101" pitchFamily="49" charset="-122"/>
              </a:rPr>
              <a:t>儿子瘫痪</a:t>
            </a:r>
          </a:p>
        </p:txBody>
      </p:sp>
      <p:pic>
        <p:nvPicPr>
          <p:cNvPr id="11268" name="图片 11267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图片 17414" descr="shits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4762500"/>
            <a:ext cx="2266950" cy="181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7411"/>
          <p:cNvSpPr txBox="1"/>
          <p:nvPr/>
        </p:nvSpPr>
        <p:spPr>
          <a:xfrm>
            <a:off x="0" y="0"/>
            <a:ext cx="9144000" cy="7402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200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在那段日子里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那是好几年长的一段日子，我想我一定使母亲作过了最坏的准备了，但她从来没有对我说过：“你为我想想。”事实上我也真的没为她想过。那时她的儿子，还太年轻，还来不及为母亲想，他被命运击昏了头，一心以为自己是世上最不幸的一个，不知道儿子的不幸在母亲那儿总是要加倍的。她有一个长到二十岁上忽然截瘫了的儿子，这是她唯一的儿子；她情愿截瘫的是自己而不是儿子，可这事无法代替；她想，只要儿子能活下去哪怕自己去死也行，可她又确信一个人不能仅仅是活着，儿子得有一条路走向自己的幸福；而这条路呢，没有谁能保证她的儿子终能找到。</a:t>
            </a:r>
          </a:p>
          <a:p>
            <a:pPr lvl="0"/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这样一个母亲，注定是活得最苦的母亲。 </a:t>
            </a:r>
          </a:p>
          <a:p>
            <a:pPr lvl="0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我与地坛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3492500" y="1773238"/>
            <a:ext cx="37433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9" name="11013秋天的怀念配乐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088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5369" fill="hold"/>
                                        <p:tgtEl>
                                          <p:spTgt spid="17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9"/>
                </p:tgtEl>
              </p:cMediaNode>
            </p:audio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文本框 57347"/>
          <p:cNvSpPr txBox="1"/>
          <p:nvPr/>
        </p:nvSpPr>
        <p:spPr>
          <a:xfrm>
            <a:off x="827088" y="549275"/>
            <a:ext cx="23764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9" name="矩形 57348"/>
          <p:cNvSpPr/>
          <p:nvPr/>
        </p:nvSpPr>
        <p:spPr>
          <a:xfrm>
            <a:off x="539750" y="260350"/>
            <a:ext cx="3168650" cy="14398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lstStyle/>
          <a:p>
            <a:pPr algn="ctr"/>
            <a:r>
              <a:rPr lang="zh-CN" altLang="en-US" sz="4000" b="1" normalizeH="1" dirty="0">
                <a:ln w="9525" cap="rnd" cmpd="sng">
                  <a:solidFill>
                    <a:srgbClr val="FFFFFF"/>
                  </a:solidFill>
                  <a:prstDash val="sysDot"/>
                  <a:headEnd type="none" w="med" len="med"/>
                  <a:tailEnd type="none" w="med" len="med"/>
                </a:ln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</a:p>
        </p:txBody>
      </p:sp>
      <p:sp>
        <p:nvSpPr>
          <p:cNvPr id="57350" name="文本框 57349"/>
          <p:cNvSpPr txBox="1"/>
          <p:nvPr/>
        </p:nvSpPr>
        <p:spPr>
          <a:xfrm>
            <a:off x="971550" y="1916113"/>
            <a:ext cx="7561263" cy="4760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、体会作者将浓烈的感情寄托在叙事中的写法。</a:t>
            </a:r>
          </a:p>
          <a:p>
            <a:pPr lvl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、掌握人物的动作、神态、语言等描写，感受人物 形象。</a:t>
            </a:r>
          </a:p>
          <a:p>
            <a:pPr lvl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、深切地领悟文章蕴涵的深沉无私的母爱，联系生活实际，激发学生的感恩情怀。</a:t>
            </a:r>
          </a:p>
          <a:p>
            <a:pPr lvl="0">
              <a:spcBef>
                <a:spcPct val="50000"/>
              </a:spcBef>
            </a:pP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2289"/>
          <p:cNvSpPr>
            <a:spLocks noGrp="1" noRot="1"/>
          </p:cNvSpPr>
          <p:nvPr>
            <p:ph type="title"/>
          </p:nvPr>
        </p:nvSpPr>
        <p:spPr>
          <a:xfrm>
            <a:off x="468313" y="-100012"/>
            <a:ext cx="8229600" cy="1143000"/>
          </a:xfrm>
        </p:spPr>
        <p:txBody>
          <a:bodyPr anchor="ctr"/>
          <a:lstStyle/>
          <a:p>
            <a:r>
              <a:rPr lang="zh-CN" altLang="en-US" b="1" dirty="0">
                <a:ea typeface="隶书" panose="02010509060101010101" pitchFamily="49" charset="-122"/>
              </a:rPr>
              <a:t>深受苦楚的母亲</a:t>
            </a:r>
          </a:p>
        </p:txBody>
      </p:sp>
      <p:pic>
        <p:nvPicPr>
          <p:cNvPr id="12292" name="图片 12291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文本占位符 12292"/>
          <p:cNvSpPr>
            <a:spLocks noGrp="1" noRot="1"/>
          </p:cNvSpPr>
          <p:nvPr>
            <p:ph type="body" idx="1"/>
          </p:nvPr>
        </p:nvSpPr>
        <p:spPr>
          <a:xfrm>
            <a:off x="755650" y="908050"/>
            <a:ext cx="6408738" cy="1036638"/>
          </a:xfrm>
        </p:spPr>
        <p:txBody>
          <a:bodyPr/>
          <a:lstStyle/>
          <a:p>
            <a:pPr>
              <a:buNone/>
            </a:pPr>
            <a:r>
              <a:rPr lang="zh-CN" altLang="en-US" b="1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有没有突然把面前的玻璃砸碎？</a:t>
            </a:r>
            <a:endParaRPr lang="zh-CN" altLang="en-US" b="1">
              <a:solidFill>
                <a:srgbClr val="66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684213" y="2133600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有没有猛地把手边的东西摔向四周的墙壁 </a:t>
            </a:r>
          </a:p>
        </p:txBody>
      </p:sp>
      <p:sp>
        <p:nvSpPr>
          <p:cNvPr id="12295" name="文本框 12294"/>
          <p:cNvSpPr txBox="1"/>
          <p:nvPr/>
        </p:nvSpPr>
        <p:spPr>
          <a:xfrm>
            <a:off x="755650" y="3429000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66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有没有大声呼喊我活着什么劲！</a:t>
            </a:r>
          </a:p>
        </p:txBody>
      </p:sp>
      <p:sp>
        <p:nvSpPr>
          <p:cNvPr id="12296" name="文本框 12295"/>
          <p:cNvSpPr txBox="1"/>
          <p:nvPr/>
        </p:nvSpPr>
        <p:spPr>
          <a:xfrm>
            <a:off x="900113" y="1484313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</a:t>
            </a:r>
          </a:p>
        </p:txBody>
      </p:sp>
      <p:sp>
        <p:nvSpPr>
          <p:cNvPr id="12297" name="文本框 12296"/>
          <p:cNvSpPr txBox="1"/>
          <p:nvPr/>
        </p:nvSpPr>
        <p:spPr>
          <a:xfrm>
            <a:off x="827088" y="2781300"/>
            <a:ext cx="59769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</a:t>
            </a:r>
          </a:p>
        </p:txBody>
      </p:sp>
      <p:sp>
        <p:nvSpPr>
          <p:cNvPr id="12298" name="文本框 12297"/>
          <p:cNvSpPr txBox="1"/>
          <p:nvPr/>
        </p:nvSpPr>
        <p:spPr>
          <a:xfrm>
            <a:off x="900113" y="4005263"/>
            <a:ext cx="2951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没有</a:t>
            </a:r>
          </a:p>
        </p:txBody>
      </p:sp>
      <p:sp>
        <p:nvSpPr>
          <p:cNvPr id="12299" name="文本框 12298"/>
          <p:cNvSpPr txBox="1"/>
          <p:nvPr/>
        </p:nvSpPr>
        <p:spPr>
          <a:xfrm>
            <a:off x="684213" y="4797425"/>
            <a:ext cx="5832475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自己做坚强的母亲</a:t>
            </a: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让儿子成为坚强的儿子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 noRot="1"/>
          </p:cNvSpPr>
          <p:nvPr>
            <p:ph type="title"/>
          </p:nvPr>
        </p:nvSpPr>
        <p:spPr>
          <a:xfrm>
            <a:off x="-684212" y="3068638"/>
            <a:ext cx="8229600" cy="1143000"/>
          </a:xfrm>
        </p:spPr>
        <p:txBody>
          <a:bodyPr anchor="ctr"/>
          <a:lstStyle/>
          <a:p>
            <a:pPr algn="l"/>
            <a:r>
              <a:rPr lang="en-US" altLang="zh-CN" sz="40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</p:txBody>
      </p:sp>
      <p:pic>
        <p:nvPicPr>
          <p:cNvPr id="13318" name="图片 13317" descr="黄色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1600000">
            <a:off x="-108520" y="-30162"/>
            <a:ext cx="4284663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 descr="白色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0"/>
            <a:ext cx="4859337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图片 13321" descr="紫红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5625"/>
            <a:ext cx="4284663" cy="249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图片 13322" descr="粉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663" y="4365625"/>
            <a:ext cx="4859337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文本框 13323"/>
          <p:cNvSpPr txBox="1"/>
          <p:nvPr/>
        </p:nvSpPr>
        <p:spPr>
          <a:xfrm>
            <a:off x="0" y="1916113"/>
            <a:ext cx="15843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淡雅</a:t>
            </a:r>
          </a:p>
        </p:txBody>
      </p:sp>
      <p:sp>
        <p:nvSpPr>
          <p:cNvPr id="13325" name="文本框 13324"/>
          <p:cNvSpPr txBox="1"/>
          <p:nvPr/>
        </p:nvSpPr>
        <p:spPr>
          <a:xfrm>
            <a:off x="7019925" y="1989138"/>
            <a:ext cx="1727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高洁</a:t>
            </a:r>
          </a:p>
        </p:txBody>
      </p:sp>
      <p:sp>
        <p:nvSpPr>
          <p:cNvPr id="13326" name="文本框 13325"/>
          <p:cNvSpPr txBox="1"/>
          <p:nvPr/>
        </p:nvSpPr>
        <p:spPr>
          <a:xfrm>
            <a:off x="2700338" y="6096000"/>
            <a:ext cx="36004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热烈而深沉</a:t>
            </a:r>
          </a:p>
        </p:txBody>
      </p:sp>
      <p:sp>
        <p:nvSpPr>
          <p:cNvPr id="13330" name="矩形 13329"/>
          <p:cNvSpPr/>
          <p:nvPr/>
        </p:nvSpPr>
        <p:spPr>
          <a:xfrm>
            <a:off x="1259632" y="2817812"/>
            <a:ext cx="68580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6000" spc="1201" dirty="0">
                <a:solidFill>
                  <a:srgbClr val="0000FF">
                    <a:alpha val="60001"/>
                  </a:srgbClr>
                </a:solidFill>
                <a:effectLst>
                  <a:outerShdw dist="45791" dir="3378595" algn="ctr" rotWithShape="0">
                    <a:srgbClr val="4D4D4D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我为什么去看菊花？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  <p:bldP spid="13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66561"/>
          <p:cNvSpPr>
            <a:spLocks noGrp="1"/>
          </p:cNvSpPr>
          <p:nvPr>
            <p:ph type="title"/>
          </p:nvPr>
        </p:nvSpPr>
        <p:spPr>
          <a:xfrm>
            <a:off x="298450" y="44450"/>
            <a:ext cx="3265488" cy="669925"/>
          </a:xfrm>
        </p:spPr>
        <p:txBody>
          <a:bodyPr anchor="ctr"/>
          <a:lstStyle/>
          <a:p>
            <a:r>
              <a:rPr lang="zh-CN" altLang="en-US" sz="4800" b="1" dirty="0"/>
              <a:t>能力展示</a:t>
            </a:r>
          </a:p>
        </p:txBody>
      </p:sp>
      <p:sp>
        <p:nvSpPr>
          <p:cNvPr id="66563" name="文本占位符 66562"/>
          <p:cNvSpPr>
            <a:spLocks noGrp="1"/>
          </p:cNvSpPr>
          <p:nvPr>
            <p:ph type="body" idx="1"/>
          </p:nvPr>
        </p:nvSpPr>
        <p:spPr>
          <a:xfrm>
            <a:off x="179388" y="803275"/>
            <a:ext cx="8507412" cy="5649913"/>
          </a:xfrm>
        </p:spPr>
        <p:txBody>
          <a:bodyPr/>
          <a:lstStyle/>
          <a:p>
            <a:r>
              <a:rPr lang="zh-CN" altLang="en-US" b="1" dirty="0">
                <a:solidFill>
                  <a:srgbClr val="000000"/>
                </a:solidFill>
              </a:rPr>
              <a:t>文中最后一段为什么详写各种颜色的菊花在“秋风中正开得烂漫”？结尾重复母亲“好好儿活”的话，有什么深意？</a:t>
            </a:r>
          </a:p>
          <a:p>
            <a:pPr>
              <a:buNone/>
            </a:pPr>
            <a:r>
              <a:rPr lang="zh-CN" altLang="en-US" b="1" dirty="0">
                <a:solidFill>
                  <a:schemeClr val="tx2"/>
                </a:solidFill>
              </a:rPr>
              <a:t>          </a:t>
            </a:r>
            <a:r>
              <a:rPr lang="zh-CN" altLang="en-US" b="1" dirty="0">
                <a:solidFill>
                  <a:srgbClr val="0000FF"/>
                </a:solidFill>
              </a:rPr>
              <a:t>最后一段详写在“</a:t>
            </a:r>
            <a:r>
              <a:rPr lang="zh-CN" altLang="en-US" b="1" dirty="0">
                <a:solidFill>
                  <a:srgbClr val="FF3300"/>
                </a:solidFill>
              </a:rPr>
              <a:t>秋风中正开得烂漫</a:t>
            </a:r>
            <a:r>
              <a:rPr lang="zh-CN" altLang="en-US" b="1" dirty="0">
                <a:solidFill>
                  <a:srgbClr val="0000FF"/>
                </a:solidFill>
              </a:rPr>
              <a:t>”的菊花，象征了母亲菊花一样的精神品格，也表明“我”和妹妹实现了母亲生前的遗愿，感受到生活的美好。</a:t>
            </a:r>
          </a:p>
          <a:p>
            <a:pPr>
              <a:buNone/>
            </a:pPr>
            <a:r>
              <a:rPr lang="zh-CN" altLang="en-US" b="1" dirty="0">
                <a:solidFill>
                  <a:srgbClr val="0000FF"/>
                </a:solidFill>
              </a:rPr>
              <a:t>          结尾重复母亲“</a:t>
            </a:r>
            <a:r>
              <a:rPr lang="zh-CN" altLang="en-US" b="1" dirty="0">
                <a:solidFill>
                  <a:srgbClr val="FF3300"/>
                </a:solidFill>
              </a:rPr>
              <a:t>好好儿活</a:t>
            </a:r>
            <a:r>
              <a:rPr lang="zh-CN" altLang="en-US" b="1" dirty="0">
                <a:solidFill>
                  <a:srgbClr val="0000FF"/>
                </a:solidFill>
              </a:rPr>
              <a:t>”的话，表明成熟的“我们”现在已经懂得生命的意义和生活的真谛，不会再徒叹命运的，会勇敢地面对生活中的磨难。</a:t>
            </a:r>
            <a:endParaRPr lang="zh-CN" altLang="zh-CN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占位符 15362"/>
          <p:cNvSpPr>
            <a:spLocks noGrp="1" noRot="1"/>
          </p:cNvSpPr>
          <p:nvPr>
            <p:ph type="body" idx="1"/>
          </p:nvPr>
        </p:nvSpPr>
        <p:spPr>
          <a:xfrm>
            <a:off x="250825" y="1495425"/>
            <a:ext cx="8424863" cy="4525963"/>
          </a:xfrm>
        </p:spPr>
        <p:txBody>
          <a:bodyPr/>
          <a:lstStyle/>
          <a:p>
            <a:pPr>
              <a:buNone/>
            </a:pPr>
            <a:r>
              <a:rPr lang="en-US" altLang="zh-CN" sz="4000" b="1" dirty="0"/>
              <a:t>          </a:t>
            </a:r>
            <a:r>
              <a:rPr lang="zh-CN" altLang="en-US" sz="4000" b="1" dirty="0"/>
              <a:t>课文讲述了重病缠身的母亲，体贴入微地照顾双腿瘫痪的儿子，鼓励儿子好好活下去的故事，歌颂了</a:t>
            </a:r>
            <a:r>
              <a:rPr lang="zh-CN" altLang="en-US" sz="4000" b="1" dirty="0">
                <a:solidFill>
                  <a:srgbClr val="FF3300"/>
                </a:solidFill>
              </a:rPr>
              <a:t>伟大而无私的母爱</a:t>
            </a:r>
            <a:r>
              <a:rPr lang="zh-CN" altLang="en-US" sz="4000" b="1" dirty="0"/>
              <a:t>。</a:t>
            </a:r>
          </a:p>
        </p:txBody>
      </p:sp>
      <p:pic>
        <p:nvPicPr>
          <p:cNvPr id="15364" name="图片 15363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15364"/>
          <p:cNvSpPr txBox="1"/>
          <p:nvPr/>
        </p:nvSpPr>
        <p:spPr>
          <a:xfrm>
            <a:off x="3059113" y="260350"/>
            <a:ext cx="31686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6000" b="1" dirty="0">
                <a:solidFill>
                  <a:srgbClr val="FF3300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主    旨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文本框 70658"/>
          <p:cNvSpPr txBox="1"/>
          <p:nvPr/>
        </p:nvSpPr>
        <p:spPr>
          <a:xfrm>
            <a:off x="323850" y="549275"/>
            <a:ext cx="8312150" cy="4967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4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本文开头和结尾的特点</a:t>
            </a:r>
          </a:p>
          <a:p>
            <a:pPr lvl="0"/>
            <a:endParaRPr lang="zh-CN" altLang="en-US" sz="48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本文开头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直叙其事，看似突兀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实则简捷。因为故事本身足以动人，不需要做很多铺垫。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本文结尾段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斩截有力，与前面的叙述断然分开，如孤峰突起，给人以无尽的想象空间和强大的阅读冲击力。</a:t>
            </a:r>
          </a:p>
          <a:p>
            <a:pPr lvl="0"/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矩形 55299"/>
          <p:cNvSpPr/>
          <p:nvPr/>
        </p:nvSpPr>
        <p:spPr>
          <a:xfrm>
            <a:off x="323850" y="188913"/>
            <a:ext cx="3048000" cy="792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 fontScale="77500" lnSpcReduction="10000"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6000" normalizeH="1">
                <a:solidFill>
                  <a:srgbClr val="CC0099">
                    <a:alpha val="59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合作探究</a:t>
            </a:r>
          </a:p>
        </p:txBody>
      </p:sp>
      <p:sp>
        <p:nvSpPr>
          <p:cNvPr id="55301" name="文本框 55300"/>
          <p:cNvSpPr txBox="1"/>
          <p:nvPr/>
        </p:nvSpPr>
        <p:spPr>
          <a:xfrm>
            <a:off x="323850" y="1115695"/>
            <a:ext cx="8246745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朗读课文，体会作者的情感，说说文章为什么取题为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秋天的怀念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080" y="2628265"/>
            <a:ext cx="9060815" cy="3931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题目的表层意义是，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文章回忆的往事发生在秋天，文章表达的是对母亲的情念。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深层意义是，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秋天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常常隐喻着生命的成熟、思想感情的沉淀；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秋天的怀念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暗示着作者经受过命运残酷的打击，经历过暴躁绝望的心理过程，在母亲去世后，在风轻云淡的秋天，在菊花绽高科技时节，才真正体会了母爱的坚忍和伟大，懂得了母亲的期望，悟出了生命存在的意义。如果说，题目中的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怀念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直接指向母亲，那么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秋天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则蕴含着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生命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的意味。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图片 56326" descr="201001181538364398"/>
          <p:cNvPicPr>
            <a:picLocks noChangeAspect="1"/>
          </p:cNvPicPr>
          <p:nvPr/>
        </p:nvPicPr>
        <p:blipFill rotWithShape="1">
          <a:blip r:embed="rId2"/>
          <a:srcRect b="12821"/>
          <a:stretch/>
        </p:blipFill>
        <p:spPr>
          <a:xfrm>
            <a:off x="201751" y="-828043"/>
            <a:ext cx="8740497" cy="48965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9" name="文本框 56328"/>
          <p:cNvSpPr txBox="1"/>
          <p:nvPr/>
        </p:nvSpPr>
        <p:spPr>
          <a:xfrm>
            <a:off x="467545" y="4052888"/>
            <a:ext cx="8676456" cy="3251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作业：</a:t>
            </a:r>
          </a:p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、你学习了史铁生的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秋天的怀念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，你一定想对你的母亲说点什么，请你以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妈妈，我想对您说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为题，写一篇</a:t>
            </a:r>
            <a:r>
              <a:rPr lang="zh-CN" altLang="en-US" sz="3600" dirty="0"/>
              <a:t>话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/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、课外阅读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我与地坛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spcBef>
                <a:spcPct val="50000"/>
              </a:spcBef>
            </a:pP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43009" descr="u=2929456457,1397123954&amp;gp=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3"/>
            <a:ext cx="2144713" cy="295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文本框 43010"/>
          <p:cNvSpPr txBox="1"/>
          <p:nvPr/>
        </p:nvSpPr>
        <p:spPr>
          <a:xfrm>
            <a:off x="250825" y="3159125"/>
            <a:ext cx="170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汉仪大隶书简" pitchFamily="49" charset="-122"/>
              </a:rPr>
              <a:t>史铁生</a:t>
            </a:r>
          </a:p>
        </p:txBody>
      </p:sp>
      <p:sp>
        <p:nvSpPr>
          <p:cNvPr id="43012" name="文本框 43011"/>
          <p:cNvSpPr txBox="1"/>
          <p:nvPr/>
        </p:nvSpPr>
        <p:spPr>
          <a:xfrm>
            <a:off x="2411413" y="333375"/>
            <a:ext cx="673258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1951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年生于北京，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1972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岁的他因病瘫痪，从此永远坐上了轮椅。</a:t>
            </a:r>
          </a:p>
        </p:txBody>
      </p:sp>
      <p:sp>
        <p:nvSpPr>
          <p:cNvPr id="43013" name="文本框 43012"/>
          <p:cNvSpPr txBox="1"/>
          <p:nvPr/>
        </p:nvSpPr>
        <p:spPr>
          <a:xfrm>
            <a:off x="2555875" y="2205038"/>
            <a:ext cx="658812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他写的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我与地坛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被公认为中国近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年最优秀的散文之一。</a:t>
            </a:r>
          </a:p>
        </p:txBody>
      </p:sp>
      <p:sp>
        <p:nvSpPr>
          <p:cNvPr id="43014" name="文本框 43013"/>
          <p:cNvSpPr txBox="1"/>
          <p:nvPr/>
        </p:nvSpPr>
        <p:spPr>
          <a:xfrm>
            <a:off x="250825" y="4292600"/>
            <a:ext cx="6192838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2002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年，他获得华语文学传媒大奖年度杰出成就奖，是现在中国最令人敬佩的作家之一。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015" name="图片 43014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4770438"/>
            <a:ext cx="1331912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43015" descr="u=2911092291,4242805574&amp;gp=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4005263"/>
            <a:ext cx="1439863" cy="2173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5057"/>
          <p:cNvSpPr txBox="1"/>
          <p:nvPr/>
        </p:nvSpPr>
        <p:spPr>
          <a:xfrm>
            <a:off x="468313" y="692150"/>
            <a:ext cx="4125912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活到最狂妄的年龄上忽的残废了双腿。</a:t>
            </a:r>
          </a:p>
        </p:txBody>
      </p:sp>
      <p:pic>
        <p:nvPicPr>
          <p:cNvPr id="45059" name="图片 45058" descr="st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0"/>
            <a:ext cx="3635375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45059" descr="xin_470702040947265218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200"/>
            <a:ext cx="2706688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文本框 45060"/>
          <p:cNvSpPr txBox="1"/>
          <p:nvPr/>
        </p:nvSpPr>
        <p:spPr>
          <a:xfrm>
            <a:off x="3348038" y="3716338"/>
            <a:ext cx="5545137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两条腿瘫痪后的最初几年，我找不到工作，找不到出路，突然似乎什么都找不到了。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123" descr="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1187450" y="620713"/>
            <a:ext cx="64087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26" name="文本框 5125"/>
          <p:cNvSpPr txBox="1"/>
          <p:nvPr/>
        </p:nvSpPr>
        <p:spPr>
          <a:xfrm>
            <a:off x="0" y="3500438"/>
            <a:ext cx="882015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、课文写母亲关爱儿子是围绕哪件事展开的？</a:t>
            </a:r>
          </a:p>
        </p:txBody>
      </p:sp>
      <p:sp>
        <p:nvSpPr>
          <p:cNvPr id="5128" name="文本框 5127"/>
          <p:cNvSpPr txBox="1"/>
          <p:nvPr/>
        </p:nvSpPr>
        <p:spPr>
          <a:xfrm>
            <a:off x="0" y="1631315"/>
            <a:ext cx="9144000" cy="1603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、读准“瘫痪、侍弄 、整宿 、 憔悴 、仿膳 、豌豆、诀别 、烂漫、翻来覆去  、絮絮叨叨”</a:t>
            </a: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>
              <a:spcBef>
                <a:spcPct val="50000"/>
              </a:spcBef>
            </a:pPr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131" name="矩形 5130"/>
          <p:cNvSpPr/>
          <p:nvPr/>
        </p:nvSpPr>
        <p:spPr>
          <a:xfrm>
            <a:off x="0" y="26035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60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带着问题读课文</a:t>
            </a:r>
          </a:p>
        </p:txBody>
      </p:sp>
      <p:pic>
        <p:nvPicPr>
          <p:cNvPr id="5132" name="11013秋天的怀念配乐(1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69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文本框 46083"/>
          <p:cNvSpPr txBox="1"/>
          <p:nvPr/>
        </p:nvSpPr>
        <p:spPr>
          <a:xfrm>
            <a:off x="395288" y="1844675"/>
            <a:ext cx="8135937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瘫痪       侍弄       整宿       憔悴 </a:t>
            </a: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仿膳       豌豆       诀别       烂漫</a:t>
            </a:r>
          </a:p>
          <a:p>
            <a:pPr lvl="0">
              <a:spcBef>
                <a:spcPct val="50000"/>
              </a:spcBef>
            </a:pP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翻来覆去      絮絮叨叨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6086" name="矩形 46085"/>
          <p:cNvSpPr/>
          <p:nvPr/>
        </p:nvSpPr>
        <p:spPr>
          <a:xfrm>
            <a:off x="323850" y="188913"/>
            <a:ext cx="228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  <a:scene3d>
              <a:camera prst="legacyPerspectiveTopLeft">
                <a:rot lat="0" lon="0" rev="0"/>
              </a:camera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sz="60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读一读</a:t>
            </a:r>
          </a:p>
        </p:txBody>
      </p:sp>
      <p:sp>
        <p:nvSpPr>
          <p:cNvPr id="46087" name="文本框 46086"/>
          <p:cNvSpPr txBox="1"/>
          <p:nvPr/>
        </p:nvSpPr>
        <p:spPr>
          <a:xfrm>
            <a:off x="0" y="1196975"/>
            <a:ext cx="8893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ā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 hu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à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ì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xi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ǔ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qi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á</a:t>
            </a:r>
            <a:r>
              <a:rPr lang="en-US" altLang="zh-CN" sz="2800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 cu</a:t>
            </a:r>
            <a:r>
              <a:rPr lang="en-US" altLang="zh-CN" sz="2800" b="1" err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ì</a:t>
            </a:r>
            <a:r>
              <a:rPr lang="en-US" altLang="zh-CN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1" name="文本框 46090"/>
          <p:cNvSpPr txBox="1"/>
          <p:nvPr/>
        </p:nvSpPr>
        <p:spPr>
          <a:xfrm>
            <a:off x="827088" y="2997200"/>
            <a:ext cx="698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à</a:t>
            </a: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ā</a:t>
            </a: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            jué                 m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à</a:t>
            </a: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96" name="文本框 46095"/>
          <p:cNvSpPr txBox="1"/>
          <p:nvPr/>
        </p:nvSpPr>
        <p:spPr>
          <a:xfrm>
            <a:off x="1476375" y="4724400"/>
            <a:ext cx="44640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ù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xù xù dāo</a:t>
            </a:r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err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dāo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91" grpId="0"/>
      <p:bldP spid="460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框 69633"/>
          <p:cNvSpPr txBox="1"/>
          <p:nvPr/>
        </p:nvSpPr>
        <p:spPr>
          <a:xfrm>
            <a:off x="395288" y="1052513"/>
            <a:ext cx="1944687" cy="556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瘫痪</a:t>
            </a:r>
          </a:p>
          <a:p>
            <a:pPr lvl="0"/>
            <a:endParaRPr lang="zh-CN" altLang="en-US" sz="2400" b="1" dirty="0">
              <a:latin typeface="Palatino Linotype" panose="02040502050505030304" pitchFamily="18" charset="0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暴怒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沉寂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捶打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憔悴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央求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神色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喜出望外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絮絮叨叨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敏感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诀别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淡雅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深沉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烂漫</a:t>
            </a:r>
          </a:p>
        </p:txBody>
      </p:sp>
      <p:sp>
        <p:nvSpPr>
          <p:cNvPr id="69635" name="文本框 69634"/>
          <p:cNvSpPr txBox="1"/>
          <p:nvPr/>
        </p:nvSpPr>
        <p:spPr>
          <a:xfrm>
            <a:off x="1187450" y="1055688"/>
            <a:ext cx="14684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tān huàn</a:t>
            </a:r>
            <a:r>
              <a:rPr lang="en-US" altLang="zh-CN" dirty="0">
                <a:latin typeface="Palatino Linotype" panose="0204050205050503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9636" name="文本框 69635"/>
          <p:cNvSpPr txBox="1"/>
          <p:nvPr/>
        </p:nvSpPr>
        <p:spPr>
          <a:xfrm>
            <a:off x="303213" y="387350"/>
            <a:ext cx="3038475" cy="5286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读课文：识释字词</a:t>
            </a:r>
          </a:p>
        </p:txBody>
      </p:sp>
      <p:sp>
        <p:nvSpPr>
          <p:cNvPr id="69637" name="文本框 69636"/>
          <p:cNvSpPr txBox="1"/>
          <p:nvPr/>
        </p:nvSpPr>
        <p:spPr>
          <a:xfrm>
            <a:off x="1116013" y="1773238"/>
            <a:ext cx="1139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bào nù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38" name="文本框 69637"/>
          <p:cNvSpPr txBox="1"/>
          <p:nvPr/>
        </p:nvSpPr>
        <p:spPr>
          <a:xfrm>
            <a:off x="1116013" y="2133600"/>
            <a:ext cx="11223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chén jì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39" name="文本框 69638"/>
          <p:cNvSpPr txBox="1"/>
          <p:nvPr/>
        </p:nvSpPr>
        <p:spPr>
          <a:xfrm>
            <a:off x="1042988" y="2492375"/>
            <a:ext cx="1206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chuí dǎ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0" name="文本框 69639"/>
          <p:cNvSpPr txBox="1"/>
          <p:nvPr/>
        </p:nvSpPr>
        <p:spPr>
          <a:xfrm>
            <a:off x="1042988" y="2924175"/>
            <a:ext cx="12922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qiáo cuì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1" name="文本框 69640"/>
          <p:cNvSpPr txBox="1"/>
          <p:nvPr/>
        </p:nvSpPr>
        <p:spPr>
          <a:xfrm>
            <a:off x="1116013" y="3284538"/>
            <a:ext cx="1411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latin typeface="Palatino Linotype" panose="02040502050505030304" pitchFamily="18" charset="0"/>
                <a:ea typeface="宋体" panose="02010600030101010101" pitchFamily="2" charset="-122"/>
              </a:rPr>
              <a:t>yāng qiú</a:t>
            </a:r>
            <a:endParaRPr lang="en-US" altLang="zh-CN" sz="2400" b="1" dirty="0"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2" name="文本框 69641"/>
          <p:cNvSpPr txBox="1"/>
          <p:nvPr/>
        </p:nvSpPr>
        <p:spPr>
          <a:xfrm>
            <a:off x="1187450" y="3644900"/>
            <a:ext cx="12065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shén sè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3" name="文本框 69642"/>
          <p:cNvSpPr txBox="1"/>
          <p:nvPr/>
        </p:nvSpPr>
        <p:spPr>
          <a:xfrm>
            <a:off x="1187450" y="4652963"/>
            <a:ext cx="1377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mǐn gǎn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4" name="文本框 69643"/>
          <p:cNvSpPr txBox="1"/>
          <p:nvPr/>
        </p:nvSpPr>
        <p:spPr>
          <a:xfrm>
            <a:off x="1187450" y="5084763"/>
            <a:ext cx="11398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jué bié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5" name="文本框 69644"/>
          <p:cNvSpPr txBox="1"/>
          <p:nvPr/>
        </p:nvSpPr>
        <p:spPr>
          <a:xfrm>
            <a:off x="1187450" y="5445125"/>
            <a:ext cx="11064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dàn yǎ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6" name="文本框 69645"/>
          <p:cNvSpPr txBox="1"/>
          <p:nvPr/>
        </p:nvSpPr>
        <p:spPr>
          <a:xfrm>
            <a:off x="1116013" y="5805488"/>
            <a:ext cx="15779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shēn chén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7" name="文本框 69646"/>
          <p:cNvSpPr txBox="1"/>
          <p:nvPr/>
        </p:nvSpPr>
        <p:spPr>
          <a:xfrm>
            <a:off x="1116013" y="6165850"/>
            <a:ext cx="13096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làn màn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8" name="文本框 69647"/>
          <p:cNvSpPr txBox="1"/>
          <p:nvPr/>
        </p:nvSpPr>
        <p:spPr>
          <a:xfrm>
            <a:off x="1692275" y="4005263"/>
            <a:ext cx="2493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xǐ chū wàng wài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49" name="文本框 69648"/>
          <p:cNvSpPr txBox="1"/>
          <p:nvPr/>
        </p:nvSpPr>
        <p:spPr>
          <a:xfrm>
            <a:off x="1692275" y="4365625"/>
            <a:ext cx="21050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2400" b="1" err="1">
                <a:solidFill>
                  <a:srgbClr val="FF0000"/>
                </a:solidFill>
                <a:latin typeface="Palatino Linotype" panose="02040502050505030304" pitchFamily="18" charset="0"/>
                <a:ea typeface="宋体" panose="02010600030101010101" pitchFamily="2" charset="-122"/>
              </a:rPr>
              <a:t>xù xù dāo dāo</a:t>
            </a:r>
            <a:endParaRPr lang="en-US" altLang="zh-CN" sz="2400" b="1" dirty="0">
              <a:solidFill>
                <a:srgbClr val="FF0000"/>
              </a:solidFill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50" name="文本框 69649"/>
          <p:cNvSpPr txBox="1"/>
          <p:nvPr/>
        </p:nvSpPr>
        <p:spPr>
          <a:xfrm>
            <a:off x="2555875" y="1052513"/>
            <a:ext cx="539273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由于神经机能发生障碍，身体某一部分</a:t>
            </a:r>
          </a:p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完全或不完全的丧失活动能力。</a:t>
            </a:r>
          </a:p>
        </p:txBody>
      </p:sp>
      <p:sp>
        <p:nvSpPr>
          <p:cNvPr id="69651" name="文本框 69650"/>
          <p:cNvSpPr txBox="1"/>
          <p:nvPr/>
        </p:nvSpPr>
        <p:spPr>
          <a:xfrm>
            <a:off x="2268538" y="2924175"/>
            <a:ext cx="26352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形容人脸色不好。</a:t>
            </a:r>
          </a:p>
        </p:txBody>
      </p:sp>
      <p:sp>
        <p:nvSpPr>
          <p:cNvPr id="69652" name="文本框 69651"/>
          <p:cNvSpPr txBox="1"/>
          <p:nvPr/>
        </p:nvSpPr>
        <p:spPr>
          <a:xfrm>
            <a:off x="2195513" y="177323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极端的发怒。</a:t>
            </a:r>
          </a:p>
        </p:txBody>
      </p:sp>
      <p:sp>
        <p:nvSpPr>
          <p:cNvPr id="69653" name="文本框 69652"/>
          <p:cNvSpPr txBox="1"/>
          <p:nvPr/>
        </p:nvSpPr>
        <p:spPr>
          <a:xfrm>
            <a:off x="2268538" y="2133600"/>
            <a:ext cx="17160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十分寂静。</a:t>
            </a:r>
          </a:p>
        </p:txBody>
      </p:sp>
      <p:sp>
        <p:nvSpPr>
          <p:cNvPr id="69654" name="文本框 69653"/>
          <p:cNvSpPr txBox="1"/>
          <p:nvPr/>
        </p:nvSpPr>
        <p:spPr>
          <a:xfrm>
            <a:off x="2195513" y="2492375"/>
            <a:ext cx="35544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用拳头或器物撞击物体。</a:t>
            </a:r>
          </a:p>
        </p:txBody>
      </p:sp>
      <p:sp>
        <p:nvSpPr>
          <p:cNvPr id="69655" name="文本框 69654"/>
          <p:cNvSpPr txBox="1"/>
          <p:nvPr/>
        </p:nvSpPr>
        <p:spPr>
          <a:xfrm>
            <a:off x="2484438" y="328453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恳切的请求。</a:t>
            </a:r>
          </a:p>
        </p:txBody>
      </p:sp>
      <p:sp>
        <p:nvSpPr>
          <p:cNvPr id="69656" name="文本框 69655"/>
          <p:cNvSpPr txBox="1"/>
          <p:nvPr/>
        </p:nvSpPr>
        <p:spPr>
          <a:xfrm>
            <a:off x="2484438" y="3644900"/>
            <a:ext cx="11033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神情。</a:t>
            </a:r>
          </a:p>
        </p:txBody>
      </p:sp>
      <p:sp>
        <p:nvSpPr>
          <p:cNvPr id="69657" name="文本框 69656"/>
          <p:cNvSpPr txBox="1"/>
          <p:nvPr/>
        </p:nvSpPr>
        <p:spPr>
          <a:xfrm>
            <a:off x="4140200" y="4005263"/>
            <a:ext cx="4779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遇到出乎意料的喜事而特别高兴。</a:t>
            </a:r>
          </a:p>
        </p:txBody>
      </p:sp>
      <p:sp>
        <p:nvSpPr>
          <p:cNvPr id="69658" name="文本框 69657"/>
          <p:cNvSpPr txBox="1"/>
          <p:nvPr/>
        </p:nvSpPr>
        <p:spPr>
          <a:xfrm>
            <a:off x="3759200" y="4364038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形容说话啰嗦、唠叨。</a:t>
            </a:r>
          </a:p>
        </p:txBody>
      </p:sp>
      <p:sp>
        <p:nvSpPr>
          <p:cNvPr id="69659" name="文本框 69658"/>
          <p:cNvSpPr txBox="1"/>
          <p:nvPr/>
        </p:nvSpPr>
        <p:spPr>
          <a:xfrm>
            <a:off x="2484438" y="4724400"/>
            <a:ext cx="53927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生理上或心理上对外界事物反应很快。</a:t>
            </a:r>
          </a:p>
        </p:txBody>
      </p:sp>
      <p:sp>
        <p:nvSpPr>
          <p:cNvPr id="69660" name="文本框 69659"/>
          <p:cNvSpPr txBox="1"/>
          <p:nvPr/>
        </p:nvSpPr>
        <p:spPr>
          <a:xfrm>
            <a:off x="2339975" y="5084763"/>
            <a:ext cx="44735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分别（多指不易再见的离别）。</a:t>
            </a:r>
          </a:p>
        </p:txBody>
      </p:sp>
      <p:sp>
        <p:nvSpPr>
          <p:cNvPr id="69661" name="文本框 69660"/>
          <p:cNvSpPr txBox="1"/>
          <p:nvPr/>
        </p:nvSpPr>
        <p:spPr>
          <a:xfrm>
            <a:off x="2268538" y="5445125"/>
            <a:ext cx="324802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素净雅致；素淡典雅。</a:t>
            </a:r>
          </a:p>
        </p:txBody>
      </p:sp>
      <p:sp>
        <p:nvSpPr>
          <p:cNvPr id="69662" name="文本框 69661"/>
          <p:cNvSpPr txBox="1"/>
          <p:nvPr/>
        </p:nvSpPr>
        <p:spPr>
          <a:xfrm>
            <a:off x="2627313" y="5805488"/>
            <a:ext cx="2022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形容程度深。</a:t>
            </a:r>
          </a:p>
        </p:txBody>
      </p:sp>
      <p:sp>
        <p:nvSpPr>
          <p:cNvPr id="69663" name="文本框 69662"/>
          <p:cNvSpPr txBox="1"/>
          <p:nvPr/>
        </p:nvSpPr>
        <p:spPr>
          <a:xfrm>
            <a:off x="2339975" y="6165850"/>
            <a:ext cx="29416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400" b="1" dirty="0">
                <a:latin typeface="Palatino Linotype" panose="02040502050505030304" pitchFamily="18" charset="0"/>
                <a:ea typeface="宋体" panose="02010600030101010101" pitchFamily="2" charset="-122"/>
              </a:rPr>
              <a:t>指颜色鲜艳而美丽。</a:t>
            </a:r>
          </a:p>
        </p:txBody>
      </p:sp>
      <p:sp>
        <p:nvSpPr>
          <p:cNvPr id="69664" name="文本框 69663"/>
          <p:cNvSpPr txBox="1"/>
          <p:nvPr/>
        </p:nvSpPr>
        <p:spPr>
          <a:xfrm>
            <a:off x="158750" y="43926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dirty="0"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sp>
        <p:nvSpPr>
          <p:cNvPr id="69665" name="直接连接符 69664"/>
          <p:cNvSpPr/>
          <p:nvPr/>
        </p:nvSpPr>
        <p:spPr>
          <a:xfrm>
            <a:off x="468313" y="1484313"/>
            <a:ext cx="7488237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66" name="直接连接符 69665"/>
          <p:cNvSpPr/>
          <p:nvPr/>
        </p:nvSpPr>
        <p:spPr>
          <a:xfrm>
            <a:off x="2555875" y="1844675"/>
            <a:ext cx="424815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67" name="直接连接符 69666"/>
          <p:cNvSpPr/>
          <p:nvPr/>
        </p:nvSpPr>
        <p:spPr>
          <a:xfrm>
            <a:off x="468313" y="2205038"/>
            <a:ext cx="359886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68" name="直接连接符 69667"/>
          <p:cNvSpPr/>
          <p:nvPr/>
        </p:nvSpPr>
        <p:spPr>
          <a:xfrm>
            <a:off x="468313" y="2565400"/>
            <a:ext cx="359886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69" name="直接连接符 69668"/>
          <p:cNvSpPr/>
          <p:nvPr/>
        </p:nvSpPr>
        <p:spPr>
          <a:xfrm>
            <a:off x="468313" y="4076700"/>
            <a:ext cx="295116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0" name="直接连接符 69669"/>
          <p:cNvSpPr/>
          <p:nvPr/>
        </p:nvSpPr>
        <p:spPr>
          <a:xfrm>
            <a:off x="468313" y="4437063"/>
            <a:ext cx="8135937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1" name="直接连接符 69670"/>
          <p:cNvSpPr/>
          <p:nvPr/>
        </p:nvSpPr>
        <p:spPr>
          <a:xfrm>
            <a:off x="468313" y="4797425"/>
            <a:ext cx="633571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2" name="直接连接符 69671"/>
          <p:cNvSpPr/>
          <p:nvPr/>
        </p:nvSpPr>
        <p:spPr>
          <a:xfrm>
            <a:off x="468313" y="5157788"/>
            <a:ext cx="719931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3" name="直接连接符 69672"/>
          <p:cNvSpPr/>
          <p:nvPr/>
        </p:nvSpPr>
        <p:spPr>
          <a:xfrm>
            <a:off x="468313" y="5516563"/>
            <a:ext cx="611981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4" name="直接连接符 69673"/>
          <p:cNvSpPr/>
          <p:nvPr/>
        </p:nvSpPr>
        <p:spPr>
          <a:xfrm>
            <a:off x="468313" y="5876925"/>
            <a:ext cx="482441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5" name="直接连接符 69674"/>
          <p:cNvSpPr/>
          <p:nvPr/>
        </p:nvSpPr>
        <p:spPr>
          <a:xfrm>
            <a:off x="468313" y="2924175"/>
            <a:ext cx="511175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6" name="直接连接符 69675"/>
          <p:cNvSpPr/>
          <p:nvPr/>
        </p:nvSpPr>
        <p:spPr>
          <a:xfrm>
            <a:off x="468313" y="3357563"/>
            <a:ext cx="424815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7" name="直接连接符 69676"/>
          <p:cNvSpPr/>
          <p:nvPr/>
        </p:nvSpPr>
        <p:spPr>
          <a:xfrm>
            <a:off x="468313" y="3716338"/>
            <a:ext cx="3887787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8" name="直接连接符 69677"/>
          <p:cNvSpPr/>
          <p:nvPr/>
        </p:nvSpPr>
        <p:spPr>
          <a:xfrm>
            <a:off x="395288" y="6237288"/>
            <a:ext cx="403225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79" name="直接连接符 69678"/>
          <p:cNvSpPr/>
          <p:nvPr/>
        </p:nvSpPr>
        <p:spPr>
          <a:xfrm>
            <a:off x="395288" y="6597650"/>
            <a:ext cx="4681537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680" name="文本框 69679"/>
          <p:cNvSpPr txBox="1"/>
          <p:nvPr/>
        </p:nvSpPr>
        <p:spPr>
          <a:xfrm>
            <a:off x="6424613" y="59769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dirty="0">
              <a:latin typeface="Palatino Linotype" panose="02040502050505030304" pitchFamily="18" charset="0"/>
              <a:ea typeface="宋体" panose="02010600030101010101" pitchFamily="2" charset="-122"/>
            </a:endParaRPr>
          </a:p>
        </p:txBody>
      </p:sp>
      <p:pic>
        <p:nvPicPr>
          <p:cNvPr id="69681" name="秋天的怀念-9717-2915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5113" y="5516563"/>
            <a:ext cx="792162" cy="79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41" fill="hold"/>
                                        <p:tgtEl>
                                          <p:spTgt spid="69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8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8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61441"/>
          <p:cNvSpPr>
            <a:spLocks noGrp="1"/>
          </p:cNvSpPr>
          <p:nvPr>
            <p:ph type="title"/>
          </p:nvPr>
        </p:nvSpPr>
        <p:spPr>
          <a:xfrm>
            <a:off x="279400" y="549275"/>
            <a:ext cx="8540750" cy="525463"/>
          </a:xfrm>
        </p:spPr>
        <p:txBody>
          <a:bodyPr anchor="ctr"/>
          <a:lstStyle/>
          <a:p>
            <a:r>
              <a:rPr lang="zh-CN" altLang="en-US" sz="6000" b="1" dirty="0"/>
              <a:t>结  构  梳  理</a:t>
            </a:r>
            <a:endParaRPr lang="zh-CN" altLang="x-none" sz="6000" b="1" dirty="0"/>
          </a:p>
        </p:txBody>
      </p:sp>
      <p:sp>
        <p:nvSpPr>
          <p:cNvPr id="61443" name="文本占位符 6144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29600" cy="4924425"/>
          </a:xfrm>
        </p:spPr>
        <p:txBody>
          <a:bodyPr/>
          <a:lstStyle/>
          <a:p>
            <a:r>
              <a:rPr lang="zh-CN" altLang="en-US" sz="2800" dirty="0">
                <a:solidFill>
                  <a:srgbClr val="000000"/>
                </a:solidFill>
              </a:rPr>
              <a:t>第一部分（</a:t>
            </a:r>
            <a:r>
              <a:rPr lang="en-US" altLang="zh-CN" sz="2800" dirty="0">
                <a:solidFill>
                  <a:srgbClr val="000000"/>
                </a:solidFill>
              </a:rPr>
              <a:t>1-2</a:t>
            </a:r>
            <a:r>
              <a:rPr lang="zh-CN" altLang="en-US" sz="2800" dirty="0">
                <a:solidFill>
                  <a:srgbClr val="000000"/>
                </a:solidFill>
              </a:rPr>
              <a:t>）：母亲强忍着自己的病痛，激励抚慰因双腿瘫痪而暴怒绝望的儿子。</a:t>
            </a:r>
          </a:p>
          <a:p>
            <a:endParaRPr lang="zh-CN" altLang="en-US" sz="2800">
              <a:solidFill>
                <a:srgbClr val="000000"/>
              </a:solidFill>
            </a:endParaRPr>
          </a:p>
          <a:p>
            <a:r>
              <a:rPr lang="zh-CN" altLang="en-US" sz="2800" dirty="0">
                <a:solidFill>
                  <a:srgbClr val="000000"/>
                </a:solidFill>
              </a:rPr>
              <a:t>第二部分（</a:t>
            </a:r>
            <a:r>
              <a:rPr lang="en-US" altLang="zh-CN" sz="2800" dirty="0">
                <a:solidFill>
                  <a:srgbClr val="000000"/>
                </a:solidFill>
              </a:rPr>
              <a:t>3-6</a:t>
            </a:r>
            <a:r>
              <a:rPr lang="zh-CN" altLang="en-US" sz="2800" dirty="0">
                <a:solidFill>
                  <a:srgbClr val="000000"/>
                </a:solidFill>
              </a:rPr>
              <a:t>）：秋日的一天，已病重缠身的母亲为宽慰儿子，和儿子约定一起去北海看花，但未能实现，临终前的母亲对儿子无比挂</a:t>
            </a:r>
            <a:r>
              <a:rPr lang="zh-CN" altLang="en-US" sz="2800" dirty="0"/>
              <a:t>。</a:t>
            </a:r>
          </a:p>
          <a:p>
            <a:endParaRPr lang="zh-CN" altLang="en-US" sz="2800" dirty="0">
              <a:solidFill>
                <a:srgbClr val="000000"/>
              </a:solidFill>
            </a:endParaRPr>
          </a:p>
          <a:p>
            <a:r>
              <a:rPr lang="zh-CN" altLang="en-US" sz="2800" dirty="0">
                <a:solidFill>
                  <a:srgbClr val="000000"/>
                </a:solidFill>
              </a:rPr>
              <a:t>第三部分（</a:t>
            </a:r>
            <a:r>
              <a:rPr lang="en-US" altLang="zh-CN" sz="2800" dirty="0">
                <a:solidFill>
                  <a:srgbClr val="000000"/>
                </a:solidFill>
              </a:rPr>
              <a:t>7</a:t>
            </a:r>
            <a:r>
              <a:rPr lang="zh-CN" altLang="en-US" sz="2800" dirty="0">
                <a:solidFill>
                  <a:srgbClr val="000000"/>
                </a:solidFill>
              </a:rPr>
              <a:t>）：母亲逝世后的又一个秋日，“我”和妹妹一起去北海看花。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3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charRg st="3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charRg st="39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103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charRg st="103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 descr="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4437063"/>
            <a:ext cx="2365375" cy="2405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标题 6148"/>
          <p:cNvSpPr>
            <a:spLocks noGrp="1" noRot="1"/>
          </p:cNvSpPr>
          <p:nvPr>
            <p:ph type="ctrTitle"/>
          </p:nvPr>
        </p:nvSpPr>
        <p:spPr>
          <a:xfrm>
            <a:off x="0" y="0"/>
            <a:ext cx="2879725" cy="1079500"/>
          </a:xfrm>
        </p:spPr>
        <p:txBody>
          <a:bodyPr anchor="ctr"/>
          <a:lstStyle/>
          <a:p>
            <a:pPr defTabSz="914400"/>
            <a:r>
              <a:rPr lang="zh-CN" altLang="en-US" kern="1200" baseline="0" dirty="0">
                <a:solidFill>
                  <a:srgbClr val="CC0099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初步感知</a:t>
            </a:r>
          </a:p>
        </p:txBody>
      </p:sp>
      <p:sp>
        <p:nvSpPr>
          <p:cNvPr id="6150" name="副标题 6149"/>
          <p:cNvSpPr>
            <a:spLocks noGrp="1" noRot="1"/>
          </p:cNvSpPr>
          <p:nvPr>
            <p:ph type="subTitle" idx="1"/>
          </p:nvPr>
        </p:nvSpPr>
        <p:spPr>
          <a:xfrm>
            <a:off x="179388" y="1844675"/>
            <a:ext cx="9288462" cy="1752600"/>
          </a:xfrm>
        </p:spPr>
        <p:txBody>
          <a:bodyPr anchor="t"/>
          <a:lstStyle/>
          <a:p>
            <a:pPr defTabSz="914400"/>
            <a:r>
              <a:rPr lang="zh-CN" altLang="en-US" sz="3600" b="1" kern="1200" baseline="0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你觉得文中的“我”，性格脾气是什么样的？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1331913" y="2997200"/>
            <a:ext cx="5111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DF8FF"/>
        </a:accent5>
        <a:accent6>
          <a:srgbClr val="E5CAB0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2F2F2"/>
        </a:accent3>
        <a:accent4>
          <a:srgbClr val="4B4B25"/>
        </a:accent4>
        <a:accent5>
          <a:srgbClr val="E2F4FF"/>
        </a:accent5>
        <a:accent6>
          <a:srgbClr val="9FBCB2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3"/>
        </a:accent4>
        <a:accent5>
          <a:srgbClr val="FFE9E9"/>
        </a:accent5>
        <a:accent6>
          <a:srgbClr val="C6C6C6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AF1EE"/>
        </a:accent3>
        <a:accent4>
          <a:srgbClr val="000000"/>
        </a:accent4>
        <a:accent5>
          <a:srgbClr val="FFFFFF"/>
        </a:accent5>
        <a:accent6>
          <a:srgbClr val="97B99E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EFFFFF"/>
        </a:accent3>
        <a:accent4>
          <a:srgbClr val="52527B"/>
        </a:accent4>
        <a:accent5>
          <a:srgbClr val="F2F2F2"/>
        </a:accent5>
        <a:accent6>
          <a:srgbClr val="E5CAB0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9"/>
        </a:accent3>
        <a:accent4>
          <a:srgbClr val="AF0057"/>
        </a:accent4>
        <a:accent5>
          <a:srgbClr val="FFFFE2"/>
        </a:accent5>
        <a:accent6>
          <a:srgbClr val="E5E5E5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99"/>
        </a:dk1>
        <a:lt1>
          <a:srgbClr val="800000"/>
        </a:lt1>
        <a:dk2>
          <a:srgbClr val="FFFFFF"/>
        </a:dk2>
        <a:lt2>
          <a:srgbClr val="B60000"/>
        </a:lt2>
        <a:accent1>
          <a:srgbClr val="9888A4"/>
        </a:accent1>
        <a:accent2>
          <a:srgbClr val="A9335D"/>
        </a:accent2>
        <a:accent3>
          <a:srgbClr val="C1AAAA"/>
        </a:accent3>
        <a:accent4>
          <a:srgbClr val="DCDC83"/>
        </a:accent4>
        <a:accent5>
          <a:srgbClr val="CAC4CF"/>
        </a:accent5>
        <a:accent6>
          <a:srgbClr val="972D53"/>
        </a:accent6>
        <a:hlink>
          <a:srgbClr val="CCEC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1C1C"/>
        </a:lt1>
        <a:dk2>
          <a:srgbClr val="FFFF66"/>
        </a:dk2>
        <a:lt2>
          <a:srgbClr val="808080"/>
        </a:lt2>
        <a:accent1>
          <a:srgbClr val="9898BA"/>
        </a:accent1>
        <a:accent2>
          <a:srgbClr val="777777"/>
        </a:accent2>
        <a:accent3>
          <a:srgbClr val="AAAAAA"/>
        </a:accent3>
        <a:accent4>
          <a:srgbClr val="DCDCDC"/>
        </a:accent4>
        <a:accent5>
          <a:srgbClr val="CACAD9"/>
        </a:accent5>
        <a:accent6>
          <a:srgbClr val="6A6A6A"/>
        </a:accent6>
        <a:hlink>
          <a:srgbClr val="CCFF99"/>
        </a:hlink>
        <a:folHlink>
          <a:srgbClr val="E4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6</TotalTime>
  <Words>1770</Words>
  <Application>Microsoft Office PowerPoint</Application>
  <PresentationFormat>全屏显示(4:3)</PresentationFormat>
  <Paragraphs>157</Paragraphs>
  <Slides>26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汉仪大隶书简</vt:lpstr>
      <vt:lpstr>黑体</vt:lpstr>
      <vt:lpstr>华文彩云</vt:lpstr>
      <vt:lpstr>隶书</vt:lpstr>
      <vt:lpstr>宋体</vt:lpstr>
      <vt:lpstr>Arial</vt:lpstr>
      <vt:lpstr>Palatino Linotype</vt:lpstr>
      <vt:lpstr>Wingdings</vt:lpstr>
      <vt:lpstr>Wingdings 2</vt:lpstr>
      <vt:lpstr>吉祥如意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  构  梳  理</vt:lpstr>
      <vt:lpstr>初步感知</vt:lpstr>
      <vt:lpstr>望着望着天上北归的雁阵，我会 </vt:lpstr>
      <vt:lpstr>面对“我”的暴躁，母亲是怎样做的？</vt:lpstr>
      <vt:lpstr>你觉得母亲是个怎样的人？</vt:lpstr>
      <vt:lpstr>阅读感知:</vt:lpstr>
      <vt:lpstr>PowerPoint 演示文稿</vt:lpstr>
      <vt:lpstr>     品读第二部分，母亲又是怎样对待儿子的？</vt:lpstr>
      <vt:lpstr>PowerPoint 演示文稿</vt:lpstr>
      <vt:lpstr>PowerPoint 演示文稿</vt:lpstr>
      <vt:lpstr>母亲此时，自己的情况是怎样的？</vt:lpstr>
      <vt:lpstr>PowerPoint 演示文稿</vt:lpstr>
      <vt:lpstr>深受苦楚的母亲</vt:lpstr>
      <vt:lpstr>  </vt:lpstr>
      <vt:lpstr>能力展示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346817162@qq.com</cp:lastModifiedBy>
  <cp:revision>79</cp:revision>
  <dcterms:created xsi:type="dcterms:W3CDTF">2010-03-15T08:50:00Z</dcterms:created>
  <dcterms:modified xsi:type="dcterms:W3CDTF">2017-11-15T05:41:16Z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