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04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08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13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14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76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1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44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81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707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5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32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9C6D-6A88-477F-986B-70985AE3D1F1}" type="datetimeFigureOut">
              <a:rPr lang="zh-CN" altLang="en-US" smtClean="0"/>
              <a:t>2017/10/25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1A44-89A3-466A-ACD5-CF3E2BDC04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36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867900" y="6134100"/>
            <a:ext cx="212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陈淑婷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2496953" y="1710035"/>
            <a:ext cx="575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/>
              </a:rPr>
              <a:t>平行四边形的性质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886575" y="29337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第一课时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20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23889" y="928468"/>
            <a:ext cx="4797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布置作业</a:t>
            </a:r>
            <a:endParaRPr lang="zh-CN" altLang="en-US" sz="2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970671" y="2152357"/>
            <a:ext cx="6935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将课后习题</a:t>
            </a:r>
            <a:r>
              <a:rPr lang="en-US" altLang="zh-CN" sz="2400" b="1" dirty="0" smtClean="0"/>
              <a:t>1,2,3</a:t>
            </a:r>
            <a:r>
              <a:rPr lang="zh-CN" altLang="en-US" sz="2400" b="1" dirty="0" smtClean="0"/>
              <a:t>做到作业本上，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题做到练习本上。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374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30" y="982321"/>
            <a:ext cx="3568700" cy="26765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955" y="710029"/>
            <a:ext cx="3833229" cy="28303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32" y="3931138"/>
            <a:ext cx="3746649" cy="28067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34143" y="186809"/>
            <a:ext cx="3416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创设</a:t>
            </a: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情境，启迪智慧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1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1613" y="161925"/>
            <a:ext cx="34163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合作</a:t>
            </a:r>
            <a:r>
              <a:rPr lang="zh-CN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探究，生成智慧</a:t>
            </a:r>
            <a:endParaRPr lang="zh-CN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7" y="2323529"/>
            <a:ext cx="3315914" cy="24803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68215" y="685145"/>
            <a:ext cx="8732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1.</a:t>
            </a:r>
            <a:r>
              <a:rPr lang="zh-CN" altLang="en-US" sz="2400" b="1" dirty="0" smtClean="0"/>
              <a:t>平行四边形</a:t>
            </a:r>
            <a:r>
              <a:rPr lang="zh-CN" altLang="en-US" sz="2400" b="1" dirty="0" smtClean="0"/>
              <a:t>的定义是什么</a:t>
            </a:r>
            <a:r>
              <a:rPr lang="zh-CN" altLang="en-US" sz="2400" b="1" dirty="0" smtClean="0"/>
              <a:t>？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2.</a:t>
            </a:r>
            <a:r>
              <a:rPr lang="zh-CN" altLang="en-US" sz="2400" b="1" dirty="0" smtClean="0"/>
              <a:t>平行四边形</a:t>
            </a:r>
            <a:r>
              <a:rPr lang="en-US" altLang="zh-CN" sz="2400" b="1" dirty="0" smtClean="0"/>
              <a:t>ABCD</a:t>
            </a:r>
            <a:r>
              <a:rPr lang="zh-CN" altLang="en-US" sz="2400" b="1" dirty="0" smtClean="0"/>
              <a:t>的表示方法和读法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3.</a:t>
            </a:r>
            <a:r>
              <a:rPr lang="zh-CN" altLang="en-US" sz="2400" b="1" dirty="0" smtClean="0"/>
              <a:t>什么</a:t>
            </a:r>
            <a:r>
              <a:rPr lang="zh-CN" altLang="en-US" sz="2400" b="1" dirty="0" smtClean="0"/>
              <a:t>叫做平行四边形</a:t>
            </a:r>
            <a:r>
              <a:rPr lang="zh-CN" altLang="en-US" sz="2400" b="1" dirty="0"/>
              <a:t>的</a:t>
            </a:r>
            <a:r>
              <a:rPr lang="zh-CN" altLang="en-US" sz="2400" b="1" dirty="0" smtClean="0"/>
              <a:t>对角线</a:t>
            </a:r>
            <a:r>
              <a:rPr lang="zh-CN" altLang="en-US" sz="2400" b="1" dirty="0" smtClean="0"/>
              <a:t>？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一个平行四边形有几条对角线？</a:t>
            </a:r>
            <a:endParaRPr lang="zh-CN" altLang="en-US" sz="24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771018" y="4937777"/>
            <a:ext cx="75626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1.</a:t>
            </a:r>
            <a:r>
              <a:rPr lang="zh-CN" altLang="en-US" b="1" dirty="0" smtClean="0"/>
              <a:t>两</a:t>
            </a:r>
            <a:r>
              <a:rPr lang="zh-CN" altLang="en-US" b="1" dirty="0" smtClean="0"/>
              <a:t>组对边分别平行的</a:t>
            </a:r>
            <a:r>
              <a:rPr lang="zh-CN" altLang="en-US" b="1" dirty="0" smtClean="0"/>
              <a:t>四边形</a:t>
            </a:r>
            <a:r>
              <a:rPr lang="zh-CN" altLang="en-US" b="1" dirty="0" smtClean="0"/>
              <a:t>叫做平行四边形。</a:t>
            </a:r>
            <a:endParaRPr lang="en-US" altLang="zh-CN" b="1" dirty="0" smtClean="0"/>
          </a:p>
          <a:p>
            <a:r>
              <a:rPr lang="en-US" altLang="zh-CN" b="1" dirty="0" smtClean="0"/>
              <a:t>2.</a:t>
            </a:r>
            <a:r>
              <a:rPr lang="zh-CN" altLang="en-US" b="1" dirty="0" smtClean="0"/>
              <a:t>如图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，四边形</a:t>
            </a:r>
            <a:r>
              <a:rPr lang="en-US" altLang="zh-CN" b="1" dirty="0" smtClean="0"/>
              <a:t>ABCD</a:t>
            </a:r>
            <a:r>
              <a:rPr lang="zh-CN" altLang="en-US" b="1" dirty="0" smtClean="0"/>
              <a:t>是平行四边形，记作        </a:t>
            </a:r>
            <a:r>
              <a:rPr lang="en-US" altLang="zh-CN" b="1" dirty="0" smtClean="0"/>
              <a:t>ABCD,</a:t>
            </a:r>
            <a:r>
              <a:rPr lang="zh-CN" altLang="en-US" b="1" dirty="0" smtClean="0"/>
              <a:t>读作平行四边形</a:t>
            </a:r>
            <a:r>
              <a:rPr lang="en-US" altLang="zh-CN" b="1" dirty="0" smtClean="0"/>
              <a:t>ABCD,</a:t>
            </a:r>
            <a:r>
              <a:rPr lang="zh-CN" altLang="en-US" b="1" dirty="0"/>
              <a:t>还</a:t>
            </a:r>
            <a:r>
              <a:rPr lang="zh-CN" altLang="en-US" b="1" dirty="0" smtClean="0"/>
              <a:t>可以记作       </a:t>
            </a:r>
            <a:r>
              <a:rPr lang="en-US" altLang="zh-CN" b="1" dirty="0" smtClean="0"/>
              <a:t>DCBA</a:t>
            </a:r>
            <a:r>
              <a:rPr lang="zh-CN" altLang="en-US" b="1" dirty="0" smtClean="0"/>
              <a:t>读作平行四边形</a:t>
            </a:r>
            <a:r>
              <a:rPr lang="en-US" altLang="zh-CN" b="1" dirty="0" smtClean="0"/>
              <a:t>DCBA.</a:t>
            </a:r>
            <a:r>
              <a:rPr lang="zh-CN" altLang="en-US" b="1" dirty="0" smtClean="0"/>
              <a:t>这里记法和读法可以按顺时针方向，也可按逆时针方向。</a:t>
            </a:r>
            <a:endParaRPr lang="en-US" altLang="zh-CN" b="1" dirty="0" smtClean="0"/>
          </a:p>
          <a:p>
            <a:r>
              <a:rPr lang="en-US" altLang="zh-CN" b="1" dirty="0" smtClean="0"/>
              <a:t>3.</a:t>
            </a:r>
            <a:r>
              <a:rPr lang="zh-CN" altLang="en-US" b="1" dirty="0" smtClean="0"/>
              <a:t>平行四边形不相邻的两个顶点连成的线段叫做它的对角线。</a:t>
            </a:r>
            <a:endParaRPr lang="en-US" altLang="zh-CN" b="1" dirty="0" smtClean="0"/>
          </a:p>
          <a:p>
            <a:r>
              <a:rPr lang="zh-CN" altLang="en-US" b="1" dirty="0" smtClean="0"/>
              <a:t>线段</a:t>
            </a:r>
            <a:r>
              <a:rPr lang="en-US" altLang="zh-CN" b="1" dirty="0" smtClean="0"/>
              <a:t>BD</a:t>
            </a:r>
            <a:r>
              <a:rPr lang="zh-CN" altLang="en-US" b="1" dirty="0" smtClean="0"/>
              <a:t>就是     </a:t>
            </a:r>
            <a:r>
              <a:rPr lang="en-US" altLang="zh-CN" b="1" dirty="0" smtClean="0"/>
              <a:t>ABCD</a:t>
            </a:r>
            <a:r>
              <a:rPr lang="zh-CN" altLang="en-US" b="1" dirty="0" smtClean="0"/>
              <a:t>的一条对角线。线段</a:t>
            </a:r>
            <a:r>
              <a:rPr lang="en-US" altLang="zh-CN" b="1" dirty="0" smtClean="0"/>
              <a:t>AC</a:t>
            </a:r>
            <a:r>
              <a:rPr lang="zh-CN" altLang="en-US" b="1" dirty="0" smtClean="0"/>
              <a:t>也是        </a:t>
            </a:r>
            <a:r>
              <a:rPr lang="en-US" altLang="zh-CN" b="1" dirty="0" smtClean="0"/>
              <a:t>ABCD</a:t>
            </a:r>
            <a:r>
              <a:rPr lang="zh-CN" altLang="en-US" b="1" dirty="0" smtClean="0"/>
              <a:t>的一条对角线。</a:t>
            </a:r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4" name="平行四边形 3"/>
          <p:cNvSpPr/>
          <p:nvPr/>
        </p:nvSpPr>
        <p:spPr>
          <a:xfrm>
            <a:off x="6162676" y="2643099"/>
            <a:ext cx="3448050" cy="1605051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6242944" y="2339226"/>
            <a:ext cx="494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872897" y="4080789"/>
            <a:ext cx="447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9231719" y="4110566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9676667" y="2458433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686675" y="4385686"/>
            <a:ext cx="192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图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2" name="平行四边形 11"/>
          <p:cNvSpPr/>
          <p:nvPr/>
        </p:nvSpPr>
        <p:spPr>
          <a:xfrm>
            <a:off x="2604721" y="5581616"/>
            <a:ext cx="316524" cy="146741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5185394" y="5329368"/>
            <a:ext cx="316524" cy="146741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平行四边形 13"/>
          <p:cNvSpPr/>
          <p:nvPr/>
        </p:nvSpPr>
        <p:spPr>
          <a:xfrm>
            <a:off x="2029556" y="6397558"/>
            <a:ext cx="316524" cy="146741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5780210" y="6409508"/>
            <a:ext cx="316524" cy="146741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6108620" y="2671245"/>
            <a:ext cx="3502105" cy="15769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2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4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83323" y="715108"/>
            <a:ext cx="7033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平行四边形是中心对称图形吗？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如果是，你能找出它的对称中心并检验你的结论吗？</a:t>
            </a:r>
            <a:endParaRPr lang="zh-CN" altLang="en-US" sz="2400" b="1" dirty="0"/>
          </a:p>
        </p:txBody>
      </p:sp>
      <p:sp>
        <p:nvSpPr>
          <p:cNvPr id="3" name="平行四边形 2"/>
          <p:cNvSpPr/>
          <p:nvPr/>
        </p:nvSpPr>
        <p:spPr>
          <a:xfrm>
            <a:off x="1793631" y="2086708"/>
            <a:ext cx="3341077" cy="1746738"/>
          </a:xfrm>
          <a:prstGeom prst="parallelogram">
            <a:avLst>
              <a:gd name="adj" fmla="val 2902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831730" y="2051538"/>
            <a:ext cx="3341077" cy="1746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2309446" y="2086708"/>
            <a:ext cx="2321169" cy="1746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899138" y="1899139"/>
            <a:ext cx="82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436076" y="3651683"/>
            <a:ext cx="926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613031" y="3798276"/>
            <a:ext cx="773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169876" y="1899139"/>
            <a:ext cx="82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3311769" y="2960077"/>
            <a:ext cx="545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219200" y="4900246"/>
            <a:ext cx="8897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平行四边形是中心对称图形，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两条对角线的交点是它的对称中心。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921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7508" y="422031"/>
            <a:ext cx="6178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你还发现平行四边形有哪些性质？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我们可以从它的边和角方面去考虑，平行四边形的对边相等吗？对角相等吗？</a:t>
            </a:r>
            <a:endParaRPr lang="zh-CN" altLang="en-US" sz="2400" b="1" dirty="0"/>
          </a:p>
        </p:txBody>
      </p:sp>
      <p:sp>
        <p:nvSpPr>
          <p:cNvPr id="3" name="平行四边形 2"/>
          <p:cNvSpPr/>
          <p:nvPr/>
        </p:nvSpPr>
        <p:spPr>
          <a:xfrm>
            <a:off x="1356214" y="2221068"/>
            <a:ext cx="3448050" cy="1605051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356214" y="2221068"/>
            <a:ext cx="3448050" cy="160505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356213" y="2039815"/>
            <a:ext cx="246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010382" y="3638040"/>
            <a:ext cx="46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447808" y="3731374"/>
            <a:ext cx="504093" cy="370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854822" y="2045221"/>
            <a:ext cx="644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822813" y="4912107"/>
            <a:ext cx="7348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通过观察和</a:t>
            </a:r>
            <a:r>
              <a:rPr lang="zh-CN" altLang="en-US" sz="2400" b="1" dirty="0" smtClean="0"/>
              <a:t>测量，我们可以得出：平行四边形的对边相等、对角相等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sz="2400" b="1" dirty="0"/>
              <a:t>刚才我们</a:t>
            </a:r>
            <a:r>
              <a:rPr lang="zh-CN" altLang="en-US" sz="2400" b="1" dirty="0" smtClean="0"/>
              <a:t>是观察得来的，你能从理论上证明一下吗？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357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边形 1"/>
          <p:cNvSpPr/>
          <p:nvPr/>
        </p:nvSpPr>
        <p:spPr>
          <a:xfrm>
            <a:off x="1039692" y="880262"/>
            <a:ext cx="3448050" cy="1605051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203938" y="269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图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51415" y="723417"/>
            <a:ext cx="80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31215" y="2333570"/>
            <a:ext cx="84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185139" y="2423352"/>
            <a:ext cx="114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546357" y="708280"/>
            <a:ext cx="69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1471615" y="908083"/>
            <a:ext cx="2596293" cy="160505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432047" y="978351"/>
            <a:ext cx="494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860307" y="852441"/>
            <a:ext cx="683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843337" y="2051469"/>
            <a:ext cx="4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358663" y="2181699"/>
            <a:ext cx="4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627077" y="865125"/>
            <a:ext cx="5978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已知：如图</a:t>
            </a:r>
            <a:r>
              <a:rPr lang="en-US" altLang="zh-CN" dirty="0" smtClean="0"/>
              <a:t>2</a:t>
            </a:r>
            <a:r>
              <a:rPr lang="zh-CN" altLang="en-US" dirty="0" smtClean="0"/>
              <a:t>，四边形</a:t>
            </a:r>
            <a:r>
              <a:rPr lang="en-US" altLang="zh-CN" dirty="0" smtClean="0"/>
              <a:t>ABCD</a:t>
            </a:r>
            <a:r>
              <a:rPr lang="zh-CN" altLang="en-US" dirty="0" smtClean="0"/>
              <a:t>是平行四边形。</a:t>
            </a:r>
            <a:endParaRPr lang="en-US" altLang="zh-CN" dirty="0" smtClean="0"/>
          </a:p>
          <a:p>
            <a:r>
              <a:rPr lang="zh-CN" altLang="en-US" dirty="0" smtClean="0"/>
              <a:t>求证：</a:t>
            </a:r>
            <a:r>
              <a:rPr lang="en-US" altLang="zh-CN" dirty="0" smtClean="0"/>
              <a:t>AB=CD,BC=DA.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1471615" y="3716215"/>
            <a:ext cx="87157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证明：连接</a:t>
            </a:r>
            <a:r>
              <a:rPr lang="en-US" altLang="zh-CN" dirty="0" smtClean="0"/>
              <a:t>AC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zh-CN" dirty="0">
                <a:latin typeface="04b_21" panose="00000400000000000000" pitchFamily="2" charset="0"/>
              </a:rPr>
              <a:t> 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 因为 四边形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ABCD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是平行四边形，</a:t>
            </a:r>
            <a:endParaRPr lang="en-US" altLang="zh-CN" dirty="0" smtClean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所以  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AB//CD,BC//DA(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平行四边形的定义）</a:t>
            </a:r>
            <a:endParaRPr lang="en-US" altLang="zh-CN" dirty="0" smtClean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所以  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1=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，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∠3=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4.</a:t>
            </a: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因为  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AC=CA,</a:t>
            </a: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所以 △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ABC ≌ △CDA.</a:t>
            </a: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所以 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AB=CD,BC=DA</a:t>
            </a:r>
            <a:r>
              <a:rPr lang="en-US" altLang="zh-CN" dirty="0">
                <a:latin typeface="幼圆" panose="02010509060101010101" pitchFamily="49" charset="-122"/>
                <a:ea typeface="幼圆" panose="02010509060101010101" pitchFamily="49" charset="-122"/>
              </a:rPr>
              <a:t>.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039691" y="6013938"/>
            <a:ext cx="509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同理，请同学们试着证明平行四边形的对角相等。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23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14" grpId="0"/>
      <p:bldP spid="15" grpId="0"/>
      <p:bldP spid="16" grpId="0"/>
      <p:bldP spid="17" grpId="0"/>
      <p:bldP spid="18" grpId="0"/>
      <p:bldP spid="19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06437" y="393895"/>
            <a:ext cx="6316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巩固新知，生成智慧</a:t>
            </a:r>
            <a:endParaRPr lang="zh-CN" altLang="en-US" sz="2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379828" y="1434905"/>
            <a:ext cx="5401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随堂练习</a:t>
            </a:r>
            <a:r>
              <a:rPr lang="en-US" altLang="zh-CN" dirty="0" smtClean="0"/>
              <a:t>2</a:t>
            </a:r>
          </a:p>
          <a:p>
            <a:r>
              <a:rPr lang="zh-CN" altLang="en-US" dirty="0"/>
              <a:t>如</a:t>
            </a:r>
            <a:r>
              <a:rPr lang="zh-CN" altLang="en-US" dirty="0" smtClean="0"/>
              <a:t>图，四边形</a:t>
            </a:r>
            <a:r>
              <a:rPr lang="en-US" altLang="zh-CN" dirty="0" smtClean="0"/>
              <a:t>ABCD</a:t>
            </a:r>
            <a:r>
              <a:rPr lang="zh-CN" altLang="en-US" dirty="0" smtClean="0"/>
              <a:t>是平行四边形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求</a:t>
            </a:r>
            <a:r>
              <a:rPr lang="zh-CN" altLang="en-US" dirty="0" smtClean="0">
                <a:sym typeface="Wingdings" panose="05000000000000000000" pitchFamily="2" charset="2"/>
              </a:rPr>
              <a:t>：（</a:t>
            </a:r>
            <a:r>
              <a:rPr lang="en-US" altLang="zh-CN" dirty="0" smtClean="0">
                <a:sym typeface="Wingdings" panose="05000000000000000000" pitchFamily="2" charset="2"/>
              </a:rPr>
              <a:t>1</a:t>
            </a:r>
            <a:r>
              <a:rPr lang="zh-CN" altLang="en-US" dirty="0" smtClean="0">
                <a:sym typeface="Wingdings" panose="05000000000000000000" pitchFamily="2" charset="2"/>
              </a:rPr>
              <a:t>）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ADC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和∠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BCD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的度数。</a:t>
            </a:r>
            <a:endParaRPr lang="en-US" altLang="zh-CN" dirty="0" smtClean="0">
              <a:latin typeface="幼圆" panose="02010509060101010101" pitchFamily="49" charset="-122"/>
              <a:ea typeface="幼圆" panose="02010509060101010101" pitchFamily="49" charset="-122"/>
              <a:sym typeface="Wingdings" panose="05000000000000000000" pitchFamily="2" charset="2"/>
            </a:endParaRP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AB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和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BC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  <a:sym typeface="Wingdings" panose="05000000000000000000" pitchFamily="2" charset="2"/>
              </a:rPr>
              <a:t>的长度。</a:t>
            </a:r>
            <a:endParaRPr lang="zh-CN" altLang="en-US" dirty="0"/>
          </a:p>
        </p:txBody>
      </p:sp>
      <p:sp>
        <p:nvSpPr>
          <p:cNvPr id="4" name="平行四边形 3"/>
          <p:cNvSpPr/>
          <p:nvPr/>
        </p:nvSpPr>
        <p:spPr>
          <a:xfrm>
            <a:off x="5078437" y="1547446"/>
            <a:ext cx="2180492" cy="1280159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5444197" y="1589649"/>
            <a:ext cx="1491175" cy="12379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825218" y="1434905"/>
            <a:ext cx="450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4670474" y="2635234"/>
            <a:ext cx="365760" cy="37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083083" y="2773733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301132" y="1310081"/>
            <a:ext cx="562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6302326" y="1125415"/>
            <a:ext cx="52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30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343335" y="2035069"/>
            <a:ext cx="60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25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275385" y="24044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56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01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9994" y="534572"/>
            <a:ext cx="56270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1 </a:t>
            </a:r>
            <a:r>
              <a:rPr lang="zh-CN" altLang="en-US" dirty="0" smtClean="0"/>
              <a:t>已知：如图</a:t>
            </a:r>
            <a:r>
              <a:rPr lang="en-US" altLang="zh-CN" dirty="0" smtClean="0"/>
              <a:t>3</a:t>
            </a:r>
            <a:r>
              <a:rPr lang="zh-CN" altLang="en-US" dirty="0" smtClean="0"/>
              <a:t>，在        </a:t>
            </a:r>
            <a:r>
              <a:rPr lang="en-US" altLang="zh-CN" dirty="0" smtClean="0"/>
              <a:t>ABCD</a:t>
            </a:r>
            <a:r>
              <a:rPr lang="zh-CN" altLang="en-US" dirty="0" smtClean="0"/>
              <a:t>中，</a:t>
            </a:r>
            <a:r>
              <a:rPr lang="en-US" altLang="zh-CN" dirty="0" smtClean="0"/>
              <a:t>E,F</a:t>
            </a:r>
            <a:r>
              <a:rPr lang="zh-CN" altLang="en-US" dirty="0" smtClean="0"/>
              <a:t>是对角线</a:t>
            </a:r>
            <a:r>
              <a:rPr lang="en-US" altLang="zh-CN" dirty="0" smtClean="0"/>
              <a:t>AC</a:t>
            </a:r>
            <a:r>
              <a:rPr lang="zh-CN" altLang="en-US" dirty="0" smtClean="0"/>
              <a:t>上的两点，并且</a:t>
            </a:r>
            <a:r>
              <a:rPr lang="en-US" altLang="zh-CN" dirty="0" smtClean="0"/>
              <a:t>AE=CF.</a:t>
            </a:r>
          </a:p>
          <a:p>
            <a:r>
              <a:rPr lang="zh-CN" altLang="en-US" dirty="0" smtClean="0"/>
              <a:t>求证：</a:t>
            </a:r>
            <a:r>
              <a:rPr lang="en-US" altLang="zh-CN" dirty="0" smtClean="0"/>
              <a:t>BE=DF.</a:t>
            </a:r>
            <a:endParaRPr lang="zh-CN" altLang="en-US" dirty="0"/>
          </a:p>
        </p:txBody>
      </p:sp>
      <p:sp>
        <p:nvSpPr>
          <p:cNvPr id="3" name="平行四边形 2"/>
          <p:cNvSpPr/>
          <p:nvPr/>
        </p:nvSpPr>
        <p:spPr>
          <a:xfrm>
            <a:off x="3094892" y="647114"/>
            <a:ext cx="253219" cy="163564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平行四边形 3"/>
          <p:cNvSpPr/>
          <p:nvPr/>
        </p:nvSpPr>
        <p:spPr>
          <a:xfrm>
            <a:off x="7680960" y="810678"/>
            <a:ext cx="2996418" cy="1561513"/>
          </a:xfrm>
          <a:prstGeom prst="parallelogram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8088923" y="810678"/>
            <a:ext cx="2166425" cy="1561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7680960" y="1377266"/>
            <a:ext cx="1139481" cy="9949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9544927" y="819189"/>
            <a:ext cx="1139485" cy="11331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7624689" y="59614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7104185" y="2208627"/>
            <a:ext cx="52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10318652" y="2403843"/>
            <a:ext cx="111134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10874326" y="647114"/>
            <a:ext cx="745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8785272" y="1016446"/>
            <a:ext cx="724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9242470" y="1891574"/>
            <a:ext cx="390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1167618" y="2996418"/>
            <a:ext cx="64570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证明：因为    四边形</a:t>
            </a:r>
            <a:r>
              <a:rPr lang="en-US" altLang="zh-CN" dirty="0" smtClean="0"/>
              <a:t>ABCD</a:t>
            </a:r>
            <a:r>
              <a:rPr lang="zh-CN" altLang="en-US" dirty="0" smtClean="0"/>
              <a:t>是平行四边形，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所以    </a:t>
            </a:r>
            <a:r>
              <a:rPr lang="en-US" altLang="zh-CN" dirty="0" smtClean="0"/>
              <a:t>AB=CD(</a:t>
            </a:r>
            <a:r>
              <a:rPr lang="zh-CN" altLang="en-US" dirty="0" smtClean="0"/>
              <a:t>平行四边形的对边相等），</a:t>
            </a:r>
            <a:endParaRPr lang="en-US" altLang="zh-CN" dirty="0" smtClean="0"/>
          </a:p>
          <a:p>
            <a:r>
              <a:rPr lang="en-US" altLang="zh-CN" dirty="0" smtClean="0"/>
              <a:t>                          AB//CD(</a:t>
            </a:r>
            <a:r>
              <a:rPr lang="zh-CN" altLang="en-US" dirty="0" smtClean="0"/>
              <a:t>平行四边形的定义）</a:t>
            </a:r>
            <a:endParaRPr lang="en-US" altLang="zh-CN" dirty="0" smtClean="0"/>
          </a:p>
          <a:p>
            <a:r>
              <a:rPr lang="zh-CN" altLang="en-US" dirty="0" smtClean="0"/>
              <a:t>             所以    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BAE=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∠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DCF.</a:t>
            </a: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      又因为  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AE=CF,</a:t>
            </a: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      所以  △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ABE≌</a:t>
            </a:r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△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CDF.</a:t>
            </a:r>
          </a:p>
          <a:p>
            <a:r>
              <a:rPr lang="zh-CN" altLang="en-US" dirty="0" smtClean="0">
                <a:latin typeface="幼圆" panose="02010509060101010101" pitchFamily="49" charset="-122"/>
                <a:ea typeface="幼圆" panose="02010509060101010101" pitchFamily="49" charset="-122"/>
              </a:rPr>
              <a:t>      所以  </a:t>
            </a:r>
            <a:r>
              <a:rPr lang="en-US" altLang="zh-CN" dirty="0" smtClean="0">
                <a:latin typeface="幼圆" panose="02010509060101010101" pitchFamily="49" charset="-122"/>
                <a:ea typeface="幼圆" panose="02010509060101010101" pitchFamily="49" charset="-122"/>
              </a:rPr>
              <a:t>BE=DF.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842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4911" y="196948"/>
            <a:ext cx="4586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畅谈收获，归纳小结</a:t>
            </a:r>
            <a:endParaRPr lang="zh-CN" altLang="en-US" sz="24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674056" y="1983544"/>
            <a:ext cx="4979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本节课你有什么收获？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8201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503</Words>
  <Application>Microsoft Office PowerPoint</Application>
  <PresentationFormat>宽屏</PresentationFormat>
  <Paragraphs>85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宋体</vt:lpstr>
      <vt:lpstr>幼圆</vt:lpstr>
      <vt:lpstr>04b_21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19</cp:revision>
  <dcterms:created xsi:type="dcterms:W3CDTF">2017-10-25T02:37:58Z</dcterms:created>
  <dcterms:modified xsi:type="dcterms:W3CDTF">2017-10-25T07:44:43Z</dcterms:modified>
</cp:coreProperties>
</file>