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218" y="1600198"/>
            <a:ext cx="7793182" cy="1473345"/>
          </a:xfrm>
        </p:spPr>
        <p:txBody>
          <a:bodyPr anchor="b">
            <a:normAutofit/>
          </a:bodyPr>
          <a:lstStyle>
            <a:lvl1pPr algn="ctr">
              <a:defRPr sz="4800"/>
            </a:lvl1pPr>
          </a:lstStyle>
          <a:p>
            <a:r>
              <a:rPr lang="zh-CN" altLang="en-US" dirty="0" smtClean="0"/>
              <a:t>编辑标题</a:t>
            </a:r>
            <a:endParaRPr lang="en-US" dirty="0"/>
          </a:p>
        </p:txBody>
      </p:sp>
      <p:sp>
        <p:nvSpPr>
          <p:cNvPr id="3" name="Subtitle 2"/>
          <p:cNvSpPr>
            <a:spLocks noGrp="1"/>
          </p:cNvSpPr>
          <p:nvPr>
            <p:ph type="subTitle" idx="1"/>
          </p:nvPr>
        </p:nvSpPr>
        <p:spPr>
          <a:xfrm>
            <a:off x="360218" y="3165619"/>
            <a:ext cx="7793182" cy="595889"/>
          </a:xfrm>
        </p:spPr>
        <p:txBody>
          <a:bodyPr anchor="ctr" anchorCtr="0"/>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638834"/>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a:xfrm>
            <a:off x="838200" y="6356353"/>
            <a:ext cx="2743200" cy="365125"/>
          </a:xfrm>
          <a:prstGeom prst="rect">
            <a:avLst/>
          </a:prstGeom>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nvPr>
        </p:nvSpPr>
        <p:spPr>
          <a:xfrm>
            <a:off x="4038600" y="6356353"/>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3"/>
            <a:ext cx="2743200" cy="365125"/>
          </a:xfrm>
          <a:prstGeom prst="rect">
            <a:avLst/>
          </a:prstGeom>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3B70F"/>
                </a:solidFill>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838200" y="1249136"/>
            <a:ext cx="10515599" cy="5029200"/>
          </a:xfrm>
        </p:spPr>
        <p:txBody>
          <a:bodyPr/>
          <a:lstStyle>
            <a:lvl1pPr marL="0" indent="0">
              <a:buFont typeface="Arial" panose="020B0604020202020204" pitchFamily="34" charset="0"/>
              <a:buNone/>
              <a:defRPr>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normAutofit/>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normAutofit/>
          </a:bodyPr>
          <a:lstStyle/>
          <a:p>
            <a:endParaRPr lang="en-US" dirty="0"/>
          </a:p>
        </p:txBody>
      </p:sp>
      <p:sp>
        <p:nvSpPr>
          <p:cNvPr id="6" name="Slide Number Placeholder 5"/>
          <p:cNvSpPr>
            <a:spLocks noGrp="1"/>
          </p:cNvSpPr>
          <p:nvPr>
            <p:ph type="sldNum" sz="quarter" idx="12"/>
          </p:nvPr>
        </p:nvSpPr>
        <p:spPr/>
        <p:txBody>
          <a:bodyPr>
            <a:normAutofit/>
          </a:bodyPr>
          <a:lstStyle/>
          <a:p>
            <a:fld id="{48F63A3B-78C7-47BE-AE5E-E10140E04643}" type="slidenum">
              <a:rPr lang="en-US" dirty="0"/>
            </a:fld>
            <a:endParaRPr lang="en-US" dirty="0"/>
          </a:p>
        </p:txBody>
      </p:sp>
      <p:grpSp>
        <p:nvGrpSpPr>
          <p:cNvPr id="18" name="组合 17"/>
          <p:cNvGrpSpPr/>
          <p:nvPr/>
        </p:nvGrpSpPr>
        <p:grpSpPr>
          <a:xfrm>
            <a:off x="0" y="2526566"/>
            <a:ext cx="12192000" cy="1804869"/>
            <a:chOff x="0" y="3052763"/>
            <a:chExt cx="9144000" cy="753535"/>
          </a:xfrm>
        </p:grpSpPr>
        <p:sp>
          <p:nvSpPr>
            <p:cNvPr id="13" name="矩形 12"/>
            <p:cNvSpPr/>
            <p:nvPr/>
          </p:nvSpPr>
          <p:spPr>
            <a:xfrm>
              <a:off x="2019300" y="3052763"/>
              <a:ext cx="51054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100" b="1" dirty="0">
                <a:solidFill>
                  <a:srgbClr val="FFFFFF"/>
                </a:solidFill>
              </a:endParaRPr>
            </a:p>
          </p:txBody>
        </p:sp>
        <p:sp>
          <p:nvSpPr>
            <p:cNvPr id="14" name="矩形 13"/>
            <p:cNvSpPr/>
            <p:nvPr/>
          </p:nvSpPr>
          <p:spPr>
            <a:xfrm>
              <a:off x="0" y="3201460"/>
              <a:ext cx="2276475"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5" name="矩形 14"/>
            <p:cNvSpPr/>
            <p:nvPr/>
          </p:nvSpPr>
          <p:spPr>
            <a:xfrm>
              <a:off x="6867525" y="3200400"/>
              <a:ext cx="2276475"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6" name="任意多边形 15"/>
            <p:cNvSpPr/>
            <p:nvPr/>
          </p:nvSpPr>
          <p:spPr>
            <a:xfrm>
              <a:off x="2019300" y="3053823"/>
              <a:ext cx="257175"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7" name="任意多边形 16"/>
            <p:cNvSpPr/>
            <p:nvPr/>
          </p:nvSpPr>
          <p:spPr>
            <a:xfrm flipH="1">
              <a:off x="6867525" y="3052763"/>
              <a:ext cx="257175"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grpSp>
      <p:sp>
        <p:nvSpPr>
          <p:cNvPr id="2" name="Title 1"/>
          <p:cNvSpPr>
            <a:spLocks noGrp="1"/>
          </p:cNvSpPr>
          <p:nvPr>
            <p:ph type="title" hasCustomPrompt="1"/>
          </p:nvPr>
        </p:nvSpPr>
        <p:spPr>
          <a:xfrm>
            <a:off x="3035300" y="2526566"/>
            <a:ext cx="6121400" cy="1448707"/>
          </a:xfrm>
        </p:spPr>
        <p:txBody>
          <a:bodyPr anchor="ctr" anchorCtr="0">
            <a:normAutofit/>
          </a:bodyPr>
          <a:lstStyle>
            <a:lvl1pPr algn="ctr">
              <a:defRPr sz="4000">
                <a:solidFill>
                  <a:schemeClr val="bg1"/>
                </a:solidFill>
              </a:defRPr>
            </a:lvl1pPr>
          </a:lstStyle>
          <a:p>
            <a:r>
              <a:rPr lang="zh-CN" altLang="en-US" dirty="0" smtClean="0"/>
              <a:t>编辑标题</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269713"/>
            <a:ext cx="5181600" cy="4935143"/>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6172200" y="1269713"/>
            <a:ext cx="5181600" cy="4935143"/>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02566"/>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348652"/>
            <a:ext cx="5157787" cy="5781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Content Placeholder 3"/>
          <p:cNvSpPr>
            <a:spLocks noGrp="1"/>
          </p:cNvSpPr>
          <p:nvPr>
            <p:ph sz="half" idx="2"/>
          </p:nvPr>
        </p:nvSpPr>
        <p:spPr>
          <a:xfrm>
            <a:off x="839788" y="2007731"/>
            <a:ext cx="5157787" cy="426244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348652"/>
            <a:ext cx="5183188" cy="5781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007731"/>
            <a:ext cx="5183188" cy="426244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4634" y="1880301"/>
            <a:ext cx="8322733" cy="1992163"/>
          </a:xfrm>
        </p:spPr>
        <p:txBody>
          <a:bodyPr>
            <a:normAutofit/>
          </a:bodyPr>
          <a:lstStyle>
            <a:lvl1pPr algn="ctr">
              <a:defRPr sz="13800"/>
            </a:lvl1pPr>
          </a:lstStyle>
          <a:p>
            <a:r>
              <a:rPr lang="zh-CN" altLang="en-US" dirty="0" smtClean="0"/>
              <a:t>编辑标题</a:t>
            </a:r>
            <a:endParaRPr lang="en-US" dirty="0"/>
          </a:p>
        </p:txBody>
      </p:sp>
      <p:sp>
        <p:nvSpPr>
          <p:cNvPr id="3" name="Date Placeholder 2"/>
          <p:cNvSpPr>
            <a:spLocks noGrp="1"/>
          </p:cNvSpPr>
          <p:nvPr>
            <p:ph type="dt" sz="half" idx="10"/>
          </p:nvPr>
        </p:nvSpPr>
        <p:spPr/>
        <p:txBody>
          <a:bodyPr>
            <a:normAutofit/>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normAutofit/>
          </a:bodyPr>
          <a:lstStyle/>
          <a:p>
            <a:endParaRPr lang="en-US" dirty="0"/>
          </a:p>
        </p:txBody>
      </p:sp>
      <p:sp>
        <p:nvSpPr>
          <p:cNvPr id="5" name="Slide Number Placeholder 4"/>
          <p:cNvSpPr>
            <a:spLocks noGrp="1"/>
          </p:cNvSpPr>
          <p:nvPr>
            <p:ph type="sldNum" sz="quarter" idx="12"/>
          </p:nvPr>
        </p:nvSpPr>
        <p:spPr/>
        <p:txBody>
          <a:bodyPr>
            <a:normAutofit/>
          </a:bodyPr>
          <a:lstStyle/>
          <a:p>
            <a:fld id="{48F63A3B-78C7-47BE-AE5E-E10140E04643}" type="slidenum">
              <a:rPr lang="en-US" dirty="0"/>
            </a:fld>
            <a:endParaRPr lang="en-US" dirty="0"/>
          </a:p>
        </p:txBody>
      </p:sp>
      <p:sp>
        <p:nvSpPr>
          <p:cNvPr id="6" name="圆角矩形 5"/>
          <p:cNvSpPr/>
          <p:nvPr/>
        </p:nvSpPr>
        <p:spPr>
          <a:xfrm>
            <a:off x="2626179" y="3872465"/>
            <a:ext cx="6939642" cy="491721"/>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normAutofit/>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normAutofit/>
          </a:bodyPr>
          <a:lstStyle/>
          <a:p>
            <a:endParaRPr lang="en-US" dirty="0"/>
          </a:p>
        </p:txBody>
      </p:sp>
      <p:sp>
        <p:nvSpPr>
          <p:cNvPr id="4" name="Slide Number Placeholder 3"/>
          <p:cNvSpPr>
            <a:spLocks noGrp="1"/>
          </p:cNvSpPr>
          <p:nvPr>
            <p:ph type="sldNum" sz="quarter" idx="12"/>
          </p:nvPr>
        </p:nvSpPr>
        <p:spPr/>
        <p:txBody>
          <a:bodyPr>
            <a:normAutofit/>
          </a:bodyPr>
          <a:lstStyle/>
          <a:p>
            <a:fld id="{48F63A3B-78C7-47BE-AE5E-E10140E04643}" type="slidenum">
              <a:rPr lang="en-US" dirty="0"/>
            </a:fld>
            <a:endParaRPr lang="en-US" dirty="0"/>
          </a:p>
        </p:txBody>
      </p:sp>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10066564" y="365125"/>
            <a:ext cx="1287236" cy="5557693"/>
          </a:xfrm>
        </p:spPr>
        <p:txBody>
          <a:bodyPr vert="eaVert"/>
          <a:lstStyle/>
          <a:p>
            <a:r>
              <a:rPr lang="zh-CN" altLang="en-US" dirty="0" smtClean="0"/>
              <a:t>编辑标题</a:t>
            </a:r>
            <a:endParaRPr lang="en-US" dirty="0"/>
          </a:p>
        </p:txBody>
      </p:sp>
      <p:sp>
        <p:nvSpPr>
          <p:cNvPr id="3" name="Vertical Text Placeholder 2"/>
          <p:cNvSpPr>
            <a:spLocks noGrp="1"/>
          </p:cNvSpPr>
          <p:nvPr>
            <p:ph type="body" orient="vert" idx="1"/>
          </p:nvPr>
        </p:nvSpPr>
        <p:spPr>
          <a:xfrm>
            <a:off x="838200" y="365125"/>
            <a:ext cx="9171214" cy="555769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4847772"/>
            <a:ext cx="12192000" cy="2010228"/>
          </a:xfrm>
          <a:prstGeom prst="rect">
            <a:avLst/>
          </a:prstGeom>
        </p:spPr>
      </p:pic>
      <p:sp>
        <p:nvSpPr>
          <p:cNvPr id="2" name="Title Placeholder 1"/>
          <p:cNvSpPr>
            <a:spLocks noGrp="1"/>
          </p:cNvSpPr>
          <p:nvPr>
            <p:ph type="title"/>
            <p:custDataLst>
              <p:tags r:id="rId12"/>
            </p:custDataLst>
          </p:nvPr>
        </p:nvSpPr>
        <p:spPr>
          <a:xfrm>
            <a:off x="838200" y="365125"/>
            <a:ext cx="10515600" cy="779463"/>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281793"/>
            <a:ext cx="10515600" cy="4895170"/>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600">
                <a:solidFill>
                  <a:schemeClr val="bg1"/>
                </a:solidFill>
              </a:defRPr>
            </a:lvl1pPr>
          </a:lstStyle>
          <a:p>
            <a:fld id="{C764DE79-268F-4C1A-8933-263129D2AF90}"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6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600">
                <a:solidFill>
                  <a:schemeClr val="bg1"/>
                </a:solidFill>
              </a:defRPr>
            </a:lvl1pPr>
          </a:lstStyle>
          <a:p>
            <a:fld id="{48F63A3B-78C7-47BE-AE5E-E10140E0464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342900" indent="-342900" algn="l" defTabSz="914400" rtl="0" eaLnBrk="1" latinLnBrk="0" hangingPunct="1">
        <a:lnSpc>
          <a:spcPct val="90000"/>
        </a:lnSpc>
        <a:spcBef>
          <a:spcPts val="1000"/>
        </a:spcBef>
        <a:buFontTx/>
        <a:buBlip>
          <a:blip r:embed="rId14"/>
        </a:buBlip>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custDataLst>
              <p:tags r:id="rId1"/>
            </p:custDataLst>
          </p:nvPr>
        </p:nvSpPr>
        <p:spPr/>
        <p:txBody>
          <a:bodyPr>
            <a:normAutofit/>
          </a:bodyPr>
          <a:p>
            <a:pPr algn="l"/>
            <a:r>
              <a:rPr lang="zh-CN" altLang="zh-CN" dirty="0"/>
              <a:t>国培计划</a:t>
            </a:r>
            <a:r>
              <a:rPr lang="en-US" altLang="zh-CN" dirty="0"/>
              <a:t>(2016)---</a:t>
            </a:r>
            <a:r>
              <a:rPr lang="zh-CN" altLang="zh-CN" dirty="0"/>
              <a:t>远程学习</a:t>
            </a:r>
            <a:endParaRPr lang="zh-CN" altLang="zh-CN" dirty="0"/>
          </a:p>
        </p:txBody>
      </p:sp>
      <p:sp>
        <p:nvSpPr>
          <p:cNvPr id="5" name="副标题 4"/>
          <p:cNvSpPr>
            <a:spLocks noGrp="1"/>
          </p:cNvSpPr>
          <p:nvPr>
            <p:ph type="subTitle" idx="1"/>
            <p:custDataLst>
              <p:tags r:id="rId2"/>
            </p:custDataLst>
          </p:nvPr>
        </p:nvSpPr>
        <p:spPr>
          <a:xfrm>
            <a:off x="474980" y="3348990"/>
            <a:ext cx="7793355" cy="2280920"/>
          </a:xfrm>
        </p:spPr>
        <p:txBody>
          <a:bodyPr>
            <a:normAutofit/>
          </a:bodyPr>
          <a:p>
            <a:r>
              <a:rPr lang="en-US" altLang="zh-CN" dirty="0"/>
              <a:t>                                                </a:t>
            </a:r>
            <a:r>
              <a:rPr lang="zh-CN" altLang="en-US" dirty="0">
                <a:solidFill>
                  <a:schemeClr val="accent1"/>
                </a:solidFill>
              </a:rPr>
              <a:t>江安县初中英语班</a:t>
            </a:r>
            <a:endParaRPr lang="zh-CN" altLang="en-US" dirty="0">
              <a:solidFill>
                <a:schemeClr val="accent1"/>
              </a:solidFill>
            </a:endParaRPr>
          </a:p>
          <a:p>
            <a:r>
              <a:rPr lang="zh-CN" altLang="en-US" dirty="0">
                <a:solidFill>
                  <a:schemeClr val="accent1"/>
                </a:solidFill>
              </a:rPr>
              <a:t>                                                   主编 ：彭祖平</a:t>
            </a:r>
            <a:endParaRPr lang="zh-CN" altLang="en-US" dirty="0">
              <a:solidFill>
                <a:schemeClr val="accent1"/>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班级研修日志                   </a:t>
            </a:r>
            <a:r>
              <a:rPr lang="en-US" altLang="zh-CN"/>
              <a:t>2017.4.22</a:t>
            </a:r>
            <a:endParaRPr lang="en-US" altLang="zh-CN"/>
          </a:p>
        </p:txBody>
      </p:sp>
      <p:sp>
        <p:nvSpPr>
          <p:cNvPr id="3" name="内容占位符 2"/>
          <p:cNvSpPr>
            <a:spLocks noGrp="1"/>
          </p:cNvSpPr>
          <p:nvPr>
            <p:ph idx="1"/>
          </p:nvPr>
        </p:nvSpPr>
        <p:spPr/>
        <p:txBody>
          <a:bodyPr/>
          <a:p>
            <a:endParaRPr lang="zh-CN" altLang="en-US"/>
          </a:p>
        </p:txBody>
      </p:sp>
      <p:pic>
        <p:nvPicPr>
          <p:cNvPr id="4" name="图片 3" descr="L8JZGTW`]L7%I@2P%`[WG~3"/>
          <p:cNvPicPr>
            <a:picLocks noChangeAspect="1"/>
          </p:cNvPicPr>
          <p:nvPr/>
        </p:nvPicPr>
        <p:blipFill>
          <a:blip r:embed="rId1"/>
          <a:stretch>
            <a:fillRect/>
          </a:stretch>
        </p:blipFill>
        <p:spPr>
          <a:xfrm>
            <a:off x="226060" y="1249045"/>
            <a:ext cx="12066905" cy="47364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br>
              <a:rPr lang="zh-CN" altLang="en-US">
                <a:sym typeface="+mn-ea"/>
              </a:rPr>
            </a:br>
            <a:r>
              <a:rPr lang="zh-CN" altLang="en-US">
                <a:sym typeface="+mn-ea"/>
              </a:rPr>
              <a:t>班级研修日志                   </a:t>
            </a:r>
            <a:r>
              <a:rPr lang="en-US" altLang="zh-CN">
                <a:sym typeface="+mn-ea"/>
              </a:rPr>
              <a:t>2017.4.22</a:t>
            </a:r>
            <a:br>
              <a:rPr lang="en-US" altLang="zh-CN"/>
            </a:br>
            <a:endParaRPr lang="zh-CN" altLang="en-US"/>
          </a:p>
        </p:txBody>
      </p:sp>
      <p:sp>
        <p:nvSpPr>
          <p:cNvPr id="3" name="内容占位符 2"/>
          <p:cNvSpPr>
            <a:spLocks noGrp="1"/>
          </p:cNvSpPr>
          <p:nvPr>
            <p:ph idx="1"/>
          </p:nvPr>
        </p:nvSpPr>
        <p:spPr/>
        <p:txBody>
          <a:bodyPr/>
          <a:p>
            <a:endParaRPr lang="zh-CN" altLang="en-US"/>
          </a:p>
        </p:txBody>
      </p:sp>
      <p:pic>
        <p:nvPicPr>
          <p:cNvPr id="4" name="图片 3" descr="5ADK`L5O~ZLPIIPC7ARE~{K"/>
          <p:cNvPicPr>
            <a:picLocks noChangeAspect="1"/>
          </p:cNvPicPr>
          <p:nvPr/>
        </p:nvPicPr>
        <p:blipFill>
          <a:blip r:embed="rId1"/>
          <a:stretch>
            <a:fillRect/>
          </a:stretch>
        </p:blipFill>
        <p:spPr>
          <a:xfrm>
            <a:off x="838200" y="1249045"/>
            <a:ext cx="10515600" cy="50457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精华篇</a:t>
            </a:r>
            <a:endParaRPr lang="zh-CN" altLang="en-US"/>
          </a:p>
        </p:txBody>
      </p:sp>
      <p:sp>
        <p:nvSpPr>
          <p:cNvPr id="3" name="内容占位符 2"/>
          <p:cNvSpPr>
            <a:spLocks noGrp="1"/>
          </p:cNvSpPr>
          <p:nvPr>
            <p:ph idx="1"/>
          </p:nvPr>
        </p:nvSpPr>
        <p:spPr/>
        <p:txBody>
          <a:bodyPr/>
          <a:p>
            <a:r>
              <a:rPr lang="zh-CN" altLang="en-US" sz="2800" b="1">
                <a:solidFill>
                  <a:schemeClr val="accent1"/>
                </a:solidFill>
              </a:rPr>
              <a:t>如何在教学工作中做好研修工作</a:t>
            </a:r>
            <a:endParaRPr lang="zh-CN" altLang="en-US" sz="2800" b="1">
              <a:solidFill>
                <a:schemeClr val="accent1"/>
              </a:solidFill>
            </a:endParaRPr>
          </a:p>
          <a:p>
            <a:r>
              <a:rPr lang="zh-CN" altLang="en-US">
                <a:solidFill>
                  <a:schemeClr val="accent1"/>
                </a:solidFill>
              </a:rPr>
              <a:t>  发布者：李涛    所属单位：五矿中学   </a:t>
            </a:r>
            <a:endParaRPr lang="zh-CN" altLang="en-US">
              <a:solidFill>
                <a:schemeClr val="accent1"/>
              </a:solidFill>
            </a:endParaRPr>
          </a:p>
          <a:p>
            <a:r>
              <a:rPr lang="zh-CN" altLang="en-US">
                <a:solidFill>
                  <a:schemeClr val="accent1"/>
                </a:solidFill>
              </a:rPr>
              <a:t>平时教师们教学工作都很忙，要忙于备课、上课、批改作业，还要忙于学生家访，时间确实非常紧，那么，我们有什么办法在教学工作之外，做好研修工作呢？我的办法是，先要做一个一周的工作计划，每周星期一至星期五上班时间用于教学工作，每天下班时间中午和晚上用2个小时做研修工作，周末每天用2个小时于研修工作，这样，教学工作和研修工作都处理的有条不乱，既不慌乱，由生活充实，工作、休闲、研修几不误，而且，效果还非常好，通过研修，即学到了别人的先进经验，对自己的工作也有很大的帮助和提高，其乐融融，这只是我个人的一点经验和体会，不知道你们是怎么处理工作和研修的，希望多多交流。 </a:t>
            </a:r>
            <a:endParaRPr lang="zh-CN" altLang="en-US">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sym typeface="+mn-ea"/>
              </a:rPr>
              <a:t>精华篇</a:t>
            </a:r>
            <a:endParaRPr lang="zh-CN" altLang="en-US"/>
          </a:p>
        </p:txBody>
      </p:sp>
      <p:sp>
        <p:nvSpPr>
          <p:cNvPr id="3" name="内容占位符 2"/>
          <p:cNvSpPr>
            <a:spLocks noGrp="1"/>
          </p:cNvSpPr>
          <p:nvPr>
            <p:ph idx="1"/>
          </p:nvPr>
        </p:nvSpPr>
        <p:spPr/>
        <p:txBody>
          <a:bodyPr/>
          <a:p>
            <a:r>
              <a:rPr lang="zh-CN" altLang="en-US" sz="2800" b="1">
                <a:solidFill>
                  <a:schemeClr val="accent1"/>
                </a:solidFill>
              </a:rPr>
              <a:t>学习教育政策法规的重要性</a:t>
            </a:r>
            <a:endParaRPr lang="zh-CN" altLang="en-US" sz="2800" b="1">
              <a:solidFill>
                <a:schemeClr val="accent1"/>
              </a:solidFill>
            </a:endParaRPr>
          </a:p>
          <a:p>
            <a:r>
              <a:rPr lang="zh-CN" altLang="en-US">
                <a:solidFill>
                  <a:schemeClr val="accent1"/>
                </a:solidFill>
              </a:rPr>
              <a:t> 发布者：张洁    所属单位：佛耳岩学校    </a:t>
            </a:r>
            <a:endParaRPr lang="zh-CN" altLang="en-US">
              <a:solidFill>
                <a:schemeClr val="accent1"/>
              </a:solidFill>
            </a:endParaRPr>
          </a:p>
          <a:p>
            <a:r>
              <a:rPr lang="zh-CN" altLang="en-US">
                <a:solidFill>
                  <a:schemeClr val="accent1"/>
                </a:solidFill>
              </a:rPr>
              <a:t>通过课程的学习，使教师能够比较系统地获得教育政策和法规等方面的基础知识，掌握、理解现行教育政策、法规及基本理论知识，增强教育法制观念，提高运用相关知识和理论解决教育教学和学生管理中的实际问题的能力，能够初步运用法律武器解决教育活动中出现的法律问题，依法从事教育教学活动，同时学会依法保护自己的合法权益，为依法治教奠定基础</a:t>
            </a:r>
            <a:r>
              <a:rPr lang="zh-CN" altLang="en-US"/>
              <a:t>。 </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algn="ctr"/>
            <a:br>
              <a:rPr lang="zh-CN" altLang="en-US">
                <a:sym typeface="+mn-ea"/>
              </a:rPr>
            </a:br>
            <a:r>
              <a:rPr lang="zh-CN" altLang="en-US">
                <a:sym typeface="+mn-ea"/>
              </a:rPr>
              <a:t>精华篇</a:t>
            </a:r>
            <a:br>
              <a:rPr lang="zh-CN" altLang="en-US"/>
            </a:br>
            <a:endParaRPr lang="zh-CN" altLang="en-US"/>
          </a:p>
        </p:txBody>
      </p:sp>
      <p:sp>
        <p:nvSpPr>
          <p:cNvPr id="3" name="内容占位符 2"/>
          <p:cNvSpPr>
            <a:spLocks noGrp="1"/>
          </p:cNvSpPr>
          <p:nvPr>
            <p:ph idx="1"/>
          </p:nvPr>
        </p:nvSpPr>
        <p:spPr>
          <a:xfrm>
            <a:off x="838200" y="1144905"/>
            <a:ext cx="10515600" cy="5133340"/>
          </a:xfrm>
        </p:spPr>
        <p:txBody>
          <a:bodyPr>
            <a:normAutofit lnSpcReduction="20000"/>
          </a:bodyPr>
          <a:p>
            <a:endParaRPr lang="zh-CN" altLang="en-US" sz="2800">
              <a:solidFill>
                <a:schemeClr val="accent1"/>
              </a:solidFill>
            </a:endParaRPr>
          </a:p>
          <a:p>
            <a:r>
              <a:rPr lang="zh-CN" altLang="en-US" sz="2800" b="1">
                <a:solidFill>
                  <a:schemeClr val="accent1"/>
                </a:solidFill>
              </a:rPr>
              <a:t>如何引领家庭教育</a:t>
            </a:r>
            <a:endParaRPr lang="zh-CN" altLang="en-US" sz="2800" b="1">
              <a:solidFill>
                <a:schemeClr val="accent1"/>
              </a:solidFill>
            </a:endParaRPr>
          </a:p>
          <a:p>
            <a:r>
              <a:rPr lang="zh-CN" altLang="en-US">
                <a:solidFill>
                  <a:schemeClr val="accent1"/>
                </a:solidFill>
              </a:rPr>
              <a:t> 发布者：向永芳    所属单位：底蓬中学    </a:t>
            </a:r>
            <a:endParaRPr lang="zh-CN" altLang="en-US">
              <a:solidFill>
                <a:schemeClr val="accent1"/>
              </a:solidFill>
            </a:endParaRPr>
          </a:p>
          <a:p>
            <a:r>
              <a:rPr lang="zh-CN" altLang="en-US">
                <a:solidFill>
                  <a:schemeClr val="accent1"/>
                </a:solidFill>
              </a:rPr>
              <a:t>家庭教育的责任在家长，但教师有引领家庭教育的义务，如何引领家庭教育呢？一、要充分认识孩子的家庭，二、帮助家长树立正确的家庭教育思想。1.尊重孩子、尊重孩子的心理特点，为孩子创造适合发展的环境和空间，2.从孩子的实际出发，选择适合孩子的教育方法，3.建立民主平等家庭成员关系，相互尊重，共同进步。4.为孩子做出表率，要求孩子做到的，家长首先要做到。三、对家长进行科学指导。1.分门别类，科学指导。2.指导家长要学会爱子女。爱的缺乏和过度的爱，都会对子女的教育产生极为不利的影响和后果，家长对子女的爱必须有理智、有分寸。3.不要把自己的期望强加给孩子，要让每个家长都知道孩子走向社会成为普通的人居多，如果脱离子女的实际水平，一味追求高水平的期望并不现实。 </a:t>
            </a:r>
            <a:endParaRPr lang="zh-CN" altLang="en-US">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班主任寄语</a:t>
            </a:r>
            <a:endParaRPr lang="zh-CN" altLang="en-US"/>
          </a:p>
        </p:txBody>
      </p:sp>
      <p:sp>
        <p:nvSpPr>
          <p:cNvPr id="3" name="内容占位符 2"/>
          <p:cNvSpPr>
            <a:spLocks noGrp="1"/>
          </p:cNvSpPr>
          <p:nvPr>
            <p:ph idx="1"/>
          </p:nvPr>
        </p:nvSpPr>
        <p:spPr/>
        <p:txBody>
          <a:bodyPr>
            <a:scene3d>
              <a:camera prst="orthographicFront"/>
              <a:lightRig rig="harsh" dir="t"/>
            </a:scene3d>
            <a:sp3d extrusionH="57150" prstMaterial="matte">
              <a:bevelT w="63500" h="12700" prst="angle"/>
              <a:contourClr>
                <a:schemeClr val="bg1">
                  <a:lumMod val="65000"/>
                </a:schemeClr>
              </a:contourClr>
            </a:sp3d>
          </a:bodyPr>
          <a:p>
            <a:r>
              <a:rPr lang="en-US" altLang="zh-CN">
                <a:ln/>
                <a:solidFill>
                  <a:schemeClr val="accent1"/>
                </a:solidFill>
                <a:effectLst/>
              </a:rPr>
              <a:t> </a:t>
            </a:r>
            <a:endParaRPr lang="en-US" altLang="zh-CN">
              <a:ln/>
              <a:solidFill>
                <a:schemeClr val="accent1"/>
              </a:solidFill>
              <a:effectLst/>
            </a:endParaRPr>
          </a:p>
          <a:p>
            <a:r>
              <a:rPr lang="en-US" altLang="zh-CN">
                <a:ln/>
                <a:solidFill>
                  <a:schemeClr val="accent1"/>
                </a:solidFill>
                <a:effectLst/>
              </a:rPr>
              <a:t>    </a:t>
            </a:r>
            <a:r>
              <a:rPr lang="zh-CN" altLang="en-US" sz="2800">
                <a:ln/>
                <a:solidFill>
                  <a:schemeClr val="accent1"/>
                </a:solidFill>
                <a:effectLst/>
              </a:rPr>
              <a:t>您我以前或许不相识，或者经年没见，未曾想在金秋温暖的日子里，大家于学习中幸会！研修活动虽只有短短的数天，但足够我们进行充分的英语交流。大家满怀教师培育的经历与知识、充满学习与交流的冀望而来。希望我们的服务，能够为大家相聚、相识、相知、相学，传递一种热情、贡献一份能量。最后祝愿各位学员老师身心愉快、团队活跃、学有收获、满载而归，为我们化学教育事业美好的明天催化、播种。</a:t>
            </a:r>
            <a:endParaRPr lang="zh-CN" altLang="en-US" sz="2800">
              <a:ln/>
              <a:solidFill>
                <a:schemeClr val="accent1"/>
              </a:solidFill>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olidFill>
                  <a:schemeClr val="accent1"/>
                </a:solidFill>
                <a:sym typeface="+mn-ea"/>
              </a:rPr>
              <a:t> </a:t>
            </a:r>
            <a:br>
              <a:rPr lang="en-US" altLang="zh-CN">
                <a:solidFill>
                  <a:schemeClr val="accent1"/>
                </a:solidFill>
                <a:sym typeface="+mn-ea"/>
              </a:rPr>
            </a:br>
            <a:r>
              <a:rPr lang="en-US" altLang="zh-CN">
                <a:solidFill>
                  <a:schemeClr val="accent1"/>
                </a:solidFill>
                <a:sym typeface="+mn-ea"/>
              </a:rPr>
              <a:t> </a:t>
            </a:r>
            <a:r>
              <a:rPr lang="zh-CN" altLang="en-US">
                <a:solidFill>
                  <a:srgbClr val="FF0000"/>
                </a:solidFill>
                <a:sym typeface="+mn-ea"/>
              </a:rPr>
              <a:t>下周学习要求</a:t>
            </a:r>
            <a:br>
              <a:rPr lang="zh-CN" altLang="en-US">
                <a:solidFill>
                  <a:schemeClr val="accent1"/>
                </a:solidFill>
              </a:rPr>
            </a:br>
            <a:endParaRPr lang="zh-CN" altLang="en-US"/>
          </a:p>
        </p:txBody>
      </p:sp>
      <p:sp>
        <p:nvSpPr>
          <p:cNvPr id="3" name="内容占位符 2"/>
          <p:cNvSpPr>
            <a:spLocks noGrp="1"/>
          </p:cNvSpPr>
          <p:nvPr>
            <p:ph idx="1"/>
          </p:nvPr>
        </p:nvSpPr>
        <p:spPr/>
        <p:txBody>
          <a:bodyPr/>
          <a:p>
            <a:r>
              <a:rPr lang="en-US" altLang="zh-CN" sz="2800">
                <a:solidFill>
                  <a:schemeClr val="accent1"/>
                </a:solidFill>
              </a:rPr>
              <a:t> </a:t>
            </a:r>
            <a:endParaRPr lang="en-US" altLang="zh-CN" sz="2800">
              <a:solidFill>
                <a:schemeClr val="accent1"/>
              </a:solidFill>
            </a:endParaRPr>
          </a:p>
          <a:p>
            <a:r>
              <a:rPr lang="zh-CN" altLang="en-US" sz="2800">
                <a:solidFill>
                  <a:schemeClr val="accent1"/>
                </a:solidFill>
              </a:rPr>
              <a:t>加快学习、多抽时间登录网站，及时学习；</a:t>
            </a:r>
            <a:endParaRPr lang="zh-CN" altLang="en-US" sz="2800">
              <a:solidFill>
                <a:schemeClr val="accent1"/>
              </a:solidFill>
            </a:endParaRPr>
          </a:p>
          <a:p>
            <a:r>
              <a:rPr lang="zh-CN" altLang="en-US" sz="2800">
                <a:solidFill>
                  <a:schemeClr val="accent1"/>
                </a:solidFill>
              </a:rPr>
              <a:t>各组长督促学员学习；</a:t>
            </a:r>
            <a:endParaRPr lang="zh-CN" altLang="en-US" sz="2800">
              <a:solidFill>
                <a:schemeClr val="accent1"/>
              </a:solidFill>
            </a:endParaRPr>
          </a:p>
          <a:p>
            <a:r>
              <a:rPr lang="zh-CN" altLang="en-US" sz="2800">
                <a:solidFill>
                  <a:schemeClr val="accent1"/>
                </a:solidFill>
              </a:rPr>
              <a:t>作业必须原创；</a:t>
            </a:r>
            <a:endParaRPr lang="zh-CN" altLang="en-US" sz="2800">
              <a:solidFill>
                <a:schemeClr val="accent1"/>
              </a:solidFill>
            </a:endParaRPr>
          </a:p>
          <a:p>
            <a:r>
              <a:rPr lang="zh-CN" altLang="en-US" sz="2800">
                <a:solidFill>
                  <a:schemeClr val="accent1"/>
                </a:solidFill>
              </a:rPr>
              <a:t>多发帖、跟帖，交流教学心得。</a:t>
            </a:r>
            <a:endParaRPr lang="zh-CN" altLang="en-US" sz="280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gn="ctr"/>
            <a:r>
              <a:rPr lang="en-US" altLang="zh-CN"/>
              <a:t>         </a:t>
            </a:r>
            <a:endParaRPr lang="en-US" altLang="zh-CN"/>
          </a:p>
          <a:p>
            <a:pPr algn="ctr"/>
            <a:endParaRPr lang="en-US" altLang="zh-CN"/>
          </a:p>
          <a:p>
            <a:pPr algn="ctr"/>
            <a:endParaRPr lang="en-US" altLang="zh-CN"/>
          </a:p>
          <a:p>
            <a:pPr algn="ctr"/>
            <a:endParaRPr lang="en-US" altLang="zh-CN"/>
          </a:p>
          <a:p>
            <a:pPr algn="ctr"/>
            <a:r>
              <a:rPr lang="en-US" altLang="zh-CN" sz="4800" b="1">
                <a:solidFill>
                  <a:schemeClr val="accent1"/>
                </a:solidFill>
              </a:rPr>
              <a:t>        </a:t>
            </a:r>
            <a:r>
              <a:rPr lang="zh-CN" altLang="en-US" sz="4800" b="1">
                <a:solidFill>
                  <a:schemeClr val="accent1"/>
                </a:solidFill>
              </a:rPr>
              <a:t>Thank you！</a:t>
            </a:r>
            <a:endParaRPr lang="zh-CN" altLang="en-US" sz="4800" b="1">
              <a:solidFill>
                <a:schemeClr val="accent1"/>
              </a:solidFill>
            </a:endParaRPr>
          </a:p>
          <a:p>
            <a:pPr algn="ctr"/>
            <a:endParaRPr lang="en-US" altLang="zh-CN" b="1">
              <a:solidFill>
                <a:schemeClr val="accent1"/>
              </a:solidFill>
            </a:endParaRPr>
          </a:p>
          <a:p>
            <a:pPr algn="ctr"/>
            <a:r>
              <a:rPr lang="en-US" altLang="zh-CN" b="1">
                <a:solidFill>
                  <a:schemeClr val="accent1"/>
                </a:solidFill>
              </a:rPr>
              <a:t>               2017</a:t>
            </a:r>
            <a:r>
              <a:rPr lang="zh-CN" altLang="en-US" b="1">
                <a:solidFill>
                  <a:schemeClr val="accent1"/>
                </a:solidFill>
              </a:rPr>
              <a:t>年初中英语班</a:t>
            </a:r>
            <a:endParaRPr lang="zh-CN" altLang="en-US" b="1">
              <a:solidFill>
                <a:schemeClr val="accent1"/>
              </a:solidFill>
            </a:endParaRPr>
          </a:p>
          <a:p>
            <a:pPr algn="ctr"/>
            <a:endParaRPr lang="zh-CN" altLang="en-US" sz="4800" b="1">
              <a:solidFill>
                <a:schemeClr val="accent1"/>
              </a:solidFill>
            </a:endParaRPr>
          </a:p>
          <a:p>
            <a:pPr algn="ctr"/>
            <a:endParaRPr lang="zh-CN" altLang="en-US" sz="4800" b="1">
              <a:solidFill>
                <a:schemeClr val="accent1"/>
              </a:solidFill>
            </a:endParaRPr>
          </a:p>
          <a:p>
            <a:pPr algn="ctr"/>
            <a:endParaRPr lang="zh-CN" altLang="en-US" sz="4800" b="1">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班级学习情况通报                      </a:t>
            </a:r>
            <a:r>
              <a:rPr lang="en-US" altLang="zh-CN"/>
              <a:t>2017.4.22</a:t>
            </a:r>
            <a:endParaRPr lang="zh-CN" altLang="en-US"/>
          </a:p>
        </p:txBody>
      </p:sp>
      <p:sp>
        <p:nvSpPr>
          <p:cNvPr id="3" name="内容占位符 2"/>
          <p:cNvSpPr>
            <a:spLocks noGrp="1"/>
          </p:cNvSpPr>
          <p:nvPr>
            <p:ph idx="1"/>
          </p:nvPr>
        </p:nvSpPr>
        <p:spPr/>
        <p:txBody>
          <a:bodyPr/>
          <a:p>
            <a:endParaRPr lang="zh-CN" altLang="en-US"/>
          </a:p>
        </p:txBody>
      </p:sp>
      <p:pic>
        <p:nvPicPr>
          <p:cNvPr id="4" name="图片 3" descr="R1W8L1RSZ)O]S6FN%[XK6J3"/>
          <p:cNvPicPr>
            <a:picLocks noChangeAspect="1"/>
          </p:cNvPicPr>
          <p:nvPr/>
        </p:nvPicPr>
        <p:blipFill>
          <a:blip r:embed="rId1"/>
          <a:stretch>
            <a:fillRect/>
          </a:stretch>
        </p:blipFill>
        <p:spPr>
          <a:xfrm>
            <a:off x="837565" y="1249045"/>
            <a:ext cx="10615295" cy="49441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班级学习情况通报                 </a:t>
            </a:r>
            <a:r>
              <a:rPr lang="en-US" altLang="zh-CN"/>
              <a:t>2017.4.22</a:t>
            </a:r>
            <a:endParaRPr lang="en-US" altLang="zh-CN"/>
          </a:p>
        </p:txBody>
      </p:sp>
      <p:sp>
        <p:nvSpPr>
          <p:cNvPr id="3" name="内容占位符 2"/>
          <p:cNvSpPr>
            <a:spLocks noGrp="1"/>
          </p:cNvSpPr>
          <p:nvPr>
            <p:ph idx="1"/>
          </p:nvPr>
        </p:nvSpPr>
        <p:spPr/>
        <p:txBody>
          <a:bodyPr/>
          <a:p>
            <a:endParaRPr lang="zh-CN" altLang="en-US"/>
          </a:p>
        </p:txBody>
      </p:sp>
      <p:pic>
        <p:nvPicPr>
          <p:cNvPr id="4" name="图片 3" descr="WBOL@WRFALAKU~B2$74_KR3"/>
          <p:cNvPicPr>
            <a:picLocks noChangeAspect="1"/>
          </p:cNvPicPr>
          <p:nvPr/>
        </p:nvPicPr>
        <p:blipFill>
          <a:blip r:embed="rId1"/>
          <a:stretch>
            <a:fillRect/>
          </a:stretch>
        </p:blipFill>
        <p:spPr>
          <a:xfrm>
            <a:off x="837565" y="1144905"/>
            <a:ext cx="10645140" cy="52260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54610"/>
            <a:ext cx="10515600" cy="1056005"/>
          </a:xfrm>
        </p:spPr>
        <p:txBody>
          <a:bodyPr>
            <a:normAutofit fontScale="90000"/>
          </a:bodyPr>
          <a:p>
            <a:br>
              <a:rPr lang="zh-CN" altLang="en-US">
                <a:sym typeface="+mn-ea"/>
              </a:rPr>
            </a:br>
            <a:br>
              <a:rPr lang="zh-CN" altLang="en-US">
                <a:sym typeface="+mn-ea"/>
              </a:rPr>
            </a:br>
            <a:r>
              <a:rPr lang="zh-CN" altLang="en-US">
                <a:sym typeface="+mn-ea"/>
              </a:rPr>
              <a:t>班级学习情况通报                 </a:t>
            </a:r>
            <a:r>
              <a:rPr lang="en-US" altLang="zh-CN">
                <a:sym typeface="+mn-ea"/>
              </a:rPr>
              <a:t>2017.4.22</a:t>
            </a:r>
            <a:br>
              <a:rPr lang="en-US" altLang="zh-CN"/>
            </a:br>
            <a:endParaRPr lang="zh-CN" altLang="en-US"/>
          </a:p>
        </p:txBody>
      </p:sp>
      <p:sp>
        <p:nvSpPr>
          <p:cNvPr id="3" name="内容占位符 2"/>
          <p:cNvSpPr>
            <a:spLocks noGrp="1"/>
          </p:cNvSpPr>
          <p:nvPr>
            <p:ph idx="1"/>
          </p:nvPr>
        </p:nvSpPr>
        <p:spPr/>
        <p:txBody>
          <a:bodyPr/>
          <a:p>
            <a:endParaRPr lang="zh-CN" altLang="en-US"/>
          </a:p>
        </p:txBody>
      </p:sp>
      <p:pic>
        <p:nvPicPr>
          <p:cNvPr id="4" name="图片 3" descr="WIK]%3]%GRPD~@CXS]29%5W"/>
          <p:cNvPicPr>
            <a:picLocks noChangeAspect="1"/>
          </p:cNvPicPr>
          <p:nvPr/>
        </p:nvPicPr>
        <p:blipFill>
          <a:blip r:embed="rId1"/>
          <a:stretch>
            <a:fillRect/>
          </a:stretch>
        </p:blipFill>
        <p:spPr>
          <a:xfrm>
            <a:off x="838200" y="1144270"/>
            <a:ext cx="10516235" cy="52400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br>
              <a:rPr lang="zh-CN" altLang="en-US">
                <a:sym typeface="+mn-ea"/>
              </a:rPr>
            </a:br>
            <a:r>
              <a:rPr lang="zh-CN" altLang="en-US">
                <a:sym typeface="+mn-ea"/>
              </a:rPr>
              <a:t>班级学习情况通报                 </a:t>
            </a:r>
            <a:r>
              <a:rPr lang="en-US" altLang="zh-CN">
                <a:sym typeface="+mn-ea"/>
              </a:rPr>
              <a:t>2017.4.22</a:t>
            </a:r>
            <a:br>
              <a:rPr lang="en-US" altLang="zh-CN"/>
            </a:br>
            <a:endParaRPr lang="zh-CN" altLang="en-US"/>
          </a:p>
        </p:txBody>
      </p:sp>
      <p:pic>
        <p:nvPicPr>
          <p:cNvPr id="4" name="图片 3" descr="I%T82}~)QOZ~O1E0J`UX`25"/>
          <p:cNvPicPr>
            <a:picLocks noChangeAspect="1"/>
          </p:cNvPicPr>
          <p:nvPr/>
        </p:nvPicPr>
        <p:blipFill>
          <a:blip r:embed="rId1"/>
          <a:stretch>
            <a:fillRect/>
          </a:stretch>
        </p:blipFill>
        <p:spPr>
          <a:xfrm>
            <a:off x="733425" y="1249045"/>
            <a:ext cx="10620375" cy="5029200"/>
          </a:xfrm>
          <a:prstGeom prst="rect">
            <a:avLst/>
          </a:prstGeom>
        </p:spPr>
      </p:pic>
      <p:sp>
        <p:nvSpPr>
          <p:cNvPr id="6" name="内容占位符 5"/>
          <p:cNvSpPr/>
          <p:nvPr>
            <p:ph idx="1"/>
          </p:nvPr>
        </p:nvSpPr>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742950"/>
          </a:xfrm>
        </p:spPr>
        <p:txBody>
          <a:bodyPr/>
          <a:p>
            <a:r>
              <a:rPr lang="zh-CN" altLang="en-US"/>
              <a:t>班级论坛研讨</a:t>
            </a:r>
            <a:endParaRPr lang="zh-CN" altLang="en-US"/>
          </a:p>
        </p:txBody>
      </p:sp>
      <p:sp>
        <p:nvSpPr>
          <p:cNvPr id="3" name="内容占位符 2"/>
          <p:cNvSpPr>
            <a:spLocks noGrp="1"/>
          </p:cNvSpPr>
          <p:nvPr>
            <p:ph idx="1"/>
          </p:nvPr>
        </p:nvSpPr>
        <p:spPr/>
        <p:txBody>
          <a:bodyPr/>
          <a:p>
            <a:endParaRPr lang="zh-CN" altLang="en-US"/>
          </a:p>
        </p:txBody>
      </p:sp>
      <p:pic>
        <p:nvPicPr>
          <p:cNvPr id="4" name="图片 3" descr="L04QXNVB@UQ21CAY[XGG{QM"/>
          <p:cNvPicPr>
            <a:picLocks noChangeAspect="1"/>
          </p:cNvPicPr>
          <p:nvPr/>
        </p:nvPicPr>
        <p:blipFill>
          <a:blip r:embed="rId1"/>
          <a:stretch>
            <a:fillRect/>
          </a:stretch>
        </p:blipFill>
        <p:spPr>
          <a:xfrm>
            <a:off x="728345" y="1249045"/>
            <a:ext cx="11384280" cy="55924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br>
              <a:rPr lang="zh-CN" altLang="en-US">
                <a:sym typeface="+mn-ea"/>
              </a:rPr>
            </a:br>
            <a:r>
              <a:rPr lang="zh-CN" altLang="en-US">
                <a:sym typeface="+mn-ea"/>
              </a:rPr>
              <a:t>班级论坛研讨</a:t>
            </a:r>
            <a:br>
              <a:rPr lang="zh-CN" altLang="en-US"/>
            </a:br>
            <a:endParaRPr lang="zh-CN" altLang="en-US"/>
          </a:p>
        </p:txBody>
      </p:sp>
      <p:sp>
        <p:nvSpPr>
          <p:cNvPr id="3" name="内容占位符 2"/>
          <p:cNvSpPr>
            <a:spLocks noGrp="1"/>
          </p:cNvSpPr>
          <p:nvPr>
            <p:ph idx="1"/>
          </p:nvPr>
        </p:nvSpPr>
        <p:spPr/>
        <p:txBody>
          <a:bodyPr/>
          <a:p>
            <a:endParaRPr lang="zh-CN" altLang="en-US"/>
          </a:p>
        </p:txBody>
      </p:sp>
      <p:pic>
        <p:nvPicPr>
          <p:cNvPr id="4" name="图片 3" descr="X4(GMY`P8695I`FXBTZ62H0"/>
          <p:cNvPicPr>
            <a:picLocks noChangeAspect="1"/>
          </p:cNvPicPr>
          <p:nvPr/>
        </p:nvPicPr>
        <p:blipFill>
          <a:blip r:embed="rId1"/>
          <a:stretch>
            <a:fillRect/>
          </a:stretch>
        </p:blipFill>
        <p:spPr>
          <a:xfrm>
            <a:off x="838200" y="1144905"/>
            <a:ext cx="10602595" cy="55911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ln w="9525" cmpd="sng">
                  <a:solidFill>
                    <a:schemeClr val="accent1"/>
                  </a:solidFill>
                  <a:prstDash val="solid"/>
                </a:ln>
                <a:solidFill>
                  <a:srgbClr val="70AD47">
                    <a:tint val="1000"/>
                  </a:srgbClr>
                </a:solidFill>
                <a:effectLst>
                  <a:glow rad="38100">
                    <a:schemeClr val="accent1">
                      <a:alpha val="40000"/>
                    </a:schemeClr>
                  </a:glow>
                </a:effectLst>
              </a:rPr>
              <a:t>精华研讨</a:t>
            </a:r>
            <a:endParaRPr lang="zh-CN" altLang="en-US">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内容占位符 2"/>
          <p:cNvSpPr>
            <a:spLocks noGrp="1"/>
          </p:cNvSpPr>
          <p:nvPr>
            <p:ph idx="1"/>
          </p:nvPr>
        </p:nvSpPr>
        <p:spPr/>
        <p:txBody>
          <a:bodyPr/>
          <a:p>
            <a:r>
              <a:rPr lang="zh-CN" altLang="en-US">
                <a:ln/>
                <a:solidFill>
                  <a:schemeClr val="accent1"/>
                </a:solidFill>
                <a:effectLst>
                  <a:outerShdw blurRad="38100" dist="25400" dir="5400000" algn="ctr" rotWithShape="0">
                    <a:srgbClr val="6E747A">
                      <a:alpha val="43000"/>
                    </a:srgbClr>
                  </a:outerShdw>
                </a:effectLst>
              </a:rPr>
              <a:t>学生情感问题及心理干预 </a:t>
            </a:r>
            <a:endParaRPr lang="zh-CN" altLang="en-US">
              <a:ln/>
              <a:solidFill>
                <a:schemeClr val="accent1"/>
              </a:solidFill>
              <a:effectLst>
                <a:outerShdw blurRad="38100" dist="25400" dir="5400000" algn="ctr" rotWithShape="0">
                  <a:srgbClr val="6E747A">
                    <a:alpha val="43000"/>
                  </a:srgbClr>
                </a:outerShdw>
              </a:effectLst>
            </a:endParaRPr>
          </a:p>
          <a:p>
            <a:r>
              <a:rPr lang="zh-CN" altLang="en-US">
                <a:ln/>
                <a:solidFill>
                  <a:schemeClr val="accent1"/>
                </a:solidFill>
                <a:effectLst>
                  <a:outerShdw blurRad="38100" dist="25400" dir="5400000" algn="ctr" rotWithShape="0">
                    <a:srgbClr val="6E747A">
                      <a:alpha val="43000"/>
                    </a:srgbClr>
                  </a:outerShdw>
                </a:effectLst>
                <a:sym typeface="+mn-ea"/>
              </a:rPr>
              <a:t>发布者： 底蓬中学   向永芳 </a:t>
            </a:r>
            <a:endParaRPr lang="zh-CN" altLang="en-US">
              <a:ln/>
              <a:solidFill>
                <a:schemeClr val="accent1"/>
              </a:solidFill>
              <a:effectLst>
                <a:outerShdw blurRad="38100" dist="25400" dir="5400000" algn="ctr" rotWithShape="0">
                  <a:srgbClr val="6E747A">
                    <a:alpha val="43000"/>
                  </a:srgbClr>
                </a:outerShdw>
              </a:effectLst>
              <a:sym typeface="+mn-ea"/>
            </a:endParaRPr>
          </a:p>
          <a:p>
            <a:endParaRPr lang="zh-CN" altLang="en-US">
              <a:ln/>
              <a:solidFill>
                <a:schemeClr val="accent1"/>
              </a:solidFill>
              <a:effectLst>
                <a:outerShdw blurRad="38100" dist="25400" dir="5400000" algn="ctr" rotWithShape="0">
                  <a:srgbClr val="6E747A">
                    <a:alpha val="43000"/>
                  </a:srgbClr>
                </a:outerShdw>
              </a:effectLst>
              <a:sym typeface="+mn-ea"/>
            </a:endParaRPr>
          </a:p>
          <a:p>
            <a:r>
              <a:rPr lang="zh-CN" altLang="en-US">
                <a:ln/>
                <a:solidFill>
                  <a:schemeClr val="accent1"/>
                </a:solidFill>
                <a:effectLst>
                  <a:outerShdw blurRad="38100" dist="25400" dir="5400000" algn="ctr" rotWithShape="0">
                    <a:srgbClr val="6E747A">
                      <a:alpha val="43000"/>
                    </a:srgbClr>
                  </a:outerShdw>
                </a:effectLst>
              </a:rPr>
              <a:t>情感作为人类的一个正常属性有重要的社会价值，理解学生情感问题的产生。尊重学生情感状态，了解学生情感问题对策，采取有效措施应对情感问题。尊重事实，科学教育，树立规则，接纳错误 </a:t>
            </a:r>
            <a:endParaRPr lang="zh-CN" altLang="en-US">
              <a:ln/>
              <a:solidFill>
                <a:schemeClr val="accent1"/>
              </a:solidFill>
              <a:effectLst>
                <a:outerShdw blurRad="38100" dist="25400" dir="5400000" algn="ctr" rotWithShape="0">
                  <a:srgbClr val="6E747A">
                    <a:alpha val="43000"/>
                  </a:srgbClr>
                </a:outerShdw>
              </a:effectLst>
            </a:endParaRPr>
          </a:p>
          <a:p>
            <a:endParaRPr lang="zh-CN" altLang="en-US">
              <a:ln/>
              <a:solidFill>
                <a:schemeClr val="accent1"/>
              </a:solidFill>
              <a:effectLst>
                <a:outerShdw blurRad="38100" dist="25400" dir="5400000" algn="ctr" rotWithShape="0">
                  <a:srgbClr val="6E747A">
                    <a:alpha val="43000"/>
                  </a:srgbClr>
                </a:outerShdw>
              </a:effectLst>
            </a:endParaRPr>
          </a:p>
          <a:p>
            <a:endParaRPr lang="zh-CN" altLang="en-US"/>
          </a:p>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algn="ctr"/>
            <a:br>
              <a:rPr lang="zh-CN" altLang="en-US">
                <a:ln w="9525" cmpd="sng">
                  <a:solidFill>
                    <a:schemeClr val="accent1"/>
                  </a:solidFill>
                  <a:prstDash val="solid"/>
                </a:ln>
                <a:solidFill>
                  <a:srgbClr val="70AD47">
                    <a:tint val="1000"/>
                  </a:srgbClr>
                </a:solidFill>
                <a:effectLst>
                  <a:glow rad="38100">
                    <a:schemeClr val="accent1">
                      <a:alpha val="40000"/>
                    </a:schemeClr>
                  </a:glow>
                </a:effectLst>
                <a:sym typeface="+mn-ea"/>
              </a:rPr>
            </a:br>
            <a:r>
              <a:rPr lang="zh-CN" altLang="en-US">
                <a:ln w="9525" cmpd="sng">
                  <a:solidFill>
                    <a:schemeClr val="accent1"/>
                  </a:solidFill>
                  <a:prstDash val="solid"/>
                </a:ln>
                <a:solidFill>
                  <a:srgbClr val="70AD47">
                    <a:tint val="1000"/>
                  </a:srgbClr>
                </a:solidFill>
                <a:effectLst>
                  <a:glow rad="38100">
                    <a:schemeClr val="accent1">
                      <a:alpha val="40000"/>
                    </a:schemeClr>
                  </a:glow>
                </a:effectLst>
                <a:sym typeface="+mn-ea"/>
              </a:rPr>
              <a:t>精华研讨</a:t>
            </a:r>
            <a:br>
              <a:rPr lang="zh-CN" altLang="en-US">
                <a:ln w="9525" cmpd="sng">
                  <a:solidFill>
                    <a:schemeClr val="accent1"/>
                  </a:solidFill>
                  <a:prstDash val="solid"/>
                </a:ln>
                <a:solidFill>
                  <a:srgbClr val="70AD47">
                    <a:tint val="1000"/>
                  </a:srgbClr>
                </a:solidFill>
                <a:effectLst>
                  <a:glow rad="38100">
                    <a:schemeClr val="accent1">
                      <a:alpha val="40000"/>
                    </a:schemeClr>
                  </a:glow>
                </a:effectLst>
              </a:rPr>
            </a:br>
            <a:endParaRPr lang="zh-CN" altLang="en-US"/>
          </a:p>
        </p:txBody>
      </p:sp>
      <p:sp>
        <p:nvSpPr>
          <p:cNvPr id="3" name="内容占位符 2"/>
          <p:cNvSpPr>
            <a:spLocks noGrp="1"/>
          </p:cNvSpPr>
          <p:nvPr>
            <p:ph idx="1"/>
          </p:nvPr>
        </p:nvSpPr>
        <p:spPr/>
        <p:txBody>
          <a:bodyPr/>
          <a:p>
            <a:endParaRPr lang="zh-CN" altLang="en-US">
              <a:solidFill>
                <a:schemeClr val="accent1"/>
              </a:solidFill>
            </a:endParaRPr>
          </a:p>
          <a:p>
            <a:r>
              <a:rPr lang="zh-CN" altLang="en-US">
                <a:solidFill>
                  <a:schemeClr val="accent1"/>
                </a:solidFill>
              </a:rPr>
              <a:t>教学设计要以学生为中心 </a:t>
            </a:r>
            <a:endParaRPr lang="zh-CN" altLang="en-US">
              <a:solidFill>
                <a:schemeClr val="accent1"/>
              </a:solidFill>
            </a:endParaRPr>
          </a:p>
          <a:p>
            <a:r>
              <a:rPr lang="zh-CN" altLang="en-US">
                <a:solidFill>
                  <a:schemeClr val="accent1"/>
                </a:solidFill>
              </a:rPr>
              <a:t>发布者： 学员 钟正国</a:t>
            </a:r>
            <a:endParaRPr lang="zh-CN" altLang="en-US">
              <a:solidFill>
                <a:schemeClr val="accent1"/>
              </a:solidFill>
            </a:endParaRPr>
          </a:p>
          <a:p>
            <a:r>
              <a:rPr lang="zh-CN" altLang="en-US">
                <a:solidFill>
                  <a:schemeClr val="accent1"/>
                </a:solidFill>
              </a:rPr>
              <a:t>教学设计是教师所从事的教学活动的课前准备。一个班级的学生的成绩参差不齐，教学设计要充分重视和体现学生的个体差异，使不同层次的学生在活动中能体验到学习活动的快乐，从而学到相应的知识。 </a:t>
            </a:r>
            <a:endParaRPr lang="zh-CN" altLang="en-US">
              <a:solidFill>
                <a:schemeClr val="accent1"/>
              </a:solidFill>
            </a:endParaRPr>
          </a:p>
        </p:txBody>
      </p:sp>
    </p:spTree>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160443"/>
</p:tagLst>
</file>

<file path=ppt/tags/tag2.xml><?xml version="1.0" encoding="utf-8"?>
<p:tagLst xmlns:p="http://schemas.openxmlformats.org/presentationml/2006/main">
  <p:tag name="KSO_WM_TAG_VERSION" val="1.0"/>
  <p:tag name="KSO_WM_TEMPLATE_CATEGORY" val="custom"/>
  <p:tag name="KSO_WM_TEMPLATE_INDEX" val="160443"/>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443"/>
  <p:tag name="KSO_WM_UNIT_TYPE" val="b"/>
  <p:tag name="KSO_WM_UNIT_INDEX" val="1"/>
  <p:tag name="KSO_WM_UNIT_ID" val="custom160443_1*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5.xml><?xml version="1.0" encoding="utf-8"?>
<p:tagLst xmlns:p="http://schemas.openxmlformats.org/presentationml/2006/main">
  <p:tag name="KSO_WM_TEMPLATE_THUMBS_INDEX" val="1、9、12、17、19、21、25、28"/>
  <p:tag name="KSO_WM_TEMPLATE_CATEGORY" val="custom"/>
  <p:tag name="KSO_WM_TEMPLATE_INDEX" val="160443"/>
  <p:tag name="KSO_WM_SLIDE_ID" val="custom160443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heme/theme1.xml><?xml version="1.0" encoding="utf-8"?>
<a:theme xmlns:a="http://schemas.openxmlformats.org/drawingml/2006/main" name="1_A000120140530A99PPBG">
  <a:themeElements>
    <a:clrScheme name="160159.159">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1795</Words>
  <Application>WPS 演示</Application>
  <PresentationFormat>宽屏</PresentationFormat>
  <Paragraphs>79</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Arial</vt:lpstr>
      <vt:lpstr>宋体</vt:lpstr>
      <vt:lpstr>Wingdings</vt:lpstr>
      <vt:lpstr>Calibri Light</vt:lpstr>
      <vt:lpstr>Calibri</vt:lpstr>
      <vt:lpstr>微软雅黑</vt:lpstr>
      <vt:lpstr>黑体</vt:lpstr>
      <vt:lpstr>1_A000120140530A99PPBG</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cp:lastModifiedBy>
  <cp:revision>1</cp:revision>
  <dcterms:created xsi:type="dcterms:W3CDTF">2017-04-24T02:19:35Z</dcterms:created>
  <dcterms:modified xsi:type="dcterms:W3CDTF">2017-04-24T03:13:32Z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