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06" r:id="rId2"/>
  </p:sldMasterIdLst>
  <p:notesMasterIdLst>
    <p:notesMasterId r:id="rId30"/>
  </p:notesMasterIdLst>
  <p:sldIdLst>
    <p:sldId id="434" r:id="rId3"/>
    <p:sldId id="445" r:id="rId4"/>
    <p:sldId id="337" r:id="rId5"/>
    <p:sldId id="448" r:id="rId6"/>
    <p:sldId id="338" r:id="rId7"/>
    <p:sldId id="339" r:id="rId8"/>
    <p:sldId id="340" r:id="rId9"/>
    <p:sldId id="341" r:id="rId10"/>
    <p:sldId id="449" r:id="rId11"/>
    <p:sldId id="342" r:id="rId12"/>
    <p:sldId id="343" r:id="rId13"/>
    <p:sldId id="344" r:id="rId14"/>
    <p:sldId id="345" r:id="rId15"/>
    <p:sldId id="346" r:id="rId16"/>
    <p:sldId id="450" r:id="rId17"/>
    <p:sldId id="347" r:id="rId18"/>
    <p:sldId id="348" r:id="rId19"/>
    <p:sldId id="451" r:id="rId20"/>
    <p:sldId id="349" r:id="rId21"/>
    <p:sldId id="412" r:id="rId22"/>
    <p:sldId id="264" r:id="rId23"/>
    <p:sldId id="413" r:id="rId24"/>
    <p:sldId id="430" r:id="rId25"/>
    <p:sldId id="431" r:id="rId26"/>
    <p:sldId id="456" r:id="rId27"/>
    <p:sldId id="452" r:id="rId28"/>
    <p:sldId id="432" r:id="rId2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CC"/>
    <a:srgbClr val="000099"/>
    <a:srgbClr val="000000"/>
    <a:srgbClr val="FFFFFF"/>
    <a:srgbClr val="0066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63" autoAdjust="0"/>
    <p:restoredTop sz="94660"/>
  </p:normalViewPr>
  <p:slideViewPr>
    <p:cSldViewPr>
      <p:cViewPr varScale="1">
        <p:scale>
          <a:sx n="64" d="100"/>
          <a:sy n="64" d="100"/>
        </p:scale>
        <p:origin x="-4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32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331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01FCB5-A9DA-4BD3-941F-49AD10C4648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zh-CN" altLang="zh-CN" smtClean="0"/>
              <a:t>www.czsx.com.cn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543550" y="188913"/>
            <a:ext cx="3600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zh-CN" altLang="zh-CN" sz="2000" b="1" smtClean="0">
                <a:solidFill>
                  <a:srgbClr val="FF0066"/>
                </a:solidFill>
                <a:latin typeface="方正水柱简体" pitchFamily="1" charset="-122"/>
                <a:ea typeface="方正水柱简体" pitchFamily="1" charset="-122"/>
              </a:rPr>
              <a:t>人教课标八下</a:t>
            </a:r>
            <a:r>
              <a:rPr lang="zh-CN" altLang="zh-CN" sz="2000" b="1" smtClean="0">
                <a:solidFill>
                  <a:srgbClr val="FF0066"/>
                </a:solidFill>
                <a:latin typeface="华文中宋" pitchFamily="2" charset="-122"/>
                <a:ea typeface="方正水柱简体" pitchFamily="1" charset="-122"/>
              </a:rPr>
              <a:t>·</a:t>
            </a:r>
            <a:r>
              <a:rPr lang="zh-CN" altLang="zh-CN" sz="2000" b="1" smtClean="0">
                <a:solidFill>
                  <a:srgbClr val="FF0066"/>
                </a:solidFill>
                <a:latin typeface="方正水柱简体" pitchFamily="1" charset="-122"/>
                <a:ea typeface="方正水柱简体" pitchFamily="1" charset="-122"/>
              </a:rPr>
              <a:t>§</a:t>
            </a:r>
            <a:r>
              <a:rPr lang="zh-CN" altLang="zh-CN" sz="2000" b="1" smtClean="0">
                <a:solidFill>
                  <a:srgbClr val="FF0066"/>
                </a:solidFill>
                <a:latin typeface="Times New Roman" pitchFamily="18" charset="0"/>
                <a:ea typeface="方正水柱简体" pitchFamily="1" charset="-122"/>
              </a:rPr>
              <a:t>19.2.3</a:t>
            </a:r>
          </a:p>
        </p:txBody>
      </p:sp>
      <p:pic>
        <p:nvPicPr>
          <p:cNvPr id="7" name="Picture 10" descr="英格教育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75" y="6365875"/>
            <a:ext cx="97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800">
                <a:ea typeface="华文新魏" pitchFamily="2" charset="-122"/>
              </a:defRPr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87D-BDB9-4906-9244-6A08A54E9A1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7B56-53E6-49C2-9504-5DF5FF20DF9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C8B3-7C29-40BD-96AA-E9FF1E8E300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0" y="0"/>
            <a:ext cx="9144000" cy="34194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7587D-BDB9-4906-9244-6A08A54E9A1F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7" name="Picture 10" descr="英格教育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9275" y="6365875"/>
            <a:ext cx="97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375C4-D8BB-456C-9A8E-A103C08237E1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2F9D-F7B2-4581-8796-4AB998D76BA4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1BEEB-C4D9-4EBF-A809-9CF2BE86E399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A41D0-988F-470B-95D8-F55DFE5F8675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8ED79-81CB-4EDA-A091-412F1B29CD04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89558-2F7E-4097-BDFD-0BD1CAAEE61C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75C4-D8BB-456C-9A8E-A103C08237E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84DDB-982A-4819-B2B1-46E483442308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9A40D-553D-40DF-92D3-D489E685D6CF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87B56-53E6-49C2-9504-5DF5FF20DF92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3C8B3-7C29-40BD-96AA-E9FF1E8E3001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0" y="0"/>
            <a:ext cx="9144000" cy="34194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12F9D-F7B2-4581-8796-4AB998D76BA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BEEB-C4D9-4EBF-A809-9CF2BE86E39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41D0-988F-470B-95D8-F55DFE5F867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ED79-81CB-4EDA-A091-412F1B29CD0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9558-2F7E-4097-BDFD-0BD1CAAEE61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4DDB-982A-4819-B2B1-46E48344230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A40D-553D-40DF-92D3-D489E685D6C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82B3779-D66F-45D0-B51C-B56C9914758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68313" y="6453188"/>
            <a:ext cx="8229600" cy="0"/>
          </a:xfrm>
          <a:prstGeom prst="lin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81000" y="228600"/>
            <a:ext cx="8512175" cy="679450"/>
            <a:chOff x="0" y="0"/>
            <a:chExt cx="5362" cy="428"/>
          </a:xfrm>
        </p:grpSpPr>
        <p:sp>
          <p:nvSpPr>
            <p:cNvPr id="1035" name="未知"/>
            <p:cNvSpPr>
              <a:spLocks/>
            </p:cNvSpPr>
            <p:nvPr/>
          </p:nvSpPr>
          <p:spPr bwMode="auto">
            <a:xfrm>
              <a:off x="0" y="0"/>
              <a:ext cx="5362" cy="428"/>
            </a:xfrm>
            <a:custGeom>
              <a:avLst/>
              <a:gdLst>
                <a:gd name="T0" fmla="*/ 0 w 1000"/>
                <a:gd name="T1" fmla="*/ 428 h 1000"/>
                <a:gd name="T2" fmla="*/ 0 w 1000"/>
                <a:gd name="T3" fmla="*/ 0 h 1000"/>
                <a:gd name="T4" fmla="*/ 5362 w 1000"/>
                <a:gd name="T5" fmla="*/ 0 h 10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00" h="1000">
                  <a:moveTo>
                    <a:pt x="0" y="1000"/>
                  </a:move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25400" cap="flat" cmpd="sng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6" name="Line 10"/>
            <p:cNvSpPr>
              <a:spLocks noChangeShapeType="1"/>
            </p:cNvSpPr>
            <p:nvPr userDrawn="1"/>
          </p:nvSpPr>
          <p:spPr bwMode="auto">
            <a:xfrm>
              <a:off x="0" y="428"/>
              <a:ext cx="1225" cy="0"/>
            </a:xfrm>
            <a:prstGeom prst="line">
              <a:avLst/>
            </a:prstGeom>
            <a:noFill/>
            <a:ln w="254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033" name="Picture 11" descr="英格教育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6365875"/>
            <a:ext cx="97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4C23ACF17C7A8D7ABF39D4F6BBDEF2F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-493061">
            <a:off x="395288" y="260350"/>
            <a:ext cx="6826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6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4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R"/>
        <a:defRPr sz="24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2B3779-D66F-45D0-B51C-B56C99147585}" type="slidenum">
              <a:rPr lang="zh-CN" altLang="zh-CN" smtClean="0"/>
              <a:pPr>
                <a:defRPr/>
              </a:pPr>
              <a:t>‹#›</a:t>
            </a:fld>
            <a:endParaRPr lang="zh-CN" altLang="zh-CN"/>
          </a:p>
        </p:txBody>
      </p:sp>
      <p:pic>
        <p:nvPicPr>
          <p:cNvPr id="7" name="Picture 11" descr="英格教育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9275" y="6365875"/>
            <a:ext cx="97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4C23ACF17C7A8D7ABF39D4F6BBDEF2F5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 rot="-493061">
            <a:off x="395288" y="260350"/>
            <a:ext cx="68262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zh-CN" altLang="en-US" sz="48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人教版数学八年级下册</a:t>
            </a: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0" y="1905000"/>
            <a:ext cx="9067800" cy="1000125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zh-CN" altLang="en-US" sz="6000" dirty="0" smtClean="0">
                <a:solidFill>
                  <a:srgbClr val="FF0000"/>
                </a:solidFill>
                <a:latin typeface="华文琥珀" pitchFamily="2" charset="-122"/>
                <a:ea typeface="华文琥珀" pitchFamily="2" charset="-122"/>
              </a:rPr>
              <a:t>正方形性质及判定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181600"/>
            <a:ext cx="5708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0000FF"/>
                </a:solidFill>
              </a:rPr>
              <a:t>授课者：湛江市二十三中     林罗超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1394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5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6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7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1379" name="Line 7"/>
          <p:cNvSpPr>
            <a:spLocks noChangeShapeType="1"/>
          </p:cNvSpPr>
          <p:nvPr/>
        </p:nvSpPr>
        <p:spPr bwMode="auto">
          <a:xfrm>
            <a:off x="762000" y="28956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1380" name="Line 8"/>
          <p:cNvSpPr>
            <a:spLocks noChangeShapeType="1"/>
          </p:cNvSpPr>
          <p:nvPr/>
        </p:nvSpPr>
        <p:spPr bwMode="auto">
          <a:xfrm>
            <a:off x="381000" y="3886200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1381" name="Line 9"/>
          <p:cNvSpPr>
            <a:spLocks noChangeShapeType="1"/>
          </p:cNvSpPr>
          <p:nvPr/>
        </p:nvSpPr>
        <p:spPr bwMode="auto">
          <a:xfrm flipH="1">
            <a:off x="381000" y="2895600"/>
            <a:ext cx="381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1382" name="Line 10"/>
          <p:cNvSpPr>
            <a:spLocks noChangeShapeType="1"/>
          </p:cNvSpPr>
          <p:nvPr/>
        </p:nvSpPr>
        <p:spPr bwMode="auto">
          <a:xfrm flipH="1">
            <a:off x="1752600" y="2895600"/>
            <a:ext cx="381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01383" name="Group 11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1390" name="Line 12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1" name="Line 13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2" name="Line 14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93" name="Line 15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1384" name="AutoShape 16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1385" name="Text Box 17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1386" name="Text Box 18"/>
          <p:cNvSpPr txBox="1">
            <a:spLocks noChangeArrowheads="1"/>
          </p:cNvSpPr>
          <p:nvPr/>
        </p:nvSpPr>
        <p:spPr bwMode="auto">
          <a:xfrm>
            <a:off x="4270375" y="99060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1387" name="Group 19"/>
          <p:cNvGrpSpPr>
            <a:grpSpLocks/>
          </p:cNvGrpSpPr>
          <p:nvPr/>
        </p:nvGrpSpPr>
        <p:grpSpPr bwMode="auto">
          <a:xfrm>
            <a:off x="3810000" y="1371600"/>
            <a:ext cx="228600" cy="228600"/>
            <a:chOff x="0" y="0"/>
            <a:chExt cx="144" cy="144"/>
          </a:xfrm>
        </p:grpSpPr>
        <p:sp>
          <p:nvSpPr>
            <p:cNvPr id="101388" name="Line 20"/>
            <p:cNvSpPr>
              <a:spLocks noChangeShapeType="1"/>
            </p:cNvSpPr>
            <p:nvPr/>
          </p:nvSpPr>
          <p:spPr bwMode="auto">
            <a:xfrm>
              <a:off x="0" y="0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389" name="Line 21"/>
            <p:cNvSpPr>
              <a:spLocks noChangeShapeType="1"/>
            </p:cNvSpPr>
            <p:nvPr/>
          </p:nvSpPr>
          <p:spPr bwMode="auto">
            <a:xfrm>
              <a:off x="144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4346575" y="9906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矩形</a:t>
            </a:r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2422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3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4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5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2403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2418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19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0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21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404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05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2408" name="Text Box 16"/>
          <p:cNvSpPr txBox="1">
            <a:spLocks noChangeArrowheads="1"/>
          </p:cNvSpPr>
          <p:nvPr/>
        </p:nvSpPr>
        <p:spPr bwMode="auto">
          <a:xfrm>
            <a:off x="4267200" y="838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81000" y="2895600"/>
            <a:ext cx="1447800" cy="990600"/>
            <a:chOff x="0" y="0"/>
            <a:chExt cx="912" cy="624"/>
          </a:xfrm>
        </p:grpSpPr>
        <p:sp>
          <p:nvSpPr>
            <p:cNvPr id="102414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15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16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17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2411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2412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13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3148E-6 L 0.34584 0.349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73" y="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animBg="1"/>
      <p:bldP spid="25615" grpId="0" build="p" autoUpdateAnimBg="0"/>
      <p:bldP spid="256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3451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2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3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4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427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3447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8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9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50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428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29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3430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1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3432" name="Text Box 16"/>
          <p:cNvSpPr txBox="1">
            <a:spLocks noChangeArrowheads="1"/>
          </p:cNvSpPr>
          <p:nvPr/>
        </p:nvSpPr>
        <p:spPr bwMode="auto">
          <a:xfrm>
            <a:off x="42672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3433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3443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4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5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6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434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3435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3441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42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436" name="Line 26"/>
          <p:cNvSpPr>
            <a:spLocks noChangeShapeType="1"/>
          </p:cNvSpPr>
          <p:nvPr/>
        </p:nvSpPr>
        <p:spPr bwMode="auto">
          <a:xfrm>
            <a:off x="3810000" y="609600"/>
            <a:ext cx="1600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437" name="Line 27"/>
          <p:cNvSpPr>
            <a:spLocks noChangeShapeType="1"/>
          </p:cNvSpPr>
          <p:nvPr/>
        </p:nvSpPr>
        <p:spPr bwMode="auto">
          <a:xfrm>
            <a:off x="3810000" y="1600200"/>
            <a:ext cx="16002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438" name="Line 28"/>
          <p:cNvSpPr>
            <a:spLocks noChangeShapeType="1"/>
          </p:cNvSpPr>
          <p:nvPr/>
        </p:nvSpPr>
        <p:spPr bwMode="auto">
          <a:xfrm flipH="1">
            <a:off x="3810000" y="6096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439" name="Line 29"/>
          <p:cNvSpPr>
            <a:spLocks noChangeShapeType="1"/>
          </p:cNvSpPr>
          <p:nvPr/>
        </p:nvSpPr>
        <p:spPr bwMode="auto">
          <a:xfrm flipH="1">
            <a:off x="5410200" y="6096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3440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4475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6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7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8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4451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4471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2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3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4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452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3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4454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455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4456" name="Text Box 16"/>
          <p:cNvSpPr txBox="1">
            <a:spLocks noChangeArrowheads="1"/>
          </p:cNvSpPr>
          <p:nvPr/>
        </p:nvSpPr>
        <p:spPr bwMode="auto">
          <a:xfrm>
            <a:off x="4267200" y="838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4457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4467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68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69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70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458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4459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4465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66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4460" name="Line 26"/>
          <p:cNvSpPr>
            <a:spLocks noChangeShapeType="1"/>
          </p:cNvSpPr>
          <p:nvPr/>
        </p:nvSpPr>
        <p:spPr bwMode="auto">
          <a:xfrm>
            <a:off x="3810000" y="609600"/>
            <a:ext cx="1371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461" name="Line 27"/>
          <p:cNvSpPr>
            <a:spLocks noChangeShapeType="1"/>
          </p:cNvSpPr>
          <p:nvPr/>
        </p:nvSpPr>
        <p:spPr bwMode="auto">
          <a:xfrm>
            <a:off x="3810000" y="1600200"/>
            <a:ext cx="1371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462" name="Line 28"/>
          <p:cNvSpPr>
            <a:spLocks noChangeShapeType="1"/>
          </p:cNvSpPr>
          <p:nvPr/>
        </p:nvSpPr>
        <p:spPr bwMode="auto">
          <a:xfrm flipH="1">
            <a:off x="3810000" y="6096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463" name="Line 29"/>
          <p:cNvSpPr>
            <a:spLocks noChangeShapeType="1"/>
          </p:cNvSpPr>
          <p:nvPr/>
        </p:nvSpPr>
        <p:spPr bwMode="auto">
          <a:xfrm flipH="1">
            <a:off x="5181600" y="6096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464" name="Rectangle 30"/>
          <p:cNvSpPr>
            <a:spLocks noChangeArrowheads="1"/>
          </p:cNvSpPr>
          <p:nvPr/>
        </p:nvSpPr>
        <p:spPr bwMode="auto">
          <a:xfrm>
            <a:off x="533400" y="3124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5499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0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1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2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5475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5495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6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7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8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76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7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5478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9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5480" name="Text Box 16"/>
          <p:cNvSpPr txBox="1">
            <a:spLocks noChangeArrowheads="1"/>
          </p:cNvSpPr>
          <p:nvPr/>
        </p:nvSpPr>
        <p:spPr bwMode="auto">
          <a:xfrm>
            <a:off x="40386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5481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5491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2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3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4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82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5483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5489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0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810000" y="609600"/>
            <a:ext cx="1143000" cy="990600"/>
            <a:chOff x="3810000" y="609600"/>
            <a:chExt cx="1143000" cy="990600"/>
          </a:xfrm>
        </p:grpSpPr>
        <p:sp>
          <p:nvSpPr>
            <p:cNvPr id="105484" name="Line 26"/>
            <p:cNvSpPr>
              <a:spLocks noChangeShapeType="1"/>
            </p:cNvSpPr>
            <p:nvPr/>
          </p:nvSpPr>
          <p:spPr bwMode="auto">
            <a:xfrm>
              <a:off x="3810000" y="609600"/>
              <a:ext cx="11430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5" name="Line 27"/>
            <p:cNvSpPr>
              <a:spLocks noChangeShapeType="1"/>
            </p:cNvSpPr>
            <p:nvPr/>
          </p:nvSpPr>
          <p:spPr bwMode="auto">
            <a:xfrm>
              <a:off x="3810000" y="1600200"/>
              <a:ext cx="11430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6" name="Line 28"/>
            <p:cNvSpPr>
              <a:spLocks noChangeShapeType="1"/>
            </p:cNvSpPr>
            <p:nvPr/>
          </p:nvSpPr>
          <p:spPr bwMode="auto">
            <a:xfrm flipH="1">
              <a:off x="3810000" y="609600"/>
              <a:ext cx="0" cy="99060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7" name="Line 29"/>
            <p:cNvSpPr>
              <a:spLocks noChangeShapeType="1"/>
            </p:cNvSpPr>
            <p:nvPr/>
          </p:nvSpPr>
          <p:spPr bwMode="auto">
            <a:xfrm flipH="1">
              <a:off x="4953000" y="609600"/>
              <a:ext cx="0" cy="99060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88" name="Rectangle 30"/>
          <p:cNvSpPr>
            <a:spLocks noChangeArrowheads="1"/>
          </p:cNvSpPr>
          <p:nvPr/>
        </p:nvSpPr>
        <p:spPr bwMode="auto">
          <a:xfrm>
            <a:off x="685800" y="3200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 rot="2164828">
            <a:off x="5465763" y="2189163"/>
            <a:ext cx="251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2916 0.3833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5499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0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1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502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5495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6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7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8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76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7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5478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79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5480" name="Text Box 16"/>
          <p:cNvSpPr txBox="1">
            <a:spLocks noChangeArrowheads="1"/>
          </p:cNvSpPr>
          <p:nvPr/>
        </p:nvSpPr>
        <p:spPr bwMode="auto">
          <a:xfrm>
            <a:off x="4038600" y="838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5491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2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3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4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82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5489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90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30"/>
          <p:cNvGrpSpPr/>
          <p:nvPr/>
        </p:nvGrpSpPr>
        <p:grpSpPr>
          <a:xfrm>
            <a:off x="6781800" y="3200400"/>
            <a:ext cx="1143000" cy="990600"/>
            <a:chOff x="3810000" y="609600"/>
            <a:chExt cx="1143000" cy="990600"/>
          </a:xfrm>
        </p:grpSpPr>
        <p:sp>
          <p:nvSpPr>
            <p:cNvPr id="105484" name="Line 26"/>
            <p:cNvSpPr>
              <a:spLocks noChangeShapeType="1"/>
            </p:cNvSpPr>
            <p:nvPr/>
          </p:nvSpPr>
          <p:spPr bwMode="auto">
            <a:xfrm>
              <a:off x="3810000" y="609600"/>
              <a:ext cx="11430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5" name="Line 27"/>
            <p:cNvSpPr>
              <a:spLocks noChangeShapeType="1"/>
            </p:cNvSpPr>
            <p:nvPr/>
          </p:nvSpPr>
          <p:spPr bwMode="auto">
            <a:xfrm>
              <a:off x="3810000" y="1600200"/>
              <a:ext cx="1143000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6" name="Line 28"/>
            <p:cNvSpPr>
              <a:spLocks noChangeShapeType="1"/>
            </p:cNvSpPr>
            <p:nvPr/>
          </p:nvSpPr>
          <p:spPr bwMode="auto">
            <a:xfrm flipH="1">
              <a:off x="3810000" y="609600"/>
              <a:ext cx="0" cy="99060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487" name="Line 29"/>
            <p:cNvSpPr>
              <a:spLocks noChangeShapeType="1"/>
            </p:cNvSpPr>
            <p:nvPr/>
          </p:nvSpPr>
          <p:spPr bwMode="auto">
            <a:xfrm flipH="1">
              <a:off x="4953000" y="609600"/>
              <a:ext cx="0" cy="99060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5488" name="Rectangle 30"/>
          <p:cNvSpPr>
            <a:spLocks noChangeArrowheads="1"/>
          </p:cNvSpPr>
          <p:nvPr/>
        </p:nvSpPr>
        <p:spPr bwMode="auto">
          <a:xfrm>
            <a:off x="685800" y="3200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32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 rot="2164828">
            <a:off x="5465763" y="2189163"/>
            <a:ext cx="251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34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6530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1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2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33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6499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6526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7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8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9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00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1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6502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03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6504" name="Text Box 16"/>
          <p:cNvSpPr txBox="1">
            <a:spLocks noChangeArrowheads="1"/>
          </p:cNvSpPr>
          <p:nvPr/>
        </p:nvSpPr>
        <p:spPr bwMode="auto">
          <a:xfrm>
            <a:off x="42672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6505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6522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3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4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5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06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6507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6520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21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6508" name="Group 26"/>
          <p:cNvGrpSpPr>
            <a:grpSpLocks/>
          </p:cNvGrpSpPr>
          <p:nvPr/>
        </p:nvGrpSpPr>
        <p:grpSpPr bwMode="auto">
          <a:xfrm>
            <a:off x="6858000" y="3352800"/>
            <a:ext cx="990600" cy="990600"/>
            <a:chOff x="0" y="0"/>
            <a:chExt cx="624" cy="624"/>
          </a:xfrm>
        </p:grpSpPr>
        <p:sp>
          <p:nvSpPr>
            <p:cNvPr id="106516" name="Line 27"/>
            <p:cNvSpPr>
              <a:spLocks noChangeShapeType="1"/>
            </p:cNvSpPr>
            <p:nvPr/>
          </p:nvSpPr>
          <p:spPr bwMode="auto">
            <a:xfrm>
              <a:off x="0" y="0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7" name="Line 28"/>
            <p:cNvSpPr>
              <a:spLocks noChangeShapeType="1"/>
            </p:cNvSpPr>
            <p:nvPr/>
          </p:nvSpPr>
          <p:spPr bwMode="auto">
            <a:xfrm>
              <a:off x="0" y="624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8" name="Line 29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519" name="Line 30"/>
            <p:cNvSpPr>
              <a:spLocks noChangeShapeType="1"/>
            </p:cNvSpPr>
            <p:nvPr/>
          </p:nvSpPr>
          <p:spPr bwMode="auto">
            <a:xfrm flipH="1">
              <a:off x="624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6509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6510" name="Text Box 32"/>
          <p:cNvSpPr txBox="1">
            <a:spLocks noChangeArrowheads="1"/>
          </p:cNvSpPr>
          <p:nvPr/>
        </p:nvSpPr>
        <p:spPr bwMode="auto">
          <a:xfrm rot="2164828">
            <a:off x="5465763" y="2189163"/>
            <a:ext cx="251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6511" name="Line 33"/>
          <p:cNvSpPr>
            <a:spLocks noChangeShapeType="1"/>
          </p:cNvSpPr>
          <p:nvPr/>
        </p:nvSpPr>
        <p:spPr bwMode="auto">
          <a:xfrm>
            <a:off x="3810000" y="5257800"/>
            <a:ext cx="106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512" name="Line 34"/>
          <p:cNvSpPr>
            <a:spLocks noChangeShapeType="1"/>
          </p:cNvSpPr>
          <p:nvPr/>
        </p:nvSpPr>
        <p:spPr bwMode="auto">
          <a:xfrm>
            <a:off x="3581400" y="6248400"/>
            <a:ext cx="106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513" name="Line 35"/>
          <p:cNvSpPr>
            <a:spLocks noChangeShapeType="1"/>
          </p:cNvSpPr>
          <p:nvPr/>
        </p:nvSpPr>
        <p:spPr bwMode="auto">
          <a:xfrm flipH="1">
            <a:off x="3581400" y="5257800"/>
            <a:ext cx="22860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514" name="Line 36"/>
          <p:cNvSpPr>
            <a:spLocks noChangeShapeType="1"/>
          </p:cNvSpPr>
          <p:nvPr/>
        </p:nvSpPr>
        <p:spPr bwMode="auto">
          <a:xfrm flipH="1">
            <a:off x="4648200" y="5257800"/>
            <a:ext cx="22860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6515" name="Rectangle 37"/>
          <p:cNvSpPr>
            <a:spLocks noChangeArrowheads="1"/>
          </p:cNvSpPr>
          <p:nvPr/>
        </p:nvSpPr>
        <p:spPr bwMode="auto">
          <a:xfrm>
            <a:off x="609600" y="3124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7554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5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6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7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7523" name="Group 7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7550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1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2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53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7524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25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7526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27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7528" name="Text Box 16"/>
          <p:cNvSpPr txBox="1">
            <a:spLocks noChangeArrowheads="1"/>
          </p:cNvSpPr>
          <p:nvPr/>
        </p:nvSpPr>
        <p:spPr bwMode="auto">
          <a:xfrm>
            <a:off x="4267200" y="838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7529" name="Group 17"/>
          <p:cNvGrpSpPr>
            <a:grpSpLocks/>
          </p:cNvGrpSpPr>
          <p:nvPr/>
        </p:nvGrpSpPr>
        <p:grpSpPr bwMode="auto">
          <a:xfrm>
            <a:off x="3581400" y="5257800"/>
            <a:ext cx="1447800" cy="990600"/>
            <a:chOff x="0" y="0"/>
            <a:chExt cx="912" cy="624"/>
          </a:xfrm>
        </p:grpSpPr>
        <p:sp>
          <p:nvSpPr>
            <p:cNvPr id="107546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7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8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9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7530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7531" name="Group 23"/>
          <p:cNvGrpSpPr>
            <a:grpSpLocks/>
          </p:cNvGrpSpPr>
          <p:nvPr/>
        </p:nvGrpSpPr>
        <p:grpSpPr bwMode="auto">
          <a:xfrm>
            <a:off x="3810000" y="1371600"/>
            <a:ext cx="152400" cy="228600"/>
            <a:chOff x="0" y="0"/>
            <a:chExt cx="96" cy="144"/>
          </a:xfrm>
        </p:grpSpPr>
        <p:sp>
          <p:nvSpPr>
            <p:cNvPr id="107544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5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7532" name="Group 26"/>
          <p:cNvGrpSpPr>
            <a:grpSpLocks/>
          </p:cNvGrpSpPr>
          <p:nvPr/>
        </p:nvGrpSpPr>
        <p:grpSpPr bwMode="auto">
          <a:xfrm>
            <a:off x="6858000" y="3352800"/>
            <a:ext cx="990600" cy="990600"/>
            <a:chOff x="0" y="0"/>
            <a:chExt cx="624" cy="624"/>
          </a:xfrm>
        </p:grpSpPr>
        <p:sp>
          <p:nvSpPr>
            <p:cNvPr id="107540" name="Line 27"/>
            <p:cNvSpPr>
              <a:spLocks noChangeShapeType="1"/>
            </p:cNvSpPr>
            <p:nvPr/>
          </p:nvSpPr>
          <p:spPr bwMode="auto">
            <a:xfrm>
              <a:off x="0" y="0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1" name="Line 28"/>
            <p:cNvSpPr>
              <a:spLocks noChangeShapeType="1"/>
            </p:cNvSpPr>
            <p:nvPr/>
          </p:nvSpPr>
          <p:spPr bwMode="auto">
            <a:xfrm>
              <a:off x="0" y="624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2" name="Line 29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543" name="Line 30"/>
            <p:cNvSpPr>
              <a:spLocks noChangeShapeType="1"/>
            </p:cNvSpPr>
            <p:nvPr/>
          </p:nvSpPr>
          <p:spPr bwMode="auto">
            <a:xfrm flipH="1">
              <a:off x="624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7533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7534" name="Text Box 32"/>
          <p:cNvSpPr txBox="1">
            <a:spLocks noChangeArrowheads="1"/>
          </p:cNvSpPr>
          <p:nvPr/>
        </p:nvSpPr>
        <p:spPr bwMode="auto">
          <a:xfrm rot="2164828">
            <a:off x="5475288" y="216535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7535" name="Line 33"/>
          <p:cNvSpPr>
            <a:spLocks noChangeShapeType="1"/>
          </p:cNvSpPr>
          <p:nvPr/>
        </p:nvSpPr>
        <p:spPr bwMode="auto">
          <a:xfrm>
            <a:off x="3657600" y="5257800"/>
            <a:ext cx="106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536" name="Line 34"/>
          <p:cNvSpPr>
            <a:spLocks noChangeShapeType="1"/>
          </p:cNvSpPr>
          <p:nvPr/>
        </p:nvSpPr>
        <p:spPr bwMode="auto">
          <a:xfrm>
            <a:off x="3581400" y="6248400"/>
            <a:ext cx="10668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537" name="Line 35"/>
          <p:cNvSpPr>
            <a:spLocks noChangeShapeType="1"/>
          </p:cNvSpPr>
          <p:nvPr/>
        </p:nvSpPr>
        <p:spPr bwMode="auto">
          <a:xfrm flipH="1">
            <a:off x="3581400" y="5257800"/>
            <a:ext cx="7620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538" name="Line 36"/>
          <p:cNvSpPr>
            <a:spLocks noChangeShapeType="1"/>
          </p:cNvSpPr>
          <p:nvPr/>
        </p:nvSpPr>
        <p:spPr bwMode="auto">
          <a:xfrm flipH="1">
            <a:off x="4648200" y="5257800"/>
            <a:ext cx="7620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7539" name="Rectangle 37"/>
          <p:cNvSpPr>
            <a:spLocks noChangeArrowheads="1"/>
          </p:cNvSpPr>
          <p:nvPr/>
        </p:nvSpPr>
        <p:spPr bwMode="auto">
          <a:xfrm>
            <a:off x="609600" y="3124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</p:spTree>
  </p:cSld>
  <p:clrMapOvr>
    <a:masterClrMapping/>
  </p:clrMapOvr>
  <p:transition spd="med"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8583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4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5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6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0" y="762000"/>
            <a:ext cx="1828800" cy="990600"/>
            <a:chOff x="0" y="0"/>
            <a:chExt cx="1152" cy="624"/>
          </a:xfrm>
        </p:grpSpPr>
        <p:sp>
          <p:nvSpPr>
            <p:cNvPr id="108579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0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1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2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48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49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8550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1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8552" name="Text Box 16"/>
          <p:cNvSpPr txBox="1">
            <a:spLocks noChangeArrowheads="1"/>
          </p:cNvSpPr>
          <p:nvPr/>
        </p:nvSpPr>
        <p:spPr bwMode="auto">
          <a:xfrm>
            <a:off x="4267200" y="99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81400" y="5257800"/>
            <a:ext cx="1371600" cy="990600"/>
            <a:chOff x="0" y="0"/>
            <a:chExt cx="912" cy="624"/>
          </a:xfrm>
        </p:grpSpPr>
        <p:sp>
          <p:nvSpPr>
            <p:cNvPr id="108575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6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7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8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54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3810000" y="1524000"/>
            <a:ext cx="152400" cy="228600"/>
            <a:chOff x="0" y="0"/>
            <a:chExt cx="96" cy="144"/>
          </a:xfrm>
        </p:grpSpPr>
        <p:sp>
          <p:nvSpPr>
            <p:cNvPr id="108573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4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705600" y="3352800"/>
            <a:ext cx="990600" cy="990600"/>
            <a:chOff x="0" y="0"/>
            <a:chExt cx="624" cy="624"/>
          </a:xfrm>
        </p:grpSpPr>
        <p:sp>
          <p:nvSpPr>
            <p:cNvPr id="108569" name="Line 27"/>
            <p:cNvSpPr>
              <a:spLocks noChangeShapeType="1"/>
            </p:cNvSpPr>
            <p:nvPr/>
          </p:nvSpPr>
          <p:spPr bwMode="auto">
            <a:xfrm>
              <a:off x="0" y="0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0" name="Line 28"/>
            <p:cNvSpPr>
              <a:spLocks noChangeShapeType="1"/>
            </p:cNvSpPr>
            <p:nvPr/>
          </p:nvSpPr>
          <p:spPr bwMode="auto">
            <a:xfrm>
              <a:off x="0" y="624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1" name="Line 29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2" name="Line 30"/>
            <p:cNvSpPr>
              <a:spLocks noChangeShapeType="1"/>
            </p:cNvSpPr>
            <p:nvPr/>
          </p:nvSpPr>
          <p:spPr bwMode="auto">
            <a:xfrm flipH="1">
              <a:off x="624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57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8" name="Text Box 32"/>
          <p:cNvSpPr txBox="1">
            <a:spLocks noChangeArrowheads="1"/>
          </p:cNvSpPr>
          <p:nvPr/>
        </p:nvSpPr>
        <p:spPr bwMode="auto">
          <a:xfrm rot="2164828">
            <a:off x="5481638" y="2143125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3581400" y="5257800"/>
            <a:ext cx="990600" cy="990600"/>
            <a:chOff x="0" y="0"/>
            <a:chExt cx="672" cy="624"/>
          </a:xfrm>
        </p:grpSpPr>
        <p:sp>
          <p:nvSpPr>
            <p:cNvPr id="108565" name="Line 34"/>
            <p:cNvSpPr>
              <a:spLocks noChangeShapeType="1"/>
            </p:cNvSpPr>
            <p:nvPr/>
          </p:nvSpPr>
          <p:spPr bwMode="auto">
            <a:xfrm>
              <a:off x="0" y="0"/>
              <a:ext cx="672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66" name="Line 35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67" name="Line 36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68" name="Line 37"/>
            <p:cNvSpPr>
              <a:spLocks noChangeShapeType="1"/>
            </p:cNvSpPr>
            <p:nvPr/>
          </p:nvSpPr>
          <p:spPr bwMode="auto">
            <a:xfrm flipH="1">
              <a:off x="672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82" name="AutoShape 38"/>
          <p:cNvSpPr>
            <a:spLocks noChangeArrowheads="1"/>
          </p:cNvSpPr>
          <p:nvPr/>
        </p:nvSpPr>
        <p:spPr bwMode="auto">
          <a:xfrm rot="-2187740">
            <a:off x="4800600" y="48006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 rot="-2732455">
            <a:off x="4934179" y="4756390"/>
            <a:ext cx="271921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  <p:sp>
        <p:nvSpPr>
          <p:cNvPr id="108563" name="Rectangle 41"/>
          <p:cNvSpPr>
            <a:spLocks noChangeArrowheads="1"/>
          </p:cNvSpPr>
          <p:nvPr/>
        </p:nvSpPr>
        <p:spPr bwMode="auto">
          <a:xfrm>
            <a:off x="609600" y="3200400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spd="med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34584 -0.28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73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2" grpId="0" animBg="1"/>
      <p:bldP spid="3178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8583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4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5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6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8547" name="Group 7"/>
          <p:cNvGrpSpPr>
            <a:grpSpLocks/>
          </p:cNvGrpSpPr>
          <p:nvPr/>
        </p:nvGrpSpPr>
        <p:grpSpPr bwMode="auto">
          <a:xfrm>
            <a:off x="3810000" y="762000"/>
            <a:ext cx="1828800" cy="990600"/>
            <a:chOff x="0" y="0"/>
            <a:chExt cx="1152" cy="624"/>
          </a:xfrm>
        </p:grpSpPr>
        <p:sp>
          <p:nvSpPr>
            <p:cNvPr id="108579" name="Line 8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0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1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2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48" name="AutoShape 12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49" name="Text Box 13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8550" name="AutoShape 14"/>
          <p:cNvSpPr>
            <a:spLocks noChangeArrowheads="1"/>
          </p:cNvSpPr>
          <p:nvPr/>
        </p:nvSpPr>
        <p:spPr bwMode="auto">
          <a:xfrm rot="2796570">
            <a:off x="2133600" y="46482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1" name="Text Box 15"/>
          <p:cNvSpPr txBox="1">
            <a:spLocks noChangeArrowheads="1"/>
          </p:cNvSpPr>
          <p:nvPr/>
        </p:nvSpPr>
        <p:spPr bwMode="auto">
          <a:xfrm rot="2915724">
            <a:off x="1195387" y="4740276"/>
            <a:ext cx="2462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108552" name="Text Box 16"/>
          <p:cNvSpPr txBox="1">
            <a:spLocks noChangeArrowheads="1"/>
          </p:cNvSpPr>
          <p:nvPr/>
        </p:nvSpPr>
        <p:spPr bwMode="auto">
          <a:xfrm>
            <a:off x="4267200" y="990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8553" name="Group 17"/>
          <p:cNvGrpSpPr>
            <a:grpSpLocks/>
          </p:cNvGrpSpPr>
          <p:nvPr/>
        </p:nvGrpSpPr>
        <p:grpSpPr bwMode="auto">
          <a:xfrm>
            <a:off x="3581400" y="5257800"/>
            <a:ext cx="1371600" cy="990600"/>
            <a:chOff x="0" y="0"/>
            <a:chExt cx="912" cy="624"/>
          </a:xfrm>
        </p:grpSpPr>
        <p:sp>
          <p:nvSpPr>
            <p:cNvPr id="108575" name="Line 18"/>
            <p:cNvSpPr>
              <a:spLocks noChangeShapeType="1"/>
            </p:cNvSpPr>
            <p:nvPr/>
          </p:nvSpPr>
          <p:spPr bwMode="auto">
            <a:xfrm>
              <a:off x="240" y="0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6" name="Line 19"/>
            <p:cNvSpPr>
              <a:spLocks noChangeShapeType="1"/>
            </p:cNvSpPr>
            <p:nvPr/>
          </p:nvSpPr>
          <p:spPr bwMode="auto">
            <a:xfrm>
              <a:off x="0" y="6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7" name="Line 20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8" name="Line 21"/>
            <p:cNvSpPr>
              <a:spLocks noChangeShapeType="1"/>
            </p:cNvSpPr>
            <p:nvPr/>
          </p:nvSpPr>
          <p:spPr bwMode="auto">
            <a:xfrm flipH="1">
              <a:off x="672" y="0"/>
              <a:ext cx="24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54" name="Text Box 22"/>
          <p:cNvSpPr txBox="1">
            <a:spLocks noChangeArrowheads="1"/>
          </p:cNvSpPr>
          <p:nvPr/>
        </p:nvSpPr>
        <p:spPr bwMode="auto">
          <a:xfrm>
            <a:off x="3810000" y="5486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菱形</a:t>
            </a:r>
          </a:p>
        </p:txBody>
      </p:sp>
      <p:grpSp>
        <p:nvGrpSpPr>
          <p:cNvPr id="108555" name="Group 23"/>
          <p:cNvGrpSpPr>
            <a:grpSpLocks/>
          </p:cNvGrpSpPr>
          <p:nvPr/>
        </p:nvGrpSpPr>
        <p:grpSpPr bwMode="auto">
          <a:xfrm>
            <a:off x="3810000" y="1524000"/>
            <a:ext cx="152400" cy="228600"/>
            <a:chOff x="0" y="0"/>
            <a:chExt cx="96" cy="144"/>
          </a:xfrm>
        </p:grpSpPr>
        <p:sp>
          <p:nvSpPr>
            <p:cNvPr id="108573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4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8556" name="Group 26"/>
          <p:cNvGrpSpPr>
            <a:grpSpLocks/>
          </p:cNvGrpSpPr>
          <p:nvPr/>
        </p:nvGrpSpPr>
        <p:grpSpPr bwMode="auto">
          <a:xfrm>
            <a:off x="6705600" y="3352800"/>
            <a:ext cx="990600" cy="990600"/>
            <a:chOff x="0" y="0"/>
            <a:chExt cx="624" cy="624"/>
          </a:xfrm>
        </p:grpSpPr>
        <p:sp>
          <p:nvSpPr>
            <p:cNvPr id="108569" name="Line 27"/>
            <p:cNvSpPr>
              <a:spLocks noChangeShapeType="1"/>
            </p:cNvSpPr>
            <p:nvPr/>
          </p:nvSpPr>
          <p:spPr bwMode="auto">
            <a:xfrm>
              <a:off x="0" y="0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0" name="Line 28"/>
            <p:cNvSpPr>
              <a:spLocks noChangeShapeType="1"/>
            </p:cNvSpPr>
            <p:nvPr/>
          </p:nvSpPr>
          <p:spPr bwMode="auto">
            <a:xfrm>
              <a:off x="0" y="624"/>
              <a:ext cx="624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1" name="Line 29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2" name="Line 30"/>
            <p:cNvSpPr>
              <a:spLocks noChangeShapeType="1"/>
            </p:cNvSpPr>
            <p:nvPr/>
          </p:nvSpPr>
          <p:spPr bwMode="auto">
            <a:xfrm flipH="1">
              <a:off x="624" y="0"/>
              <a:ext cx="0" cy="62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57" name="AutoShape 31"/>
          <p:cNvSpPr>
            <a:spLocks noChangeArrowheads="1"/>
          </p:cNvSpPr>
          <p:nvPr/>
        </p:nvSpPr>
        <p:spPr bwMode="auto">
          <a:xfrm rot="2796570">
            <a:off x="5029200" y="2438400"/>
            <a:ext cx="2019300" cy="190500"/>
          </a:xfrm>
          <a:prstGeom prst="rightArrow">
            <a:avLst>
              <a:gd name="adj1" fmla="val 50000"/>
              <a:gd name="adj2" fmla="val 2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8558" name="Text Box 32"/>
          <p:cNvSpPr txBox="1">
            <a:spLocks noChangeArrowheads="1"/>
          </p:cNvSpPr>
          <p:nvPr/>
        </p:nvSpPr>
        <p:spPr bwMode="auto">
          <a:xfrm rot="2164828">
            <a:off x="5481638" y="2143125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一组邻边相等</a:t>
            </a:r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 rot="-2187740">
            <a:off x="4800600" y="48006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 rot="-2732455">
            <a:off x="4934179" y="4756390"/>
            <a:ext cx="271921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7056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0066"/>
                </a:solidFill>
              </a:rPr>
              <a:t>正方形</a:t>
            </a:r>
          </a:p>
        </p:txBody>
      </p:sp>
      <p:sp>
        <p:nvSpPr>
          <p:cNvPr id="108563" name="Rectangle 41"/>
          <p:cNvSpPr>
            <a:spLocks noChangeArrowheads="1"/>
          </p:cNvSpPr>
          <p:nvPr/>
        </p:nvSpPr>
        <p:spPr bwMode="auto">
          <a:xfrm>
            <a:off x="609600" y="3200400"/>
            <a:ext cx="1716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400" b="1">
                <a:solidFill>
                  <a:srgbClr val="0000FF"/>
                </a:solidFill>
              </a:rPr>
              <a:t>平行四边形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0" y="3048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/>
              <a:t>你能给正方形下一个定义吗？</a:t>
            </a:r>
          </a:p>
        </p:txBody>
      </p:sp>
      <p:grpSp>
        <p:nvGrpSpPr>
          <p:cNvPr id="46" name="组合 45"/>
          <p:cNvGrpSpPr/>
          <p:nvPr/>
        </p:nvGrpSpPr>
        <p:grpSpPr>
          <a:xfrm>
            <a:off x="2590800" y="2895600"/>
            <a:ext cx="3733800" cy="1447800"/>
            <a:chOff x="2590800" y="2895600"/>
            <a:chExt cx="3733800" cy="1447800"/>
          </a:xfrm>
        </p:grpSpPr>
        <p:sp>
          <p:nvSpPr>
            <p:cNvPr id="43" name="右箭头 42"/>
            <p:cNvSpPr/>
            <p:nvPr/>
          </p:nvSpPr>
          <p:spPr>
            <a:xfrm>
              <a:off x="2590800" y="3276600"/>
              <a:ext cx="3733800" cy="762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3352800" y="2895600"/>
              <a:ext cx="28956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有一个直角</a:t>
              </a:r>
            </a:p>
          </p:txBody>
        </p:sp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3200400" y="3824287"/>
              <a:ext cx="23622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FF0000"/>
                  </a:solidFill>
                  <a:latin typeface="Times New Roman" pitchFamily="18" charset="0"/>
                </a:rPr>
                <a:t>一组邻边相等</a:t>
              </a:r>
            </a:p>
          </p:txBody>
        </p:sp>
      </p:grpSp>
      <p:sp>
        <p:nvSpPr>
          <p:cNvPr id="48" name="Text Box 32"/>
          <p:cNvSpPr txBox="1">
            <a:spLocks noChangeArrowheads="1"/>
          </p:cNvSpPr>
          <p:nvPr/>
        </p:nvSpPr>
        <p:spPr bwMode="auto">
          <a:xfrm rot="2569196">
            <a:off x="5258187" y="2453906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3810387" y="3351580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auto">
          <a:xfrm rot="19424028">
            <a:off x="4902380" y="4379042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6" grpId="0" autoUpdateAnimBg="0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</a:rPr>
              <a:t>引        入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pic>
        <p:nvPicPr>
          <p:cNvPr id="4" name="图片 3" descr="u=2983913832,2048860802&amp;fm=11&amp;gp=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pic>
        <p:nvPicPr>
          <p:cNvPr id="5" name="图片 4" descr="61ad317d76e8b4e04bb1aa9d595cf7ce_256_25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75830">
            <a:off x="0" y="33528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8683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000099"/>
                </a:solidFill>
              </a:rPr>
              <a:t>正方形定义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7"/>
            <a:ext cx="8229600" cy="2773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定义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：有一个角是直角且邻边相等的</a:t>
            </a:r>
            <a:r>
              <a:rPr lang="zh-CN" altLang="en-US" dirty="0" smtClean="0">
                <a:solidFill>
                  <a:srgbClr val="000099"/>
                </a:solidFill>
              </a:rPr>
              <a:t>平</a:t>
            </a:r>
            <a:r>
              <a:rPr lang="zh-CN" altLang="en-US" dirty="0" smtClean="0">
                <a:solidFill>
                  <a:srgbClr val="0000FF"/>
                </a:solidFill>
              </a:rPr>
              <a:t>行四边形</a:t>
            </a:r>
            <a:r>
              <a:rPr lang="zh-CN" altLang="en-US" dirty="0" smtClean="0">
                <a:solidFill>
                  <a:srgbClr val="FF0000"/>
                </a:solidFill>
              </a:rPr>
              <a:t>叫做</a:t>
            </a:r>
            <a:r>
              <a:rPr lang="zh-CN" altLang="en-US" dirty="0" smtClean="0">
                <a:solidFill>
                  <a:srgbClr val="0000FF"/>
                </a:solidFill>
              </a:rPr>
              <a:t>正方形</a:t>
            </a:r>
            <a:r>
              <a:rPr lang="zh-CN" altLang="en-US" dirty="0" smtClean="0">
                <a:solidFill>
                  <a:srgbClr val="FFC000"/>
                </a:solidFill>
              </a:rPr>
              <a:t>；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定义</a:t>
            </a:r>
            <a:r>
              <a:rPr lang="en-US" altLang="zh-CN" dirty="0" smtClean="0">
                <a:solidFill>
                  <a:srgbClr val="FF0000"/>
                </a:solidFill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</a:rPr>
              <a:t>：有一组邻边相等的</a:t>
            </a:r>
            <a:r>
              <a:rPr lang="zh-CN" altLang="en-US" dirty="0" smtClean="0">
                <a:solidFill>
                  <a:srgbClr val="0000FF"/>
                </a:solidFill>
              </a:rPr>
              <a:t>矩形</a:t>
            </a:r>
            <a:r>
              <a:rPr lang="zh-CN" altLang="en-US" dirty="0" smtClean="0">
                <a:solidFill>
                  <a:srgbClr val="FF0000"/>
                </a:solidFill>
              </a:rPr>
              <a:t>是</a:t>
            </a:r>
            <a:r>
              <a:rPr lang="zh-CN" altLang="en-US" dirty="0" smtClean="0">
                <a:solidFill>
                  <a:srgbClr val="0000FF"/>
                </a:solidFill>
              </a:rPr>
              <a:t>正方形</a:t>
            </a:r>
            <a:r>
              <a:rPr lang="zh-CN" altLang="en-US" dirty="0" smtClean="0">
                <a:solidFill>
                  <a:srgbClr val="FFC000"/>
                </a:solidFill>
              </a:rPr>
              <a:t>：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eaLnBrk="1" hangingPunct="1">
              <a:buFontTx/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定义</a:t>
            </a:r>
            <a:r>
              <a:rPr lang="en-US" altLang="zh-CN" dirty="0" smtClean="0">
                <a:solidFill>
                  <a:srgbClr val="FF0000"/>
                </a:solidFill>
              </a:rPr>
              <a:t>3</a:t>
            </a:r>
            <a:r>
              <a:rPr lang="zh-CN" altLang="en-US" dirty="0" smtClean="0">
                <a:solidFill>
                  <a:srgbClr val="FF0000"/>
                </a:solidFill>
              </a:rPr>
              <a:t>：有一个角是直角的</a:t>
            </a:r>
            <a:r>
              <a:rPr lang="zh-CN" altLang="en-US" dirty="0" smtClean="0">
                <a:solidFill>
                  <a:srgbClr val="0000FF"/>
                </a:solidFill>
              </a:rPr>
              <a:t>菱形</a:t>
            </a:r>
            <a:r>
              <a:rPr lang="zh-CN" altLang="en-US" dirty="0" smtClean="0">
                <a:solidFill>
                  <a:srgbClr val="FF0000"/>
                </a:solidFill>
              </a:rPr>
              <a:t>是</a:t>
            </a:r>
            <a:r>
              <a:rPr lang="zh-CN" altLang="en-US" dirty="0" smtClean="0">
                <a:solidFill>
                  <a:srgbClr val="0000FF"/>
                </a:solidFill>
              </a:rPr>
              <a:t>正方形</a:t>
            </a:r>
            <a:r>
              <a:rPr lang="zh-CN" altLang="en-US" dirty="0" smtClean="0">
                <a:solidFill>
                  <a:srgbClr val="FFC000"/>
                </a:solidFill>
              </a:rPr>
              <a:t>；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eaLnBrk="1" hangingPunct="1">
              <a:buFontTx/>
              <a:buNone/>
            </a:pPr>
            <a:endParaRPr lang="en-US" altLang="zh-CN" dirty="0" smtClean="0">
              <a:solidFill>
                <a:srgbClr val="FFC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C000"/>
                </a:solidFill>
              </a:rPr>
              <a:t>   </a:t>
            </a:r>
            <a:endParaRPr lang="zh-CN" altLang="zh-CN" dirty="0" smtClean="0">
              <a:solidFill>
                <a:srgbClr val="FFC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657600" y="0"/>
            <a:ext cx="2528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 dirty="0">
                <a:solidFill>
                  <a:srgbClr val="CC0000"/>
                </a:solidFill>
              </a:rPr>
              <a:t>探究小结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886200"/>
            <a:ext cx="73885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rgbClr val="0000FF"/>
                </a:solidFill>
              </a:rPr>
              <a:t>正方形是特殊的平行四边形，</a:t>
            </a:r>
            <a:endParaRPr lang="en-US" altLang="zh-CN" sz="4000" b="1" dirty="0" smtClean="0">
              <a:solidFill>
                <a:srgbClr val="0000FF"/>
              </a:solidFill>
            </a:endParaRPr>
          </a:p>
          <a:p>
            <a:r>
              <a:rPr lang="zh-CN" altLang="en-US" sz="4000" b="1" dirty="0" smtClean="0">
                <a:solidFill>
                  <a:srgbClr val="0000FF"/>
                </a:solidFill>
              </a:rPr>
              <a:t>又是特殊的矩形，特殊的菱形，</a:t>
            </a:r>
            <a:endParaRPr lang="en-US" altLang="zh-CN" sz="4000" b="1" dirty="0" smtClean="0">
              <a:solidFill>
                <a:srgbClr val="0000FF"/>
              </a:solidFill>
            </a:endParaRPr>
          </a:p>
          <a:p>
            <a:r>
              <a:rPr lang="zh-CN" altLang="en-US" sz="4000" b="1" dirty="0" smtClean="0">
                <a:solidFill>
                  <a:srgbClr val="0000FF"/>
                </a:solidFill>
              </a:rPr>
              <a:t>那么它具有怎样的性质？</a:t>
            </a:r>
            <a:endParaRPr lang="zh-CN" altLang="en-US" sz="4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457200" y="914400"/>
            <a:ext cx="6096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3200" dirty="0" smtClean="0">
                <a:solidFill>
                  <a:srgbClr val="0000FF"/>
                </a:solidFill>
                <a:latin typeface="+mn-ea"/>
                <a:ea typeface="+mn-ea"/>
              </a:rPr>
              <a:t>边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304800" y="3429000"/>
            <a:ext cx="14478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2800" dirty="0" smtClean="0">
                <a:solidFill>
                  <a:srgbClr val="0000FF"/>
                </a:solidFill>
                <a:latin typeface="+mn-ea"/>
                <a:ea typeface="+mn-ea"/>
              </a:rPr>
              <a:t>对角线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81000" y="2057400"/>
            <a:ext cx="609600" cy="762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3200" dirty="0" smtClean="0">
                <a:solidFill>
                  <a:srgbClr val="0000FF"/>
                </a:solidFill>
                <a:latin typeface="+mn-ea"/>
                <a:ea typeface="+mn-ea"/>
              </a:rPr>
              <a:t>角</a:t>
            </a:r>
          </a:p>
        </p:txBody>
      </p:sp>
      <p:sp>
        <p:nvSpPr>
          <p:cNvPr id="40965" name="AutoShape 5"/>
          <p:cNvSpPr>
            <a:spLocks/>
          </p:cNvSpPr>
          <p:nvPr/>
        </p:nvSpPr>
        <p:spPr bwMode="auto">
          <a:xfrm>
            <a:off x="0" y="1143000"/>
            <a:ext cx="495300" cy="2743200"/>
          </a:xfrm>
          <a:prstGeom prst="leftBrace">
            <a:avLst>
              <a:gd name="adj1" fmla="val 75655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dirty="0" smtClean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11622" name="WordArt 6"/>
          <p:cNvSpPr>
            <a:spLocks noChangeArrowheads="1" noChangeShapeType="1"/>
          </p:cNvSpPr>
          <p:nvPr/>
        </p:nvSpPr>
        <p:spPr bwMode="auto">
          <a:xfrm>
            <a:off x="1981200" y="152400"/>
            <a:ext cx="4953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+mn-ea"/>
                <a:ea typeface="+mn-ea"/>
                <a:cs typeface="+mn-ea"/>
              </a:rPr>
              <a:t> 正方形的</a:t>
            </a:r>
            <a:r>
              <a:rPr lang="zh-CN" alt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+mn-ea"/>
                <a:ea typeface="+mn-ea"/>
                <a:cs typeface="+mn-ea"/>
              </a:rPr>
              <a:t>性质一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+mn-ea"/>
              <a:ea typeface="+mn-ea"/>
              <a:cs typeface="+mn-ea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258888" y="981075"/>
            <a:ext cx="5141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正方形对边平行 四边相等</a:t>
            </a:r>
            <a:endParaRPr lang="zh-CN" altLang="en-US" sz="3600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066800" y="2163762"/>
            <a:ext cx="472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正方形的四个角都是直角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676400" y="3276600"/>
            <a:ext cx="7200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正方形的对角线相等，互相垂直平分，每条对角线平分一组对角。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800600" y="1752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zh-CN" altLang="zh-CN" smtClean="0">
              <a:solidFill>
                <a:srgbClr val="000000"/>
              </a:solidFill>
              <a:latin typeface="+mn-ea"/>
              <a:ea typeface="+mn-ea"/>
            </a:endParaRPr>
          </a:p>
        </p:txBody>
      </p: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6172200" y="838200"/>
            <a:ext cx="2573338" cy="2500312"/>
            <a:chOff x="0" y="0"/>
            <a:chExt cx="1621" cy="1575"/>
          </a:xfrm>
        </p:grpSpPr>
        <p:sp>
          <p:nvSpPr>
            <p:cNvPr id="34830" name="Rectangle 12"/>
            <p:cNvSpPr>
              <a:spLocks noChangeArrowheads="1"/>
            </p:cNvSpPr>
            <p:nvPr/>
          </p:nvSpPr>
          <p:spPr bwMode="auto">
            <a:xfrm>
              <a:off x="202" y="212"/>
              <a:ext cx="1152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34831" name="Line 13"/>
            <p:cNvSpPr>
              <a:spLocks noChangeShapeType="1"/>
            </p:cNvSpPr>
            <p:nvPr/>
          </p:nvSpPr>
          <p:spPr bwMode="auto">
            <a:xfrm>
              <a:off x="202" y="212"/>
              <a:ext cx="1152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34832" name="Line 14"/>
            <p:cNvSpPr>
              <a:spLocks noChangeShapeType="1"/>
            </p:cNvSpPr>
            <p:nvPr/>
          </p:nvSpPr>
          <p:spPr bwMode="auto">
            <a:xfrm flipH="1">
              <a:off x="202" y="212"/>
              <a:ext cx="1152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  <p:sp>
          <p:nvSpPr>
            <p:cNvPr id="34833" name="Text Box 15"/>
            <p:cNvSpPr txBox="1">
              <a:spLocks noChangeArrowheads="1"/>
            </p:cNvSpPr>
            <p:nvPr/>
          </p:nvSpPr>
          <p:spPr bwMode="auto">
            <a:xfrm>
              <a:off x="10" y="20"/>
              <a:ext cx="29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>
                  <a:solidFill>
                    <a:srgbClr val="000000"/>
                  </a:solidFill>
                  <a:latin typeface="宋体" pitchFamily="2" charset="-122"/>
                </a:rPr>
                <a:t>A</a:t>
              </a:r>
            </a:p>
          </p:txBody>
        </p:sp>
        <p:sp>
          <p:nvSpPr>
            <p:cNvPr id="34834" name="Text Box 16"/>
            <p:cNvSpPr txBox="1">
              <a:spLocks noChangeArrowheads="1"/>
            </p:cNvSpPr>
            <p:nvPr/>
          </p:nvSpPr>
          <p:spPr bwMode="auto">
            <a:xfrm>
              <a:off x="0" y="1248"/>
              <a:ext cx="2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>
                  <a:solidFill>
                    <a:srgbClr val="000000"/>
                  </a:solidFill>
                  <a:latin typeface="宋体" pitchFamily="2" charset="-122"/>
                </a:rPr>
                <a:t>B</a:t>
              </a:r>
            </a:p>
          </p:txBody>
        </p:sp>
        <p:sp>
          <p:nvSpPr>
            <p:cNvPr id="34835" name="Text Box 17"/>
            <p:cNvSpPr txBox="1">
              <a:spLocks noChangeArrowheads="1"/>
            </p:cNvSpPr>
            <p:nvPr/>
          </p:nvSpPr>
          <p:spPr bwMode="auto">
            <a:xfrm>
              <a:off x="1344" y="1152"/>
              <a:ext cx="2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>
                  <a:solidFill>
                    <a:srgbClr val="000000"/>
                  </a:solidFill>
                  <a:latin typeface="宋体" pitchFamily="2" charset="-122"/>
                </a:rPr>
                <a:t>C</a:t>
              </a:r>
            </a:p>
          </p:txBody>
        </p:sp>
        <p:sp>
          <p:nvSpPr>
            <p:cNvPr id="34836" name="Text Box 18"/>
            <p:cNvSpPr txBox="1">
              <a:spLocks noChangeArrowheads="1"/>
            </p:cNvSpPr>
            <p:nvPr/>
          </p:nvSpPr>
          <p:spPr bwMode="auto">
            <a:xfrm>
              <a:off x="1392" y="0"/>
              <a:ext cx="2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800">
                  <a:solidFill>
                    <a:srgbClr val="000000"/>
                  </a:solidFill>
                  <a:latin typeface="宋体" pitchFamily="2" charset="-122"/>
                </a:rPr>
                <a:t>D</a:t>
              </a:r>
            </a:p>
          </p:txBody>
        </p:sp>
        <p:sp>
          <p:nvSpPr>
            <p:cNvPr id="34837" name="Text Box 19"/>
            <p:cNvSpPr txBox="1">
              <a:spLocks noChangeArrowheads="1"/>
            </p:cNvSpPr>
            <p:nvPr/>
          </p:nvSpPr>
          <p:spPr bwMode="auto">
            <a:xfrm>
              <a:off x="864" y="576"/>
              <a:ext cx="2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zh-CN" sz="2800" dirty="0" smtClean="0">
                  <a:solidFill>
                    <a:srgbClr val="000000"/>
                  </a:solidFill>
                  <a:latin typeface="+mn-ea"/>
                  <a:ea typeface="+mn-ea"/>
                  <a:hlinkClick r:id="rId3" action="ppaction://hlinksldjump"/>
                </a:rPr>
                <a:t>O</a:t>
              </a:r>
              <a:endParaRPr lang="zh-CN" altLang="zh-CN" sz="2800" dirty="0" smtClean="0">
                <a:solidFill>
                  <a:srgbClr val="000000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  <p:bldP spid="40963" grpId="0" animBg="1" autoUpdateAnimBg="0"/>
      <p:bldP spid="40964" grpId="0" animBg="1" autoUpdateAnimBg="0"/>
      <p:bldP spid="40965" grpId="0" animBg="1" autoUpdateAnimBg="0"/>
      <p:bldP spid="40967" grpId="0" autoUpdateAnimBg="0"/>
      <p:bldP spid="40968" grpId="0" autoUpdateAnimBg="0"/>
      <p:bldP spid="4096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AutoShape 4"/>
          <p:cNvSpPr>
            <a:spLocks noChangeArrowheads="1"/>
          </p:cNvSpPr>
          <p:nvPr/>
        </p:nvSpPr>
        <p:spPr bwMode="auto">
          <a:xfrm rot="10793213">
            <a:off x="763956" y="1144273"/>
            <a:ext cx="1291491" cy="1982351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2700000" scaled="1"/>
          </a:gradFill>
          <a:ln w="19050" cmpd="sng">
            <a:solidFill>
              <a:srgbClr val="CC00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rot="10800000" vert="eaVert" wrap="none" anchor="ctr"/>
          <a:lstStyle/>
          <a:p>
            <a:pPr eaLnBrk="0" hangingPunct="0">
              <a:lnSpc>
                <a:spcPct val="85000"/>
              </a:lnSpc>
              <a:defRPr/>
            </a:pPr>
            <a:r>
              <a:rPr lang="zh-CN" altLang="en-US" sz="48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隶书" pitchFamily="1" charset="-122"/>
              </a:rPr>
              <a:t>对称性</a:t>
            </a:r>
          </a:p>
        </p:txBody>
      </p:sp>
      <p:sp>
        <p:nvSpPr>
          <p:cNvPr id="53273" name="Text Box 25" descr="PE03255_"/>
          <p:cNvSpPr txBox="1">
            <a:spLocks noChangeArrowheads="1"/>
          </p:cNvSpPr>
          <p:nvPr/>
        </p:nvSpPr>
        <p:spPr bwMode="auto">
          <a:xfrm>
            <a:off x="762000" y="41910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itchFamily="2" charset="-122"/>
              </a:rPr>
              <a:t>它是轴对称图形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itchFamily="2" charset="-122"/>
              </a:rPr>
              <a:t>,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itchFamily="2" charset="-122"/>
              </a:rPr>
              <a:t>有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itchFamily="2" charset="-122"/>
              </a:rPr>
              <a:t>4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itchFamily="2" charset="-122"/>
              </a:rPr>
              <a:t>条对称轴</a:t>
            </a:r>
          </a:p>
        </p:txBody>
      </p:sp>
      <p:grpSp>
        <p:nvGrpSpPr>
          <p:cNvPr id="112653" name="Group 32"/>
          <p:cNvGrpSpPr>
            <a:grpSpLocks/>
          </p:cNvGrpSpPr>
          <p:nvPr/>
        </p:nvGrpSpPr>
        <p:grpSpPr bwMode="auto">
          <a:xfrm>
            <a:off x="3327400" y="1227138"/>
            <a:ext cx="2879725" cy="2473325"/>
            <a:chOff x="0" y="0"/>
            <a:chExt cx="1814" cy="1558"/>
          </a:xfrm>
        </p:grpSpPr>
        <p:grpSp>
          <p:nvGrpSpPr>
            <p:cNvPr id="112668" name="Group 33"/>
            <p:cNvGrpSpPr>
              <a:grpSpLocks/>
            </p:cNvGrpSpPr>
            <p:nvPr/>
          </p:nvGrpSpPr>
          <p:grpSpPr bwMode="auto">
            <a:xfrm>
              <a:off x="227" y="181"/>
              <a:ext cx="1225" cy="1225"/>
              <a:chOff x="0" y="0"/>
              <a:chExt cx="1225" cy="1225"/>
            </a:xfrm>
          </p:grpSpPr>
          <p:sp>
            <p:nvSpPr>
              <p:cNvPr id="112674" name="Rectangle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225" cy="122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75" name="Line 35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676" name="Line 36"/>
              <p:cNvSpPr>
                <a:spLocks noChangeShapeType="1"/>
              </p:cNvSpPr>
              <p:nvPr/>
            </p:nvSpPr>
            <p:spPr bwMode="auto">
              <a:xfrm flipH="1" flipV="1">
                <a:off x="0" y="0"/>
                <a:ext cx="1225" cy="12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669" name="Text Box 37"/>
            <p:cNvSpPr txBox="1">
              <a:spLocks noChangeArrowheads="1"/>
            </p:cNvSpPr>
            <p:nvPr/>
          </p:nvSpPr>
          <p:spPr bwMode="auto">
            <a:xfrm>
              <a:off x="726" y="453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b="1">
                  <a:solidFill>
                    <a:srgbClr val="000066"/>
                  </a:solidFill>
                </a:rPr>
                <a:t>O</a:t>
              </a:r>
            </a:p>
          </p:txBody>
        </p:sp>
        <p:sp>
          <p:nvSpPr>
            <p:cNvPr id="112670" name="Text Box 38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66"/>
                  </a:solidFill>
                  <a:ea typeface="华文细黑" pitchFamily="2" charset="-122"/>
                </a:rPr>
                <a:t>A</a:t>
              </a:r>
            </a:p>
          </p:txBody>
        </p:sp>
        <p:sp>
          <p:nvSpPr>
            <p:cNvPr id="112671" name="Text Box 39"/>
            <p:cNvSpPr txBox="1">
              <a:spLocks noChangeArrowheads="1"/>
            </p:cNvSpPr>
            <p:nvPr/>
          </p:nvSpPr>
          <p:spPr bwMode="auto">
            <a:xfrm>
              <a:off x="0" y="1270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66"/>
                  </a:solidFill>
                  <a:ea typeface="华文细黑" pitchFamily="2" charset="-122"/>
                </a:rPr>
                <a:t>B</a:t>
              </a:r>
            </a:p>
          </p:txBody>
        </p:sp>
        <p:sp>
          <p:nvSpPr>
            <p:cNvPr id="112672" name="Text Box 40"/>
            <p:cNvSpPr txBox="1">
              <a:spLocks noChangeArrowheads="1"/>
            </p:cNvSpPr>
            <p:nvPr/>
          </p:nvSpPr>
          <p:spPr bwMode="auto">
            <a:xfrm>
              <a:off x="1430" y="1270"/>
              <a:ext cx="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66"/>
                  </a:solidFill>
                  <a:ea typeface="华文细黑" pitchFamily="2" charset="-122"/>
                </a:rPr>
                <a:t>C</a:t>
              </a:r>
            </a:p>
          </p:txBody>
        </p:sp>
        <p:sp>
          <p:nvSpPr>
            <p:cNvPr id="112673" name="Text Box 41"/>
            <p:cNvSpPr txBox="1">
              <a:spLocks noChangeArrowheads="1"/>
            </p:cNvSpPr>
            <p:nvPr/>
          </p:nvSpPr>
          <p:spPr bwMode="auto">
            <a:xfrm>
              <a:off x="1430" y="29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66"/>
                  </a:solidFill>
                  <a:ea typeface="华文细黑" pitchFamily="2" charset="-122"/>
                </a:rPr>
                <a:t>D</a:t>
              </a: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3687763" y="1514475"/>
            <a:ext cx="1944687" cy="1944688"/>
            <a:chOff x="0" y="0"/>
            <a:chExt cx="1225" cy="1225"/>
          </a:xfrm>
        </p:grpSpPr>
        <p:sp>
          <p:nvSpPr>
            <p:cNvPr id="112665" name="Rectangle 43"/>
            <p:cNvSpPr>
              <a:spLocks noChangeArrowheads="1"/>
            </p:cNvSpPr>
            <p:nvPr/>
          </p:nvSpPr>
          <p:spPr bwMode="auto">
            <a:xfrm>
              <a:off x="0" y="0"/>
              <a:ext cx="1225" cy="1225"/>
            </a:xfrm>
            <a:prstGeom prst="rect">
              <a:avLst/>
            </a:prstGeom>
            <a:noFill/>
            <a:ln w="28575">
              <a:solidFill>
                <a:srgbClr val="FF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666" name="Line 44"/>
            <p:cNvSpPr>
              <a:spLocks noChangeShapeType="1"/>
            </p:cNvSpPr>
            <p:nvPr/>
          </p:nvSpPr>
          <p:spPr bwMode="auto">
            <a:xfrm flipV="1">
              <a:off x="0" y="0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667" name="Line 45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1225" cy="1225"/>
            </a:xfrm>
            <a:prstGeom prst="line">
              <a:avLst/>
            </a:prstGeom>
            <a:noFill/>
            <a:ln w="28575">
              <a:solidFill>
                <a:srgbClr val="FF33CC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3294" name="Text Box 46"/>
          <p:cNvSpPr txBox="1">
            <a:spLocks noChangeArrowheads="1"/>
          </p:cNvSpPr>
          <p:nvPr/>
        </p:nvSpPr>
        <p:spPr bwMode="auto">
          <a:xfrm>
            <a:off x="5775325" y="3243263"/>
            <a:ext cx="55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9900FF"/>
                </a:solidFill>
                <a:ea typeface="华文细黑" pitchFamily="2" charset="-122"/>
              </a:rPr>
              <a:t>(A)</a:t>
            </a:r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5789613" y="1227138"/>
            <a:ext cx="56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9900FF"/>
                </a:solidFill>
                <a:ea typeface="华文细黑" pitchFamily="2" charset="-122"/>
              </a:rPr>
              <a:t>(B)</a:t>
            </a:r>
          </a:p>
        </p:txBody>
      </p:sp>
      <p:sp>
        <p:nvSpPr>
          <p:cNvPr id="53296" name="Text Box 48"/>
          <p:cNvSpPr txBox="1">
            <a:spLocks noChangeArrowheads="1"/>
          </p:cNvSpPr>
          <p:nvPr/>
        </p:nvSpPr>
        <p:spPr bwMode="auto">
          <a:xfrm>
            <a:off x="2895600" y="12017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9900FF"/>
                </a:solidFill>
                <a:ea typeface="华文细黑" pitchFamily="2" charset="-122"/>
              </a:rPr>
              <a:t>(C)</a:t>
            </a:r>
          </a:p>
        </p:txBody>
      </p:sp>
      <p:sp>
        <p:nvSpPr>
          <p:cNvPr id="53297" name="Text Box 49"/>
          <p:cNvSpPr txBox="1">
            <a:spLocks noChangeArrowheads="1"/>
          </p:cNvSpPr>
          <p:nvPr/>
        </p:nvSpPr>
        <p:spPr bwMode="auto">
          <a:xfrm>
            <a:off x="2895600" y="32432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9900FF"/>
                </a:solidFill>
                <a:ea typeface="华文细黑" pitchFamily="2" charset="-122"/>
              </a:rPr>
              <a:t>(D)</a:t>
            </a:r>
          </a:p>
        </p:txBody>
      </p:sp>
      <p:sp>
        <p:nvSpPr>
          <p:cNvPr id="53298" name="Line 50"/>
          <p:cNvSpPr>
            <a:spLocks noChangeShapeType="1"/>
          </p:cNvSpPr>
          <p:nvPr/>
        </p:nvSpPr>
        <p:spPr bwMode="auto">
          <a:xfrm>
            <a:off x="3111500" y="2482850"/>
            <a:ext cx="3095625" cy="0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>
            <a:off x="4662488" y="1082675"/>
            <a:ext cx="0" cy="2879725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rot="2704990" flipV="1">
            <a:off x="2564408" y="2496459"/>
            <a:ext cx="4310518" cy="45719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 rot="2705797" flipH="1">
            <a:off x="4543704" y="221593"/>
            <a:ext cx="82068" cy="4687777"/>
          </a:xfrm>
          <a:prstGeom prst="line">
            <a:avLst/>
          </a:prstGeom>
          <a:noFill/>
          <a:ln w="28575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12663" name="Picture 54" descr="Image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75688" y="6435725"/>
            <a:ext cx="468312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4" name="Picture 55" descr="Image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15100"/>
            <a:ext cx="456088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WordArt 6"/>
          <p:cNvSpPr>
            <a:spLocks noChangeArrowheads="1" noChangeShapeType="1"/>
          </p:cNvSpPr>
          <p:nvPr/>
        </p:nvSpPr>
        <p:spPr bwMode="auto">
          <a:xfrm>
            <a:off x="1981200" y="152400"/>
            <a:ext cx="49530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+mn-ea"/>
                <a:ea typeface="+mn-ea"/>
                <a:cs typeface="+mn-ea"/>
              </a:rPr>
              <a:t> 正方形的</a:t>
            </a:r>
            <a:r>
              <a:rPr lang="zh-CN" alt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+mn-ea"/>
                <a:ea typeface="+mn-ea"/>
                <a:cs typeface="+mn-ea"/>
              </a:rPr>
              <a:t>性质二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+mn-ea"/>
              <a:ea typeface="+mn-ea"/>
              <a:cs typeface="+mn-ea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73" grpId="0" autoUpdateAnimBg="0"/>
      <p:bldP spid="53294" grpId="0" autoUpdateAnimBg="0"/>
      <p:bldP spid="53295" grpId="0" autoUpdateAnimBg="0"/>
      <p:bldP spid="53296" grpId="0" autoUpdateAnimBg="0"/>
      <p:bldP spid="53297" grpId="0" autoUpdateAnimBg="0"/>
      <p:bldP spid="53298" grpId="0" animBg="1"/>
      <p:bldP spid="53299" grpId="0" animBg="1"/>
      <p:bldP spid="53300" grpId="0" animBg="1"/>
      <p:bldP spid="5330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248400" y="2667000"/>
            <a:ext cx="1600200" cy="1411288"/>
          </a:xfrm>
          <a:prstGeom prst="rect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6267450" y="3060700"/>
            <a:ext cx="1752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itchFamily="18" charset="0"/>
              </a:rPr>
              <a:t>正方形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598488" y="2844800"/>
            <a:ext cx="1752600" cy="920750"/>
          </a:xfrm>
          <a:prstGeom prst="rect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27088" y="2997200"/>
            <a:ext cx="1752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itchFamily="18" charset="0"/>
              </a:rPr>
              <a:t>矩形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2843213" y="3284538"/>
            <a:ext cx="2952750" cy="73025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2838450" y="3429000"/>
            <a:ext cx="36290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有一组邻边相等</a:t>
            </a: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738188" y="4992688"/>
            <a:ext cx="1828800" cy="1304925"/>
          </a:xfrm>
          <a:prstGeom prst="diamond">
            <a:avLst/>
          </a:prstGeom>
          <a:solidFill>
            <a:srgbClr val="FFFF6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042988" y="5300663"/>
            <a:ext cx="1447800" cy="642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00"/>
                </a:solidFill>
                <a:latin typeface="Times New Roman" pitchFamily="18" charset="0"/>
              </a:rPr>
              <a:t>菱形</a:t>
            </a:r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 flipV="1">
            <a:off x="2771775" y="4005263"/>
            <a:ext cx="3168650" cy="140335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 rot="20223093">
            <a:off x="2874377" y="4829132"/>
            <a:ext cx="33909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有一个角是直角</a:t>
            </a:r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323850" y="869950"/>
            <a:ext cx="2952750" cy="654050"/>
          </a:xfrm>
          <a:prstGeom prst="rect">
            <a:avLst/>
          </a:prstGeom>
          <a:solidFill>
            <a:srgbClr val="FFFF66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kumimoji="1" lang="zh-CN" altLang="en-US" sz="3600" b="1" dirty="0">
                <a:solidFill>
                  <a:srgbClr val="FF0000"/>
                </a:solidFill>
                <a:latin typeface="Times New Roman" pitchFamily="18" charset="0"/>
              </a:rPr>
              <a:t>平行四边形</a:t>
            </a:r>
            <a:endParaRPr kumimoji="1" lang="zh-CN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3419475" y="1125538"/>
            <a:ext cx="2520950" cy="1798637"/>
          </a:xfrm>
          <a:prstGeom prst="line">
            <a:avLst/>
          </a:prstGeom>
          <a:noFill/>
          <a:ln w="889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97646" name="Rectangle 14"/>
          <p:cNvSpPr>
            <a:spLocks noChangeArrowheads="1"/>
          </p:cNvSpPr>
          <p:nvPr/>
        </p:nvSpPr>
        <p:spPr bwMode="auto">
          <a:xfrm rot="2269381">
            <a:off x="3472225" y="1684580"/>
            <a:ext cx="3455987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有一组邻边相等</a:t>
            </a:r>
          </a:p>
        </p:txBody>
      </p:sp>
      <p:sp>
        <p:nvSpPr>
          <p:cNvPr id="197647" name="Rectangle 15"/>
          <p:cNvSpPr>
            <a:spLocks noChangeArrowheads="1"/>
          </p:cNvSpPr>
          <p:nvPr/>
        </p:nvSpPr>
        <p:spPr bwMode="auto">
          <a:xfrm rot="2176467">
            <a:off x="2602752" y="1965392"/>
            <a:ext cx="38163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1" lang="zh-CN" altLang="en-US" sz="3200" b="1" dirty="0">
                <a:solidFill>
                  <a:srgbClr val="0000FF"/>
                </a:solidFill>
                <a:latin typeface="Times New Roman" pitchFamily="18" charset="0"/>
              </a:rPr>
              <a:t>有一个角是直角</a:t>
            </a:r>
          </a:p>
        </p:txBody>
      </p:sp>
      <p:sp>
        <p:nvSpPr>
          <p:cNvPr id="17" name="WordArt 6"/>
          <p:cNvSpPr>
            <a:spLocks noChangeArrowheads="1" noChangeShapeType="1"/>
          </p:cNvSpPr>
          <p:nvPr/>
        </p:nvSpPr>
        <p:spPr bwMode="auto">
          <a:xfrm>
            <a:off x="1676400" y="152400"/>
            <a:ext cx="57912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0"/>
              </a:avLst>
            </a:prstTxWarp>
          </a:bodyPr>
          <a:lstStyle/>
          <a:p>
            <a:pPr algn="ctr"/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正方形常见的判定法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8" grpId="0" animBg="1"/>
      <p:bldP spid="197639" grpId="0"/>
      <p:bldP spid="197642" grpId="0" animBg="1"/>
      <p:bldP spid="197643" grpId="0"/>
      <p:bldP spid="197645" grpId="0" animBg="1"/>
      <p:bldP spid="197646" grpId="0"/>
      <p:bldP spid="19764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5" name="Picture 7" descr="女孩04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172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6"/>
          <p:cNvSpPr>
            <a:spLocks noChangeArrowheads="1" noChangeShapeType="1"/>
          </p:cNvSpPr>
          <p:nvPr/>
        </p:nvSpPr>
        <p:spPr bwMode="auto">
          <a:xfrm>
            <a:off x="228600" y="152400"/>
            <a:ext cx="82296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0"/>
              </a:avLst>
            </a:prstTxWarp>
          </a:bodyPr>
          <a:lstStyle/>
          <a:p>
            <a:pPr algn="ctr"/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讨论拓展：正方形还有哪些判定法？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914400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33CC"/>
                </a:solidFill>
              </a:rPr>
              <a:t>思考：三个定义已经从角和边去判定了，我们还可以从哪些方面去判定？</a:t>
            </a:r>
            <a:endParaRPr lang="zh-CN" altLang="en-US" sz="3200" b="1" dirty="0">
              <a:solidFill>
                <a:srgbClr val="FF33CC"/>
              </a:solidFill>
            </a:endParaRPr>
          </a:p>
        </p:txBody>
      </p:sp>
      <p:grpSp>
        <p:nvGrpSpPr>
          <p:cNvPr id="46" name="Group 23"/>
          <p:cNvGrpSpPr>
            <a:grpSpLocks/>
          </p:cNvGrpSpPr>
          <p:nvPr/>
        </p:nvGrpSpPr>
        <p:grpSpPr bwMode="auto">
          <a:xfrm>
            <a:off x="3733800" y="1676400"/>
            <a:ext cx="152400" cy="228600"/>
            <a:chOff x="0" y="0"/>
            <a:chExt cx="96" cy="144"/>
          </a:xfrm>
        </p:grpSpPr>
        <p:sp>
          <p:nvSpPr>
            <p:cNvPr id="47" name="Line 24"/>
            <p:cNvSpPr>
              <a:spLocks noChangeShapeType="1"/>
            </p:cNvSpPr>
            <p:nvPr/>
          </p:nvSpPr>
          <p:spPr bwMode="auto">
            <a:xfrm>
              <a:off x="0" y="0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25"/>
            <p:cNvSpPr>
              <a:spLocks noChangeShapeType="1"/>
            </p:cNvSpPr>
            <p:nvPr/>
          </p:nvSpPr>
          <p:spPr bwMode="auto">
            <a:xfrm>
              <a:off x="96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5375710" y="1819502"/>
            <a:ext cx="2760633" cy="1679877"/>
            <a:chOff x="5375710" y="1819502"/>
            <a:chExt cx="2760633" cy="1679877"/>
          </a:xfrm>
        </p:grpSpPr>
        <p:sp>
          <p:nvSpPr>
            <p:cNvPr id="54" name="AutoShape 31"/>
            <p:cNvSpPr>
              <a:spLocks noChangeArrowheads="1"/>
            </p:cNvSpPr>
            <p:nvPr/>
          </p:nvSpPr>
          <p:spPr bwMode="auto">
            <a:xfrm rot="2796570">
              <a:off x="5312890" y="2560605"/>
              <a:ext cx="1679877" cy="197672"/>
            </a:xfrm>
            <a:prstGeom prst="rightArrow">
              <a:avLst>
                <a:gd name="adj1" fmla="val 50000"/>
                <a:gd name="adj2" fmla="val 26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5" name="Text Box 32"/>
            <p:cNvSpPr txBox="1">
              <a:spLocks noChangeArrowheads="1"/>
            </p:cNvSpPr>
            <p:nvPr/>
          </p:nvSpPr>
          <p:spPr bwMode="auto">
            <a:xfrm rot="2164828">
              <a:off x="5375710" y="2134318"/>
              <a:ext cx="276063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对角线互相垂直</a:t>
              </a:r>
              <a:endParaRPr lang="zh-CN" alt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792596" y="4756390"/>
            <a:ext cx="2860800" cy="519113"/>
            <a:chOff x="4792596" y="4756390"/>
            <a:chExt cx="2860800" cy="519113"/>
          </a:xfrm>
        </p:grpSpPr>
        <p:sp>
          <p:nvSpPr>
            <p:cNvPr id="56" name="AutoShape 38"/>
            <p:cNvSpPr>
              <a:spLocks noChangeArrowheads="1"/>
            </p:cNvSpPr>
            <p:nvPr/>
          </p:nvSpPr>
          <p:spPr bwMode="auto">
            <a:xfrm rot="19412260" flipV="1">
              <a:off x="4792596" y="4822019"/>
              <a:ext cx="1904434" cy="113183"/>
            </a:xfrm>
            <a:prstGeom prst="rightArrow">
              <a:avLst>
                <a:gd name="adj1" fmla="val 50000"/>
                <a:gd name="adj2" fmla="val 3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" name="Text Box 39"/>
            <p:cNvSpPr txBox="1">
              <a:spLocks noChangeArrowheads="1"/>
            </p:cNvSpPr>
            <p:nvPr/>
          </p:nvSpPr>
          <p:spPr bwMode="auto">
            <a:xfrm rot="19237267">
              <a:off x="4934179" y="4756390"/>
              <a:ext cx="2719217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对角线相等</a:t>
              </a:r>
              <a:endParaRPr lang="zh-CN" alt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81000" y="914400"/>
            <a:ext cx="7543800" cy="5571413"/>
            <a:chOff x="381000" y="914400"/>
            <a:chExt cx="7543800" cy="5571413"/>
          </a:xfrm>
        </p:grpSpPr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rot="19412260">
              <a:off x="1940950" y="2094681"/>
              <a:ext cx="1600727" cy="148062"/>
            </a:xfrm>
            <a:prstGeom prst="rightArrow">
              <a:avLst>
                <a:gd name="adj1" fmla="val 50000"/>
                <a:gd name="adj2" fmla="val 3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 rot="19383347">
              <a:off x="1181100" y="1350963"/>
              <a:ext cx="28956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对角线相等</a:t>
              </a:r>
              <a:endParaRPr lang="zh-CN" alt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37" name="AutoShape 14"/>
            <p:cNvSpPr>
              <a:spLocks noChangeArrowheads="1"/>
            </p:cNvSpPr>
            <p:nvPr/>
          </p:nvSpPr>
          <p:spPr bwMode="auto">
            <a:xfrm rot="2796570">
              <a:off x="2207927" y="4535961"/>
              <a:ext cx="1684417" cy="130193"/>
            </a:xfrm>
            <a:prstGeom prst="rightArrow">
              <a:avLst>
                <a:gd name="adj1" fmla="val 50000"/>
                <a:gd name="adj2" fmla="val 26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 rot="2915724">
              <a:off x="1235944" y="4794084"/>
              <a:ext cx="28602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Times New Roman" pitchFamily="18" charset="0"/>
                </a:rPr>
                <a:t>对角线互相垂直</a:t>
              </a:r>
              <a:endParaRPr lang="zh-CN" altLang="en-US" sz="2800" b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381000" y="914400"/>
              <a:ext cx="7543800" cy="5334000"/>
              <a:chOff x="381000" y="914400"/>
              <a:chExt cx="7543800" cy="5334000"/>
            </a:xfrm>
          </p:grpSpPr>
          <p:grpSp>
            <p:nvGrpSpPr>
              <p:cNvPr id="25" name="Group 2"/>
              <p:cNvGrpSpPr>
                <a:grpSpLocks/>
              </p:cNvGrpSpPr>
              <p:nvPr/>
            </p:nvGrpSpPr>
            <p:grpSpPr bwMode="auto">
              <a:xfrm>
                <a:off x="381000" y="2895600"/>
                <a:ext cx="2209800" cy="990600"/>
                <a:chOff x="0" y="0"/>
                <a:chExt cx="1392" cy="624"/>
              </a:xfrm>
            </p:grpSpPr>
            <p:sp>
              <p:nvSpPr>
                <p:cNvPr id="26" name="Line 3"/>
                <p:cNvSpPr>
                  <a:spLocks noChangeShapeType="1"/>
                </p:cNvSpPr>
                <p:nvPr/>
              </p:nvSpPr>
              <p:spPr bwMode="auto">
                <a:xfrm>
                  <a:off x="240" y="0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Line 4"/>
                <p:cNvSpPr>
                  <a:spLocks noChangeShapeType="1"/>
                </p:cNvSpPr>
                <p:nvPr/>
              </p:nvSpPr>
              <p:spPr bwMode="auto">
                <a:xfrm>
                  <a:off x="0" y="624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5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240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152" y="0"/>
                  <a:ext cx="240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0" name="Group 7"/>
              <p:cNvGrpSpPr>
                <a:grpSpLocks/>
              </p:cNvGrpSpPr>
              <p:nvPr/>
            </p:nvGrpSpPr>
            <p:grpSpPr bwMode="auto">
              <a:xfrm>
                <a:off x="3733800" y="914400"/>
                <a:ext cx="1828800" cy="990600"/>
                <a:chOff x="0" y="0"/>
                <a:chExt cx="1152" cy="624"/>
              </a:xfrm>
            </p:grpSpPr>
            <p:sp>
              <p:nvSpPr>
                <p:cNvPr id="31" name="Line 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Line 9"/>
                <p:cNvSpPr>
                  <a:spLocks noChangeShapeType="1"/>
                </p:cNvSpPr>
                <p:nvPr/>
              </p:nvSpPr>
              <p:spPr bwMode="auto">
                <a:xfrm>
                  <a:off x="0" y="624"/>
                  <a:ext cx="115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62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152" y="0"/>
                  <a:ext cx="0" cy="62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9" name="Text Box 16"/>
              <p:cNvSpPr txBox="1">
                <a:spLocks noChangeArrowheads="1"/>
              </p:cNvSpPr>
              <p:nvPr/>
            </p:nvSpPr>
            <p:spPr bwMode="auto">
              <a:xfrm>
                <a:off x="4191000" y="1143000"/>
                <a:ext cx="10668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0000FF"/>
                    </a:solidFill>
                  </a:rPr>
                  <a:t>矩形</a:t>
                </a:r>
              </a:p>
            </p:txBody>
          </p:sp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581400" y="5257800"/>
                <a:ext cx="1371600" cy="990600"/>
                <a:chOff x="0" y="0"/>
                <a:chExt cx="912" cy="624"/>
              </a:xfrm>
            </p:grpSpPr>
            <p:sp>
              <p:nvSpPr>
                <p:cNvPr id="41" name="Line 18"/>
                <p:cNvSpPr>
                  <a:spLocks noChangeShapeType="1"/>
                </p:cNvSpPr>
                <p:nvPr/>
              </p:nvSpPr>
              <p:spPr bwMode="auto">
                <a:xfrm>
                  <a:off x="240" y="0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Line 19"/>
                <p:cNvSpPr>
                  <a:spLocks noChangeShapeType="1"/>
                </p:cNvSpPr>
                <p:nvPr/>
              </p:nvSpPr>
              <p:spPr bwMode="auto">
                <a:xfrm>
                  <a:off x="0" y="624"/>
                  <a:ext cx="672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3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240" cy="62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672" y="0"/>
                  <a:ext cx="240" cy="62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5486400"/>
                <a:ext cx="9144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0000FF"/>
                    </a:solidFill>
                  </a:rPr>
                  <a:t>菱形</a:t>
                </a:r>
              </a:p>
            </p:txBody>
          </p:sp>
          <p:grpSp>
            <p:nvGrpSpPr>
              <p:cNvPr id="49" name="Group 26"/>
              <p:cNvGrpSpPr>
                <a:grpSpLocks/>
              </p:cNvGrpSpPr>
              <p:nvPr/>
            </p:nvGrpSpPr>
            <p:grpSpPr bwMode="auto">
              <a:xfrm>
                <a:off x="6705600" y="3352800"/>
                <a:ext cx="990600" cy="990600"/>
                <a:chOff x="0" y="0"/>
                <a:chExt cx="624" cy="624"/>
              </a:xfrm>
            </p:grpSpPr>
            <p:sp>
              <p:nvSpPr>
                <p:cNvPr id="50" name="Line 2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Line 28"/>
                <p:cNvSpPr>
                  <a:spLocks noChangeShapeType="1"/>
                </p:cNvSpPr>
                <p:nvPr/>
              </p:nvSpPr>
              <p:spPr bwMode="auto">
                <a:xfrm>
                  <a:off x="0" y="624"/>
                  <a:ext cx="624" cy="0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2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0" y="0"/>
                  <a:ext cx="0" cy="624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624" y="0"/>
                  <a:ext cx="0" cy="624"/>
                </a:xfrm>
                <a:prstGeom prst="line">
                  <a:avLst/>
                </a:prstGeom>
                <a:noFill/>
                <a:ln w="38100">
                  <a:solidFill>
                    <a:srgbClr val="00FF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8" name="Rectangle 40"/>
              <p:cNvSpPr>
                <a:spLocks noChangeArrowheads="1"/>
              </p:cNvSpPr>
              <p:nvPr/>
            </p:nvSpPr>
            <p:spPr bwMode="auto">
              <a:xfrm>
                <a:off x="6705600" y="3581400"/>
                <a:ext cx="12192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FF0066"/>
                    </a:solidFill>
                  </a:rPr>
                  <a:t>正方形</a:t>
                </a:r>
              </a:p>
            </p:txBody>
          </p:sp>
          <p:sp>
            <p:nvSpPr>
              <p:cNvPr id="59" name="Rectangle 41"/>
              <p:cNvSpPr>
                <a:spLocks noChangeArrowheads="1"/>
              </p:cNvSpPr>
              <p:nvPr/>
            </p:nvSpPr>
            <p:spPr bwMode="auto">
              <a:xfrm>
                <a:off x="609600" y="3200400"/>
                <a:ext cx="1716088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 sz="2400" b="1" dirty="0">
                    <a:solidFill>
                      <a:srgbClr val="0000FF"/>
                    </a:solidFill>
                  </a:rPr>
                  <a:t>平行四边形</a:t>
                </a:r>
              </a:p>
            </p:txBody>
          </p:sp>
        </p:grpSp>
      </p:grpSp>
      <p:grpSp>
        <p:nvGrpSpPr>
          <p:cNvPr id="60" name="组合 45"/>
          <p:cNvGrpSpPr/>
          <p:nvPr/>
        </p:nvGrpSpPr>
        <p:grpSpPr>
          <a:xfrm>
            <a:off x="2590800" y="2895600"/>
            <a:ext cx="3733800" cy="1451907"/>
            <a:chOff x="2590800" y="2895600"/>
            <a:chExt cx="3733800" cy="1451907"/>
          </a:xfrm>
        </p:grpSpPr>
        <p:sp>
          <p:nvSpPr>
            <p:cNvPr id="61" name="右箭头 60"/>
            <p:cNvSpPr/>
            <p:nvPr/>
          </p:nvSpPr>
          <p:spPr>
            <a:xfrm>
              <a:off x="2590800" y="3276600"/>
              <a:ext cx="3733800" cy="762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 Box 13"/>
            <p:cNvSpPr txBox="1">
              <a:spLocks noChangeArrowheads="1"/>
            </p:cNvSpPr>
            <p:nvPr/>
          </p:nvSpPr>
          <p:spPr bwMode="auto">
            <a:xfrm>
              <a:off x="3352800" y="2895600"/>
              <a:ext cx="28956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对角线相等</a:t>
              </a:r>
              <a:endParaRPr lang="zh-CN" alt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2971800" y="3824287"/>
              <a:ext cx="2743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Times New Roman" pitchFamily="18" charset="0"/>
                </a:rPr>
                <a:t>对角线互相垂直</a:t>
              </a:r>
              <a:endParaRPr lang="zh-CN" altLang="en-US" sz="2800" b="1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4" name="Text Box 32"/>
          <p:cNvSpPr txBox="1">
            <a:spLocks noChangeArrowheads="1"/>
          </p:cNvSpPr>
          <p:nvPr/>
        </p:nvSpPr>
        <p:spPr bwMode="auto">
          <a:xfrm rot="2569196">
            <a:off x="5258187" y="2453906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5" name="Text Box 32"/>
          <p:cNvSpPr txBox="1">
            <a:spLocks noChangeArrowheads="1"/>
          </p:cNvSpPr>
          <p:nvPr/>
        </p:nvSpPr>
        <p:spPr bwMode="auto">
          <a:xfrm>
            <a:off x="3810387" y="3351580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 rot="19424028">
            <a:off x="4902380" y="4379042"/>
            <a:ext cx="132104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路径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4" grpId="0"/>
      <p:bldP spid="65" grpId="0"/>
      <p:bldP spid="6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381000" y="25146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FF"/>
                </a:solidFill>
              </a:rPr>
              <a:t>4</a:t>
            </a:r>
            <a:r>
              <a:rPr lang="zh-CN" altLang="en-US" sz="3200" dirty="0" smtClean="0">
                <a:solidFill>
                  <a:srgbClr val="0000FF"/>
                </a:solidFill>
              </a:rPr>
              <a:t>、对角线</a:t>
            </a:r>
            <a:r>
              <a:rPr lang="zh-CN" altLang="en-US" sz="3200" u="sng" dirty="0" smtClean="0">
                <a:solidFill>
                  <a:srgbClr val="0000FF"/>
                </a:solidFill>
              </a:rPr>
              <a:t>      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的菱形是正方形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5</a:t>
            </a:r>
            <a:r>
              <a:rPr lang="zh-CN" altLang="en-US" sz="3200" dirty="0" smtClean="0">
                <a:solidFill>
                  <a:srgbClr val="0000FF"/>
                </a:solidFill>
              </a:rPr>
              <a:t>、对角线</a:t>
            </a:r>
            <a:r>
              <a:rPr lang="zh-CN" altLang="en-US" sz="3200" u="sng" dirty="0" smtClean="0">
                <a:solidFill>
                  <a:srgbClr val="0000FF"/>
                </a:solidFill>
              </a:rPr>
              <a:t>                        </a:t>
            </a:r>
            <a:r>
              <a:rPr lang="zh-CN" altLang="en-US" sz="3200" dirty="0" smtClean="0">
                <a:solidFill>
                  <a:srgbClr val="0000FF"/>
                </a:solidFill>
              </a:rPr>
              <a:t>的矩形是正方形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6</a:t>
            </a:r>
            <a:r>
              <a:rPr lang="zh-CN" altLang="en-US" sz="3200" dirty="0" smtClean="0">
                <a:solidFill>
                  <a:srgbClr val="0000FF"/>
                </a:solidFill>
              </a:rPr>
              <a:t>、两条对角线</a:t>
            </a:r>
            <a:r>
              <a:rPr lang="en-US" sz="3200" dirty="0" smtClean="0">
                <a:solidFill>
                  <a:srgbClr val="0000FF"/>
                </a:solidFill>
              </a:rPr>
              <a:t>________________</a:t>
            </a:r>
            <a:r>
              <a:rPr lang="zh-CN" altLang="en-US" sz="3200" dirty="0" smtClean="0">
                <a:solidFill>
                  <a:srgbClr val="0000FF"/>
                </a:solidFill>
              </a:rPr>
              <a:t>的平行   四边形是正方形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altLang="zh-CN" sz="3200" dirty="0" smtClean="0">
                <a:solidFill>
                  <a:srgbClr val="0000FF"/>
                </a:solidFill>
              </a:rPr>
              <a:t>7</a:t>
            </a:r>
            <a:r>
              <a:rPr lang="zh-CN" altLang="en-US" sz="3200" dirty="0" smtClean="0">
                <a:solidFill>
                  <a:srgbClr val="0000FF"/>
                </a:solidFill>
              </a:rPr>
              <a:t>、两条对角线  </a:t>
            </a:r>
            <a:r>
              <a:rPr lang="en-US" sz="3200" dirty="0" smtClean="0">
                <a:solidFill>
                  <a:srgbClr val="0000FF"/>
                </a:solidFill>
              </a:rPr>
              <a:t>__ _____________</a:t>
            </a:r>
          </a:p>
          <a:p>
            <a:r>
              <a:rPr lang="zh-CN" altLang="en-US" sz="3200" dirty="0" smtClean="0">
                <a:solidFill>
                  <a:srgbClr val="0000FF"/>
                </a:solidFill>
              </a:rPr>
              <a:t>的四边形是正方形</a:t>
            </a:r>
            <a:r>
              <a:rPr lang="en-US" sz="3200" dirty="0" smtClean="0">
                <a:solidFill>
                  <a:srgbClr val="0000FF"/>
                </a:solidFill>
              </a:rPr>
              <a:t>.</a:t>
            </a:r>
            <a:endParaRPr lang="zh-CN" altLang="en-US" sz="3200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4800" y="1828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请填空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38400" y="2438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相等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67000" y="29350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互相垂直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29000" y="34684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相等且互相垂直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6600" y="4382869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相等、互相垂直平分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  <p:sp>
        <p:nvSpPr>
          <p:cNvPr id="55" name="WordArt 6"/>
          <p:cNvSpPr>
            <a:spLocks noChangeArrowheads="1" noChangeShapeType="1"/>
          </p:cNvSpPr>
          <p:nvPr/>
        </p:nvSpPr>
        <p:spPr bwMode="auto">
          <a:xfrm>
            <a:off x="685800" y="1066800"/>
            <a:ext cx="7924800" cy="685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10"/>
              </a:avLst>
            </a:prstTxWarp>
          </a:bodyPr>
          <a:lstStyle/>
          <a:p>
            <a:pPr algn="ctr"/>
            <a:r>
              <a:rPr kumimoji="1" lang="zh-CN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探究小结：从对角线条件判定正方形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小结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>
            <a:off x="2019300" y="1600200"/>
            <a:ext cx="495300" cy="2743200"/>
          </a:xfrm>
          <a:prstGeom prst="leftBrace">
            <a:avLst>
              <a:gd name="adj1" fmla="val 75655"/>
              <a:gd name="adj2" fmla="val 46472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 dirty="0" smtClean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438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正方形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219200"/>
            <a:ext cx="289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FF"/>
                </a:solidFill>
              </a:rPr>
              <a:t>定义（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3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个）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25146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FF"/>
                </a:solidFill>
              </a:rPr>
              <a:t>性质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38862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FF"/>
                </a:solidFill>
              </a:rPr>
              <a:t>判定（共</a:t>
            </a:r>
            <a:r>
              <a:rPr lang="en-US" altLang="zh-CN" sz="4400" b="1" dirty="0" smtClean="0">
                <a:solidFill>
                  <a:srgbClr val="0000FF"/>
                </a:solidFill>
              </a:rPr>
              <a:t>7</a:t>
            </a:r>
            <a:r>
              <a:rPr lang="zh-CN" altLang="en-US" sz="4400" b="1" dirty="0" smtClean="0">
                <a:solidFill>
                  <a:srgbClr val="0000FF"/>
                </a:solidFill>
              </a:rPr>
              <a:t>个）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流程图: 多文档 36"/>
          <p:cNvSpPr/>
          <p:nvPr/>
        </p:nvSpPr>
        <p:spPr>
          <a:xfrm>
            <a:off x="1600200" y="1905000"/>
            <a:ext cx="6324600" cy="1964353"/>
          </a:xfrm>
          <a:prstGeom prst="flowChartMultidocumen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zh-CN" alt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幼圆" pitchFamily="49" charset="-122"/>
                <a:ea typeface="幼圆" pitchFamily="49" charset="-122"/>
              </a:rPr>
              <a:t>谢    谢</a:t>
            </a:r>
            <a:endParaRPr lang="zh-CN" alt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Box 15"/>
          <p:cNvSpPr txBox="1">
            <a:spLocks noChangeArrowheads="1"/>
          </p:cNvSpPr>
          <p:nvPr/>
        </p:nvSpPr>
        <p:spPr bwMode="auto">
          <a:xfrm>
            <a:off x="2209800" y="2971800"/>
            <a:ext cx="5410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</a:rPr>
              <a:t>情境：  </a:t>
            </a:r>
            <a:r>
              <a:rPr lang="zh-CN" altLang="en-US" sz="4400" dirty="0">
                <a:solidFill>
                  <a:srgbClr val="FF0000"/>
                </a:solidFill>
              </a:rPr>
              <a:t>观察体会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97287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88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89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0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97287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88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89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290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7283" name="Line 7"/>
          <p:cNvSpPr>
            <a:spLocks noChangeShapeType="1"/>
          </p:cNvSpPr>
          <p:nvPr/>
        </p:nvSpPr>
        <p:spPr bwMode="auto">
          <a:xfrm>
            <a:off x="609600" y="2895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284" name="Line 8"/>
          <p:cNvSpPr>
            <a:spLocks noChangeShapeType="1"/>
          </p:cNvSpPr>
          <p:nvPr/>
        </p:nvSpPr>
        <p:spPr bwMode="auto">
          <a:xfrm>
            <a:off x="381000" y="3886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285" name="Line 9"/>
          <p:cNvSpPr>
            <a:spLocks noChangeShapeType="1"/>
          </p:cNvSpPr>
          <p:nvPr/>
        </p:nvSpPr>
        <p:spPr bwMode="auto">
          <a:xfrm flipH="1">
            <a:off x="381000" y="2895600"/>
            <a:ext cx="228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7286" name="Line 10"/>
          <p:cNvSpPr>
            <a:spLocks noChangeShapeType="1"/>
          </p:cNvSpPr>
          <p:nvPr/>
        </p:nvSpPr>
        <p:spPr bwMode="auto">
          <a:xfrm flipH="1">
            <a:off x="2209800" y="2895600"/>
            <a:ext cx="228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98311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2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3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14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8307" name="Line 7"/>
          <p:cNvSpPr>
            <a:spLocks noChangeShapeType="1"/>
          </p:cNvSpPr>
          <p:nvPr/>
        </p:nvSpPr>
        <p:spPr bwMode="auto">
          <a:xfrm>
            <a:off x="533400" y="2895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308" name="Line 8"/>
          <p:cNvSpPr>
            <a:spLocks noChangeShapeType="1"/>
          </p:cNvSpPr>
          <p:nvPr/>
        </p:nvSpPr>
        <p:spPr bwMode="auto">
          <a:xfrm>
            <a:off x="381000" y="38862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309" name="Line 9"/>
          <p:cNvSpPr>
            <a:spLocks noChangeShapeType="1"/>
          </p:cNvSpPr>
          <p:nvPr/>
        </p:nvSpPr>
        <p:spPr bwMode="auto">
          <a:xfrm flipH="1">
            <a:off x="381000" y="2895600"/>
            <a:ext cx="152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310" name="Line 10"/>
          <p:cNvSpPr>
            <a:spLocks noChangeShapeType="1"/>
          </p:cNvSpPr>
          <p:nvPr/>
        </p:nvSpPr>
        <p:spPr bwMode="auto">
          <a:xfrm flipH="1">
            <a:off x="2209800" y="2895600"/>
            <a:ext cx="1524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99341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42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43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44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81000" y="2895600"/>
            <a:ext cx="1905000" cy="990600"/>
            <a:chOff x="0" y="0"/>
            <a:chExt cx="1200" cy="624"/>
          </a:xfrm>
        </p:grpSpPr>
        <p:sp>
          <p:nvSpPr>
            <p:cNvPr id="99334" name="Line 8"/>
            <p:cNvSpPr>
              <a:spLocks noChangeShapeType="1"/>
            </p:cNvSpPr>
            <p:nvPr/>
          </p:nvSpPr>
          <p:spPr bwMode="auto">
            <a:xfrm>
              <a:off x="48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5" name="Line 9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6" name="Line 10"/>
            <p:cNvSpPr>
              <a:spLocks noChangeShapeType="1"/>
            </p:cNvSpPr>
            <p:nvPr/>
          </p:nvSpPr>
          <p:spPr bwMode="auto">
            <a:xfrm flipH="1">
              <a:off x="0" y="0"/>
              <a:ext cx="4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337" name="Line 11"/>
            <p:cNvSpPr>
              <a:spLocks noChangeShapeType="1"/>
            </p:cNvSpPr>
            <p:nvPr/>
          </p:nvSpPr>
          <p:spPr bwMode="auto">
            <a:xfrm flipH="1">
              <a:off x="1152" y="0"/>
              <a:ext cx="4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99338" name="Group 12"/>
            <p:cNvGrpSpPr>
              <a:grpSpLocks/>
            </p:cNvGrpSpPr>
            <p:nvPr/>
          </p:nvGrpSpPr>
          <p:grpSpPr bwMode="auto">
            <a:xfrm>
              <a:off x="0" y="480"/>
              <a:ext cx="144" cy="144"/>
              <a:chOff x="0" y="0"/>
              <a:chExt cx="144" cy="144"/>
            </a:xfrm>
          </p:grpSpPr>
          <p:sp>
            <p:nvSpPr>
              <p:cNvPr id="99339" name="Line 13"/>
              <p:cNvSpPr>
                <a:spLocks noChangeShapeType="1"/>
              </p:cNvSpPr>
              <p:nvPr/>
            </p:nvSpPr>
            <p:spPr bwMode="auto">
              <a:xfrm>
                <a:off x="0" y="0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9340" name="Line 14"/>
              <p:cNvSpPr>
                <a:spLocks noChangeShapeType="1"/>
              </p:cNvSpPr>
              <p:nvPr/>
            </p:nvSpPr>
            <p:spPr bwMode="auto">
              <a:xfrm flipH="1">
                <a:off x="144" y="0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2543" name="AutoShape 15"/>
          <p:cNvSpPr>
            <a:spLocks noChangeArrowheads="1"/>
          </p:cNvSpPr>
          <p:nvPr/>
        </p:nvSpPr>
        <p:spPr bwMode="auto">
          <a:xfrm rot="-2187740">
            <a:off x="2057400" y="20574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875 -0.327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94" y="-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0370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1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2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3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0359" name="Group 11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0366" name="Line 12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7" name="Line 13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8" name="Line 14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9" name="Line 15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0360" name="AutoShape 16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361" name="Text Box 17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0362" name="Text Box 18"/>
          <p:cNvSpPr txBox="1">
            <a:spLocks noChangeArrowheads="1"/>
          </p:cNvSpPr>
          <p:nvPr/>
        </p:nvSpPr>
        <p:spPr bwMode="auto">
          <a:xfrm>
            <a:off x="4346575" y="9906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100363" name="Group 19"/>
          <p:cNvGrpSpPr>
            <a:grpSpLocks/>
          </p:cNvGrpSpPr>
          <p:nvPr/>
        </p:nvGrpSpPr>
        <p:grpSpPr bwMode="auto">
          <a:xfrm>
            <a:off x="3810000" y="1371600"/>
            <a:ext cx="228600" cy="228600"/>
            <a:chOff x="0" y="0"/>
            <a:chExt cx="144" cy="144"/>
          </a:xfrm>
        </p:grpSpPr>
        <p:sp>
          <p:nvSpPr>
            <p:cNvPr id="100364" name="Line 20"/>
            <p:cNvSpPr>
              <a:spLocks noChangeShapeType="1"/>
            </p:cNvSpPr>
            <p:nvPr/>
          </p:nvSpPr>
          <p:spPr bwMode="auto">
            <a:xfrm>
              <a:off x="0" y="0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5" name="Line 21"/>
            <p:cNvSpPr>
              <a:spLocks noChangeShapeType="1"/>
            </p:cNvSpPr>
            <p:nvPr/>
          </p:nvSpPr>
          <p:spPr bwMode="auto">
            <a:xfrm>
              <a:off x="144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895600"/>
            <a:ext cx="2209800" cy="990600"/>
            <a:chOff x="0" y="0"/>
            <a:chExt cx="1392" cy="624"/>
          </a:xfrm>
        </p:grpSpPr>
        <p:sp>
          <p:nvSpPr>
            <p:cNvPr id="100370" name="Line 3"/>
            <p:cNvSpPr>
              <a:spLocks noChangeShapeType="1"/>
            </p:cNvSpPr>
            <p:nvPr/>
          </p:nvSpPr>
          <p:spPr bwMode="auto">
            <a:xfrm>
              <a:off x="240" y="0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1" name="Line 4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2" name="Line 5"/>
            <p:cNvSpPr>
              <a:spLocks noChangeShapeType="1"/>
            </p:cNvSpPr>
            <p:nvPr/>
          </p:nvSpPr>
          <p:spPr bwMode="auto">
            <a:xfrm flipH="1">
              <a:off x="0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73" name="Line 6"/>
            <p:cNvSpPr>
              <a:spLocks noChangeShapeType="1"/>
            </p:cNvSpPr>
            <p:nvPr/>
          </p:nvSpPr>
          <p:spPr bwMode="auto">
            <a:xfrm flipH="1">
              <a:off x="1152" y="0"/>
              <a:ext cx="24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0355" name="Line 7"/>
          <p:cNvSpPr>
            <a:spLocks noChangeShapeType="1"/>
          </p:cNvSpPr>
          <p:nvPr/>
        </p:nvSpPr>
        <p:spPr bwMode="auto">
          <a:xfrm>
            <a:off x="762000" y="2895600"/>
            <a:ext cx="167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356" name="Line 8"/>
          <p:cNvSpPr>
            <a:spLocks noChangeShapeType="1"/>
          </p:cNvSpPr>
          <p:nvPr/>
        </p:nvSpPr>
        <p:spPr bwMode="auto">
          <a:xfrm>
            <a:off x="381000" y="3886200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357" name="Line 9"/>
          <p:cNvSpPr>
            <a:spLocks noChangeShapeType="1"/>
          </p:cNvSpPr>
          <p:nvPr/>
        </p:nvSpPr>
        <p:spPr bwMode="auto">
          <a:xfrm flipH="1">
            <a:off x="381000" y="2895600"/>
            <a:ext cx="381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358" name="Line 10"/>
          <p:cNvSpPr>
            <a:spLocks noChangeShapeType="1"/>
          </p:cNvSpPr>
          <p:nvPr/>
        </p:nvSpPr>
        <p:spPr bwMode="auto">
          <a:xfrm flipH="1">
            <a:off x="1981200" y="2895600"/>
            <a:ext cx="3810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10000" y="609600"/>
            <a:ext cx="1828800" cy="990600"/>
            <a:chOff x="0" y="0"/>
            <a:chExt cx="1152" cy="624"/>
          </a:xfrm>
        </p:grpSpPr>
        <p:sp>
          <p:nvSpPr>
            <p:cNvPr id="100366" name="Line 12"/>
            <p:cNvSpPr>
              <a:spLocks noChangeShapeType="1"/>
            </p:cNvSpPr>
            <p:nvPr/>
          </p:nvSpPr>
          <p:spPr bwMode="auto">
            <a:xfrm>
              <a:off x="0" y="0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7" name="Line 13"/>
            <p:cNvSpPr>
              <a:spLocks noChangeShapeType="1"/>
            </p:cNvSpPr>
            <p:nvPr/>
          </p:nvSpPr>
          <p:spPr bwMode="auto">
            <a:xfrm>
              <a:off x="0" y="6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8" name="Line 14"/>
            <p:cNvSpPr>
              <a:spLocks noChangeShapeType="1"/>
            </p:cNvSpPr>
            <p:nvPr/>
          </p:nvSpPr>
          <p:spPr bwMode="auto">
            <a:xfrm flipH="1">
              <a:off x="0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9" name="Line 15"/>
            <p:cNvSpPr>
              <a:spLocks noChangeShapeType="1"/>
            </p:cNvSpPr>
            <p:nvPr/>
          </p:nvSpPr>
          <p:spPr bwMode="auto">
            <a:xfrm flipH="1">
              <a:off x="1152" y="0"/>
              <a:ext cx="0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0360" name="AutoShape 16"/>
          <p:cNvSpPr>
            <a:spLocks noChangeArrowheads="1"/>
          </p:cNvSpPr>
          <p:nvPr/>
        </p:nvSpPr>
        <p:spPr bwMode="auto">
          <a:xfrm rot="-2187740">
            <a:off x="1905000" y="198120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0361" name="Text Box 17"/>
          <p:cNvSpPr txBox="1">
            <a:spLocks noChangeArrowheads="1"/>
          </p:cNvSpPr>
          <p:nvPr/>
        </p:nvSpPr>
        <p:spPr bwMode="auto">
          <a:xfrm rot="-2216653">
            <a:off x="1181100" y="1350963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</a:rPr>
              <a:t>有一个直角</a:t>
            </a:r>
          </a:p>
        </p:txBody>
      </p:sp>
      <p:sp>
        <p:nvSpPr>
          <p:cNvPr id="100362" name="Text Box 18"/>
          <p:cNvSpPr txBox="1">
            <a:spLocks noChangeArrowheads="1"/>
          </p:cNvSpPr>
          <p:nvPr/>
        </p:nvSpPr>
        <p:spPr bwMode="auto">
          <a:xfrm>
            <a:off x="4346575" y="990600"/>
            <a:ext cx="98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矩形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810000" y="1371600"/>
            <a:ext cx="228600" cy="228600"/>
            <a:chOff x="0" y="0"/>
            <a:chExt cx="144" cy="144"/>
          </a:xfrm>
        </p:grpSpPr>
        <p:sp>
          <p:nvSpPr>
            <p:cNvPr id="100364" name="Line 20"/>
            <p:cNvSpPr>
              <a:spLocks noChangeShapeType="1"/>
            </p:cNvSpPr>
            <p:nvPr/>
          </p:nvSpPr>
          <p:spPr bwMode="auto">
            <a:xfrm>
              <a:off x="0" y="0"/>
              <a:ext cx="1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365" name="Line 21"/>
            <p:cNvSpPr>
              <a:spLocks noChangeShapeType="1"/>
            </p:cNvSpPr>
            <p:nvPr/>
          </p:nvSpPr>
          <p:spPr bwMode="auto">
            <a:xfrm>
              <a:off x="144" y="0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</a:rPr>
              <a:t>平行四边形</a:t>
            </a:r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dge">
  <a:themeElements>
    <a:clrScheme name="1_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1_Edge">
      <a:majorFont>
        <a:latin typeface="Garamond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</TotalTime>
  <Pages>0</Pages>
  <Words>887</Words>
  <Characters>0</Characters>
  <Application>Microsoft Office PowerPoint</Application>
  <DocSecurity>0</DocSecurity>
  <PresentationFormat>全屏显示(4:3)</PresentationFormat>
  <Lines>0</Lines>
  <Paragraphs>161</Paragraphs>
  <Slides>27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29" baseType="lpstr">
      <vt:lpstr>1_Edge</vt:lpstr>
      <vt:lpstr>Office 主题</vt:lpstr>
      <vt:lpstr>人教版数学八年级下册</vt:lpstr>
      <vt:lpstr>引        入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正方形定义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为您服务教育网　http://www.wsbedu.com/</dc:creator>
  <cp:lastModifiedBy>liweirong</cp:lastModifiedBy>
  <cp:revision>138</cp:revision>
  <dcterms:created xsi:type="dcterms:W3CDTF">2012-11-05T00:04:58Z</dcterms:created>
  <dcterms:modified xsi:type="dcterms:W3CDTF">2016-02-24T15:28:55Z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2052-8.1.0.3238</vt:lpwstr>
  </property>
</Properties>
</file>