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60F1-BB17-4F3B-93CE-E893A5CBDC8F}" type="datetimeFigureOut">
              <a:rPr lang="zh-CN" altLang="en-US" smtClean="0"/>
              <a:t>2017/4/20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682C-098B-4070-A6BC-AEFB20A192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45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60F1-BB17-4F3B-93CE-E893A5CBDC8F}" type="datetimeFigureOut">
              <a:rPr lang="zh-CN" altLang="en-US" smtClean="0"/>
              <a:t>2017/4/20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682C-098B-4070-A6BC-AEFB20A192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30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60F1-BB17-4F3B-93CE-E893A5CBDC8F}" type="datetimeFigureOut">
              <a:rPr lang="zh-CN" altLang="en-US" smtClean="0"/>
              <a:t>2017/4/20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682C-098B-4070-A6BC-AEFB20A192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96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60F1-BB17-4F3B-93CE-E893A5CBDC8F}" type="datetimeFigureOut">
              <a:rPr lang="zh-CN" altLang="en-US" smtClean="0"/>
              <a:t>2017/4/20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682C-098B-4070-A6BC-AEFB20A192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54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60F1-BB17-4F3B-93CE-E893A5CBDC8F}" type="datetimeFigureOut">
              <a:rPr lang="zh-CN" altLang="en-US" smtClean="0"/>
              <a:t>2017/4/20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682C-098B-4070-A6BC-AEFB20A192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638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60F1-BB17-4F3B-93CE-E893A5CBDC8F}" type="datetimeFigureOut">
              <a:rPr lang="zh-CN" altLang="en-US" smtClean="0"/>
              <a:t>2017/4/20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682C-098B-4070-A6BC-AEFB20A192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24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60F1-BB17-4F3B-93CE-E893A5CBDC8F}" type="datetimeFigureOut">
              <a:rPr lang="zh-CN" altLang="en-US" smtClean="0"/>
              <a:t>2017/4/20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682C-098B-4070-A6BC-AEFB20A192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19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60F1-BB17-4F3B-93CE-E893A5CBDC8F}" type="datetimeFigureOut">
              <a:rPr lang="zh-CN" altLang="en-US" smtClean="0"/>
              <a:t>2017/4/20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682C-098B-4070-A6BC-AEFB20A192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94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60F1-BB17-4F3B-93CE-E893A5CBDC8F}" type="datetimeFigureOut">
              <a:rPr lang="zh-CN" altLang="en-US" smtClean="0"/>
              <a:t>2017/4/20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682C-098B-4070-A6BC-AEFB20A192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27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60F1-BB17-4F3B-93CE-E893A5CBDC8F}" type="datetimeFigureOut">
              <a:rPr lang="zh-CN" altLang="en-US" smtClean="0"/>
              <a:t>2017/4/20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682C-098B-4070-A6BC-AEFB20A192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85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60F1-BB17-4F3B-93CE-E893A5CBDC8F}" type="datetimeFigureOut">
              <a:rPr lang="zh-CN" altLang="en-US" smtClean="0"/>
              <a:t>2017/4/20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682C-098B-4070-A6BC-AEFB20A192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7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760F1-BB17-4F3B-93CE-E893A5CBDC8F}" type="datetimeFigureOut">
              <a:rPr lang="zh-CN" altLang="en-US" smtClean="0"/>
              <a:t>2017/4/20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D682C-098B-4070-A6BC-AEFB20A192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63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20.gif"/><Relationship Id="rId5" Type="http://schemas.openxmlformats.org/officeDocument/2006/relationships/image" Target="../media/image14.gif"/><Relationship Id="rId10" Type="http://schemas.openxmlformats.org/officeDocument/2006/relationships/image" Target="../media/image19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190750" y="476250"/>
            <a:ext cx="669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008000"/>
                </a:solidFill>
                <a:latin typeface="黑体" pitchFamily="49" charset="-122"/>
                <a:ea typeface="黑体" pitchFamily="49" charset="-122"/>
              </a:rPr>
              <a:t>北师大版 三年级下册 第二单元 图形的运动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2" y="2060848"/>
            <a:ext cx="4079963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平移与旋转</a:t>
            </a:r>
            <a:endParaRPr lang="zh-CN" alt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907704" y="5820221"/>
            <a:ext cx="5976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latin typeface="黑体" pitchFamily="49" charset="-122"/>
                <a:ea typeface="黑体" pitchFamily="49" charset="-122"/>
              </a:rPr>
              <a:t>廉江市河唇镇中心</a:t>
            </a:r>
            <a:r>
              <a:rPr lang="zh-CN" altLang="en-US" sz="2800" b="1" dirty="0" smtClean="0">
                <a:solidFill>
                  <a:srgbClr val="008000"/>
                </a:solidFill>
                <a:latin typeface="黑体" pitchFamily="49" charset="-122"/>
                <a:ea typeface="黑体" pitchFamily="49" charset="-122"/>
              </a:rPr>
              <a:t>小学  </a:t>
            </a:r>
            <a:r>
              <a:rPr lang="zh-CN" altLang="en-US" sz="2800" b="1" dirty="0">
                <a:solidFill>
                  <a:srgbClr val="008000"/>
                </a:solidFill>
                <a:latin typeface="黑体" pitchFamily="49" charset="-122"/>
                <a:ea typeface="黑体" pitchFamily="49" charset="-122"/>
              </a:rPr>
              <a:t>陈辉</a:t>
            </a:r>
            <a:endParaRPr lang="zh-CN" altLang="en-US" sz="2800" b="1" dirty="0">
              <a:solidFill>
                <a:srgbClr val="008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43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图片 38" descr="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92150"/>
            <a:ext cx="1246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4318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40"/>
          <p:cNvSpPr txBox="1">
            <a:spLocks noChangeArrowheads="1"/>
          </p:cNvSpPr>
          <p:nvPr/>
        </p:nvSpPr>
        <p:spPr bwMode="auto">
          <a:xfrm>
            <a:off x="971550" y="1412875"/>
            <a:ext cx="74723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/>
              <a:t>说一说，铅笔和三角尺怎样才能平移到图③的位置？</a:t>
            </a:r>
          </a:p>
        </p:txBody>
      </p:sp>
      <p:graphicFrame>
        <p:nvGraphicFramePr>
          <p:cNvPr id="43" name="表格 42"/>
          <p:cNvGraphicFramePr>
            <a:graphicFrameLocks noGrp="1"/>
          </p:cNvGraphicFramePr>
          <p:nvPr/>
        </p:nvGraphicFramePr>
        <p:xfrm>
          <a:off x="611188" y="2709863"/>
          <a:ext cx="5184776" cy="32400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97"/>
                <a:gridCol w="648097"/>
                <a:gridCol w="648097"/>
                <a:gridCol w="648097"/>
                <a:gridCol w="648097"/>
                <a:gridCol w="648097"/>
                <a:gridCol w="648097"/>
                <a:gridCol w="648097"/>
              </a:tblGrid>
              <a:tr h="648017"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17"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17"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17"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17"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44" name="图片 46" descr="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695575"/>
            <a:ext cx="119062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5" name="图片 27" descr="1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4532313"/>
            <a:ext cx="16065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6" name="图片 28" descr="1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3235325"/>
            <a:ext cx="16065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7" name="图片 29" descr="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992563"/>
            <a:ext cx="117475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8" name="TextBox 31"/>
          <p:cNvSpPr txBox="1">
            <a:spLocks noChangeArrowheads="1"/>
          </p:cNvSpPr>
          <p:nvPr/>
        </p:nvSpPr>
        <p:spPr bwMode="auto">
          <a:xfrm>
            <a:off x="2082800" y="5324475"/>
            <a:ext cx="920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400"/>
              <a:t>图②</a:t>
            </a:r>
          </a:p>
        </p:txBody>
      </p:sp>
      <p:sp>
        <p:nvSpPr>
          <p:cNvPr id="20549" name="TextBox 32"/>
          <p:cNvSpPr txBox="1">
            <a:spLocks noChangeArrowheads="1"/>
          </p:cNvSpPr>
          <p:nvPr/>
        </p:nvSpPr>
        <p:spPr bwMode="auto">
          <a:xfrm>
            <a:off x="4017963" y="5310188"/>
            <a:ext cx="919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400"/>
              <a:t>图③</a:t>
            </a:r>
          </a:p>
        </p:txBody>
      </p:sp>
      <p:sp>
        <p:nvSpPr>
          <p:cNvPr id="36" name="弧形 35"/>
          <p:cNvSpPr/>
          <p:nvPr/>
        </p:nvSpPr>
        <p:spPr>
          <a:xfrm>
            <a:off x="2555875" y="4524375"/>
            <a:ext cx="647700" cy="338138"/>
          </a:xfrm>
          <a:prstGeom prst="arc">
            <a:avLst>
              <a:gd name="adj1" fmla="val 11229296"/>
              <a:gd name="adj2" fmla="val 21167872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弧形 36"/>
          <p:cNvSpPr/>
          <p:nvPr/>
        </p:nvSpPr>
        <p:spPr>
          <a:xfrm>
            <a:off x="3203575" y="4524375"/>
            <a:ext cx="647700" cy="338138"/>
          </a:xfrm>
          <a:prstGeom prst="arc">
            <a:avLst>
              <a:gd name="adj1" fmla="val 11229296"/>
              <a:gd name="adj2" fmla="val 21167872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弧形 37"/>
          <p:cNvSpPr/>
          <p:nvPr/>
        </p:nvSpPr>
        <p:spPr>
          <a:xfrm>
            <a:off x="3851275" y="4530725"/>
            <a:ext cx="649288" cy="338138"/>
          </a:xfrm>
          <a:prstGeom prst="arc">
            <a:avLst>
              <a:gd name="adj1" fmla="val 11229296"/>
              <a:gd name="adj2" fmla="val 21167872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弧形 39"/>
          <p:cNvSpPr/>
          <p:nvPr/>
        </p:nvSpPr>
        <p:spPr>
          <a:xfrm rot="16200000" flipV="1">
            <a:off x="4145757" y="3512344"/>
            <a:ext cx="647700" cy="338137"/>
          </a:xfrm>
          <a:prstGeom prst="arc">
            <a:avLst>
              <a:gd name="adj1" fmla="val 11229296"/>
              <a:gd name="adj2" fmla="val 21167872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2" name="弧形 41"/>
          <p:cNvSpPr/>
          <p:nvPr/>
        </p:nvSpPr>
        <p:spPr>
          <a:xfrm rot="16200000" flipV="1">
            <a:off x="4160044" y="4158456"/>
            <a:ext cx="647700" cy="338138"/>
          </a:xfrm>
          <a:prstGeom prst="arc">
            <a:avLst>
              <a:gd name="adj1" fmla="val 11229296"/>
              <a:gd name="adj2" fmla="val 21167872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5795963" y="2695575"/>
            <a:ext cx="38163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spc="-200" dirty="0">
                <a:latin typeface="楷体_GB2312" pitchFamily="49" charset="-122"/>
                <a:ea typeface="楷体_GB2312" pitchFamily="49" charset="-122"/>
              </a:rPr>
              <a:t>三角尺先向上平移</a:t>
            </a:r>
            <a:r>
              <a:rPr lang="en-US" altLang="zh-CN" sz="2800" spc="-200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spc="-200" dirty="0">
                <a:latin typeface="楷体_GB2312" pitchFamily="49" charset="-122"/>
                <a:ea typeface="楷体_GB2312" pitchFamily="49" charset="-122"/>
              </a:rPr>
              <a:t>格，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795963" y="3289300"/>
            <a:ext cx="3600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再向右平移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格。</a:t>
            </a:r>
          </a:p>
        </p:txBody>
      </p:sp>
      <p:sp>
        <p:nvSpPr>
          <p:cNvPr id="68" name="弧形 67"/>
          <p:cNvSpPr/>
          <p:nvPr/>
        </p:nvSpPr>
        <p:spPr>
          <a:xfrm>
            <a:off x="2554288" y="3189288"/>
            <a:ext cx="647700" cy="338137"/>
          </a:xfrm>
          <a:prstGeom prst="arc">
            <a:avLst>
              <a:gd name="adj1" fmla="val 11229296"/>
              <a:gd name="adj2" fmla="val 21167872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9" name="弧形 68"/>
          <p:cNvSpPr/>
          <p:nvPr/>
        </p:nvSpPr>
        <p:spPr>
          <a:xfrm>
            <a:off x="3201988" y="3189288"/>
            <a:ext cx="649287" cy="338137"/>
          </a:xfrm>
          <a:prstGeom prst="arc">
            <a:avLst>
              <a:gd name="adj1" fmla="val 11229296"/>
              <a:gd name="adj2" fmla="val 21167872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0" name="弧形 69"/>
          <p:cNvSpPr/>
          <p:nvPr/>
        </p:nvSpPr>
        <p:spPr>
          <a:xfrm>
            <a:off x="3851275" y="3197225"/>
            <a:ext cx="647700" cy="336550"/>
          </a:xfrm>
          <a:prstGeom prst="arc">
            <a:avLst>
              <a:gd name="adj1" fmla="val 11229296"/>
              <a:gd name="adj2" fmla="val 21167872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1" name="TextBox 70"/>
          <p:cNvSpPr txBox="1"/>
          <p:nvPr/>
        </p:nvSpPr>
        <p:spPr>
          <a:xfrm>
            <a:off x="5795963" y="3824288"/>
            <a:ext cx="40322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spc="-200" dirty="0">
                <a:latin typeface="楷体_GB2312" pitchFamily="49" charset="-122"/>
                <a:ea typeface="楷体_GB2312" pitchFamily="49" charset="-122"/>
              </a:rPr>
              <a:t>三角尺先向右平移</a:t>
            </a:r>
            <a:r>
              <a:rPr lang="en-US" altLang="zh-CN" sz="2800" spc="-200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800" spc="-200" dirty="0">
                <a:latin typeface="楷体_GB2312" pitchFamily="49" charset="-122"/>
                <a:ea typeface="楷体_GB2312" pitchFamily="49" charset="-122"/>
              </a:rPr>
              <a:t>格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，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5795963" y="4418013"/>
            <a:ext cx="3600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再向上平移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格。</a:t>
            </a:r>
          </a:p>
        </p:txBody>
      </p:sp>
      <p:sp>
        <p:nvSpPr>
          <p:cNvPr id="44" name="弧形 43"/>
          <p:cNvSpPr/>
          <p:nvPr/>
        </p:nvSpPr>
        <p:spPr>
          <a:xfrm rot="16200000" flipV="1">
            <a:off x="2212182" y="3512344"/>
            <a:ext cx="647700" cy="338137"/>
          </a:xfrm>
          <a:prstGeom prst="arc">
            <a:avLst>
              <a:gd name="adj1" fmla="val 11229296"/>
              <a:gd name="adj2" fmla="val 21167872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5" name="弧形 44"/>
          <p:cNvSpPr/>
          <p:nvPr/>
        </p:nvSpPr>
        <p:spPr>
          <a:xfrm rot="16200000" flipV="1">
            <a:off x="2226469" y="4158456"/>
            <a:ext cx="647700" cy="338138"/>
          </a:xfrm>
          <a:prstGeom prst="arc">
            <a:avLst>
              <a:gd name="adj1" fmla="val 11229296"/>
              <a:gd name="adj2" fmla="val 21167872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22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5" grpId="0"/>
      <p:bldP spid="71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7" descr="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549275"/>
            <a:ext cx="1792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539750" y="1268413"/>
            <a:ext cx="77882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移一移，描一描。</a:t>
            </a:r>
            <a:endParaRPr lang="en-US" altLang="zh-CN" sz="2800" b="1"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⑴ 把图①向左平移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格。</a:t>
            </a:r>
            <a:endParaRPr lang="en-US" altLang="zh-CN" sz="2800" b="1"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⑵ 把图②向右平移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格。</a:t>
            </a:r>
            <a:endParaRPr lang="en-US" altLang="zh-CN" sz="2800" b="1"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⑶ 把图③向上平移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格。</a:t>
            </a:r>
          </a:p>
        </p:txBody>
      </p:sp>
      <p:pic>
        <p:nvPicPr>
          <p:cNvPr id="21508" name="图片 9" descr="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084513"/>
            <a:ext cx="8505825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902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7" descr="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549275"/>
            <a:ext cx="1792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9"/>
          <p:cNvSpPr txBox="1">
            <a:spLocks noChangeArrowheads="1"/>
          </p:cNvSpPr>
          <p:nvPr/>
        </p:nvSpPr>
        <p:spPr bwMode="auto">
          <a:xfrm>
            <a:off x="539750" y="1268413"/>
            <a:ext cx="77882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要铺满最下面一层，说一说     和     分别</a:t>
            </a:r>
            <a:endParaRPr lang="en-US" altLang="zh-CN" sz="2800" b="1"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需要进行怎样的平移？</a:t>
            </a:r>
            <a:endParaRPr lang="en-US" altLang="zh-CN" sz="2800" b="1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2532" name="图片 4" descr="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58875"/>
            <a:ext cx="5397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5" descr="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341438"/>
            <a:ext cx="8016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2305050"/>
            <a:ext cx="338455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2305050"/>
            <a:ext cx="337185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632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7" descr="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549275"/>
            <a:ext cx="1792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9"/>
          <p:cNvSpPr txBox="1">
            <a:spLocks noChangeArrowheads="1"/>
          </p:cNvSpPr>
          <p:nvPr/>
        </p:nvSpPr>
        <p:spPr bwMode="auto">
          <a:xfrm>
            <a:off x="539750" y="1582738"/>
            <a:ext cx="33115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右面是动物棋盘，</a:t>
            </a:r>
            <a:endParaRPr lang="en-US" altLang="zh-CN" sz="2800" b="1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掷硬币决定谁先</a:t>
            </a:r>
            <a:endParaRPr lang="en-US" altLang="zh-CN" sz="2800" b="1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走。每次只能平</a:t>
            </a:r>
            <a:endParaRPr lang="en-US" altLang="zh-CN" sz="2800" b="1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移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格，看猫能否</a:t>
            </a:r>
            <a:endParaRPr lang="en-US" altLang="zh-CN" sz="2800" b="1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捉到鼠。剪下附</a:t>
            </a:r>
            <a:endParaRPr lang="en-US" altLang="zh-CN" sz="2800" b="1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页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中图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，和同</a:t>
            </a:r>
            <a:endParaRPr lang="en-US" altLang="zh-CN" sz="2800" b="1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伴玩一玩。</a:t>
            </a:r>
            <a:endParaRPr lang="en-US" altLang="zh-CN" sz="2800" b="1"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643438" y="1917700"/>
          <a:ext cx="3529015" cy="35274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145"/>
                <a:gridCol w="504145"/>
                <a:gridCol w="504145"/>
                <a:gridCol w="504145"/>
                <a:gridCol w="504145"/>
                <a:gridCol w="504145"/>
                <a:gridCol w="504145"/>
              </a:tblGrid>
              <a:tr h="503918"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918"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918"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918"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918"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918"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918"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marL="91466" marR="91466" marT="45713" marB="45713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3622" name="图片 8" descr="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560763"/>
            <a:ext cx="406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3" name="图片 9" descr="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44950"/>
            <a:ext cx="42386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387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2"/>
          <p:cNvSpPr>
            <a:spLocks noChangeShapeType="1"/>
          </p:cNvSpPr>
          <p:nvPr/>
        </p:nvSpPr>
        <p:spPr bwMode="auto">
          <a:xfrm>
            <a:off x="1906588" y="260350"/>
            <a:ext cx="0" cy="8175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 rot="-1200000">
            <a:off x="684213" y="549275"/>
            <a:ext cx="2732087" cy="990600"/>
            <a:chOff x="0" y="0"/>
            <a:chExt cx="4304" cy="1561"/>
          </a:xfrm>
        </p:grpSpPr>
        <p:pic>
          <p:nvPicPr>
            <p:cNvPr id="24602" name="Picture 5" descr="header_b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12" b="56136"/>
            <a:stretch>
              <a:fillRect/>
            </a:stretch>
          </p:blipFill>
          <p:spPr bwMode="auto">
            <a:xfrm>
              <a:off x="321" y="481"/>
              <a:ext cx="3132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3" name="Oval 6"/>
            <p:cNvSpPr>
              <a:spLocks noChangeArrowheads="1"/>
            </p:cNvSpPr>
            <p:nvPr/>
          </p:nvSpPr>
          <p:spPr bwMode="auto">
            <a:xfrm>
              <a:off x="0" y="27"/>
              <a:ext cx="1703" cy="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24604" name="Oval 7"/>
            <p:cNvSpPr>
              <a:spLocks noChangeArrowheads="1"/>
            </p:cNvSpPr>
            <p:nvPr/>
          </p:nvSpPr>
          <p:spPr bwMode="auto">
            <a:xfrm>
              <a:off x="2602" y="27"/>
              <a:ext cx="1703" cy="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24605" name="Oval 8"/>
            <p:cNvSpPr>
              <a:spLocks noChangeArrowheads="1"/>
            </p:cNvSpPr>
            <p:nvPr/>
          </p:nvSpPr>
          <p:spPr bwMode="auto">
            <a:xfrm rot="3660000">
              <a:off x="494" y="228"/>
              <a:ext cx="1049" cy="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</p:grpSp>
      <p:sp>
        <p:nvSpPr>
          <p:cNvPr id="24581" name="Line 9"/>
          <p:cNvSpPr>
            <a:spLocks noChangeShapeType="1"/>
          </p:cNvSpPr>
          <p:nvPr/>
        </p:nvSpPr>
        <p:spPr bwMode="auto">
          <a:xfrm>
            <a:off x="1116013" y="669925"/>
            <a:ext cx="1587" cy="81756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4583" name="Group 23"/>
          <p:cNvGrpSpPr>
            <a:grpSpLocks/>
          </p:cNvGrpSpPr>
          <p:nvPr/>
        </p:nvGrpSpPr>
        <p:grpSpPr bwMode="auto">
          <a:xfrm>
            <a:off x="5773738" y="482600"/>
            <a:ext cx="2640012" cy="1884363"/>
            <a:chOff x="0" y="0"/>
            <a:chExt cx="4159" cy="2967"/>
          </a:xfrm>
        </p:grpSpPr>
        <p:pic>
          <p:nvPicPr>
            <p:cNvPr id="24586" name="Picture 24" descr="header_b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31" r="85" b="-159"/>
            <a:stretch>
              <a:fillRect/>
            </a:stretch>
          </p:blipFill>
          <p:spPr bwMode="auto">
            <a:xfrm>
              <a:off x="441" y="501"/>
              <a:ext cx="3428" cy="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7" name="Oval 25"/>
            <p:cNvSpPr>
              <a:spLocks noChangeArrowheads="1"/>
            </p:cNvSpPr>
            <p:nvPr/>
          </p:nvSpPr>
          <p:spPr bwMode="auto">
            <a:xfrm>
              <a:off x="0" y="0"/>
              <a:ext cx="1361" cy="10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24588" name="Oval 26"/>
            <p:cNvSpPr>
              <a:spLocks noChangeArrowheads="1"/>
            </p:cNvSpPr>
            <p:nvPr/>
          </p:nvSpPr>
          <p:spPr bwMode="auto">
            <a:xfrm>
              <a:off x="795" y="200"/>
              <a:ext cx="1361" cy="5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24589" name="Oval 27"/>
            <p:cNvSpPr>
              <a:spLocks noChangeArrowheads="1"/>
            </p:cNvSpPr>
            <p:nvPr/>
          </p:nvSpPr>
          <p:spPr bwMode="auto">
            <a:xfrm>
              <a:off x="2799" y="200"/>
              <a:ext cx="1361" cy="10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endParaRPr lang="zh-CN" altLang="en-US"/>
            </a:p>
          </p:txBody>
        </p:sp>
      </p:grpSp>
      <p:sp>
        <p:nvSpPr>
          <p:cNvPr id="24584" name="Line 28"/>
          <p:cNvSpPr>
            <a:spLocks noChangeShapeType="1"/>
          </p:cNvSpPr>
          <p:nvPr/>
        </p:nvSpPr>
        <p:spPr bwMode="auto">
          <a:xfrm>
            <a:off x="6804025" y="188913"/>
            <a:ext cx="0" cy="81756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1533" name="Text Box 2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030413"/>
            <a:ext cx="7778750" cy="37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05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332163"/>
            <a:ext cx="338455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 descr="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909888"/>
            <a:ext cx="3168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6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3332163"/>
            <a:ext cx="3119437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图片 46" descr="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3198813"/>
            <a:ext cx="2547937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47" descr="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3563938"/>
            <a:ext cx="30067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图片 48" descr="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3795713"/>
            <a:ext cx="17621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直接箭头连接符 50"/>
          <p:cNvCxnSpPr/>
          <p:nvPr/>
        </p:nvCxnSpPr>
        <p:spPr>
          <a:xfrm flipV="1">
            <a:off x="468313" y="1557338"/>
            <a:ext cx="0" cy="849312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 rot="5400000" flipV="1">
            <a:off x="7547769" y="2485232"/>
            <a:ext cx="0" cy="849312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弧形 52"/>
          <p:cNvSpPr/>
          <p:nvPr/>
        </p:nvSpPr>
        <p:spPr>
          <a:xfrm>
            <a:off x="4859338" y="692150"/>
            <a:ext cx="1116012" cy="1116013"/>
          </a:xfrm>
          <a:prstGeom prst="arc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4" name="弧形 53"/>
          <p:cNvSpPr/>
          <p:nvPr/>
        </p:nvSpPr>
        <p:spPr>
          <a:xfrm>
            <a:off x="1241425" y="3563938"/>
            <a:ext cx="1116013" cy="1116012"/>
          </a:xfrm>
          <a:prstGeom prst="arc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5" name="弧形 54"/>
          <p:cNvSpPr/>
          <p:nvPr/>
        </p:nvSpPr>
        <p:spPr>
          <a:xfrm>
            <a:off x="7200900" y="3968750"/>
            <a:ext cx="1116013" cy="1116013"/>
          </a:xfrm>
          <a:prstGeom prst="arc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56" name="直接箭头连接符 55"/>
          <p:cNvCxnSpPr/>
          <p:nvPr/>
        </p:nvCxnSpPr>
        <p:spPr>
          <a:xfrm rot="16200000" flipH="1" flipV="1">
            <a:off x="4434682" y="5380831"/>
            <a:ext cx="0" cy="849313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48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17919E-6 L -0.27951 -0.351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-1759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8208E-6 L 0 -0.3567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85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33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36994E-6 L 0.30712 -0.378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-1893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1335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16185E-6 L -0.37899 -4.16185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17919E-6 L 0.34254 3.17919E-6 " pathEditMode="relative" ptsTypes="AA">
                                      <p:cBhvr>
                                        <p:cTn id="9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42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219200"/>
            <a:ext cx="242887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 descr="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836613"/>
            <a:ext cx="2363787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1009650"/>
            <a:ext cx="2382838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图片 46" descr="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2052637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47" descr="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59188"/>
            <a:ext cx="286702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图片 48" descr="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4025900"/>
            <a:ext cx="1760537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直接箭头连接符 50"/>
          <p:cNvCxnSpPr/>
          <p:nvPr/>
        </p:nvCxnSpPr>
        <p:spPr>
          <a:xfrm flipV="1">
            <a:off x="355600" y="1557338"/>
            <a:ext cx="0" cy="849312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 rot="5400000" flipV="1">
            <a:off x="7547769" y="2485232"/>
            <a:ext cx="0" cy="849312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弧形 52"/>
          <p:cNvSpPr/>
          <p:nvPr/>
        </p:nvSpPr>
        <p:spPr>
          <a:xfrm>
            <a:off x="4643438" y="944563"/>
            <a:ext cx="1116012" cy="1116012"/>
          </a:xfrm>
          <a:prstGeom prst="arc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4" name="弧形 53"/>
          <p:cNvSpPr/>
          <p:nvPr/>
        </p:nvSpPr>
        <p:spPr>
          <a:xfrm>
            <a:off x="1241425" y="3563938"/>
            <a:ext cx="1116013" cy="1116012"/>
          </a:xfrm>
          <a:prstGeom prst="arc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5" name="弧形 54"/>
          <p:cNvSpPr/>
          <p:nvPr/>
        </p:nvSpPr>
        <p:spPr>
          <a:xfrm>
            <a:off x="7200900" y="3968750"/>
            <a:ext cx="1116013" cy="1116013"/>
          </a:xfrm>
          <a:prstGeom prst="arc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56" name="直接箭头连接符 55"/>
          <p:cNvCxnSpPr/>
          <p:nvPr/>
        </p:nvCxnSpPr>
        <p:spPr>
          <a:xfrm rot="16200000" flipH="1" flipV="1">
            <a:off x="4434682" y="5380831"/>
            <a:ext cx="0" cy="849313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/>
        </p:nvSpPr>
        <p:spPr>
          <a:xfrm>
            <a:off x="179388" y="836613"/>
            <a:ext cx="8783637" cy="2519362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427288" y="2762250"/>
            <a:ext cx="1697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>
                <a:solidFill>
                  <a:srgbClr val="7030A0"/>
                </a:solidFill>
                <a:latin typeface="楷体_GB2312" pitchFamily="49" charset="-122"/>
                <a:ea typeface="楷体_GB2312" pitchFamily="49" charset="-122"/>
              </a:rPr>
              <a:t>平移现象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79388" y="3500438"/>
            <a:ext cx="8783637" cy="28448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513013" y="5753100"/>
            <a:ext cx="1695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>
                <a:solidFill>
                  <a:srgbClr val="7030A0"/>
                </a:solidFill>
                <a:latin typeface="楷体_GB2312" pitchFamily="49" charset="-122"/>
                <a:ea typeface="楷体_GB2312" pitchFamily="49" charset="-122"/>
              </a:rPr>
              <a:t>旋转现象</a:t>
            </a:r>
          </a:p>
        </p:txBody>
      </p:sp>
    </p:spTree>
    <p:extLst>
      <p:ext uri="{BB962C8B-B14F-4D97-AF65-F5344CB8AC3E}">
        <p14:creationId xmlns:p14="http://schemas.microsoft.com/office/powerpoint/2010/main" val="1454207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4624E-7 L -1.38889E-6 0.4531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6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9861 " pathEditMode="relative" ptsTypes="AA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8.67052E-7 L 5.55556E-7 -0.4196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9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1 0.0437 L -0.01841 -0.4094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6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611981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30425"/>
            <a:ext cx="2951162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34004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908175" y="5118100"/>
            <a:ext cx="1008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>
                <a:solidFill>
                  <a:srgbClr val="7030A0"/>
                </a:solidFill>
                <a:latin typeface="楷体_GB2312" pitchFamily="49" charset="-122"/>
                <a:ea typeface="楷体_GB2312" pitchFamily="49" charset="-122"/>
              </a:rPr>
              <a:t>平移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665788" y="5118100"/>
            <a:ext cx="1209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>
                <a:solidFill>
                  <a:srgbClr val="7030A0"/>
                </a:solidFill>
                <a:latin typeface="楷体_GB2312" pitchFamily="49" charset="-122"/>
                <a:ea typeface="楷体_GB2312" pitchFamily="49" charset="-122"/>
              </a:rPr>
              <a:t>旋转</a:t>
            </a:r>
          </a:p>
        </p:txBody>
      </p:sp>
    </p:spTree>
    <p:extLst>
      <p:ext uri="{BB962C8B-B14F-4D97-AF65-F5344CB8AC3E}">
        <p14:creationId xmlns:p14="http://schemas.microsoft.com/office/powerpoint/2010/main" val="2409524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341438"/>
            <a:ext cx="75247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20051261348553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38375"/>
            <a:ext cx="220662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200512613464315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4195763"/>
            <a:ext cx="134143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 descr="200512613465961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029075"/>
            <a:ext cx="18764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2005126134729489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14575"/>
            <a:ext cx="216217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 descr="2005126134740683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4927600"/>
            <a:ext cx="153352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 descr="2005126134757179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29075"/>
            <a:ext cx="2265363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 descr="2005126134825953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149475"/>
            <a:ext cx="1408112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 descr="2005126134834572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5157788"/>
            <a:ext cx="19145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 descr="200609230936070564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028825"/>
            <a:ext cx="230663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192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7" descr="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549275"/>
            <a:ext cx="1792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539750" y="1497013"/>
            <a:ext cx="820896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观察下面物体的运动，是平移的画“△”，是旋</a:t>
            </a:r>
            <a:endParaRPr lang="en-US" altLang="zh-CN" sz="2800" b="1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转的画“○”。</a:t>
            </a:r>
          </a:p>
        </p:txBody>
      </p:sp>
      <p:pic>
        <p:nvPicPr>
          <p:cNvPr id="16388" name="图片 8" descr="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52738"/>
            <a:ext cx="2954337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9" descr="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852738"/>
            <a:ext cx="29305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10" descr="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836863"/>
            <a:ext cx="2909888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等腰三角形 11"/>
          <p:cNvSpPr/>
          <p:nvPr/>
        </p:nvSpPr>
        <p:spPr>
          <a:xfrm>
            <a:off x="1555750" y="4765675"/>
            <a:ext cx="417513" cy="358775"/>
          </a:xfrm>
          <a:prstGeom prst="triangl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>
            <a:off x="4500563" y="4765675"/>
            <a:ext cx="417512" cy="358775"/>
          </a:xfrm>
          <a:prstGeom prst="triangl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419975" y="4797425"/>
            <a:ext cx="360363" cy="360363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90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图片 7" descr="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692150"/>
            <a:ext cx="1792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539750" y="1497013"/>
            <a:ext cx="22526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涂一涂。</a:t>
            </a:r>
          </a:p>
        </p:txBody>
      </p:sp>
      <p:pic>
        <p:nvPicPr>
          <p:cNvPr id="17415" name="图片 8" descr="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1788"/>
            <a:ext cx="3948113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图片 9" descr="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814388"/>
            <a:ext cx="6840538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 descr="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2724150"/>
            <a:ext cx="13700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3765550"/>
            <a:ext cx="1370013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5994400"/>
            <a:ext cx="9223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182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 descr="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3206750"/>
            <a:ext cx="1273175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图片 56" descr="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3919538"/>
            <a:ext cx="122238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图片 38" descr="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92150"/>
            <a:ext cx="1246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4318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Box 40"/>
          <p:cNvSpPr txBox="1">
            <a:spLocks noChangeArrowheads="1"/>
          </p:cNvSpPr>
          <p:nvPr/>
        </p:nvSpPr>
        <p:spPr bwMode="auto">
          <a:xfrm>
            <a:off x="971550" y="1412875"/>
            <a:ext cx="747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/>
              <a:t>移一移，描一描。</a:t>
            </a:r>
          </a:p>
        </p:txBody>
      </p:sp>
      <p:graphicFrame>
        <p:nvGraphicFramePr>
          <p:cNvPr id="43" name="表格 42"/>
          <p:cNvGraphicFramePr>
            <a:graphicFrameLocks noGrp="1"/>
          </p:cNvGraphicFramePr>
          <p:nvPr/>
        </p:nvGraphicFramePr>
        <p:xfrm>
          <a:off x="3708400" y="2349500"/>
          <a:ext cx="5148260" cy="3167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20"/>
                <a:gridCol w="396020"/>
                <a:gridCol w="396020"/>
                <a:gridCol w="396020"/>
                <a:gridCol w="396020"/>
                <a:gridCol w="396020"/>
                <a:gridCol w="396020"/>
                <a:gridCol w="396020"/>
                <a:gridCol w="396020"/>
                <a:gridCol w="396020"/>
                <a:gridCol w="396020"/>
                <a:gridCol w="396020"/>
                <a:gridCol w="396020"/>
              </a:tblGrid>
              <a:tr h="395883"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83"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83"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83"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83"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83"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83"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883"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marL="91445" marR="91445" marT="45706" marB="45706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71" name="TextBox 43"/>
          <p:cNvSpPr txBox="1">
            <a:spLocks noChangeArrowheads="1"/>
          </p:cNvSpPr>
          <p:nvPr/>
        </p:nvSpPr>
        <p:spPr bwMode="auto">
          <a:xfrm>
            <a:off x="250825" y="2906713"/>
            <a:ext cx="3600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/>
              <a:t>把棋子向下平移</a:t>
            </a:r>
            <a:r>
              <a:rPr lang="en-US" altLang="zh-CN" sz="2800"/>
              <a:t>4</a:t>
            </a:r>
            <a:r>
              <a:rPr lang="zh-CN" altLang="en-US" sz="2800"/>
              <a:t>格。</a:t>
            </a:r>
          </a:p>
        </p:txBody>
      </p:sp>
      <p:sp>
        <p:nvSpPr>
          <p:cNvPr id="18572" name="TextBox 44"/>
          <p:cNvSpPr txBox="1">
            <a:spLocks noChangeArrowheads="1"/>
          </p:cNvSpPr>
          <p:nvPr/>
        </p:nvSpPr>
        <p:spPr bwMode="auto">
          <a:xfrm>
            <a:off x="250825" y="3554413"/>
            <a:ext cx="3600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/>
              <a:t>把铅笔向右平移</a:t>
            </a:r>
            <a:r>
              <a:rPr lang="en-US" altLang="zh-CN" sz="2800"/>
              <a:t>3</a:t>
            </a:r>
            <a:r>
              <a:rPr lang="zh-CN" altLang="en-US" sz="2800"/>
              <a:t>格。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0825" y="4202113"/>
            <a:ext cx="38163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spc="-200" dirty="0"/>
              <a:t>把三角尺向左平移</a:t>
            </a:r>
            <a:r>
              <a:rPr lang="en-US" altLang="zh-CN" sz="2800" spc="-200" dirty="0"/>
              <a:t>2</a:t>
            </a:r>
            <a:r>
              <a:rPr lang="zh-CN" altLang="en-US" sz="2800" spc="-200" dirty="0"/>
              <a:t>格。</a:t>
            </a:r>
          </a:p>
        </p:txBody>
      </p:sp>
      <p:pic>
        <p:nvPicPr>
          <p:cNvPr id="47" name="图片 46" descr="1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910013"/>
            <a:ext cx="1079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图片 50" descr="1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3449638"/>
            <a:ext cx="200025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图片 48" descr="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3460750"/>
            <a:ext cx="188912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49" descr="1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195638"/>
            <a:ext cx="126047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图片 51" descr="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3860800"/>
            <a:ext cx="188912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图片 52" descr="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4252913"/>
            <a:ext cx="188912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图片 53" descr="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4641850"/>
            <a:ext cx="188912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 descr="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5045075"/>
            <a:ext cx="188912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 descr="1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3933825"/>
            <a:ext cx="1079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图片 59" descr="1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3922713"/>
            <a:ext cx="1079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图片 60" descr="1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3922713"/>
            <a:ext cx="1095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图片 62" descr="1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3201988"/>
            <a:ext cx="12604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图片 63" descr="1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3201988"/>
            <a:ext cx="12588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25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图片 38" descr="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92150"/>
            <a:ext cx="1246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4318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40"/>
          <p:cNvSpPr txBox="1">
            <a:spLocks noChangeArrowheads="1"/>
          </p:cNvSpPr>
          <p:nvPr/>
        </p:nvSpPr>
        <p:spPr bwMode="auto">
          <a:xfrm>
            <a:off x="971550" y="1412875"/>
            <a:ext cx="74723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/>
              <a:t>说一说，铅笔和三角尺怎样才能平移到图③的位置？</a:t>
            </a:r>
          </a:p>
        </p:txBody>
      </p:sp>
      <p:graphicFrame>
        <p:nvGraphicFramePr>
          <p:cNvPr id="43" name="表格 42"/>
          <p:cNvGraphicFramePr>
            <a:graphicFrameLocks noGrp="1"/>
          </p:cNvGraphicFramePr>
          <p:nvPr/>
        </p:nvGraphicFramePr>
        <p:xfrm>
          <a:off x="611188" y="2709863"/>
          <a:ext cx="5184776" cy="32400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97"/>
                <a:gridCol w="648097"/>
                <a:gridCol w="648097"/>
                <a:gridCol w="648097"/>
                <a:gridCol w="648097"/>
                <a:gridCol w="648097"/>
                <a:gridCol w="648097"/>
                <a:gridCol w="648097"/>
              </a:tblGrid>
              <a:tr h="648017"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17"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17"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17"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17"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000" dirty="0"/>
                    </a:p>
                  </a:txBody>
                  <a:tcPr marL="91454" marR="91454" marT="45721" marB="45721" anchor="ctr"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520" name="图片 46" descr="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695575"/>
            <a:ext cx="119062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21" name="图片 27" descr="1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4532313"/>
            <a:ext cx="16065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22" name="图片 28" descr="1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3235325"/>
            <a:ext cx="16065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23" name="图片 29" descr="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992563"/>
            <a:ext cx="117475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24" name="TextBox 30"/>
          <p:cNvSpPr txBox="1">
            <a:spLocks noChangeArrowheads="1"/>
          </p:cNvSpPr>
          <p:nvPr/>
        </p:nvSpPr>
        <p:spPr bwMode="auto">
          <a:xfrm>
            <a:off x="809625" y="4043363"/>
            <a:ext cx="920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400"/>
              <a:t>图①</a:t>
            </a:r>
          </a:p>
        </p:txBody>
      </p:sp>
      <p:sp>
        <p:nvSpPr>
          <p:cNvPr id="19525" name="TextBox 31"/>
          <p:cNvSpPr txBox="1">
            <a:spLocks noChangeArrowheads="1"/>
          </p:cNvSpPr>
          <p:nvPr/>
        </p:nvSpPr>
        <p:spPr bwMode="auto">
          <a:xfrm>
            <a:off x="2082800" y="5324475"/>
            <a:ext cx="920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400"/>
              <a:t>图②</a:t>
            </a:r>
          </a:p>
        </p:txBody>
      </p:sp>
      <p:sp>
        <p:nvSpPr>
          <p:cNvPr id="19526" name="TextBox 32"/>
          <p:cNvSpPr txBox="1">
            <a:spLocks noChangeArrowheads="1"/>
          </p:cNvSpPr>
          <p:nvPr/>
        </p:nvSpPr>
        <p:spPr bwMode="auto">
          <a:xfrm>
            <a:off x="4017963" y="5310188"/>
            <a:ext cx="919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400"/>
              <a:t>图③</a:t>
            </a:r>
          </a:p>
        </p:txBody>
      </p:sp>
      <p:sp>
        <p:nvSpPr>
          <p:cNvPr id="34" name="弧形 33"/>
          <p:cNvSpPr/>
          <p:nvPr/>
        </p:nvSpPr>
        <p:spPr>
          <a:xfrm flipV="1">
            <a:off x="1250950" y="3819525"/>
            <a:ext cx="647700" cy="338138"/>
          </a:xfrm>
          <a:prstGeom prst="arc">
            <a:avLst>
              <a:gd name="adj1" fmla="val 11229296"/>
              <a:gd name="adj2" fmla="val 21167872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" name="弧形 34"/>
          <p:cNvSpPr/>
          <p:nvPr/>
        </p:nvSpPr>
        <p:spPr>
          <a:xfrm flipV="1">
            <a:off x="1908175" y="3819525"/>
            <a:ext cx="647700" cy="338138"/>
          </a:xfrm>
          <a:prstGeom prst="arc">
            <a:avLst>
              <a:gd name="adj1" fmla="val 11229296"/>
              <a:gd name="adj2" fmla="val 21167872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弧形 35"/>
          <p:cNvSpPr/>
          <p:nvPr/>
        </p:nvSpPr>
        <p:spPr>
          <a:xfrm flipV="1">
            <a:off x="2555875" y="3816350"/>
            <a:ext cx="647700" cy="338138"/>
          </a:xfrm>
          <a:prstGeom prst="arc">
            <a:avLst>
              <a:gd name="adj1" fmla="val 11229296"/>
              <a:gd name="adj2" fmla="val 21167872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弧形 36"/>
          <p:cNvSpPr/>
          <p:nvPr/>
        </p:nvSpPr>
        <p:spPr>
          <a:xfrm flipV="1">
            <a:off x="3203575" y="3816350"/>
            <a:ext cx="647700" cy="338138"/>
          </a:xfrm>
          <a:prstGeom prst="arc">
            <a:avLst>
              <a:gd name="adj1" fmla="val 11229296"/>
              <a:gd name="adj2" fmla="val 21167872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" name="弧形 37"/>
          <p:cNvSpPr/>
          <p:nvPr/>
        </p:nvSpPr>
        <p:spPr>
          <a:xfrm flipV="1">
            <a:off x="3851275" y="3822700"/>
            <a:ext cx="649288" cy="338138"/>
          </a:xfrm>
          <a:prstGeom prst="arc">
            <a:avLst>
              <a:gd name="adj1" fmla="val 11229296"/>
              <a:gd name="adj2" fmla="val 21167872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弧形 39"/>
          <p:cNvSpPr/>
          <p:nvPr/>
        </p:nvSpPr>
        <p:spPr>
          <a:xfrm rot="16200000" flipV="1">
            <a:off x="4145757" y="4147344"/>
            <a:ext cx="647700" cy="338137"/>
          </a:xfrm>
          <a:prstGeom prst="arc">
            <a:avLst>
              <a:gd name="adj1" fmla="val 11229296"/>
              <a:gd name="adj2" fmla="val 21167872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2" name="弧形 41"/>
          <p:cNvSpPr/>
          <p:nvPr/>
        </p:nvSpPr>
        <p:spPr>
          <a:xfrm rot="16200000" flipV="1">
            <a:off x="4160044" y="4795044"/>
            <a:ext cx="647700" cy="338138"/>
          </a:xfrm>
          <a:prstGeom prst="arc">
            <a:avLst>
              <a:gd name="adj1" fmla="val 11229296"/>
              <a:gd name="adj2" fmla="val 21167872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795963" y="2695575"/>
            <a:ext cx="3600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铅笔先向右平移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格，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795963" y="3289300"/>
            <a:ext cx="3600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再向下平移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格。</a:t>
            </a:r>
          </a:p>
        </p:txBody>
      </p:sp>
      <p:sp>
        <p:nvSpPr>
          <p:cNvPr id="58" name="弧形 57"/>
          <p:cNvSpPr/>
          <p:nvPr/>
        </p:nvSpPr>
        <p:spPr>
          <a:xfrm rot="16200000" flipV="1">
            <a:off x="887413" y="4173538"/>
            <a:ext cx="649287" cy="338137"/>
          </a:xfrm>
          <a:prstGeom prst="arc">
            <a:avLst>
              <a:gd name="adj1" fmla="val 11229296"/>
              <a:gd name="adj2" fmla="val 21167872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5" name="弧形 64"/>
          <p:cNvSpPr/>
          <p:nvPr/>
        </p:nvSpPr>
        <p:spPr>
          <a:xfrm rot="16200000" flipV="1">
            <a:off x="902494" y="4820444"/>
            <a:ext cx="647700" cy="338138"/>
          </a:xfrm>
          <a:prstGeom prst="arc">
            <a:avLst>
              <a:gd name="adj1" fmla="val 11229296"/>
              <a:gd name="adj2" fmla="val 21167872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6" name="弧形 65"/>
          <p:cNvSpPr/>
          <p:nvPr/>
        </p:nvSpPr>
        <p:spPr>
          <a:xfrm flipV="1">
            <a:off x="1249363" y="5135563"/>
            <a:ext cx="647700" cy="338137"/>
          </a:xfrm>
          <a:prstGeom prst="arc">
            <a:avLst>
              <a:gd name="adj1" fmla="val 11229296"/>
              <a:gd name="adj2" fmla="val 21167872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7" name="弧形 66"/>
          <p:cNvSpPr/>
          <p:nvPr/>
        </p:nvSpPr>
        <p:spPr>
          <a:xfrm flipV="1">
            <a:off x="1906588" y="5135563"/>
            <a:ext cx="647700" cy="338137"/>
          </a:xfrm>
          <a:prstGeom prst="arc">
            <a:avLst>
              <a:gd name="adj1" fmla="val 11229296"/>
              <a:gd name="adj2" fmla="val 21167872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8" name="弧形 67"/>
          <p:cNvSpPr/>
          <p:nvPr/>
        </p:nvSpPr>
        <p:spPr>
          <a:xfrm flipV="1">
            <a:off x="2554288" y="5130800"/>
            <a:ext cx="647700" cy="338138"/>
          </a:xfrm>
          <a:prstGeom prst="arc">
            <a:avLst>
              <a:gd name="adj1" fmla="val 11229296"/>
              <a:gd name="adj2" fmla="val 21167872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9" name="弧形 68"/>
          <p:cNvSpPr/>
          <p:nvPr/>
        </p:nvSpPr>
        <p:spPr>
          <a:xfrm flipV="1">
            <a:off x="3201988" y="5130800"/>
            <a:ext cx="649287" cy="338138"/>
          </a:xfrm>
          <a:prstGeom prst="arc">
            <a:avLst>
              <a:gd name="adj1" fmla="val 11229296"/>
              <a:gd name="adj2" fmla="val 21167872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0" name="弧形 69"/>
          <p:cNvSpPr/>
          <p:nvPr/>
        </p:nvSpPr>
        <p:spPr>
          <a:xfrm flipV="1">
            <a:off x="3851275" y="5138738"/>
            <a:ext cx="647700" cy="338137"/>
          </a:xfrm>
          <a:prstGeom prst="arc">
            <a:avLst>
              <a:gd name="adj1" fmla="val 11229296"/>
              <a:gd name="adj2" fmla="val 21167872"/>
            </a:avLst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5795963" y="3824288"/>
            <a:ext cx="3600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铅笔先向下平移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格，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5795963" y="4418013"/>
            <a:ext cx="3600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再向右平移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格。</a:t>
            </a:r>
          </a:p>
        </p:txBody>
      </p:sp>
    </p:spTree>
    <p:extLst>
      <p:ext uri="{BB962C8B-B14F-4D97-AF65-F5344CB8AC3E}">
        <p14:creationId xmlns:p14="http://schemas.microsoft.com/office/powerpoint/2010/main" val="287561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5" grpId="0"/>
      <p:bldP spid="71" grpId="0"/>
      <p:bldP spid="7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277</Words>
  <Application>Microsoft Office PowerPoint</Application>
  <PresentationFormat>全屏显示(4:3)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</cp:revision>
  <dcterms:created xsi:type="dcterms:W3CDTF">2017-04-11T15:08:05Z</dcterms:created>
  <dcterms:modified xsi:type="dcterms:W3CDTF">2017-04-20T15:47:26Z</dcterms:modified>
</cp:coreProperties>
</file>