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Default Extension="gif" ContentType="image/gif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59" r:id="rId4"/>
    <p:sldId id="261" r:id="rId5"/>
    <p:sldId id="262" r:id="rId6"/>
    <p:sldId id="314" r:id="rId7"/>
    <p:sldId id="316" r:id="rId8"/>
    <p:sldId id="317" r:id="rId9"/>
    <p:sldId id="319" r:id="rId10"/>
    <p:sldId id="320" r:id="rId11"/>
    <p:sldId id="322" r:id="rId12"/>
    <p:sldId id="345" r:id="rId13"/>
    <p:sldId id="326" r:id="rId14"/>
    <p:sldId id="350" r:id="rId15"/>
    <p:sldId id="328" r:id="rId16"/>
    <p:sldId id="329" r:id="rId17"/>
    <p:sldId id="331" r:id="rId18"/>
    <p:sldId id="346" r:id="rId19"/>
    <p:sldId id="332" r:id="rId20"/>
    <p:sldId id="341" r:id="rId21"/>
    <p:sldId id="275" r:id="rId22"/>
    <p:sldId id="274" r:id="rId23"/>
    <p:sldId id="353" r:id="rId24"/>
    <p:sldId id="313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33CC33"/>
    <a:srgbClr val="E010D1"/>
    <a:srgbClr val="FF9900"/>
    <a:srgbClr val="99FF66"/>
    <a:srgbClr val="319F4E"/>
    <a:srgbClr val="3FB15A"/>
    <a:srgbClr val="59A44C"/>
    <a:srgbClr val="D4A3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E9D57-D52C-4398-B807-7AD9FADE19CF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10C4-71C4-4347-A27B-28C3D80656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A67862-F752-4676-99C9-7C516BDAA29C}" type="datetimeFigureOut">
              <a:rPr lang="zh-CN" altLang="en-US" smtClean="0"/>
              <a:pPr/>
              <a:t>2017-04-16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AA304F-0750-4EBC-8E92-91556D1BA9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38048;&#19982;&#27695;&#27668;&#30340;&#21453;&#24212;%20&#26631;&#28165;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hyperlink" Target="&#38048;&#22312;&#27695;&#27668;&#20013;&#29123;&#28903;&#35270;&#39057;.mp4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14480" y="0"/>
            <a:ext cx="7929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b="1" cap="small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人教</a:t>
            </a:r>
            <a:r>
              <a:rPr lang="zh-CN" altLang="en-US" sz="4400" b="1" cap="small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版  必修</a:t>
            </a:r>
            <a:r>
              <a:rPr lang="en-US" altLang="zh-CN" sz="4400" b="1" cap="small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8828" y="4857760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200" b="1" cap="small" dirty="0" smtClean="0">
                <a:solidFill>
                  <a:srgbClr val="0070C0"/>
                </a:solidFill>
                <a:latin typeface="+mj-ea"/>
              </a:rPr>
              <a:t>遂溪县第一中学      高一化学</a:t>
            </a:r>
            <a:endParaRPr lang="en-US" altLang="zh-CN" sz="3200" b="1" cap="small" dirty="0" smtClean="0">
              <a:solidFill>
                <a:srgbClr val="0070C0"/>
              </a:solidFill>
              <a:latin typeface="+mj-ea"/>
            </a:endParaRPr>
          </a:p>
          <a:p>
            <a:pPr algn="ctr">
              <a:spcBef>
                <a:spcPct val="0"/>
              </a:spcBef>
            </a:pPr>
            <a:endParaRPr lang="en-US" altLang="zh-CN" sz="3200" b="1" cap="small" dirty="0" smtClean="0">
              <a:solidFill>
                <a:srgbClr val="0070C0"/>
              </a:solidFill>
              <a:latin typeface="+mj-ea"/>
            </a:endParaRPr>
          </a:p>
          <a:p>
            <a:pPr algn="ctr">
              <a:spcBef>
                <a:spcPct val="0"/>
              </a:spcBef>
            </a:pPr>
            <a:r>
              <a:rPr lang="zh-CN" altLang="en-US" sz="3200" b="1" cap="small" dirty="0" smtClean="0">
                <a:solidFill>
                  <a:srgbClr val="0070C0"/>
                </a:solidFill>
                <a:latin typeface="+mj-ea"/>
              </a:rPr>
              <a:t>黎宏妃</a:t>
            </a:r>
            <a:endParaRPr lang="en-US" altLang="zh-CN" sz="3200" b="1" cap="small" dirty="0" smtClean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9" name="标题 2"/>
          <p:cNvSpPr txBox="1">
            <a:spLocks/>
          </p:cNvSpPr>
          <p:nvPr/>
        </p:nvSpPr>
        <p:spPr>
          <a:xfrm>
            <a:off x="1357290" y="2428868"/>
            <a:ext cx="8064500" cy="14700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</a:pPr>
            <a:endParaRPr kumimoji="0" lang="en-US" altLang="zh-CN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第三节  化学键（第</a:t>
            </a:r>
            <a:r>
              <a:rPr kumimoji="0" lang="en-US" altLang="zh-CN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1</a:t>
            </a:r>
            <a:r>
              <a:rPr kumimoji="0" lang="zh-CN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课时）</a:t>
            </a:r>
            <a:r>
              <a:rPr kumimoji="0" lang="en-US" altLang="zh-CN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endParaRPr kumimoji="0" lang="zh-CN" altLang="en-US" sz="3600" b="1" i="0" u="none" strike="noStrike" kern="1200" cap="small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85918" y="1500174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600" b="1" cap="small" dirty="0" smtClean="0">
                <a:solidFill>
                  <a:srgbClr val="0000FF"/>
                </a:solidFill>
                <a:latin typeface="华文楷体"/>
                <a:ea typeface="华文楷体"/>
              </a:rPr>
              <a:t>第一章  物质结构  元素周期律</a:t>
            </a:r>
            <a:endParaRPr lang="en-US" altLang="zh-CN" sz="3600" b="1" cap="small" dirty="0" smtClean="0">
              <a:solidFill>
                <a:srgbClr val="0000FF"/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1285860"/>
            <a:ext cx="2971800" cy="1676400"/>
            <a:chOff x="0" y="0"/>
            <a:chExt cx="2400" cy="1488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0" y="0"/>
              <a:ext cx="1344" cy="1488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202953">
              <a:off x="432" y="144"/>
              <a:ext cx="674" cy="1042"/>
              <a:chOff x="0" y="0"/>
              <a:chExt cx="812" cy="573"/>
            </a:xfrm>
          </p:grpSpPr>
          <p:sp>
            <p:nvSpPr>
              <p:cNvPr id="34821" name="未知"/>
              <p:cNvSpPr>
                <a:spLocks/>
              </p:cNvSpPr>
              <p:nvPr/>
            </p:nvSpPr>
            <p:spPr bwMode="auto">
              <a:xfrm flipH="1">
                <a:off x="0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2" name="未知"/>
              <p:cNvSpPr>
                <a:spLocks/>
              </p:cNvSpPr>
              <p:nvPr/>
            </p:nvSpPr>
            <p:spPr bwMode="auto">
              <a:xfrm>
                <a:off x="443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160"/>
                <a:ext cx="295" cy="160"/>
                <a:chOff x="0" y="0"/>
                <a:chExt cx="192" cy="96"/>
              </a:xfrm>
            </p:grpSpPr>
            <p:sp>
              <p:nvSpPr>
                <p:cNvPr id="34824" name="Oval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25" name="Oval 9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43" y="160"/>
                <a:ext cx="295" cy="160"/>
                <a:chOff x="0" y="0"/>
                <a:chExt cx="192" cy="96"/>
              </a:xfrm>
            </p:grpSpPr>
            <p:sp>
              <p:nvSpPr>
                <p:cNvPr id="34827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28" name="Oval 12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4829" name="未知"/>
              <p:cNvSpPr>
                <a:spLocks/>
              </p:cNvSpPr>
              <p:nvPr/>
            </p:nvSpPr>
            <p:spPr bwMode="auto">
              <a:xfrm>
                <a:off x="221" y="480"/>
                <a:ext cx="443" cy="93"/>
              </a:xfrm>
              <a:custGeom>
                <a:avLst/>
                <a:gdLst>
                  <a:gd name="T0" fmla="*/ 0 w 384"/>
                  <a:gd name="T1" fmla="*/ 0 h 56"/>
                  <a:gd name="T2" fmla="*/ 302 w 384"/>
                  <a:gd name="T3" fmla="*/ 2788 h 56"/>
                  <a:gd name="T4" fmla="*/ 601 w 384"/>
                  <a:gd name="T5" fmla="*/ 2788 h 56"/>
                  <a:gd name="T6" fmla="*/ 1207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1104" y="0"/>
              <a:ext cx="1296" cy="1488"/>
            </a:xfrm>
            <a:prstGeom prst="ellipse">
              <a:avLst/>
            </a:prstGeom>
            <a:solidFill>
              <a:srgbClr val="D60093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 rot="-333912">
              <a:off x="1248" y="240"/>
              <a:ext cx="624" cy="967"/>
              <a:chOff x="0" y="0"/>
              <a:chExt cx="812" cy="573"/>
            </a:xfrm>
          </p:grpSpPr>
          <p:sp>
            <p:nvSpPr>
              <p:cNvPr id="34832" name="未知"/>
              <p:cNvSpPr>
                <a:spLocks/>
              </p:cNvSpPr>
              <p:nvPr/>
            </p:nvSpPr>
            <p:spPr bwMode="auto">
              <a:xfrm flipH="1">
                <a:off x="0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3" name="未知"/>
              <p:cNvSpPr>
                <a:spLocks/>
              </p:cNvSpPr>
              <p:nvPr/>
            </p:nvSpPr>
            <p:spPr bwMode="auto">
              <a:xfrm>
                <a:off x="443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0" y="160"/>
                <a:ext cx="295" cy="160"/>
                <a:chOff x="0" y="0"/>
                <a:chExt cx="192" cy="96"/>
              </a:xfrm>
            </p:grpSpPr>
            <p:sp>
              <p:nvSpPr>
                <p:cNvPr id="34835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36" name="Oval 20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443" y="160"/>
                <a:ext cx="295" cy="160"/>
                <a:chOff x="0" y="0"/>
                <a:chExt cx="192" cy="96"/>
              </a:xfrm>
            </p:grpSpPr>
            <p:sp>
              <p:nvSpPr>
                <p:cNvPr id="34838" name="Oval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39" name="Oval 23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4840" name="未知"/>
              <p:cNvSpPr>
                <a:spLocks/>
              </p:cNvSpPr>
              <p:nvPr/>
            </p:nvSpPr>
            <p:spPr bwMode="auto">
              <a:xfrm>
                <a:off x="221" y="480"/>
                <a:ext cx="443" cy="93"/>
              </a:xfrm>
              <a:custGeom>
                <a:avLst/>
                <a:gdLst>
                  <a:gd name="T0" fmla="*/ 0 w 384"/>
                  <a:gd name="T1" fmla="*/ 0 h 56"/>
                  <a:gd name="T2" fmla="*/ 302 w 384"/>
                  <a:gd name="T3" fmla="*/ 2788 h 56"/>
                  <a:gd name="T4" fmla="*/ 601 w 384"/>
                  <a:gd name="T5" fmla="*/ 2788 h 56"/>
                  <a:gd name="T6" fmla="*/ 1207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643174" y="285728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H</a:t>
            </a:r>
            <a:r>
              <a:rPr lang="en-US" sz="4000" baseline="-25000" dirty="0">
                <a:latin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</a:rPr>
              <a:t>+Cl</a:t>
            </a:r>
            <a:r>
              <a:rPr lang="en-US" sz="4000" baseline="-25000" dirty="0">
                <a:latin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</a:rPr>
              <a:t>===</a:t>
            </a:r>
            <a:r>
              <a:rPr lang="en-US" sz="4000" dirty="0">
                <a:latin typeface="Times New Roman" pitchFamily="18" charset="0"/>
              </a:rPr>
              <a:t>2HCl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143372" y="21429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itchFamily="18" charset="0"/>
              </a:rPr>
              <a:t>点燃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5643570" y="1000108"/>
            <a:ext cx="2971800" cy="1676400"/>
            <a:chOff x="0" y="0"/>
            <a:chExt cx="2400" cy="1488"/>
          </a:xfrm>
        </p:grpSpPr>
        <p:sp>
          <p:nvSpPr>
            <p:cNvPr id="34847" name="Oval 31"/>
            <p:cNvSpPr>
              <a:spLocks noChangeArrowheads="1"/>
            </p:cNvSpPr>
            <p:nvPr/>
          </p:nvSpPr>
          <p:spPr bwMode="auto">
            <a:xfrm>
              <a:off x="0" y="0"/>
              <a:ext cx="1344" cy="1488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 rot="202953">
              <a:off x="432" y="144"/>
              <a:ext cx="674" cy="1042"/>
              <a:chOff x="0" y="0"/>
              <a:chExt cx="812" cy="573"/>
            </a:xfrm>
          </p:grpSpPr>
          <p:sp>
            <p:nvSpPr>
              <p:cNvPr id="34849" name="未知"/>
              <p:cNvSpPr>
                <a:spLocks/>
              </p:cNvSpPr>
              <p:nvPr/>
            </p:nvSpPr>
            <p:spPr bwMode="auto">
              <a:xfrm flipH="1">
                <a:off x="0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50" name="未知"/>
              <p:cNvSpPr>
                <a:spLocks/>
              </p:cNvSpPr>
              <p:nvPr/>
            </p:nvSpPr>
            <p:spPr bwMode="auto">
              <a:xfrm>
                <a:off x="443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0" y="160"/>
                <a:ext cx="295" cy="160"/>
                <a:chOff x="0" y="0"/>
                <a:chExt cx="192" cy="96"/>
              </a:xfrm>
            </p:grpSpPr>
            <p:sp>
              <p:nvSpPr>
                <p:cNvPr id="34852" name="Oval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53" name="Oval 37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443" y="160"/>
                <a:ext cx="295" cy="160"/>
                <a:chOff x="0" y="0"/>
                <a:chExt cx="192" cy="96"/>
              </a:xfrm>
            </p:grpSpPr>
            <p:sp>
              <p:nvSpPr>
                <p:cNvPr id="34855" name="Oval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56" name="Oval 40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4857" name="未知"/>
              <p:cNvSpPr>
                <a:spLocks/>
              </p:cNvSpPr>
              <p:nvPr/>
            </p:nvSpPr>
            <p:spPr bwMode="auto">
              <a:xfrm>
                <a:off x="221" y="480"/>
                <a:ext cx="443" cy="93"/>
              </a:xfrm>
              <a:custGeom>
                <a:avLst/>
                <a:gdLst>
                  <a:gd name="T0" fmla="*/ 0 w 384"/>
                  <a:gd name="T1" fmla="*/ 0 h 56"/>
                  <a:gd name="T2" fmla="*/ 302 w 384"/>
                  <a:gd name="T3" fmla="*/ 2788 h 56"/>
                  <a:gd name="T4" fmla="*/ 601 w 384"/>
                  <a:gd name="T5" fmla="*/ 2788 h 56"/>
                  <a:gd name="T6" fmla="*/ 1207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58" name="Oval 42"/>
            <p:cNvSpPr>
              <a:spLocks noChangeArrowheads="1"/>
            </p:cNvSpPr>
            <p:nvPr/>
          </p:nvSpPr>
          <p:spPr bwMode="auto">
            <a:xfrm>
              <a:off x="1104" y="0"/>
              <a:ext cx="1296" cy="1488"/>
            </a:xfrm>
            <a:prstGeom prst="ellipse">
              <a:avLst/>
            </a:prstGeom>
            <a:solidFill>
              <a:srgbClr val="D60093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 rot="-333912">
              <a:off x="1248" y="240"/>
              <a:ext cx="624" cy="967"/>
              <a:chOff x="0" y="0"/>
              <a:chExt cx="812" cy="573"/>
            </a:xfrm>
          </p:grpSpPr>
          <p:sp>
            <p:nvSpPr>
              <p:cNvPr id="34860" name="未知"/>
              <p:cNvSpPr>
                <a:spLocks/>
              </p:cNvSpPr>
              <p:nvPr/>
            </p:nvSpPr>
            <p:spPr bwMode="auto">
              <a:xfrm flipH="1">
                <a:off x="0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61" name="未知"/>
              <p:cNvSpPr>
                <a:spLocks/>
              </p:cNvSpPr>
              <p:nvPr/>
            </p:nvSpPr>
            <p:spPr bwMode="auto">
              <a:xfrm>
                <a:off x="443" y="0"/>
                <a:ext cx="369" cy="160"/>
              </a:xfrm>
              <a:custGeom>
                <a:avLst/>
                <a:gdLst>
                  <a:gd name="T0" fmla="*/ 0 w 240"/>
                  <a:gd name="T1" fmla="*/ 5728 h 96"/>
                  <a:gd name="T2" fmla="*/ 3017 w 240"/>
                  <a:gd name="T3" fmla="*/ 0 h 96"/>
                  <a:gd name="T4" fmla="*/ 7494 w 240"/>
                  <a:gd name="T5" fmla="*/ 5728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" name="Group 46"/>
              <p:cNvGrpSpPr>
                <a:grpSpLocks/>
              </p:cNvGrpSpPr>
              <p:nvPr/>
            </p:nvGrpSpPr>
            <p:grpSpPr bwMode="auto">
              <a:xfrm>
                <a:off x="0" y="160"/>
                <a:ext cx="295" cy="160"/>
                <a:chOff x="0" y="0"/>
                <a:chExt cx="192" cy="96"/>
              </a:xfrm>
            </p:grpSpPr>
            <p:sp>
              <p:nvSpPr>
                <p:cNvPr id="34863" name="Oval 4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64" name="Oval 48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" name="Group 49"/>
              <p:cNvGrpSpPr>
                <a:grpSpLocks/>
              </p:cNvGrpSpPr>
              <p:nvPr/>
            </p:nvGrpSpPr>
            <p:grpSpPr bwMode="auto">
              <a:xfrm>
                <a:off x="443" y="160"/>
                <a:ext cx="295" cy="160"/>
                <a:chOff x="0" y="0"/>
                <a:chExt cx="192" cy="96"/>
              </a:xfrm>
            </p:grpSpPr>
            <p:sp>
              <p:nvSpPr>
                <p:cNvPr id="34866" name="Oval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867" name="Oval 51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4868" name="未知"/>
              <p:cNvSpPr>
                <a:spLocks/>
              </p:cNvSpPr>
              <p:nvPr/>
            </p:nvSpPr>
            <p:spPr bwMode="auto">
              <a:xfrm>
                <a:off x="221" y="480"/>
                <a:ext cx="443" cy="93"/>
              </a:xfrm>
              <a:custGeom>
                <a:avLst/>
                <a:gdLst>
                  <a:gd name="T0" fmla="*/ 0 w 384"/>
                  <a:gd name="T1" fmla="*/ 0 h 56"/>
                  <a:gd name="T2" fmla="*/ 302 w 384"/>
                  <a:gd name="T3" fmla="*/ 2788 h 56"/>
                  <a:gd name="T4" fmla="*/ 601 w 384"/>
                  <a:gd name="T5" fmla="*/ 2788 h 56"/>
                  <a:gd name="T6" fmla="*/ 1207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54" name="Picture 16" descr="HCl -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EADF"/>
              </a:clrFrom>
              <a:clrTo>
                <a:srgbClr val="FEEAD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219575"/>
            <a:ext cx="3632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AutoShape 17"/>
          <p:cNvSpPr>
            <a:spLocks noChangeArrowheads="1"/>
          </p:cNvSpPr>
          <p:nvPr/>
        </p:nvSpPr>
        <p:spPr bwMode="auto">
          <a:xfrm>
            <a:off x="3500430" y="2786058"/>
            <a:ext cx="1223962" cy="1871662"/>
          </a:xfrm>
          <a:prstGeom prst="downArrow">
            <a:avLst>
              <a:gd name="adj1" fmla="val 50000"/>
              <a:gd name="adj2" fmla="val 3823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zh-CN" altLang="en-US" sz="2400" b="1" dirty="0">
                <a:solidFill>
                  <a:schemeClr val="accent2">
                    <a:lumMod val="75000"/>
                  </a:schemeClr>
                </a:solidFill>
              </a:rPr>
              <a:t>共用电子对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4" grpId="0" autoUpdateAnimBg="0"/>
      <p:bldP spid="34845" grpId="0" autoUpdateAnimBg="0"/>
      <p:bldP spid="55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200024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59A44C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3200" b="1" dirty="0">
                <a:solidFill>
                  <a:srgbClr val="59A44C"/>
                </a:solidFill>
                <a:latin typeface="黑体" pitchFamily="49" charset="-122"/>
                <a:ea typeface="黑体" pitchFamily="49" charset="-122"/>
              </a:rPr>
              <a:t>定义：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57400" y="2071678"/>
            <a:ext cx="70866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latin typeface="Times New Roman" pitchFamily="18" charset="0"/>
                <a:ea typeface="楷体_GB2312" pitchFamily="49" charset="-122"/>
              </a:rPr>
              <a:t>原子</a:t>
            </a:r>
            <a:r>
              <a:rPr lang="zh-CN" sz="3200" b="1" dirty="0">
                <a:latin typeface="Times New Roman" pitchFamily="18" charset="0"/>
                <a:ea typeface="楷体_GB2312" pitchFamily="49" charset="-122"/>
              </a:rPr>
              <a:t>之间通过</a:t>
            </a:r>
            <a:r>
              <a:rPr lang="zh-CN" sz="3200" b="1" dirty="0">
                <a:solidFill>
                  <a:srgbClr val="0000FF"/>
                </a:solidFill>
                <a:latin typeface="Times New Roman" pitchFamily="18" charset="0"/>
                <a:ea typeface="楷体_GB2312" pitchFamily="49" charset="-122"/>
              </a:rPr>
              <a:t>共用电子对</a:t>
            </a:r>
            <a:r>
              <a:rPr lang="zh-CN" sz="3200" b="1" dirty="0">
                <a:latin typeface="Times New Roman" pitchFamily="18" charset="0"/>
                <a:ea typeface="楷体_GB2312" pitchFamily="49" charset="-122"/>
              </a:rPr>
              <a:t>所形成的相互作用，叫做共价键。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14282" y="3857628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FB15A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 dirty="0">
                <a:solidFill>
                  <a:srgbClr val="3FB15A"/>
                </a:solidFill>
                <a:latin typeface="黑体" pitchFamily="49" charset="-122"/>
                <a:ea typeface="黑体" pitchFamily="49" charset="-122"/>
              </a:rPr>
              <a:t>成键元素：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124200" y="3929066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itchFamily="18" charset="0"/>
                <a:ea typeface="楷体_GB2312" pitchFamily="49" charset="-122"/>
              </a:rPr>
              <a:t>同种或不同种非金属元素之间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071802" y="5143512"/>
            <a:ext cx="563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特殊：</a:t>
            </a:r>
            <a:r>
              <a:rPr 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AlCl</a:t>
            </a:r>
            <a:r>
              <a:rPr lang="en-US" sz="3200" b="1" baseline="-25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（共价键）             特殊：</a:t>
            </a:r>
            <a:r>
              <a:rPr 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NH</a:t>
            </a:r>
            <a:r>
              <a:rPr lang="en-US" sz="3200" b="1" baseline="-25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en-US" sz="3200" b="1" baseline="30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+</a:t>
            </a:r>
            <a:r>
              <a:rPr 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X</a:t>
            </a:r>
            <a:r>
              <a:rPr lang="en-US" sz="3200" b="1" baseline="30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32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（离子键）</a:t>
            </a:r>
          </a:p>
        </p:txBody>
      </p:sp>
      <p:pic>
        <p:nvPicPr>
          <p:cNvPr id="13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0"/>
            <a:ext cx="9107487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标题 7"/>
          <p:cNvSpPr txBox="1">
            <a:spLocks/>
          </p:cNvSpPr>
          <p:nvPr/>
        </p:nvSpPr>
        <p:spPr>
          <a:xfrm>
            <a:off x="214282" y="0"/>
            <a:ext cx="7429552" cy="64291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j-cs"/>
              </a:rPr>
              <a:t>二、共价键</a:t>
            </a:r>
          </a:p>
        </p:txBody>
      </p:sp>
      <p:sp>
        <p:nvSpPr>
          <p:cNvPr id="16" name="圆角矩形标注 15"/>
          <p:cNvSpPr/>
          <p:nvPr/>
        </p:nvSpPr>
        <p:spPr>
          <a:xfrm>
            <a:off x="5390072" y="857233"/>
            <a:ext cx="1896571" cy="1000132"/>
          </a:xfrm>
          <a:prstGeom prst="wedgeRoundRectCallout">
            <a:avLst/>
          </a:prstGeom>
          <a:solidFill>
            <a:srgbClr val="E010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57818" y="1071546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成键本质</a:t>
            </a:r>
            <a:endParaRPr lang="zh-CN" altLang="en-US" sz="3200" b="1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椭圆形标注 16"/>
          <p:cNvSpPr/>
          <p:nvPr/>
        </p:nvSpPr>
        <p:spPr>
          <a:xfrm>
            <a:off x="1928794" y="928670"/>
            <a:ext cx="2071702" cy="928694"/>
          </a:xfrm>
          <a:prstGeom prst="wedgeEllipseCallout">
            <a:avLst/>
          </a:prstGeom>
          <a:solidFill>
            <a:srgbClr val="E010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000232" y="1071546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成键微粒</a:t>
            </a:r>
            <a:endParaRPr lang="zh-CN" altLang="en-US" sz="3200" b="1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74" grpId="0" autoUpdateAnimBg="0"/>
      <p:bldP spid="36876" grpId="0" autoUpdateAnimBg="0"/>
      <p:bldP spid="16" grpId="0" animBg="1"/>
      <p:bldP spid="36869" grpId="0"/>
      <p:bldP spid="17" grpId="0" animBg="1"/>
      <p:bldP spid="368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00034" y="5500702"/>
            <a:ext cx="777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2.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含共价键的</a:t>
            </a:r>
            <a:r>
              <a:rPr lang="zh-CN" altLang="en-US" sz="2800" b="1" dirty="0">
                <a:solidFill>
                  <a:srgbClr val="000000"/>
                </a:solidFill>
              </a:rPr>
              <a:t>物质是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                      </a:t>
            </a:r>
            <a:r>
              <a:rPr lang="en-US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4071934" y="4500570"/>
            <a:ext cx="27350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33CC"/>
                </a:solidFill>
                <a:latin typeface="宋体"/>
                <a:ea typeface="宋体"/>
              </a:rPr>
              <a:t>② ③ ⑤ ⑦</a:t>
            </a:r>
          </a:p>
          <a:p>
            <a:r>
              <a:rPr lang="en-US" sz="3600" b="1" dirty="0" smtClean="0">
                <a:solidFill>
                  <a:srgbClr val="FF33CC"/>
                </a:solidFill>
                <a:latin typeface="宋体"/>
                <a:ea typeface="宋体"/>
              </a:rPr>
              <a:t> ⑧ ⑨ ⑩</a:t>
            </a:r>
            <a:endParaRPr lang="zh-CN" altLang="en-US" sz="3600" dirty="0">
              <a:solidFill>
                <a:srgbClr val="FF33CC"/>
              </a:solidFill>
            </a:endParaRPr>
          </a:p>
        </p:txBody>
      </p:sp>
      <p:pic>
        <p:nvPicPr>
          <p:cNvPr id="15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57158" y="0"/>
            <a:ext cx="2928957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42910" y="71438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活学活用</a:t>
            </a:r>
            <a:endParaRPr lang="zh-CN" altLang="en-US" sz="4000" b="1" dirty="0">
              <a:solidFill>
                <a:srgbClr val="FF33CC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00034" y="500042"/>
            <a:ext cx="83883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、有下列物质</a:t>
            </a:r>
            <a:endParaRPr lang="en-US" altLang="zh-CN" sz="2800" b="1" dirty="0" smtClean="0">
              <a:solidFill>
                <a:srgbClr val="000000"/>
              </a:solidFill>
              <a:latin typeface="宋体"/>
              <a:ea typeface="宋体"/>
            </a:endParaRPr>
          </a:p>
          <a:p>
            <a:pPr indent="304800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①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KF         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②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O	          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③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N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</a:t>
            </a:r>
          </a:p>
          <a:p>
            <a:pPr indent="304800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④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He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⑤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	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⑥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CaCl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zh-CN" alt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、</a:t>
            </a:r>
            <a:endParaRPr lang="en-US" altLang="zh-CN" sz="2800" b="1" baseline="-30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indent="304800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⑦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⑧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CCl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                 </a:t>
            </a: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⑨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KOH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indent="304800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宋体"/>
                <a:ea typeface="宋体"/>
              </a:rPr>
              <a:t>⑩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Na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28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800" b="1" baseline="-30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标题 7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三、化合物</a:t>
            </a: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-357222" y="1785926"/>
            <a:ext cx="26654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sz="32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定义</a:t>
            </a:r>
            <a:r>
              <a:rPr lang="zh-CN" altLang="en-US" sz="32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：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14282" y="857232"/>
            <a:ext cx="6723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en-US" altLang="zh-CN" sz="32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.</a:t>
            </a:r>
            <a:r>
              <a:rPr lang="zh-CN" altLang="en-US" sz="32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离子化合物</a:t>
            </a: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1500166" y="1785926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由</a:t>
            </a:r>
            <a:r>
              <a:rPr lang="zh-CN" altLang="en-US" sz="32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阴、阳离子</a:t>
            </a:r>
            <a:r>
              <a:rPr lang="zh-CN" altLang="en-US" sz="32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通过</a:t>
            </a:r>
            <a:r>
              <a:rPr lang="zh-CN" altLang="en-US" sz="32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离子键</a:t>
            </a:r>
            <a:r>
              <a:rPr lang="zh-CN" altLang="en-US" sz="32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构成的</a:t>
            </a:r>
            <a:r>
              <a:rPr lang="zh-CN" altLang="en-US" sz="32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化合物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。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14282" y="3000372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33CC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200" b="1" dirty="0">
                <a:solidFill>
                  <a:srgbClr val="FF33CC"/>
                </a:solidFill>
                <a:latin typeface="黑体" pitchFamily="49" charset="-122"/>
                <a:ea typeface="黑体" pitchFamily="49" charset="-122"/>
              </a:rPr>
              <a:t>共价化合物：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571604" y="3857628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CC"/>
                </a:solidFill>
                <a:ea typeface="楷体_GB2312" pitchFamily="49" charset="-122"/>
              </a:rPr>
              <a:t>只含</a:t>
            </a:r>
            <a:r>
              <a:rPr lang="zh-CN" altLang="en-US" sz="3200" b="1" dirty="0">
                <a:ea typeface="楷体_GB2312" pitchFamily="49" charset="-122"/>
              </a:rPr>
              <a:t>有</a:t>
            </a:r>
            <a:r>
              <a:rPr lang="zh-CN" altLang="en-US" sz="3200" b="1" dirty="0">
                <a:solidFill>
                  <a:srgbClr val="FF33CC"/>
                </a:solidFill>
                <a:ea typeface="楷体_GB2312" pitchFamily="49" charset="-122"/>
              </a:rPr>
              <a:t>共价键</a:t>
            </a:r>
            <a:r>
              <a:rPr lang="zh-CN" altLang="en-US" sz="3200" b="1" dirty="0">
                <a:ea typeface="楷体_GB2312" pitchFamily="49" charset="-122"/>
              </a:rPr>
              <a:t>的化合物叫共价化合物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14282" y="3857628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定义：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214546" y="485776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特殊：</a:t>
            </a:r>
            <a:r>
              <a:rPr 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AlCl</a:t>
            </a:r>
            <a:r>
              <a:rPr lang="en-US" sz="3600" b="1" baseline="-25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（共价化合物）             特殊：</a:t>
            </a:r>
            <a:r>
              <a:rPr 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NH</a:t>
            </a:r>
            <a:r>
              <a:rPr lang="en-US" sz="3600" b="1" baseline="-25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en-US" sz="3600" b="1" baseline="30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+</a:t>
            </a:r>
            <a:r>
              <a:rPr 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X</a:t>
            </a:r>
            <a:r>
              <a:rPr lang="en-US" sz="3600" b="1" baseline="30000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3600" b="1" dirty="0">
                <a:solidFill>
                  <a:srgbClr val="E010D1"/>
                </a:solidFill>
                <a:latin typeface="黑体" pitchFamily="49" charset="-122"/>
                <a:ea typeface="黑体" pitchFamily="49" charset="-122"/>
              </a:rPr>
              <a:t>（离子化合物）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28596" y="4143380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3.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属于离子化合物是</a:t>
            </a:r>
            <a:r>
              <a:rPr lang="zh-CN" altLang="en-US" sz="2800" b="1" u="sng" dirty="0" smtClean="0">
                <a:solidFill>
                  <a:srgbClr val="000000"/>
                </a:solidFill>
              </a:rPr>
              <a:t>                                   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4.</a:t>
            </a:r>
            <a:r>
              <a:rPr lang="zh-CN" altLang="en-US" sz="2800" b="1" dirty="0" smtClean="0">
                <a:solidFill>
                  <a:srgbClr val="000000"/>
                </a:solidFill>
              </a:rPr>
              <a:t>属于共价化合物的是</a:t>
            </a:r>
            <a:r>
              <a:rPr lang="zh-CN" altLang="en-US" sz="2800" b="1" u="sng" dirty="0" smtClean="0">
                <a:solidFill>
                  <a:srgbClr val="000000"/>
                </a:solidFill>
              </a:rPr>
              <a:t>                                   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r>
              <a:rPr lang="zh-CN" altLang="en-US" sz="2800" b="1" u="sng" dirty="0" smtClean="0">
                <a:solidFill>
                  <a:srgbClr val="000000"/>
                </a:solidFill>
              </a:rPr>
              <a:t>               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29058" y="4357694"/>
            <a:ext cx="2735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33CC"/>
                </a:solidFill>
                <a:latin typeface="宋体"/>
                <a:ea typeface="宋体"/>
              </a:rPr>
              <a:t>① ⑥ ⑨ ⑩</a:t>
            </a:r>
            <a:endParaRPr lang="zh-CN" altLang="en-US" sz="3600" dirty="0">
              <a:solidFill>
                <a:srgbClr val="FF33CC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6248" y="5357826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33CC"/>
                </a:solidFill>
                <a:latin typeface="宋体"/>
                <a:ea typeface="宋体"/>
              </a:rPr>
              <a:t>② ⑤ ⑦ ⑧</a:t>
            </a:r>
            <a:endParaRPr lang="zh-CN" altLang="en-US" sz="3600" dirty="0">
              <a:solidFill>
                <a:srgbClr val="FF33CC"/>
              </a:solidFill>
            </a:endParaRPr>
          </a:p>
        </p:txBody>
      </p:sp>
      <p:pic>
        <p:nvPicPr>
          <p:cNvPr id="8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57159" y="0"/>
            <a:ext cx="2928957" cy="92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42910" y="71438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活学活用</a:t>
            </a:r>
            <a:endParaRPr lang="zh-CN" altLang="en-US" sz="4000" b="1" dirty="0">
              <a:solidFill>
                <a:srgbClr val="FF33CC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57158" y="857232"/>
            <a:ext cx="83883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1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、有下列物质</a:t>
            </a:r>
            <a:endParaRPr lang="en-US" altLang="zh-CN" sz="3200" b="1" dirty="0" smtClean="0">
              <a:solidFill>
                <a:srgbClr val="000000"/>
              </a:solidFill>
              <a:latin typeface="宋体"/>
              <a:ea typeface="宋体"/>
            </a:endParaRP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①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KF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②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	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③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N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</a:t>
            </a: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④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He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⑤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	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⑥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CaCl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zh-CN" alt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、</a:t>
            </a:r>
            <a:endParaRPr lang="en-US" altLang="zh-CN" sz="3200" b="1" baseline="-30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⑦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⑧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CCl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 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⑨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KOH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⑩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Na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3200" b="1" baseline="-30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标题 7"/>
          <p:cNvSpPr>
            <a:spLocks noGrp="1"/>
          </p:cNvSpPr>
          <p:nvPr>
            <p:ph type="title" idx="4294967295"/>
          </p:nvPr>
        </p:nvSpPr>
        <p:spPr>
          <a:xfrm>
            <a:off x="571472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回顾</a:t>
            </a:r>
            <a:r>
              <a:rPr lang="en-US" altLang="zh-CN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氯化钠的形成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857364"/>
            <a:ext cx="2916238" cy="1074737"/>
            <a:chOff x="0" y="0"/>
            <a:chExt cx="2037" cy="800"/>
          </a:xfrm>
        </p:grpSpPr>
        <p:sp>
          <p:nvSpPr>
            <p:cNvPr id="24648" name="Text Box 79"/>
            <p:cNvSpPr txBox="1">
              <a:spLocks noChangeArrowheads="1"/>
            </p:cNvSpPr>
            <p:nvPr/>
          </p:nvSpPr>
          <p:spPr bwMode="auto">
            <a:xfrm>
              <a:off x="0" y="161"/>
              <a:ext cx="710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altLang="zh-CN" sz="3600" b="1">
                  <a:latin typeface="Times New Roman" pitchFamily="18" charset="0"/>
                  <a:ea typeface="楷体_GB2312" pitchFamily="49" charset="-122"/>
                </a:rPr>
                <a:t>  Na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93" y="63"/>
              <a:ext cx="768" cy="737"/>
              <a:chOff x="0" y="0"/>
              <a:chExt cx="672" cy="624"/>
            </a:xfrm>
          </p:grpSpPr>
          <p:sp>
            <p:nvSpPr>
              <p:cNvPr id="24662" name="Oval 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CCCC00"/>
                  </a:gs>
                  <a:gs pos="100000">
                    <a:srgbClr val="5E5E00"/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rgbClr val="CC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zh-CN" altLang="en-US" b="1"/>
              </a:p>
            </p:txBody>
          </p:sp>
          <p:sp>
            <p:nvSpPr>
              <p:cNvPr id="24663" name="Text Box 82"/>
              <p:cNvSpPr txBox="1">
                <a:spLocks noChangeArrowheads="1"/>
              </p:cNvSpPr>
              <p:nvPr/>
            </p:nvSpPr>
            <p:spPr bwMode="auto">
              <a:xfrm>
                <a:off x="0" y="144"/>
                <a:ext cx="67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800" b="1" dirty="0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+11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317" y="0"/>
              <a:ext cx="499" cy="795"/>
              <a:chOff x="0" y="0"/>
              <a:chExt cx="499" cy="795"/>
            </a:xfrm>
          </p:grpSpPr>
          <p:sp>
            <p:nvSpPr>
              <p:cNvPr id="24659" name="Arc 84"/>
              <p:cNvSpPr>
                <a:spLocks/>
              </p:cNvSpPr>
              <p:nvPr/>
            </p:nvSpPr>
            <p:spPr bwMode="auto">
              <a:xfrm rot="8022999" flipH="1">
                <a:off x="96" y="416"/>
                <a:ext cx="334" cy="421"/>
              </a:xfrm>
              <a:custGeom>
                <a:avLst/>
                <a:gdLst>
                  <a:gd name="T0" fmla="*/ 0 w 15345"/>
                  <a:gd name="T1" fmla="*/ 0 h 21538"/>
                  <a:gd name="T2" fmla="*/ 0 w 15345"/>
                  <a:gd name="T3" fmla="*/ 0 h 21538"/>
                  <a:gd name="T4" fmla="*/ 0 w 15345"/>
                  <a:gd name="T5" fmla="*/ 0 h 21538"/>
                  <a:gd name="T6" fmla="*/ 0 w 15345"/>
                  <a:gd name="T7" fmla="*/ 0 h 21538"/>
                  <a:gd name="T8" fmla="*/ 0 w 15345"/>
                  <a:gd name="T9" fmla="*/ 0 h 21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45"/>
                  <a:gd name="T16" fmla="*/ 0 h 21538"/>
                  <a:gd name="T17" fmla="*/ 15345 w 15345"/>
                  <a:gd name="T18" fmla="*/ 21538 h 21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45" h="21538" fill="none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</a:path>
                  <a:path w="15345" h="21538" stroke="0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  <a:lnTo>
                      <a:pt x="0" y="21538"/>
                    </a:lnTo>
                    <a:lnTo>
                      <a:pt x="1631" y="-1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60" name="Arc 85"/>
              <p:cNvSpPr>
                <a:spLocks/>
              </p:cNvSpPr>
              <p:nvPr/>
            </p:nvSpPr>
            <p:spPr bwMode="auto">
              <a:xfrm rot="2963934">
                <a:off x="27" y="-28"/>
                <a:ext cx="365" cy="422"/>
              </a:xfrm>
              <a:custGeom>
                <a:avLst/>
                <a:gdLst>
                  <a:gd name="T0" fmla="*/ 0 w 17732"/>
                  <a:gd name="T1" fmla="*/ 0 h 21600"/>
                  <a:gd name="T2" fmla="*/ 0 w 17732"/>
                  <a:gd name="T3" fmla="*/ 0 h 21600"/>
                  <a:gd name="T4" fmla="*/ 0 w 17732"/>
                  <a:gd name="T5" fmla="*/ 0 h 21600"/>
                  <a:gd name="T6" fmla="*/ 0 w 17732"/>
                  <a:gd name="T7" fmla="*/ 0 h 21600"/>
                  <a:gd name="T8" fmla="*/ 0 w 17732"/>
                  <a:gd name="T9" fmla="*/ 0 h 21600"/>
                  <a:gd name="T10" fmla="*/ 0 w 17732"/>
                  <a:gd name="T11" fmla="*/ 0 h 21600"/>
                  <a:gd name="T12" fmla="*/ 0 w 17732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32"/>
                  <a:gd name="T22" fmla="*/ 0 h 21600"/>
                  <a:gd name="T23" fmla="*/ 17732 w 17732"/>
                  <a:gd name="T24" fmla="*/ 21600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32" h="21600" fill="none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</a:path>
                  <a:path w="17732" h="21600" stroke="0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  <a:lnTo>
                      <a:pt x="5133" y="21600"/>
                    </a:lnTo>
                    <a:lnTo>
                      <a:pt x="-1" y="618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61" name="Text Box 86"/>
              <p:cNvSpPr txBox="1">
                <a:spLocks noChangeArrowheads="1"/>
              </p:cNvSpPr>
              <p:nvPr/>
            </p:nvSpPr>
            <p:spPr bwMode="auto">
              <a:xfrm>
                <a:off x="307" y="193"/>
                <a:ext cx="192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800" b="1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8</a:t>
                </a: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538" y="0"/>
              <a:ext cx="499" cy="795"/>
              <a:chOff x="0" y="0"/>
              <a:chExt cx="499" cy="795"/>
            </a:xfrm>
          </p:grpSpPr>
          <p:sp>
            <p:nvSpPr>
              <p:cNvPr id="24656" name="Arc 88"/>
              <p:cNvSpPr>
                <a:spLocks/>
              </p:cNvSpPr>
              <p:nvPr/>
            </p:nvSpPr>
            <p:spPr bwMode="auto">
              <a:xfrm rot="8022999" flipH="1">
                <a:off x="96" y="416"/>
                <a:ext cx="334" cy="421"/>
              </a:xfrm>
              <a:custGeom>
                <a:avLst/>
                <a:gdLst>
                  <a:gd name="T0" fmla="*/ 0 w 15345"/>
                  <a:gd name="T1" fmla="*/ 0 h 21538"/>
                  <a:gd name="T2" fmla="*/ 0 w 15345"/>
                  <a:gd name="T3" fmla="*/ 0 h 21538"/>
                  <a:gd name="T4" fmla="*/ 0 w 15345"/>
                  <a:gd name="T5" fmla="*/ 0 h 21538"/>
                  <a:gd name="T6" fmla="*/ 0 w 15345"/>
                  <a:gd name="T7" fmla="*/ 0 h 21538"/>
                  <a:gd name="T8" fmla="*/ 0 w 15345"/>
                  <a:gd name="T9" fmla="*/ 0 h 21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45"/>
                  <a:gd name="T16" fmla="*/ 0 h 21538"/>
                  <a:gd name="T17" fmla="*/ 15345 w 15345"/>
                  <a:gd name="T18" fmla="*/ 21538 h 21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45" h="21538" fill="none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</a:path>
                  <a:path w="15345" h="21538" stroke="0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  <a:lnTo>
                      <a:pt x="0" y="21538"/>
                    </a:lnTo>
                    <a:lnTo>
                      <a:pt x="1631" y="-1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57" name="Arc 89"/>
              <p:cNvSpPr>
                <a:spLocks/>
              </p:cNvSpPr>
              <p:nvPr/>
            </p:nvSpPr>
            <p:spPr bwMode="auto">
              <a:xfrm rot="2963934">
                <a:off x="27" y="-28"/>
                <a:ext cx="365" cy="422"/>
              </a:xfrm>
              <a:custGeom>
                <a:avLst/>
                <a:gdLst>
                  <a:gd name="T0" fmla="*/ 0 w 17732"/>
                  <a:gd name="T1" fmla="*/ 0 h 21600"/>
                  <a:gd name="T2" fmla="*/ 0 w 17732"/>
                  <a:gd name="T3" fmla="*/ 0 h 21600"/>
                  <a:gd name="T4" fmla="*/ 0 w 17732"/>
                  <a:gd name="T5" fmla="*/ 0 h 21600"/>
                  <a:gd name="T6" fmla="*/ 0 w 17732"/>
                  <a:gd name="T7" fmla="*/ 0 h 21600"/>
                  <a:gd name="T8" fmla="*/ 0 w 17732"/>
                  <a:gd name="T9" fmla="*/ 0 h 21600"/>
                  <a:gd name="T10" fmla="*/ 0 w 17732"/>
                  <a:gd name="T11" fmla="*/ 0 h 21600"/>
                  <a:gd name="T12" fmla="*/ 0 w 17732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32"/>
                  <a:gd name="T22" fmla="*/ 0 h 21600"/>
                  <a:gd name="T23" fmla="*/ 17732 w 17732"/>
                  <a:gd name="T24" fmla="*/ 21600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32" h="21600" fill="none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</a:path>
                  <a:path w="17732" h="21600" stroke="0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  <a:lnTo>
                      <a:pt x="5133" y="21600"/>
                    </a:lnTo>
                    <a:lnTo>
                      <a:pt x="-1" y="618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58" name="Text Box 90"/>
              <p:cNvSpPr txBox="1">
                <a:spLocks noChangeArrowheads="1"/>
              </p:cNvSpPr>
              <p:nvPr/>
            </p:nvSpPr>
            <p:spPr bwMode="auto">
              <a:xfrm>
                <a:off x="307" y="193"/>
                <a:ext cx="192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800" b="1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1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106" y="0"/>
              <a:ext cx="499" cy="795"/>
              <a:chOff x="0" y="0"/>
              <a:chExt cx="499" cy="795"/>
            </a:xfrm>
          </p:grpSpPr>
          <p:sp>
            <p:nvSpPr>
              <p:cNvPr id="24653" name="Arc 92"/>
              <p:cNvSpPr>
                <a:spLocks/>
              </p:cNvSpPr>
              <p:nvPr/>
            </p:nvSpPr>
            <p:spPr bwMode="auto">
              <a:xfrm rot="8022999" flipH="1">
                <a:off x="96" y="416"/>
                <a:ext cx="334" cy="421"/>
              </a:xfrm>
              <a:custGeom>
                <a:avLst/>
                <a:gdLst>
                  <a:gd name="T0" fmla="*/ 0 w 15345"/>
                  <a:gd name="T1" fmla="*/ 0 h 21538"/>
                  <a:gd name="T2" fmla="*/ 0 w 15345"/>
                  <a:gd name="T3" fmla="*/ 0 h 21538"/>
                  <a:gd name="T4" fmla="*/ 0 w 15345"/>
                  <a:gd name="T5" fmla="*/ 0 h 21538"/>
                  <a:gd name="T6" fmla="*/ 0 w 15345"/>
                  <a:gd name="T7" fmla="*/ 0 h 21538"/>
                  <a:gd name="T8" fmla="*/ 0 w 15345"/>
                  <a:gd name="T9" fmla="*/ 0 h 21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45"/>
                  <a:gd name="T16" fmla="*/ 0 h 21538"/>
                  <a:gd name="T17" fmla="*/ 15345 w 15345"/>
                  <a:gd name="T18" fmla="*/ 21538 h 21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45" h="21538" fill="none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</a:path>
                  <a:path w="15345" h="21538" stroke="0" extrusionOk="0">
                    <a:moveTo>
                      <a:pt x="1631" y="-1"/>
                    </a:moveTo>
                    <a:cubicBezTo>
                      <a:pt x="6815" y="392"/>
                      <a:pt x="11685" y="2642"/>
                      <a:pt x="15344" y="6336"/>
                    </a:cubicBezTo>
                    <a:lnTo>
                      <a:pt x="0" y="21538"/>
                    </a:lnTo>
                    <a:lnTo>
                      <a:pt x="1631" y="-1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54" name="Arc 93"/>
              <p:cNvSpPr>
                <a:spLocks/>
              </p:cNvSpPr>
              <p:nvPr/>
            </p:nvSpPr>
            <p:spPr bwMode="auto">
              <a:xfrm rot="2963934">
                <a:off x="27" y="-28"/>
                <a:ext cx="365" cy="422"/>
              </a:xfrm>
              <a:custGeom>
                <a:avLst/>
                <a:gdLst>
                  <a:gd name="T0" fmla="*/ 0 w 17732"/>
                  <a:gd name="T1" fmla="*/ 0 h 21600"/>
                  <a:gd name="T2" fmla="*/ 0 w 17732"/>
                  <a:gd name="T3" fmla="*/ 0 h 21600"/>
                  <a:gd name="T4" fmla="*/ 0 w 17732"/>
                  <a:gd name="T5" fmla="*/ 0 h 21600"/>
                  <a:gd name="T6" fmla="*/ 0 w 17732"/>
                  <a:gd name="T7" fmla="*/ 0 h 21600"/>
                  <a:gd name="T8" fmla="*/ 0 w 17732"/>
                  <a:gd name="T9" fmla="*/ 0 h 21600"/>
                  <a:gd name="T10" fmla="*/ 0 w 17732"/>
                  <a:gd name="T11" fmla="*/ 0 h 21600"/>
                  <a:gd name="T12" fmla="*/ 0 w 17732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32"/>
                  <a:gd name="T22" fmla="*/ 0 h 21600"/>
                  <a:gd name="T23" fmla="*/ 17732 w 17732"/>
                  <a:gd name="T24" fmla="*/ 21600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32" h="21600" fill="none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</a:path>
                  <a:path w="17732" h="21600" stroke="0" extrusionOk="0">
                    <a:moveTo>
                      <a:pt x="-1" y="618"/>
                    </a:moveTo>
                    <a:cubicBezTo>
                      <a:pt x="1680" y="207"/>
                      <a:pt x="3403" y="-1"/>
                      <a:pt x="5133" y="0"/>
                    </a:cubicBezTo>
                    <a:cubicBezTo>
                      <a:pt x="9653" y="0"/>
                      <a:pt x="14060" y="1418"/>
                      <a:pt x="17731" y="4055"/>
                    </a:cubicBezTo>
                    <a:lnTo>
                      <a:pt x="5133" y="21600"/>
                    </a:lnTo>
                    <a:lnTo>
                      <a:pt x="-1" y="618"/>
                    </a:lnTo>
                    <a:close/>
                  </a:path>
                </a:pathLst>
              </a:custGeom>
              <a:noFill/>
              <a:ln w="57150" cap="sq" cmpd="sng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4655" name="Text Box 94"/>
              <p:cNvSpPr txBox="1">
                <a:spLocks noChangeArrowheads="1"/>
              </p:cNvSpPr>
              <p:nvPr/>
            </p:nvSpPr>
            <p:spPr bwMode="auto">
              <a:xfrm>
                <a:off x="307" y="193"/>
                <a:ext cx="192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800" b="1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2</a:t>
                </a:r>
              </a:p>
            </p:txBody>
          </p:sp>
        </p:grp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3929066"/>
            <a:ext cx="2679700" cy="987425"/>
            <a:chOff x="0" y="0"/>
            <a:chExt cx="1778" cy="795"/>
          </a:xfrm>
        </p:grpSpPr>
        <p:sp>
          <p:nvSpPr>
            <p:cNvPr id="24631" name="Rectangle 96"/>
            <p:cNvSpPr>
              <a:spLocks noChangeArrowheads="1"/>
            </p:cNvSpPr>
            <p:nvPr/>
          </p:nvSpPr>
          <p:spPr bwMode="auto">
            <a:xfrm>
              <a:off x="0" y="163"/>
              <a:ext cx="52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buFontTx/>
                <a:buNone/>
              </a:pPr>
              <a:r>
                <a:rPr lang="en-US" altLang="zh-CN" sz="3600" b="1">
                  <a:latin typeface="Times New Roman" pitchFamily="18" charset="0"/>
                  <a:ea typeface="楷体_GB2312" pitchFamily="49" charset="-122"/>
                </a:rPr>
                <a:t> Cl</a:t>
              </a:r>
            </a:p>
          </p:txBody>
        </p: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542" y="96"/>
              <a:ext cx="564" cy="624"/>
              <a:chOff x="0" y="0"/>
              <a:chExt cx="564" cy="624"/>
            </a:xfrm>
          </p:grpSpPr>
          <p:sp>
            <p:nvSpPr>
              <p:cNvPr id="24646" name="Oval 98"/>
              <p:cNvSpPr>
                <a:spLocks noChangeArrowheads="1"/>
              </p:cNvSpPr>
              <p:nvPr/>
            </p:nvSpPr>
            <p:spPr bwMode="auto">
              <a:xfrm>
                <a:off x="6" y="0"/>
                <a:ext cx="558" cy="624"/>
              </a:xfrm>
              <a:prstGeom prst="ellipse">
                <a:avLst/>
              </a:prstGeom>
              <a:gradFill rotWithShape="0">
                <a:gsLst>
                  <a:gs pos="0">
                    <a:srgbClr val="688ED9"/>
                  </a:gs>
                  <a:gs pos="100000">
                    <a:srgbClr val="3366CC"/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rgbClr val="CC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zh-CN" altLang="en-US" b="1"/>
              </a:p>
            </p:txBody>
          </p:sp>
          <p:sp>
            <p:nvSpPr>
              <p:cNvPr id="24647" name="Text Box 99"/>
              <p:cNvSpPr txBox="1">
                <a:spLocks noChangeArrowheads="1"/>
              </p:cNvSpPr>
              <p:nvPr/>
            </p:nvSpPr>
            <p:spPr bwMode="auto">
              <a:xfrm>
                <a:off x="0" y="118"/>
                <a:ext cx="546" cy="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400" b="1" dirty="0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+17</a:t>
                </a:r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847" y="0"/>
              <a:ext cx="931" cy="795"/>
              <a:chOff x="0" y="0"/>
              <a:chExt cx="931" cy="795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11" y="0"/>
                <a:ext cx="499" cy="795"/>
                <a:chOff x="0" y="0"/>
                <a:chExt cx="499" cy="795"/>
              </a:xfrm>
            </p:grpSpPr>
            <p:sp>
              <p:nvSpPr>
                <p:cNvPr id="24643" name="Arc 102"/>
                <p:cNvSpPr>
                  <a:spLocks/>
                </p:cNvSpPr>
                <p:nvPr/>
              </p:nvSpPr>
              <p:spPr bwMode="auto">
                <a:xfrm rot="8022999" flipH="1">
                  <a:off x="96" y="416"/>
                  <a:ext cx="334" cy="421"/>
                </a:xfrm>
                <a:custGeom>
                  <a:avLst/>
                  <a:gdLst>
                    <a:gd name="T0" fmla="*/ 0 w 15345"/>
                    <a:gd name="T1" fmla="*/ 0 h 21538"/>
                    <a:gd name="T2" fmla="*/ 0 w 15345"/>
                    <a:gd name="T3" fmla="*/ 0 h 21538"/>
                    <a:gd name="T4" fmla="*/ 0 w 15345"/>
                    <a:gd name="T5" fmla="*/ 0 h 21538"/>
                    <a:gd name="T6" fmla="*/ 0 w 15345"/>
                    <a:gd name="T7" fmla="*/ 0 h 21538"/>
                    <a:gd name="T8" fmla="*/ 0 w 15345"/>
                    <a:gd name="T9" fmla="*/ 0 h 21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345"/>
                    <a:gd name="T16" fmla="*/ 0 h 21538"/>
                    <a:gd name="T17" fmla="*/ 15345 w 15345"/>
                    <a:gd name="T18" fmla="*/ 21538 h 21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345" h="21538" fill="none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</a:path>
                    <a:path w="15345" h="21538" stroke="0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  <a:lnTo>
                        <a:pt x="0" y="21538"/>
                      </a:lnTo>
                      <a:lnTo>
                        <a:pt x="1631" y="-1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44" name="Arc 103"/>
                <p:cNvSpPr>
                  <a:spLocks/>
                </p:cNvSpPr>
                <p:nvPr/>
              </p:nvSpPr>
              <p:spPr bwMode="auto">
                <a:xfrm rot="2963934">
                  <a:off x="27" y="-28"/>
                  <a:ext cx="365" cy="422"/>
                </a:xfrm>
                <a:custGeom>
                  <a:avLst/>
                  <a:gdLst>
                    <a:gd name="T0" fmla="*/ 0 w 17732"/>
                    <a:gd name="T1" fmla="*/ 0 h 21600"/>
                    <a:gd name="T2" fmla="*/ 0 w 17732"/>
                    <a:gd name="T3" fmla="*/ 0 h 21600"/>
                    <a:gd name="T4" fmla="*/ 0 w 17732"/>
                    <a:gd name="T5" fmla="*/ 0 h 21600"/>
                    <a:gd name="T6" fmla="*/ 0 w 17732"/>
                    <a:gd name="T7" fmla="*/ 0 h 21600"/>
                    <a:gd name="T8" fmla="*/ 0 w 17732"/>
                    <a:gd name="T9" fmla="*/ 0 h 21600"/>
                    <a:gd name="T10" fmla="*/ 0 w 17732"/>
                    <a:gd name="T11" fmla="*/ 0 h 21600"/>
                    <a:gd name="T12" fmla="*/ 0 w 17732"/>
                    <a:gd name="T13" fmla="*/ 0 h 216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32"/>
                    <a:gd name="T22" fmla="*/ 0 h 21600"/>
                    <a:gd name="T23" fmla="*/ 17732 w 17732"/>
                    <a:gd name="T24" fmla="*/ 21600 h 216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32" h="21600" fill="none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</a:path>
                    <a:path w="17732" h="21600" stroke="0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  <a:lnTo>
                        <a:pt x="5133" y="21600"/>
                      </a:lnTo>
                      <a:lnTo>
                        <a:pt x="-1" y="618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4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07" y="192"/>
                  <a:ext cx="192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8</a:t>
                  </a:r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432" y="0"/>
                <a:ext cx="499" cy="795"/>
                <a:chOff x="0" y="0"/>
                <a:chExt cx="499" cy="795"/>
              </a:xfrm>
            </p:grpSpPr>
            <p:sp>
              <p:nvSpPr>
                <p:cNvPr id="24640" name="Arc 106"/>
                <p:cNvSpPr>
                  <a:spLocks/>
                </p:cNvSpPr>
                <p:nvPr/>
              </p:nvSpPr>
              <p:spPr bwMode="auto">
                <a:xfrm rot="8022999" flipH="1">
                  <a:off x="96" y="416"/>
                  <a:ext cx="334" cy="421"/>
                </a:xfrm>
                <a:custGeom>
                  <a:avLst/>
                  <a:gdLst>
                    <a:gd name="T0" fmla="*/ 0 w 15345"/>
                    <a:gd name="T1" fmla="*/ 0 h 21538"/>
                    <a:gd name="T2" fmla="*/ 0 w 15345"/>
                    <a:gd name="T3" fmla="*/ 0 h 21538"/>
                    <a:gd name="T4" fmla="*/ 0 w 15345"/>
                    <a:gd name="T5" fmla="*/ 0 h 21538"/>
                    <a:gd name="T6" fmla="*/ 0 w 15345"/>
                    <a:gd name="T7" fmla="*/ 0 h 21538"/>
                    <a:gd name="T8" fmla="*/ 0 w 15345"/>
                    <a:gd name="T9" fmla="*/ 0 h 21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345"/>
                    <a:gd name="T16" fmla="*/ 0 h 21538"/>
                    <a:gd name="T17" fmla="*/ 15345 w 15345"/>
                    <a:gd name="T18" fmla="*/ 21538 h 21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345" h="21538" fill="none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</a:path>
                    <a:path w="15345" h="21538" stroke="0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  <a:lnTo>
                        <a:pt x="0" y="21538"/>
                      </a:lnTo>
                      <a:lnTo>
                        <a:pt x="1631" y="-1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41" name="Arc 107"/>
                <p:cNvSpPr>
                  <a:spLocks/>
                </p:cNvSpPr>
                <p:nvPr/>
              </p:nvSpPr>
              <p:spPr bwMode="auto">
                <a:xfrm rot="2963934">
                  <a:off x="27" y="-28"/>
                  <a:ext cx="365" cy="422"/>
                </a:xfrm>
                <a:custGeom>
                  <a:avLst/>
                  <a:gdLst>
                    <a:gd name="T0" fmla="*/ 0 w 17732"/>
                    <a:gd name="T1" fmla="*/ 0 h 21600"/>
                    <a:gd name="T2" fmla="*/ 0 w 17732"/>
                    <a:gd name="T3" fmla="*/ 0 h 21600"/>
                    <a:gd name="T4" fmla="*/ 0 w 17732"/>
                    <a:gd name="T5" fmla="*/ 0 h 21600"/>
                    <a:gd name="T6" fmla="*/ 0 w 17732"/>
                    <a:gd name="T7" fmla="*/ 0 h 21600"/>
                    <a:gd name="T8" fmla="*/ 0 w 17732"/>
                    <a:gd name="T9" fmla="*/ 0 h 21600"/>
                    <a:gd name="T10" fmla="*/ 0 w 17732"/>
                    <a:gd name="T11" fmla="*/ 0 h 21600"/>
                    <a:gd name="T12" fmla="*/ 0 w 17732"/>
                    <a:gd name="T13" fmla="*/ 0 h 216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32"/>
                    <a:gd name="T22" fmla="*/ 0 h 21600"/>
                    <a:gd name="T23" fmla="*/ 17732 w 17732"/>
                    <a:gd name="T24" fmla="*/ 21600 h 216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32" h="21600" fill="none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</a:path>
                    <a:path w="17732" h="21600" stroke="0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  <a:lnTo>
                        <a:pt x="5133" y="21600"/>
                      </a:lnTo>
                      <a:lnTo>
                        <a:pt x="-1" y="618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42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07" y="192"/>
                  <a:ext cx="192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7</a:t>
                  </a:r>
                </a:p>
              </p:txBody>
            </p:sp>
          </p:grpSp>
          <p:grpSp>
            <p:nvGrpSpPr>
              <p:cNvPr id="12" name="Group 36"/>
              <p:cNvGrpSpPr>
                <a:grpSpLocks/>
              </p:cNvGrpSpPr>
              <p:nvPr/>
            </p:nvGrpSpPr>
            <p:grpSpPr bwMode="auto">
              <a:xfrm>
                <a:off x="0" y="0"/>
                <a:ext cx="499" cy="795"/>
                <a:chOff x="0" y="0"/>
                <a:chExt cx="499" cy="795"/>
              </a:xfrm>
            </p:grpSpPr>
            <p:sp>
              <p:nvSpPr>
                <p:cNvPr id="24637" name="Arc 110"/>
                <p:cNvSpPr>
                  <a:spLocks/>
                </p:cNvSpPr>
                <p:nvPr/>
              </p:nvSpPr>
              <p:spPr bwMode="auto">
                <a:xfrm rot="8022999" flipH="1">
                  <a:off x="96" y="416"/>
                  <a:ext cx="334" cy="421"/>
                </a:xfrm>
                <a:custGeom>
                  <a:avLst/>
                  <a:gdLst>
                    <a:gd name="T0" fmla="*/ 0 w 15345"/>
                    <a:gd name="T1" fmla="*/ 0 h 21538"/>
                    <a:gd name="T2" fmla="*/ 0 w 15345"/>
                    <a:gd name="T3" fmla="*/ 0 h 21538"/>
                    <a:gd name="T4" fmla="*/ 0 w 15345"/>
                    <a:gd name="T5" fmla="*/ 0 h 21538"/>
                    <a:gd name="T6" fmla="*/ 0 w 15345"/>
                    <a:gd name="T7" fmla="*/ 0 h 21538"/>
                    <a:gd name="T8" fmla="*/ 0 w 15345"/>
                    <a:gd name="T9" fmla="*/ 0 h 21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345"/>
                    <a:gd name="T16" fmla="*/ 0 h 21538"/>
                    <a:gd name="T17" fmla="*/ 15345 w 15345"/>
                    <a:gd name="T18" fmla="*/ 21538 h 21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345" h="21538" fill="none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</a:path>
                    <a:path w="15345" h="21538" stroke="0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  <a:lnTo>
                        <a:pt x="0" y="21538"/>
                      </a:lnTo>
                      <a:lnTo>
                        <a:pt x="1631" y="-1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38" name="Arc 111"/>
                <p:cNvSpPr>
                  <a:spLocks/>
                </p:cNvSpPr>
                <p:nvPr/>
              </p:nvSpPr>
              <p:spPr bwMode="auto">
                <a:xfrm rot="2963934">
                  <a:off x="27" y="-28"/>
                  <a:ext cx="365" cy="422"/>
                </a:xfrm>
                <a:custGeom>
                  <a:avLst/>
                  <a:gdLst>
                    <a:gd name="T0" fmla="*/ 0 w 17732"/>
                    <a:gd name="T1" fmla="*/ 0 h 21600"/>
                    <a:gd name="T2" fmla="*/ 0 w 17732"/>
                    <a:gd name="T3" fmla="*/ 0 h 21600"/>
                    <a:gd name="T4" fmla="*/ 0 w 17732"/>
                    <a:gd name="T5" fmla="*/ 0 h 21600"/>
                    <a:gd name="T6" fmla="*/ 0 w 17732"/>
                    <a:gd name="T7" fmla="*/ 0 h 21600"/>
                    <a:gd name="T8" fmla="*/ 0 w 17732"/>
                    <a:gd name="T9" fmla="*/ 0 h 21600"/>
                    <a:gd name="T10" fmla="*/ 0 w 17732"/>
                    <a:gd name="T11" fmla="*/ 0 h 21600"/>
                    <a:gd name="T12" fmla="*/ 0 w 17732"/>
                    <a:gd name="T13" fmla="*/ 0 h 216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32"/>
                    <a:gd name="T22" fmla="*/ 0 h 21600"/>
                    <a:gd name="T23" fmla="*/ 17732 w 17732"/>
                    <a:gd name="T24" fmla="*/ 21600 h 216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32" h="21600" fill="none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</a:path>
                    <a:path w="17732" h="21600" stroke="0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  <a:lnTo>
                        <a:pt x="5133" y="21600"/>
                      </a:lnTo>
                      <a:lnTo>
                        <a:pt x="-1" y="618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3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07" y="192"/>
                  <a:ext cx="192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2</a:t>
                  </a:r>
                </a:p>
              </p:txBody>
            </p:sp>
          </p:grpSp>
        </p:grpSp>
      </p:grpSp>
      <p:sp>
        <p:nvSpPr>
          <p:cNvPr id="24582" name="AutoShape 113"/>
          <p:cNvSpPr>
            <a:spLocks noChangeArrowheads="1"/>
          </p:cNvSpPr>
          <p:nvPr/>
        </p:nvSpPr>
        <p:spPr bwMode="auto">
          <a:xfrm>
            <a:off x="3035294" y="2386000"/>
            <a:ext cx="914400" cy="284163"/>
          </a:xfrm>
          <a:prstGeom prst="rightArrow">
            <a:avLst>
              <a:gd name="adj1" fmla="val 50000"/>
              <a:gd name="adj2" fmla="val 80447"/>
            </a:avLst>
          </a:prstGeom>
          <a:solidFill>
            <a:srgbClr val="3366CC"/>
          </a:solidFill>
          <a:ln w="12700" cap="sq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 b="1"/>
          </a:p>
        </p:txBody>
      </p:sp>
      <p:sp>
        <p:nvSpPr>
          <p:cNvPr id="24583" name="AutoShape 114"/>
          <p:cNvSpPr>
            <a:spLocks noChangeArrowheads="1"/>
          </p:cNvSpPr>
          <p:nvPr/>
        </p:nvSpPr>
        <p:spPr bwMode="auto">
          <a:xfrm>
            <a:off x="3033707" y="4283063"/>
            <a:ext cx="914400" cy="284162"/>
          </a:xfrm>
          <a:prstGeom prst="rightArrow">
            <a:avLst>
              <a:gd name="adj1" fmla="val 50000"/>
              <a:gd name="adj2" fmla="val 80447"/>
            </a:avLst>
          </a:prstGeom>
          <a:solidFill>
            <a:srgbClr val="3366CC"/>
          </a:solidFill>
          <a:ln w="12700" cap="sq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endParaRPr lang="zh-CN" altLang="en-US" b="1"/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6396032" y="2238363"/>
            <a:ext cx="914400" cy="2557462"/>
            <a:chOff x="0" y="0"/>
            <a:chExt cx="576" cy="1968"/>
          </a:xfrm>
        </p:grpSpPr>
        <p:sp>
          <p:nvSpPr>
            <p:cNvPr id="24629" name="AutoShape 116"/>
            <p:cNvSpPr>
              <a:spLocks noChangeArrowheads="1"/>
            </p:cNvSpPr>
            <p:nvPr/>
          </p:nvSpPr>
          <p:spPr bwMode="auto">
            <a:xfrm rot="-3365226">
              <a:off x="96" y="1584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CC"/>
            </a:solidFill>
            <a:ln w="12700" cap="sq">
              <a:solidFill>
                <a:srgbClr val="3366CC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buFontTx/>
                <a:buNone/>
              </a:pPr>
              <a:endParaRPr lang="zh-CN" altLang="en-US" b="1"/>
            </a:p>
          </p:txBody>
        </p:sp>
        <p:sp>
          <p:nvSpPr>
            <p:cNvPr id="24630" name="AutoShape 117"/>
            <p:cNvSpPr>
              <a:spLocks noChangeArrowheads="1"/>
            </p:cNvSpPr>
            <p:nvPr/>
          </p:nvSpPr>
          <p:spPr bwMode="auto">
            <a:xfrm rot="2591988">
              <a:off x="0" y="0"/>
              <a:ext cx="576" cy="192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3366CC"/>
            </a:solidFill>
            <a:ln w="12700" cap="sq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 b="1"/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6715140" y="2786058"/>
            <a:ext cx="2057400" cy="1138238"/>
            <a:chOff x="0" y="0"/>
            <a:chExt cx="1296" cy="768"/>
          </a:xfrm>
        </p:grpSpPr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0" y="96"/>
              <a:ext cx="592" cy="576"/>
              <a:chOff x="0" y="0"/>
              <a:chExt cx="592" cy="576"/>
            </a:xfrm>
          </p:grpSpPr>
          <p:sp>
            <p:nvSpPr>
              <p:cNvPr id="24627" name="Oval 1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CCCC00"/>
                  </a:gs>
                  <a:gs pos="100000">
                    <a:srgbClr val="5E5E00"/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rgbClr val="CC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zh-CN" altLang="en-US" b="1"/>
              </a:p>
            </p:txBody>
          </p:sp>
          <p:sp>
            <p:nvSpPr>
              <p:cNvPr id="24628" name="Text Box 121"/>
              <p:cNvSpPr txBox="1">
                <a:spLocks noChangeArrowheads="1"/>
              </p:cNvSpPr>
              <p:nvPr/>
            </p:nvSpPr>
            <p:spPr bwMode="auto">
              <a:xfrm>
                <a:off x="16" y="128"/>
                <a:ext cx="576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400" b="1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Na</a:t>
                </a:r>
                <a:r>
                  <a:rPr lang="en-US" altLang="zh-CN" sz="2400" b="1" baseline="40000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+</a:t>
                </a:r>
                <a:endParaRPr lang="en-US" altLang="zh-CN" sz="2400" b="1">
                  <a:solidFill>
                    <a:srgbClr val="FF5050"/>
                  </a:solidFill>
                  <a:latin typeface="Times New Roman" pitchFamily="18" charset="0"/>
                  <a:ea typeface="楷体_GB2312" pitchFamily="49" charset="-122"/>
                </a:endParaRPr>
              </a:p>
            </p:txBody>
          </p: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528" y="0"/>
              <a:ext cx="768" cy="768"/>
              <a:chOff x="0" y="0"/>
              <a:chExt cx="768" cy="768"/>
            </a:xfrm>
          </p:grpSpPr>
          <p:sp>
            <p:nvSpPr>
              <p:cNvPr id="24625" name="Oval 1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3366CC"/>
                  </a:gs>
                  <a:gs pos="100000">
                    <a:srgbClr val="2C58AF"/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rgbClr val="CC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FontTx/>
                  <a:buNone/>
                </a:pPr>
                <a:endParaRPr lang="zh-CN" altLang="en-US" b="1"/>
              </a:p>
            </p:txBody>
          </p:sp>
          <p:sp>
            <p:nvSpPr>
              <p:cNvPr id="24626" name="Text Box 124"/>
              <p:cNvSpPr txBox="1">
                <a:spLocks noChangeArrowheads="1"/>
              </p:cNvSpPr>
              <p:nvPr/>
            </p:nvSpPr>
            <p:spPr bwMode="auto">
              <a:xfrm>
                <a:off x="96" y="192"/>
                <a:ext cx="67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US" altLang="zh-CN" sz="2800" b="1" dirty="0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 </a:t>
                </a:r>
                <a:r>
                  <a:rPr lang="en-US" altLang="zh-CN" sz="3600" b="1" dirty="0" err="1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Cl</a:t>
                </a:r>
                <a:r>
                  <a:rPr lang="en-US" altLang="zh-CN" sz="3600" b="1" baseline="30000" dirty="0">
                    <a:solidFill>
                      <a:srgbClr val="FF5050"/>
                    </a:solidFill>
                    <a:latin typeface="Times New Roman" pitchFamily="18" charset="0"/>
                    <a:ea typeface="楷体_GB2312" pitchFamily="49" charset="-122"/>
                  </a:rPr>
                  <a:t>-</a:t>
                </a:r>
                <a:endParaRPr lang="en-US" altLang="zh-CN" sz="3600" b="1" dirty="0">
                  <a:solidFill>
                    <a:srgbClr val="FF5050"/>
                  </a:solidFill>
                  <a:latin typeface="Times New Roman" pitchFamily="18" charset="0"/>
                  <a:ea typeface="楷体_GB2312" pitchFamily="49" charset="-122"/>
                </a:endParaRPr>
              </a:p>
            </p:txBody>
          </p:sp>
        </p:grpSp>
      </p:grpSp>
      <p:sp>
        <p:nvSpPr>
          <p:cNvPr id="24586" name="Text Box 126"/>
          <p:cNvSpPr txBox="1">
            <a:spLocks noChangeArrowheads="1"/>
          </p:cNvSpPr>
          <p:nvPr/>
        </p:nvSpPr>
        <p:spPr bwMode="auto">
          <a:xfrm>
            <a:off x="2857488" y="1928802"/>
            <a:ext cx="1497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失 </a:t>
            </a:r>
            <a:r>
              <a:rPr lang="en-US" altLang="zh-CN" sz="24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e</a:t>
            </a:r>
            <a:r>
              <a:rPr lang="en-US" altLang="zh-CN" sz="2400" b="1" baseline="30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-</a:t>
            </a:r>
          </a:p>
        </p:txBody>
      </p:sp>
      <p:sp>
        <p:nvSpPr>
          <p:cNvPr id="24587" name="Rectangle 127"/>
          <p:cNvSpPr>
            <a:spLocks noChangeArrowheads="1"/>
          </p:cNvSpPr>
          <p:nvPr/>
        </p:nvSpPr>
        <p:spPr bwMode="auto">
          <a:xfrm>
            <a:off x="2928926" y="3857628"/>
            <a:ext cx="1296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得 </a:t>
            </a:r>
            <a:r>
              <a:rPr lang="en-US" altLang="zh-CN" sz="24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e</a:t>
            </a:r>
            <a:r>
              <a:rPr lang="en-US" altLang="zh-CN" sz="2400" b="1" baseline="30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-</a:t>
            </a:r>
          </a:p>
        </p:txBody>
      </p:sp>
      <p:sp>
        <p:nvSpPr>
          <p:cNvPr id="24588" name="Text Box 128"/>
          <p:cNvSpPr txBox="1">
            <a:spLocks noChangeArrowheads="1"/>
          </p:cNvSpPr>
          <p:nvPr/>
        </p:nvSpPr>
        <p:spPr bwMode="auto">
          <a:xfrm>
            <a:off x="5143504" y="3071810"/>
            <a:ext cx="197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静电作用</a:t>
            </a:r>
            <a:endParaRPr lang="zh-CN" altLang="en-US" sz="2800" b="1" baseline="30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7" name="Group 55"/>
          <p:cNvGrpSpPr>
            <a:grpSpLocks/>
          </p:cNvGrpSpPr>
          <p:nvPr/>
        </p:nvGrpSpPr>
        <p:grpSpPr bwMode="auto">
          <a:xfrm>
            <a:off x="3714744" y="1643050"/>
            <a:ext cx="2024063" cy="1390650"/>
            <a:chOff x="-7" y="0"/>
            <a:chExt cx="1275" cy="876"/>
          </a:xfrm>
        </p:grpSpPr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241" y="134"/>
              <a:ext cx="1027" cy="742"/>
              <a:chOff x="0" y="0"/>
              <a:chExt cx="1027" cy="795"/>
            </a:xfrm>
          </p:grpSpPr>
          <p:grpSp>
            <p:nvGrpSpPr>
              <p:cNvPr id="19" name="Group 57"/>
              <p:cNvGrpSpPr>
                <a:grpSpLocks/>
              </p:cNvGrpSpPr>
              <p:nvPr/>
            </p:nvGrpSpPr>
            <p:grpSpPr bwMode="auto">
              <a:xfrm>
                <a:off x="0" y="96"/>
                <a:ext cx="672" cy="624"/>
                <a:chOff x="0" y="0"/>
                <a:chExt cx="672" cy="624"/>
              </a:xfrm>
            </p:grpSpPr>
            <p:sp>
              <p:nvSpPr>
                <p:cNvPr id="24621" name="Oval 1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24" cy="62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path path="shape">
                    <a:fillToRect l="50000" t="50000" r="50000" b="50000"/>
                  </a:path>
                </a:gradFill>
                <a:ln w="12700" cap="sq">
                  <a:solidFill>
                    <a:srgbClr val="CC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FontTx/>
                    <a:buNone/>
                  </a:pPr>
                  <a:endParaRPr lang="zh-CN" altLang="en-US" b="1"/>
                </a:p>
              </p:txBody>
            </p:sp>
            <p:sp>
              <p:nvSpPr>
                <p:cNvPr id="24622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0" y="144"/>
                  <a:ext cx="6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+11</a:t>
                  </a:r>
                </a:p>
              </p:txBody>
            </p:sp>
          </p:grpSp>
          <p:grpSp>
            <p:nvGrpSpPr>
              <p:cNvPr id="20" name="Group 60"/>
              <p:cNvGrpSpPr>
                <a:grpSpLocks/>
              </p:cNvGrpSpPr>
              <p:nvPr/>
            </p:nvGrpSpPr>
            <p:grpSpPr bwMode="auto">
              <a:xfrm>
                <a:off x="528" y="0"/>
                <a:ext cx="499" cy="795"/>
                <a:chOff x="0" y="0"/>
                <a:chExt cx="499" cy="795"/>
              </a:xfrm>
            </p:grpSpPr>
            <p:sp>
              <p:nvSpPr>
                <p:cNvPr id="24618" name="Arc 135"/>
                <p:cNvSpPr>
                  <a:spLocks/>
                </p:cNvSpPr>
                <p:nvPr/>
              </p:nvSpPr>
              <p:spPr bwMode="auto">
                <a:xfrm rot="8022999" flipH="1">
                  <a:off x="96" y="416"/>
                  <a:ext cx="334" cy="421"/>
                </a:xfrm>
                <a:custGeom>
                  <a:avLst/>
                  <a:gdLst>
                    <a:gd name="T0" fmla="*/ 0 w 15345"/>
                    <a:gd name="T1" fmla="*/ 0 h 21538"/>
                    <a:gd name="T2" fmla="*/ 0 w 15345"/>
                    <a:gd name="T3" fmla="*/ 0 h 21538"/>
                    <a:gd name="T4" fmla="*/ 0 w 15345"/>
                    <a:gd name="T5" fmla="*/ 0 h 21538"/>
                    <a:gd name="T6" fmla="*/ 0 w 15345"/>
                    <a:gd name="T7" fmla="*/ 0 h 21538"/>
                    <a:gd name="T8" fmla="*/ 0 w 15345"/>
                    <a:gd name="T9" fmla="*/ 0 h 21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345"/>
                    <a:gd name="T16" fmla="*/ 0 h 21538"/>
                    <a:gd name="T17" fmla="*/ 15345 w 15345"/>
                    <a:gd name="T18" fmla="*/ 21538 h 21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345" h="21538" fill="none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</a:path>
                    <a:path w="15345" h="21538" stroke="0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  <a:lnTo>
                        <a:pt x="0" y="21538"/>
                      </a:lnTo>
                      <a:lnTo>
                        <a:pt x="1631" y="-1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19" name="Arc 136"/>
                <p:cNvSpPr>
                  <a:spLocks/>
                </p:cNvSpPr>
                <p:nvPr/>
              </p:nvSpPr>
              <p:spPr bwMode="auto">
                <a:xfrm rot="2963934">
                  <a:off x="27" y="-28"/>
                  <a:ext cx="365" cy="422"/>
                </a:xfrm>
                <a:custGeom>
                  <a:avLst/>
                  <a:gdLst>
                    <a:gd name="T0" fmla="*/ 0 w 17732"/>
                    <a:gd name="T1" fmla="*/ 0 h 21600"/>
                    <a:gd name="T2" fmla="*/ 0 w 17732"/>
                    <a:gd name="T3" fmla="*/ 0 h 21600"/>
                    <a:gd name="T4" fmla="*/ 0 w 17732"/>
                    <a:gd name="T5" fmla="*/ 0 h 21600"/>
                    <a:gd name="T6" fmla="*/ 0 w 17732"/>
                    <a:gd name="T7" fmla="*/ 0 h 21600"/>
                    <a:gd name="T8" fmla="*/ 0 w 17732"/>
                    <a:gd name="T9" fmla="*/ 0 h 21600"/>
                    <a:gd name="T10" fmla="*/ 0 w 17732"/>
                    <a:gd name="T11" fmla="*/ 0 h 21600"/>
                    <a:gd name="T12" fmla="*/ 0 w 17732"/>
                    <a:gd name="T13" fmla="*/ 0 h 216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32"/>
                    <a:gd name="T22" fmla="*/ 0 h 21600"/>
                    <a:gd name="T23" fmla="*/ 17732 w 17732"/>
                    <a:gd name="T24" fmla="*/ 21600 h 216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32" h="21600" fill="none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</a:path>
                    <a:path w="17732" h="21600" stroke="0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  <a:lnTo>
                        <a:pt x="5133" y="21600"/>
                      </a:lnTo>
                      <a:lnTo>
                        <a:pt x="-1" y="618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2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07" y="192"/>
                  <a:ext cx="19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8</a:t>
                  </a:r>
                </a:p>
              </p:txBody>
            </p:sp>
          </p:grpSp>
          <p:grpSp>
            <p:nvGrpSpPr>
              <p:cNvPr id="21" name="Group 64"/>
              <p:cNvGrpSpPr>
                <a:grpSpLocks/>
              </p:cNvGrpSpPr>
              <p:nvPr/>
            </p:nvGrpSpPr>
            <p:grpSpPr bwMode="auto">
              <a:xfrm>
                <a:off x="336" y="0"/>
                <a:ext cx="499" cy="795"/>
                <a:chOff x="0" y="0"/>
                <a:chExt cx="499" cy="795"/>
              </a:xfrm>
            </p:grpSpPr>
            <p:sp>
              <p:nvSpPr>
                <p:cNvPr id="24615" name="Arc 139"/>
                <p:cNvSpPr>
                  <a:spLocks/>
                </p:cNvSpPr>
                <p:nvPr/>
              </p:nvSpPr>
              <p:spPr bwMode="auto">
                <a:xfrm rot="8022999" flipH="1">
                  <a:off x="96" y="416"/>
                  <a:ext cx="334" cy="421"/>
                </a:xfrm>
                <a:custGeom>
                  <a:avLst/>
                  <a:gdLst>
                    <a:gd name="T0" fmla="*/ 0 w 15345"/>
                    <a:gd name="T1" fmla="*/ 0 h 21538"/>
                    <a:gd name="T2" fmla="*/ 0 w 15345"/>
                    <a:gd name="T3" fmla="*/ 0 h 21538"/>
                    <a:gd name="T4" fmla="*/ 0 w 15345"/>
                    <a:gd name="T5" fmla="*/ 0 h 21538"/>
                    <a:gd name="T6" fmla="*/ 0 w 15345"/>
                    <a:gd name="T7" fmla="*/ 0 h 21538"/>
                    <a:gd name="T8" fmla="*/ 0 w 15345"/>
                    <a:gd name="T9" fmla="*/ 0 h 21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345"/>
                    <a:gd name="T16" fmla="*/ 0 h 21538"/>
                    <a:gd name="T17" fmla="*/ 15345 w 15345"/>
                    <a:gd name="T18" fmla="*/ 21538 h 21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345" h="21538" fill="none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</a:path>
                    <a:path w="15345" h="21538" stroke="0" extrusionOk="0">
                      <a:moveTo>
                        <a:pt x="1631" y="-1"/>
                      </a:moveTo>
                      <a:cubicBezTo>
                        <a:pt x="6815" y="392"/>
                        <a:pt x="11685" y="2642"/>
                        <a:pt x="15344" y="6336"/>
                      </a:cubicBezTo>
                      <a:lnTo>
                        <a:pt x="0" y="21538"/>
                      </a:lnTo>
                      <a:lnTo>
                        <a:pt x="1631" y="-1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16" name="Arc 140"/>
                <p:cNvSpPr>
                  <a:spLocks/>
                </p:cNvSpPr>
                <p:nvPr/>
              </p:nvSpPr>
              <p:spPr bwMode="auto">
                <a:xfrm rot="2963934">
                  <a:off x="27" y="-28"/>
                  <a:ext cx="365" cy="422"/>
                </a:xfrm>
                <a:custGeom>
                  <a:avLst/>
                  <a:gdLst>
                    <a:gd name="T0" fmla="*/ 0 w 17732"/>
                    <a:gd name="T1" fmla="*/ 0 h 21600"/>
                    <a:gd name="T2" fmla="*/ 0 w 17732"/>
                    <a:gd name="T3" fmla="*/ 0 h 21600"/>
                    <a:gd name="T4" fmla="*/ 0 w 17732"/>
                    <a:gd name="T5" fmla="*/ 0 h 21600"/>
                    <a:gd name="T6" fmla="*/ 0 w 17732"/>
                    <a:gd name="T7" fmla="*/ 0 h 21600"/>
                    <a:gd name="T8" fmla="*/ 0 w 17732"/>
                    <a:gd name="T9" fmla="*/ 0 h 21600"/>
                    <a:gd name="T10" fmla="*/ 0 w 17732"/>
                    <a:gd name="T11" fmla="*/ 0 h 21600"/>
                    <a:gd name="T12" fmla="*/ 0 w 17732"/>
                    <a:gd name="T13" fmla="*/ 0 h 216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732"/>
                    <a:gd name="T22" fmla="*/ 0 h 21600"/>
                    <a:gd name="T23" fmla="*/ 17732 w 17732"/>
                    <a:gd name="T24" fmla="*/ 21600 h 216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732" h="21600" fill="none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</a:path>
                    <a:path w="17732" h="21600" stroke="0" extrusionOk="0">
                      <a:moveTo>
                        <a:pt x="-1" y="618"/>
                      </a:moveTo>
                      <a:cubicBezTo>
                        <a:pt x="1680" y="207"/>
                        <a:pt x="3403" y="-1"/>
                        <a:pt x="5133" y="0"/>
                      </a:cubicBezTo>
                      <a:cubicBezTo>
                        <a:pt x="9653" y="0"/>
                        <a:pt x="14060" y="1418"/>
                        <a:pt x="17731" y="4055"/>
                      </a:cubicBezTo>
                      <a:lnTo>
                        <a:pt x="5133" y="21600"/>
                      </a:lnTo>
                      <a:lnTo>
                        <a:pt x="-1" y="618"/>
                      </a:lnTo>
                      <a:close/>
                    </a:path>
                  </a:pathLst>
                </a:custGeom>
                <a:noFill/>
                <a:ln w="57150" cap="sq" cmpd="sng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617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307" y="192"/>
                  <a:ext cx="19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2</a:t>
                  </a:r>
                </a:p>
              </p:txBody>
            </p:sp>
          </p:grpSp>
        </p:grpSp>
        <p:sp>
          <p:nvSpPr>
            <p:cNvPr id="24611" name="Rectangle 142"/>
            <p:cNvSpPr>
              <a:spLocks noChangeArrowheads="1"/>
            </p:cNvSpPr>
            <p:nvPr/>
          </p:nvSpPr>
          <p:spPr bwMode="auto">
            <a:xfrm>
              <a:off x="-7" y="0"/>
              <a:ext cx="47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Tx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Na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+</a:t>
              </a:r>
            </a:p>
          </p:txBody>
        </p:sp>
      </p:grpSp>
      <p:grpSp>
        <p:nvGrpSpPr>
          <p:cNvPr id="22" name="Group 69"/>
          <p:cNvGrpSpPr>
            <a:grpSpLocks/>
          </p:cNvGrpSpPr>
          <p:nvPr/>
        </p:nvGrpSpPr>
        <p:grpSpPr bwMode="auto">
          <a:xfrm>
            <a:off x="3587744" y="3576625"/>
            <a:ext cx="2671763" cy="1470025"/>
            <a:chOff x="0" y="0"/>
            <a:chExt cx="1683" cy="926"/>
          </a:xfrm>
        </p:grpSpPr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243" y="164"/>
              <a:ext cx="1440" cy="762"/>
              <a:chOff x="0" y="0"/>
              <a:chExt cx="1440" cy="816"/>
            </a:xfrm>
          </p:grpSpPr>
          <p:grpSp>
            <p:nvGrpSpPr>
              <p:cNvPr id="24" name="Group 71"/>
              <p:cNvGrpSpPr>
                <a:grpSpLocks/>
              </p:cNvGrpSpPr>
              <p:nvPr/>
            </p:nvGrpSpPr>
            <p:grpSpPr bwMode="auto">
              <a:xfrm>
                <a:off x="0" y="48"/>
                <a:ext cx="768" cy="768"/>
                <a:chOff x="0" y="0"/>
                <a:chExt cx="768" cy="768"/>
              </a:xfrm>
            </p:grpSpPr>
            <p:sp>
              <p:nvSpPr>
                <p:cNvPr id="24608" name="Oval 1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68" cy="76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3366CC"/>
                    </a:gs>
                    <a:gs pos="100000">
                      <a:srgbClr val="2C58AF"/>
                    </a:gs>
                  </a:gsLst>
                  <a:path path="shape">
                    <a:fillToRect l="50000" t="50000" r="50000" b="50000"/>
                  </a:path>
                </a:gradFill>
                <a:ln w="12700" cap="sq">
                  <a:solidFill>
                    <a:srgbClr val="CC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FontTx/>
                    <a:buNone/>
                  </a:pPr>
                  <a:endParaRPr lang="zh-CN" altLang="en-US" b="1"/>
                </a:p>
              </p:txBody>
            </p:sp>
            <p:sp>
              <p:nvSpPr>
                <p:cNvPr id="24609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96" y="192"/>
                  <a:ext cx="672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buFontTx/>
                    <a:buNone/>
                  </a:pPr>
                  <a:r>
                    <a:rPr lang="en-US" altLang="zh-CN" sz="2800" b="1">
                      <a:solidFill>
                        <a:srgbClr val="FF5050"/>
                      </a:solidFill>
                      <a:latin typeface="Times New Roman" pitchFamily="18" charset="0"/>
                      <a:ea typeface="楷体_GB2312" pitchFamily="49" charset="-122"/>
                    </a:rPr>
                    <a:t>+17</a:t>
                  </a:r>
                </a:p>
              </p:txBody>
            </p:sp>
          </p:grpSp>
          <p:grpSp>
            <p:nvGrpSpPr>
              <p:cNvPr id="25" name="Group 74"/>
              <p:cNvGrpSpPr>
                <a:grpSpLocks/>
              </p:cNvGrpSpPr>
              <p:nvPr/>
            </p:nvGrpSpPr>
            <p:grpSpPr bwMode="auto">
              <a:xfrm>
                <a:off x="509" y="0"/>
                <a:ext cx="931" cy="795"/>
                <a:chOff x="0" y="0"/>
                <a:chExt cx="931" cy="795"/>
              </a:xfrm>
            </p:grpSpPr>
            <p:grpSp>
              <p:nvGrpSpPr>
                <p:cNvPr id="26" name="Group 75"/>
                <p:cNvGrpSpPr>
                  <a:grpSpLocks/>
                </p:cNvGrpSpPr>
                <p:nvPr/>
              </p:nvGrpSpPr>
              <p:grpSpPr bwMode="auto">
                <a:xfrm>
                  <a:off x="211" y="0"/>
                  <a:ext cx="499" cy="795"/>
                  <a:chOff x="0" y="0"/>
                  <a:chExt cx="499" cy="795"/>
                </a:xfrm>
              </p:grpSpPr>
              <p:sp>
                <p:nvSpPr>
                  <p:cNvPr id="24605" name="Arc 150"/>
                  <p:cNvSpPr>
                    <a:spLocks/>
                  </p:cNvSpPr>
                  <p:nvPr/>
                </p:nvSpPr>
                <p:spPr bwMode="auto">
                  <a:xfrm rot="8022999" flipH="1">
                    <a:off x="96" y="416"/>
                    <a:ext cx="334" cy="421"/>
                  </a:xfrm>
                  <a:custGeom>
                    <a:avLst/>
                    <a:gdLst>
                      <a:gd name="T0" fmla="*/ 0 w 15345"/>
                      <a:gd name="T1" fmla="*/ 0 h 21538"/>
                      <a:gd name="T2" fmla="*/ 0 w 15345"/>
                      <a:gd name="T3" fmla="*/ 0 h 21538"/>
                      <a:gd name="T4" fmla="*/ 0 w 15345"/>
                      <a:gd name="T5" fmla="*/ 0 h 21538"/>
                      <a:gd name="T6" fmla="*/ 0 w 15345"/>
                      <a:gd name="T7" fmla="*/ 0 h 21538"/>
                      <a:gd name="T8" fmla="*/ 0 w 15345"/>
                      <a:gd name="T9" fmla="*/ 0 h 215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345"/>
                      <a:gd name="T16" fmla="*/ 0 h 21538"/>
                      <a:gd name="T17" fmla="*/ 15345 w 15345"/>
                      <a:gd name="T18" fmla="*/ 21538 h 215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345" h="21538" fill="none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</a:path>
                      <a:path w="15345" h="21538" stroke="0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  <a:lnTo>
                          <a:pt x="0" y="21538"/>
                        </a:lnTo>
                        <a:lnTo>
                          <a:pt x="1631" y="-1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6" name="Arc 151"/>
                  <p:cNvSpPr>
                    <a:spLocks/>
                  </p:cNvSpPr>
                  <p:nvPr/>
                </p:nvSpPr>
                <p:spPr bwMode="auto">
                  <a:xfrm rot="2963934">
                    <a:off x="27" y="-28"/>
                    <a:ext cx="365" cy="422"/>
                  </a:xfrm>
                  <a:custGeom>
                    <a:avLst/>
                    <a:gdLst>
                      <a:gd name="T0" fmla="*/ 0 w 17732"/>
                      <a:gd name="T1" fmla="*/ 0 h 21600"/>
                      <a:gd name="T2" fmla="*/ 0 w 17732"/>
                      <a:gd name="T3" fmla="*/ 0 h 21600"/>
                      <a:gd name="T4" fmla="*/ 0 w 17732"/>
                      <a:gd name="T5" fmla="*/ 0 h 21600"/>
                      <a:gd name="T6" fmla="*/ 0 w 17732"/>
                      <a:gd name="T7" fmla="*/ 0 h 21600"/>
                      <a:gd name="T8" fmla="*/ 0 w 17732"/>
                      <a:gd name="T9" fmla="*/ 0 h 21600"/>
                      <a:gd name="T10" fmla="*/ 0 w 17732"/>
                      <a:gd name="T11" fmla="*/ 0 h 21600"/>
                      <a:gd name="T12" fmla="*/ 0 w 17732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732"/>
                      <a:gd name="T22" fmla="*/ 0 h 21600"/>
                      <a:gd name="T23" fmla="*/ 17732 w 17732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732" h="21600" fill="none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</a:path>
                      <a:path w="17732" h="21600" stroke="0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  <a:lnTo>
                          <a:pt x="5133" y="21600"/>
                        </a:lnTo>
                        <a:lnTo>
                          <a:pt x="-1" y="618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7" name="Text Box 1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" y="192"/>
                    <a:ext cx="192" cy="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buFontTx/>
                      <a:buNone/>
                    </a:pPr>
                    <a:r>
                      <a:rPr lang="en-US" altLang="zh-CN" sz="2800" b="1">
                        <a:solidFill>
                          <a:srgbClr val="FF5050"/>
                        </a:solidFill>
                        <a:latin typeface="Times New Roman" pitchFamily="18" charset="0"/>
                        <a:ea typeface="楷体_GB2312" pitchFamily="49" charset="-122"/>
                      </a:rPr>
                      <a:t>8</a:t>
                    </a:r>
                  </a:p>
                </p:txBody>
              </p:sp>
            </p:grpSp>
            <p:grpSp>
              <p:nvGrpSpPr>
                <p:cNvPr id="27" name="Group 79"/>
                <p:cNvGrpSpPr>
                  <a:grpSpLocks/>
                </p:cNvGrpSpPr>
                <p:nvPr/>
              </p:nvGrpSpPr>
              <p:grpSpPr bwMode="auto">
                <a:xfrm>
                  <a:off x="432" y="0"/>
                  <a:ext cx="499" cy="795"/>
                  <a:chOff x="0" y="0"/>
                  <a:chExt cx="499" cy="795"/>
                </a:xfrm>
              </p:grpSpPr>
              <p:sp>
                <p:nvSpPr>
                  <p:cNvPr id="24602" name="Arc 154"/>
                  <p:cNvSpPr>
                    <a:spLocks/>
                  </p:cNvSpPr>
                  <p:nvPr/>
                </p:nvSpPr>
                <p:spPr bwMode="auto">
                  <a:xfrm rot="8022999" flipH="1">
                    <a:off x="96" y="416"/>
                    <a:ext cx="334" cy="421"/>
                  </a:xfrm>
                  <a:custGeom>
                    <a:avLst/>
                    <a:gdLst>
                      <a:gd name="T0" fmla="*/ 0 w 15345"/>
                      <a:gd name="T1" fmla="*/ 0 h 21538"/>
                      <a:gd name="T2" fmla="*/ 0 w 15345"/>
                      <a:gd name="T3" fmla="*/ 0 h 21538"/>
                      <a:gd name="T4" fmla="*/ 0 w 15345"/>
                      <a:gd name="T5" fmla="*/ 0 h 21538"/>
                      <a:gd name="T6" fmla="*/ 0 w 15345"/>
                      <a:gd name="T7" fmla="*/ 0 h 21538"/>
                      <a:gd name="T8" fmla="*/ 0 w 15345"/>
                      <a:gd name="T9" fmla="*/ 0 h 215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345"/>
                      <a:gd name="T16" fmla="*/ 0 h 21538"/>
                      <a:gd name="T17" fmla="*/ 15345 w 15345"/>
                      <a:gd name="T18" fmla="*/ 21538 h 215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345" h="21538" fill="none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</a:path>
                      <a:path w="15345" h="21538" stroke="0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  <a:lnTo>
                          <a:pt x="0" y="21538"/>
                        </a:lnTo>
                        <a:lnTo>
                          <a:pt x="1631" y="-1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3" name="Arc 155"/>
                  <p:cNvSpPr>
                    <a:spLocks/>
                  </p:cNvSpPr>
                  <p:nvPr/>
                </p:nvSpPr>
                <p:spPr bwMode="auto">
                  <a:xfrm rot="2963934">
                    <a:off x="27" y="-28"/>
                    <a:ext cx="365" cy="422"/>
                  </a:xfrm>
                  <a:custGeom>
                    <a:avLst/>
                    <a:gdLst>
                      <a:gd name="T0" fmla="*/ 0 w 17732"/>
                      <a:gd name="T1" fmla="*/ 0 h 21600"/>
                      <a:gd name="T2" fmla="*/ 0 w 17732"/>
                      <a:gd name="T3" fmla="*/ 0 h 21600"/>
                      <a:gd name="T4" fmla="*/ 0 w 17732"/>
                      <a:gd name="T5" fmla="*/ 0 h 21600"/>
                      <a:gd name="T6" fmla="*/ 0 w 17732"/>
                      <a:gd name="T7" fmla="*/ 0 h 21600"/>
                      <a:gd name="T8" fmla="*/ 0 w 17732"/>
                      <a:gd name="T9" fmla="*/ 0 h 21600"/>
                      <a:gd name="T10" fmla="*/ 0 w 17732"/>
                      <a:gd name="T11" fmla="*/ 0 h 21600"/>
                      <a:gd name="T12" fmla="*/ 0 w 17732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732"/>
                      <a:gd name="T22" fmla="*/ 0 h 21600"/>
                      <a:gd name="T23" fmla="*/ 17732 w 17732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732" h="21600" fill="none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</a:path>
                      <a:path w="17732" h="21600" stroke="0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  <a:lnTo>
                          <a:pt x="5133" y="21600"/>
                        </a:lnTo>
                        <a:lnTo>
                          <a:pt x="-1" y="618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4" name="Text 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" y="192"/>
                    <a:ext cx="192" cy="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buFontTx/>
                      <a:buNone/>
                    </a:pPr>
                    <a:r>
                      <a:rPr lang="en-US" altLang="zh-CN" sz="2800" b="1">
                        <a:solidFill>
                          <a:srgbClr val="FF5050"/>
                        </a:solidFill>
                        <a:latin typeface="Times New Roman" pitchFamily="18" charset="0"/>
                        <a:ea typeface="楷体_GB2312" pitchFamily="49" charset="-122"/>
                      </a:rPr>
                      <a:t>8</a:t>
                    </a:r>
                  </a:p>
                </p:txBody>
              </p:sp>
            </p:grpSp>
            <p:grpSp>
              <p:nvGrpSpPr>
                <p:cNvPr id="28" name="Group 8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99" cy="795"/>
                  <a:chOff x="0" y="0"/>
                  <a:chExt cx="499" cy="795"/>
                </a:xfrm>
              </p:grpSpPr>
              <p:sp>
                <p:nvSpPr>
                  <p:cNvPr id="24599" name="Arc 158"/>
                  <p:cNvSpPr>
                    <a:spLocks/>
                  </p:cNvSpPr>
                  <p:nvPr/>
                </p:nvSpPr>
                <p:spPr bwMode="auto">
                  <a:xfrm rot="8022999" flipH="1">
                    <a:off x="96" y="416"/>
                    <a:ext cx="334" cy="421"/>
                  </a:xfrm>
                  <a:custGeom>
                    <a:avLst/>
                    <a:gdLst>
                      <a:gd name="T0" fmla="*/ 0 w 15345"/>
                      <a:gd name="T1" fmla="*/ 0 h 21538"/>
                      <a:gd name="T2" fmla="*/ 0 w 15345"/>
                      <a:gd name="T3" fmla="*/ 0 h 21538"/>
                      <a:gd name="T4" fmla="*/ 0 w 15345"/>
                      <a:gd name="T5" fmla="*/ 0 h 21538"/>
                      <a:gd name="T6" fmla="*/ 0 w 15345"/>
                      <a:gd name="T7" fmla="*/ 0 h 21538"/>
                      <a:gd name="T8" fmla="*/ 0 w 15345"/>
                      <a:gd name="T9" fmla="*/ 0 h 2153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345"/>
                      <a:gd name="T16" fmla="*/ 0 h 21538"/>
                      <a:gd name="T17" fmla="*/ 15345 w 15345"/>
                      <a:gd name="T18" fmla="*/ 21538 h 2153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345" h="21538" fill="none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</a:path>
                      <a:path w="15345" h="21538" stroke="0" extrusionOk="0">
                        <a:moveTo>
                          <a:pt x="1631" y="-1"/>
                        </a:moveTo>
                        <a:cubicBezTo>
                          <a:pt x="6815" y="392"/>
                          <a:pt x="11685" y="2642"/>
                          <a:pt x="15344" y="6336"/>
                        </a:cubicBezTo>
                        <a:lnTo>
                          <a:pt x="0" y="21538"/>
                        </a:lnTo>
                        <a:lnTo>
                          <a:pt x="1631" y="-1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0" name="Arc 159"/>
                  <p:cNvSpPr>
                    <a:spLocks/>
                  </p:cNvSpPr>
                  <p:nvPr/>
                </p:nvSpPr>
                <p:spPr bwMode="auto">
                  <a:xfrm rot="2963934">
                    <a:off x="27" y="-28"/>
                    <a:ext cx="365" cy="422"/>
                  </a:xfrm>
                  <a:custGeom>
                    <a:avLst/>
                    <a:gdLst>
                      <a:gd name="T0" fmla="*/ 0 w 17732"/>
                      <a:gd name="T1" fmla="*/ 0 h 21600"/>
                      <a:gd name="T2" fmla="*/ 0 w 17732"/>
                      <a:gd name="T3" fmla="*/ 0 h 21600"/>
                      <a:gd name="T4" fmla="*/ 0 w 17732"/>
                      <a:gd name="T5" fmla="*/ 0 h 21600"/>
                      <a:gd name="T6" fmla="*/ 0 w 17732"/>
                      <a:gd name="T7" fmla="*/ 0 h 21600"/>
                      <a:gd name="T8" fmla="*/ 0 w 17732"/>
                      <a:gd name="T9" fmla="*/ 0 h 21600"/>
                      <a:gd name="T10" fmla="*/ 0 w 17732"/>
                      <a:gd name="T11" fmla="*/ 0 h 21600"/>
                      <a:gd name="T12" fmla="*/ 0 w 17732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7732"/>
                      <a:gd name="T22" fmla="*/ 0 h 21600"/>
                      <a:gd name="T23" fmla="*/ 17732 w 17732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7732" h="21600" fill="none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</a:path>
                      <a:path w="17732" h="21600" stroke="0" extrusionOk="0">
                        <a:moveTo>
                          <a:pt x="-1" y="618"/>
                        </a:moveTo>
                        <a:cubicBezTo>
                          <a:pt x="1680" y="207"/>
                          <a:pt x="3403" y="-1"/>
                          <a:pt x="5133" y="0"/>
                        </a:cubicBezTo>
                        <a:cubicBezTo>
                          <a:pt x="9653" y="0"/>
                          <a:pt x="14060" y="1418"/>
                          <a:pt x="17731" y="4055"/>
                        </a:cubicBezTo>
                        <a:lnTo>
                          <a:pt x="5133" y="21600"/>
                        </a:lnTo>
                        <a:lnTo>
                          <a:pt x="-1" y="618"/>
                        </a:lnTo>
                        <a:close/>
                      </a:path>
                    </a:pathLst>
                  </a:custGeom>
                  <a:noFill/>
                  <a:ln w="57150" cap="sq" cmpd="sng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01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" y="192"/>
                    <a:ext cx="192" cy="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buFontTx/>
                      <a:buNone/>
                    </a:pPr>
                    <a:r>
                      <a:rPr lang="en-US" altLang="zh-CN" sz="2800" b="1">
                        <a:solidFill>
                          <a:srgbClr val="FF5050"/>
                        </a:solidFill>
                        <a:latin typeface="Times New Roman" pitchFamily="18" charset="0"/>
                        <a:ea typeface="楷体_GB2312" pitchFamily="49" charset="-122"/>
                      </a:rPr>
                      <a:t>2</a:t>
                    </a:r>
                  </a:p>
                </p:txBody>
              </p:sp>
            </p:grpSp>
          </p:grpSp>
        </p:grpSp>
        <p:sp>
          <p:nvSpPr>
            <p:cNvPr id="24593" name="Rectangle 161"/>
            <p:cNvSpPr>
              <a:spLocks noChangeArrowheads="1"/>
            </p:cNvSpPr>
            <p:nvPr/>
          </p:nvSpPr>
          <p:spPr bwMode="auto">
            <a:xfrm>
              <a:off x="0" y="0"/>
              <a:ext cx="3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 b="1">
                  <a:latin typeface="Times New Roman" pitchFamily="18" charset="0"/>
                  <a:ea typeface="楷体_GB2312" pitchFamily="49" charset="-122"/>
                </a:rPr>
                <a:t>Cl</a:t>
              </a:r>
              <a:r>
                <a:rPr lang="en-US" altLang="zh-CN" sz="2800" b="1" baseline="30000">
                  <a:latin typeface="Times New Roman" pitchFamily="18" charset="0"/>
                  <a:ea typeface="楷体_GB2312" pitchFamily="49" charset="-122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7" descr="bar"/>
          <p:cNvPicPr>
            <a:picLocks noChangeAspect="1" noChangeArrowheads="1"/>
          </p:cNvPicPr>
          <p:nvPr/>
        </p:nvPicPr>
        <p:blipFill>
          <a:blip r:embed="rId3"/>
          <a:srcRect l="519" t="7767" r="2133" b="10680"/>
          <a:stretch>
            <a:fillRect/>
          </a:stretch>
        </p:blipFill>
        <p:spPr bwMode="auto">
          <a:xfrm>
            <a:off x="36513" y="44450"/>
            <a:ext cx="882176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标题 7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四、电子式</a:t>
            </a: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0" y="928670"/>
            <a:ext cx="2665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）定义：</a:t>
            </a:r>
            <a:endParaRPr lang="zh-CN" altLang="en-US" sz="32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415" name="Rectangle 58"/>
          <p:cNvSpPr>
            <a:spLocks noChangeArrowheads="1"/>
          </p:cNvSpPr>
          <p:nvPr/>
        </p:nvSpPr>
        <p:spPr bwMode="auto">
          <a:xfrm>
            <a:off x="1908175" y="857232"/>
            <a:ext cx="7235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在元素符号周围用 </a:t>
            </a: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“</a:t>
            </a:r>
            <a:r>
              <a:rPr lang="en-US" altLang="zh-CN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.” 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或“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×”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表示</a:t>
            </a:r>
            <a:endParaRPr lang="en-US" altLang="zh-CN" sz="28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原子的</a:t>
            </a: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最外层电子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的式子。（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P21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资料卡片）</a:t>
            </a:r>
          </a:p>
        </p:txBody>
      </p: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0" y="2285992"/>
            <a:ext cx="3960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）原子的电子式</a:t>
            </a:r>
            <a:endParaRPr lang="zh-CN" altLang="en-US" sz="24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17426" name="Pictur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143116"/>
            <a:ext cx="1003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071678"/>
            <a:ext cx="1222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4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2071678"/>
            <a:ext cx="98266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4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2071678"/>
            <a:ext cx="9667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3643314"/>
            <a:ext cx="464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）离子的电子式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572000" y="3643314"/>
            <a:ext cx="108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Mg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2+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357554" y="3643314"/>
            <a:ext cx="1147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</a:t>
            </a:r>
          </a:p>
        </p:txBody>
      </p:sp>
      <p:pic>
        <p:nvPicPr>
          <p:cNvPr id="18" name="Picture 5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5000636"/>
            <a:ext cx="162551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4929198"/>
            <a:ext cx="157077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6000760" y="3214686"/>
            <a:ext cx="2166938" cy="1541463"/>
            <a:chOff x="3111" y="678"/>
            <a:chExt cx="1365" cy="971"/>
          </a:xfrm>
        </p:grpSpPr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546" y="678"/>
              <a:ext cx="4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1" lang="en-US" altLang="zh-CN" sz="2800" b="1">
                  <a:solidFill>
                    <a:srgbClr val="333399"/>
                  </a:solidFill>
                  <a:latin typeface="Times New Roman" pitchFamily="18" charset="0"/>
                  <a:ea typeface="宋体" pitchFamily="2" charset="-122"/>
                </a:rPr>
                <a:t>H</a:t>
              </a:r>
            </a:p>
          </p:txBody>
        </p:sp>
        <p:grpSp>
          <p:nvGrpSpPr>
            <p:cNvPr id="22" name="Group 45"/>
            <p:cNvGrpSpPr>
              <a:grpSpLocks/>
            </p:cNvGrpSpPr>
            <p:nvPr/>
          </p:nvGrpSpPr>
          <p:grpSpPr bwMode="auto">
            <a:xfrm>
              <a:off x="3111" y="872"/>
              <a:ext cx="1365" cy="777"/>
              <a:chOff x="3111" y="872"/>
              <a:chExt cx="1365" cy="777"/>
            </a:xfrm>
          </p:grpSpPr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3651" y="1007"/>
                <a:ext cx="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N</a:t>
                </a:r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3291" y="1007"/>
                <a:ext cx="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H</a:t>
                </a:r>
              </a:p>
            </p:txBody>
          </p:sp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3651" y="1322"/>
                <a:ext cx="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H</a:t>
                </a:r>
              </a:p>
            </p:txBody>
          </p:sp>
          <p:sp>
            <p:nvSpPr>
              <p:cNvPr id="27" name="Text Box 18"/>
              <p:cNvSpPr txBox="1">
                <a:spLocks noChangeArrowheads="1"/>
              </p:cNvSpPr>
              <p:nvPr/>
            </p:nvSpPr>
            <p:spPr bwMode="auto">
              <a:xfrm>
                <a:off x="3902" y="979"/>
                <a:ext cx="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H</a:t>
                </a:r>
              </a:p>
            </p:txBody>
          </p:sp>
          <p:sp>
            <p:nvSpPr>
              <p:cNvPr id="28" name="Oval 31"/>
              <p:cNvSpPr>
                <a:spLocks noChangeArrowheads="1"/>
              </p:cNvSpPr>
              <p:nvPr/>
            </p:nvSpPr>
            <p:spPr bwMode="auto">
              <a:xfrm>
                <a:off x="3594" y="1089"/>
                <a:ext cx="48" cy="48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fontAlgn="auto" latinLnBrk="0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sz="1800" kern="0" dirty="0">
                  <a:solidFill>
                    <a:srgbClr val="0070C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grpSp>
            <p:nvGrpSpPr>
              <p:cNvPr id="29" name="Group 32"/>
              <p:cNvGrpSpPr>
                <a:grpSpLocks/>
              </p:cNvGrpSpPr>
              <p:nvPr/>
            </p:nvGrpSpPr>
            <p:grpSpPr bwMode="auto">
              <a:xfrm>
                <a:off x="3600" y="995"/>
                <a:ext cx="336" cy="324"/>
                <a:chOff x="3884" y="1539"/>
                <a:chExt cx="336" cy="324"/>
              </a:xfrm>
            </p:grpSpPr>
            <p:sp>
              <p:nvSpPr>
                <p:cNvPr id="37" name="Oval 33"/>
                <p:cNvSpPr>
                  <a:spLocks noChangeArrowheads="1"/>
                </p:cNvSpPr>
                <p:nvPr/>
              </p:nvSpPr>
              <p:spPr bwMode="auto">
                <a:xfrm>
                  <a:off x="3986" y="1539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  <p:sp>
              <p:nvSpPr>
                <p:cNvPr id="38" name="Oval 34"/>
                <p:cNvSpPr>
                  <a:spLocks noChangeArrowheads="1"/>
                </p:cNvSpPr>
                <p:nvPr/>
              </p:nvSpPr>
              <p:spPr bwMode="auto">
                <a:xfrm>
                  <a:off x="3992" y="1815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  <p:sp>
              <p:nvSpPr>
                <p:cNvPr id="39" name="Oval 35"/>
                <p:cNvSpPr>
                  <a:spLocks noChangeArrowheads="1"/>
                </p:cNvSpPr>
                <p:nvPr/>
              </p:nvSpPr>
              <p:spPr bwMode="auto">
                <a:xfrm>
                  <a:off x="3884" y="1725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  <p:sp>
              <p:nvSpPr>
                <p:cNvPr id="40" name="Oval 36"/>
                <p:cNvSpPr>
                  <a:spLocks noChangeArrowheads="1"/>
                </p:cNvSpPr>
                <p:nvPr/>
              </p:nvSpPr>
              <p:spPr bwMode="auto">
                <a:xfrm>
                  <a:off x="4172" y="1629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  <p:sp>
              <p:nvSpPr>
                <p:cNvPr id="41" name="Oval 37"/>
                <p:cNvSpPr>
                  <a:spLocks noChangeArrowheads="1"/>
                </p:cNvSpPr>
                <p:nvPr/>
              </p:nvSpPr>
              <p:spPr bwMode="auto">
                <a:xfrm>
                  <a:off x="4172" y="1725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30" name="Oval 38"/>
              <p:cNvSpPr>
                <a:spLocks noChangeArrowheads="1"/>
              </p:cNvSpPr>
              <p:nvPr/>
            </p:nvSpPr>
            <p:spPr bwMode="auto">
              <a:xfrm>
                <a:off x="3792" y="995"/>
                <a:ext cx="48" cy="48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fontAlgn="auto" latinLnBrk="0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sz="1800" kern="0">
                  <a:solidFill>
                    <a:srgbClr val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1" name="Oval 39"/>
              <p:cNvSpPr>
                <a:spLocks noChangeArrowheads="1"/>
              </p:cNvSpPr>
              <p:nvPr/>
            </p:nvSpPr>
            <p:spPr bwMode="auto">
              <a:xfrm>
                <a:off x="3792" y="1271"/>
                <a:ext cx="48" cy="48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fontAlgn="auto" latinLnBrk="0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 sz="1800" kern="0">
                  <a:solidFill>
                    <a:srgbClr val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grpSp>
            <p:nvGrpSpPr>
              <p:cNvPr id="32" name="Group 40"/>
              <p:cNvGrpSpPr>
                <a:grpSpLocks/>
              </p:cNvGrpSpPr>
              <p:nvPr/>
            </p:nvGrpSpPr>
            <p:grpSpPr bwMode="auto">
              <a:xfrm>
                <a:off x="3888" y="1091"/>
                <a:ext cx="48" cy="144"/>
                <a:chOff x="4194" y="2250"/>
                <a:chExt cx="48" cy="144"/>
              </a:xfrm>
            </p:grpSpPr>
            <p:sp>
              <p:nvSpPr>
                <p:cNvPr id="35" name="Oval 41"/>
                <p:cNvSpPr>
                  <a:spLocks noChangeArrowheads="1"/>
                </p:cNvSpPr>
                <p:nvPr/>
              </p:nvSpPr>
              <p:spPr bwMode="auto">
                <a:xfrm>
                  <a:off x="4194" y="2250"/>
                  <a:ext cx="48" cy="48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  <p:sp>
              <p:nvSpPr>
                <p:cNvPr id="36" name="Oval 42"/>
                <p:cNvSpPr>
                  <a:spLocks noChangeArrowheads="1"/>
                </p:cNvSpPr>
                <p:nvPr/>
              </p:nvSpPr>
              <p:spPr bwMode="auto">
                <a:xfrm>
                  <a:off x="4194" y="2346"/>
                  <a:ext cx="48" cy="48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l" fontAlgn="auto" latinLnBrk="0">
                    <a:spcBef>
                      <a:spcPct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 sz="1800" kern="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33" name="Text Box 43"/>
              <p:cNvSpPr txBox="1">
                <a:spLocks noChangeArrowheads="1"/>
              </p:cNvSpPr>
              <p:nvPr/>
            </p:nvSpPr>
            <p:spPr bwMode="auto">
              <a:xfrm>
                <a:off x="3111" y="872"/>
                <a:ext cx="1230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 fontAlgn="auto" latinLnBrk="0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kumimoji="1" lang="en-US" altLang="zh-CN" sz="4400" b="1" kern="0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[  </a:t>
                </a:r>
                <a:r>
                  <a:rPr kumimoji="1" lang="en-US" altLang="zh-CN" sz="4400" b="1" kern="0" dirty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rPr>
                  <a:t>   </a:t>
                </a:r>
                <a:r>
                  <a:rPr kumimoji="1" lang="en-US" altLang="zh-CN" sz="4400" b="1" kern="0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 </a:t>
                </a:r>
                <a:r>
                  <a:rPr kumimoji="1" lang="en-US" altLang="zh-CN" sz="4400" b="1" kern="0" dirty="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rPr>
                  <a:t> </a:t>
                </a:r>
                <a:r>
                  <a:rPr kumimoji="1" lang="en-US" altLang="zh-CN" sz="4400" b="1" kern="0" dirty="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   ]</a:t>
                </a:r>
              </a:p>
            </p:txBody>
          </p:sp>
          <p:sp>
            <p:nvSpPr>
              <p:cNvPr id="34" name="Text Box 44"/>
              <p:cNvSpPr txBox="1">
                <a:spLocks noChangeArrowheads="1"/>
              </p:cNvSpPr>
              <p:nvPr/>
            </p:nvSpPr>
            <p:spPr bwMode="auto">
              <a:xfrm>
                <a:off x="4252" y="899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3600" b="1" baseline="30000">
                    <a:solidFill>
                      <a:srgbClr val="333399"/>
                    </a:solidFill>
                    <a:latin typeface="Times New Roman" pitchFamily="18" charset="0"/>
                    <a:ea typeface="宋体" pitchFamily="2" charset="-122"/>
                  </a:rPr>
                  <a:t>+</a:t>
                </a:r>
              </a:p>
            </p:txBody>
          </p:sp>
        </p:grpSp>
      </p:grpSp>
      <p:graphicFrame>
        <p:nvGraphicFramePr>
          <p:cNvPr id="42" name="对象 41"/>
          <p:cNvGraphicFramePr>
            <a:graphicFrameLocks noChangeAspect="1"/>
          </p:cNvGraphicFramePr>
          <p:nvPr/>
        </p:nvGraphicFramePr>
        <p:xfrm>
          <a:off x="4714875" y="4929198"/>
          <a:ext cx="2082485" cy="1071570"/>
        </p:xfrm>
        <a:graphic>
          <a:graphicData uri="http://schemas.openxmlformats.org/presentationml/2006/ole">
            <p:oleObj spid="_x0000_s58369" name="BMP 图像" r:id="rId10" imgW="0" imgH="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7" descr="bar"/>
          <p:cNvPicPr>
            <a:picLocks noChangeAspect="1" noChangeArrowheads="1"/>
          </p:cNvPicPr>
          <p:nvPr/>
        </p:nvPicPr>
        <p:blipFill>
          <a:blip r:embed="rId3"/>
          <a:srcRect l="519" t="7767" r="2133" b="10680"/>
          <a:stretch>
            <a:fillRect/>
          </a:stretch>
        </p:blipFill>
        <p:spPr bwMode="auto">
          <a:xfrm>
            <a:off x="36513" y="44450"/>
            <a:ext cx="882176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标题 7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四、电子式</a:t>
            </a:r>
          </a:p>
        </p:txBody>
      </p:sp>
      <p:sp>
        <p:nvSpPr>
          <p:cNvPr id="27653" name="Rectangle 29"/>
          <p:cNvSpPr>
            <a:spLocks noChangeArrowheads="1"/>
          </p:cNvSpPr>
          <p:nvPr/>
        </p:nvSpPr>
        <p:spPr bwMode="auto">
          <a:xfrm>
            <a:off x="0" y="1071546"/>
            <a:ext cx="586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）离子化合物的电子式：</a:t>
            </a:r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1042988" y="1868488"/>
            <a:ext cx="2689225" cy="523875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型（</a:t>
            </a:r>
            <a:r>
              <a:rPr lang="en-US" altLang="zh-CN" sz="2800" b="1" dirty="0" err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NaCl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):</a:t>
            </a:r>
            <a:endParaRPr lang="zh-CN" altLang="en-US" sz="28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1042988" y="2663825"/>
            <a:ext cx="316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AB</a:t>
            </a:r>
            <a:r>
              <a:rPr lang="en-US" altLang="zh-CN" sz="2800" b="1" baseline="-25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型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(MgCl</a:t>
            </a:r>
            <a:r>
              <a:rPr lang="en-US" altLang="zh-CN" sz="2800" b="1" baseline="-25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):</a:t>
            </a:r>
            <a:endParaRPr lang="zh-CN" altLang="en-US" sz="28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1042988" y="3476625"/>
            <a:ext cx="3671887" cy="522288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A</a:t>
            </a:r>
            <a:r>
              <a:rPr lang="en-US" altLang="zh-CN" sz="2800" b="1" baseline="-25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B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型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(Na</a:t>
            </a:r>
            <a:r>
              <a:rPr lang="en-US" altLang="zh-CN" sz="2800" b="1" baseline="-250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O):</a:t>
            </a:r>
            <a:endParaRPr lang="zh-CN" altLang="en-US" sz="28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442" name="Text Box 2"/>
          <p:cNvSpPr txBox="1">
            <a:spLocks noChangeArrowheads="1"/>
          </p:cNvSpPr>
          <p:nvPr/>
        </p:nvSpPr>
        <p:spPr bwMode="auto">
          <a:xfrm>
            <a:off x="285720" y="4643446"/>
            <a:ext cx="85693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999" sy="999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0" lvl="1"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注意：离子化合物的电子式即将各个离子的电子式按一定的顺序书写，相同离子</a:t>
            </a: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不能合并</a:t>
            </a:r>
            <a:r>
              <a:rPr lang="zh-CN" altLang="en-US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，需逐个写，</a:t>
            </a:r>
            <a:endParaRPr lang="en-US" altLang="zh-CN" sz="2800" b="1" dirty="0">
              <a:solidFill>
                <a:srgbClr val="000000"/>
              </a:solidFill>
              <a:latin typeface="宋体" pitchFamily="2" charset="-122"/>
              <a:ea typeface="宋体" pitchFamily="2" charset="-122"/>
            </a:endParaRPr>
          </a:p>
          <a:p>
            <a:pPr marL="0" lvl="1"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对称排列</a:t>
            </a:r>
            <a:r>
              <a:rPr lang="zh-CN" altLang="en-US" sz="2800" b="1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。</a:t>
            </a:r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9338" y="1724025"/>
            <a:ext cx="23510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29000"/>
            <a:ext cx="2289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38525" y="2444750"/>
            <a:ext cx="28178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62" name="Object 39"/>
          <p:cNvGraphicFramePr>
            <a:graphicFrameLocks noChangeAspect="1"/>
          </p:cNvGraphicFramePr>
          <p:nvPr/>
        </p:nvGraphicFramePr>
        <p:xfrm>
          <a:off x="5857884" y="2571744"/>
          <a:ext cx="2833688" cy="766762"/>
        </p:xfrm>
        <a:graphic>
          <a:graphicData uri="http://schemas.openxmlformats.org/presentationml/2006/ole">
            <p:oleObj spid="_x0000_s50178" name="公式" r:id="rId7" imgW="1346040" imgH="3682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500958" y="2857496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  <a:latin typeface="宋体"/>
                <a:ea typeface="宋体"/>
              </a:rPr>
              <a:t>×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371850" y="2671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486150" y="258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786314" y="1500174"/>
          <a:ext cx="1905000" cy="692150"/>
        </p:xfrm>
        <a:graphic>
          <a:graphicData uri="http://schemas.openxmlformats.org/presentationml/2006/ole">
            <p:oleObj spid="_x0000_s73730" r:id="rId3" imgW="1114581" imgH="457143" progId="PBrush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857752" y="2643182"/>
          <a:ext cx="2057400" cy="587375"/>
        </p:xfrm>
        <a:graphic>
          <a:graphicData uri="http://schemas.openxmlformats.org/presentationml/2006/ole">
            <p:oleObj spid="_x0000_s73731" r:id="rId4" imgW="1238423" imgH="409632" progId="PBrush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000625" y="3643313"/>
          <a:ext cx="1295400" cy="1063625"/>
        </p:xfrm>
        <a:graphic>
          <a:graphicData uri="http://schemas.openxmlformats.org/presentationml/2006/ole">
            <p:oleObj spid="_x0000_s73732" name="BMP 图像" r:id="rId5" imgW="1200318" imgH="1190476" progId="PBrush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786314" y="4929198"/>
          <a:ext cx="1752600" cy="552450"/>
        </p:xfrm>
        <a:graphic>
          <a:graphicData uri="http://schemas.openxmlformats.org/presentationml/2006/ole">
            <p:oleObj spid="_x0000_s73733" r:id="rId6" imgW="1980952" imgH="714286" progId="PBrush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953000" y="5791200"/>
          <a:ext cx="1600200" cy="1066800"/>
        </p:xfrm>
        <a:graphic>
          <a:graphicData uri="http://schemas.openxmlformats.org/presentationml/2006/ole">
            <p:oleObj spid="_x0000_s73734" r:id="rId7" imgW="571731" imgH="542857" progId="PBrush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215597"/>
            <a:ext cx="8572528" cy="6642403"/>
            <a:chOff x="0" y="-21"/>
            <a:chExt cx="2093" cy="198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" y="-21"/>
              <a:ext cx="2087" cy="1986"/>
              <a:chOff x="0" y="-24"/>
              <a:chExt cx="2087" cy="1986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921" cy="327"/>
                <a:chOff x="0" y="0"/>
                <a:chExt cx="921" cy="327"/>
              </a:xfrm>
            </p:grpSpPr>
            <p:sp>
              <p:nvSpPr>
                <p:cNvPr id="85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sz="4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分子</a:t>
                  </a: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86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921" y="-24"/>
                <a:ext cx="1166" cy="351"/>
                <a:chOff x="0" y="-24"/>
                <a:chExt cx="1166" cy="351"/>
              </a:xfrm>
            </p:grpSpPr>
            <p:sp>
              <p:nvSpPr>
                <p:cNvPr id="83" name="Rectangle 15"/>
                <p:cNvSpPr>
                  <a:spLocks noChangeArrowheads="1"/>
                </p:cNvSpPr>
                <p:nvPr/>
              </p:nvSpPr>
              <p:spPr bwMode="auto">
                <a:xfrm>
                  <a:off x="53" y="-24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sz="36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共价</a:t>
                  </a:r>
                  <a:r>
                    <a:rPr lang="zh-CN" altLang="en-US" sz="36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键形成的分子</a:t>
                  </a:r>
                  <a:endParaRPr lang="en-US" altLang="zh-CN" sz="3600" dirty="0" smtClean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 eaLnBrk="1" hangingPunct="1"/>
                  <a:r>
                    <a:rPr lang="en-US" altLang="zh-CN" sz="36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       </a:t>
                  </a:r>
                  <a:r>
                    <a:rPr lang="zh-CN" sz="36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电子式</a:t>
                  </a:r>
                  <a:endParaRPr lang="zh-CN" sz="36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/>
                  <a:endParaRPr lang="zh-CN" altLang="zh-CN" sz="36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84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0" y="327"/>
                <a:ext cx="921" cy="327"/>
                <a:chOff x="0" y="0"/>
                <a:chExt cx="921" cy="327"/>
              </a:xfrm>
            </p:grpSpPr>
            <p:sp>
              <p:nvSpPr>
                <p:cNvPr id="81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altLang="zh-CN" sz="4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H</a:t>
                  </a:r>
                  <a:r>
                    <a:rPr lang="zh-CN" altLang="zh-CN" sz="4000" baseline="-30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2</a:t>
                  </a:r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82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921" y="327"/>
                <a:ext cx="1166" cy="327"/>
                <a:chOff x="0" y="0"/>
                <a:chExt cx="1166" cy="327"/>
              </a:xfrm>
            </p:grpSpPr>
            <p:sp>
              <p:nvSpPr>
                <p:cNvPr id="79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0" y="654"/>
                <a:ext cx="921" cy="327"/>
                <a:chOff x="0" y="0"/>
                <a:chExt cx="921" cy="327"/>
              </a:xfrm>
            </p:grpSpPr>
            <p:sp>
              <p:nvSpPr>
                <p:cNvPr id="77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altLang="zh-CN" sz="4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N</a:t>
                  </a:r>
                  <a:r>
                    <a:rPr lang="zh-CN" altLang="zh-CN" sz="4000" baseline="-30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2</a:t>
                  </a:r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78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921" y="654"/>
                <a:ext cx="1166" cy="333"/>
                <a:chOff x="0" y="0"/>
                <a:chExt cx="1166" cy="333"/>
              </a:xfrm>
            </p:grpSpPr>
            <p:sp>
              <p:nvSpPr>
                <p:cNvPr id="75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6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0" y="981"/>
                <a:ext cx="921" cy="327"/>
                <a:chOff x="0" y="0"/>
                <a:chExt cx="921" cy="327"/>
              </a:xfrm>
            </p:grpSpPr>
            <p:sp>
              <p:nvSpPr>
                <p:cNvPr id="73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altLang="zh-CN" sz="40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H</a:t>
                  </a:r>
                  <a:r>
                    <a:rPr lang="zh-CN" altLang="zh-CN" sz="4000" baseline="-300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2</a:t>
                  </a:r>
                  <a:r>
                    <a:rPr lang="zh-CN" altLang="zh-CN" sz="4000" dirty="0" smtClean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O</a:t>
                  </a: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74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921" y="981"/>
                <a:ext cx="1166" cy="327"/>
                <a:chOff x="0" y="0"/>
                <a:chExt cx="1166" cy="327"/>
              </a:xfrm>
            </p:grpSpPr>
            <p:sp>
              <p:nvSpPr>
                <p:cNvPr id="71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0" y="1308"/>
                <a:ext cx="921" cy="327"/>
                <a:chOff x="0" y="0"/>
                <a:chExt cx="921" cy="327"/>
              </a:xfrm>
            </p:grpSpPr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altLang="zh-CN" sz="4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CO</a:t>
                  </a:r>
                  <a:r>
                    <a:rPr lang="zh-CN" altLang="zh-CN" sz="4000" baseline="-30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2</a:t>
                  </a:r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70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921" y="1308"/>
                <a:ext cx="1166" cy="327"/>
                <a:chOff x="0" y="0"/>
                <a:chExt cx="1166" cy="327"/>
              </a:xfrm>
            </p:grpSpPr>
            <p:sp>
              <p:nvSpPr>
                <p:cNvPr id="67" name="Rectangle 3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8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" name="Group 41"/>
              <p:cNvGrpSpPr>
                <a:grpSpLocks/>
              </p:cNvGrpSpPr>
              <p:nvPr/>
            </p:nvGrpSpPr>
            <p:grpSpPr bwMode="auto">
              <a:xfrm>
                <a:off x="0" y="1635"/>
                <a:ext cx="921" cy="327"/>
                <a:chOff x="0" y="0"/>
                <a:chExt cx="921" cy="327"/>
              </a:xfrm>
            </p:grpSpPr>
            <p:sp>
              <p:nvSpPr>
                <p:cNvPr id="65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3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 eaLnBrk="1" hangingPunct="1"/>
                  <a:r>
                    <a:rPr lang="zh-CN" altLang="zh-CN" sz="4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CH</a:t>
                  </a:r>
                  <a:r>
                    <a:rPr lang="zh-CN" altLang="zh-CN" sz="4000" baseline="-30000" dirty="0">
                      <a:solidFill>
                        <a:srgbClr val="A50021"/>
                      </a:solidFill>
                      <a:latin typeface="华文新魏" pitchFamily="2" charset="-122"/>
                      <a:ea typeface="华文新魏" pitchFamily="2" charset="-122"/>
                    </a:rPr>
                    <a:t>4</a:t>
                  </a:r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  <a:p>
                  <a:pPr algn="just"/>
                  <a:endParaRPr lang="zh-CN" altLang="zh-CN" sz="4000" dirty="0">
                    <a:solidFill>
                      <a:srgbClr val="A50021"/>
                    </a:solidFill>
                    <a:latin typeface="华文新魏" pitchFamily="2" charset="-122"/>
                    <a:ea typeface="华文新魏" pitchFamily="2" charset="-122"/>
                  </a:endParaRPr>
                </a:p>
              </p:txBody>
            </p:sp>
            <p:sp>
              <p:nvSpPr>
                <p:cNvPr id="66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1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921" y="1635"/>
                <a:ext cx="1166" cy="327"/>
                <a:chOff x="0" y="0"/>
                <a:chExt cx="1166" cy="327"/>
              </a:xfrm>
            </p:grpSpPr>
            <p:sp>
              <p:nvSpPr>
                <p:cNvPr id="63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8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6" cy="327"/>
                </a:xfrm>
                <a:prstGeom prst="rect">
                  <a:avLst/>
                </a:prstGeom>
                <a:noFill/>
                <a:ln w="7" cmpd="sng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0" y="0"/>
              <a:ext cx="2093" cy="1968"/>
            </a:xfrm>
            <a:prstGeom prst="rect">
              <a:avLst/>
            </a:prstGeom>
            <a:noFill/>
            <a:ln w="11112" cmpd="sng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标题 7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7467600" cy="714372"/>
          </a:xfrm>
        </p:spPr>
        <p:txBody>
          <a:bodyPr/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四、电子式</a:t>
            </a:r>
          </a:p>
        </p:txBody>
      </p:sp>
      <p:sp>
        <p:nvSpPr>
          <p:cNvPr id="28678" name="Rectangle 29"/>
          <p:cNvSpPr>
            <a:spLocks noChangeArrowheads="1"/>
          </p:cNvSpPr>
          <p:nvPr/>
        </p:nvSpPr>
        <p:spPr bwMode="auto">
          <a:xfrm>
            <a:off x="0" y="1000108"/>
            <a:ext cx="7883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6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用电子式表示离子化合物的形成过程</a:t>
            </a:r>
          </a:p>
        </p:txBody>
      </p:sp>
      <p:sp>
        <p:nvSpPr>
          <p:cNvPr id="28679" name="Text Box 3"/>
          <p:cNvSpPr txBox="1">
            <a:spLocks noChangeArrowheads="1"/>
          </p:cNvSpPr>
          <p:nvPr/>
        </p:nvSpPr>
        <p:spPr bwMode="auto">
          <a:xfrm>
            <a:off x="428596" y="1643050"/>
            <a:ext cx="632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altLang="zh-CN" sz="2800" b="1" dirty="0" err="1">
                <a:solidFill>
                  <a:srgbClr val="FF33CC"/>
                </a:solidFill>
                <a:latin typeface="宋体" pitchFamily="2" charset="-122"/>
                <a:ea typeface="宋体" pitchFamily="2" charset="-122"/>
              </a:rPr>
              <a:t>NaCl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的形成过程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: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</a:t>
            </a:r>
          </a:p>
        </p:txBody>
      </p:sp>
      <p:pic>
        <p:nvPicPr>
          <p:cNvPr id="194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571744"/>
            <a:ext cx="12255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5214942" y="2571744"/>
            <a:ext cx="1147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Na</a:t>
            </a:r>
            <a:r>
              <a:rPr lang="en-US" altLang="zh-CN" sz="3600" baseline="30000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+ </a:t>
            </a:r>
          </a:p>
        </p:txBody>
      </p:sp>
      <p:sp>
        <p:nvSpPr>
          <p:cNvPr id="19467" name="Rectangle 95"/>
          <p:cNvSpPr>
            <a:spLocks noChangeArrowheads="1"/>
          </p:cNvSpPr>
          <p:nvPr/>
        </p:nvSpPr>
        <p:spPr bwMode="auto">
          <a:xfrm>
            <a:off x="1571604" y="2643182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dirty="0">
                <a:solidFill>
                  <a:srgbClr val="0000FF"/>
                </a:solidFill>
                <a:latin typeface="Times New Roman" pitchFamily="18" charset="0"/>
              </a:rPr>
              <a:t>Na</a:t>
            </a:r>
            <a:r>
              <a:rPr lang="en-US" altLang="zh-CN" sz="2000" dirty="0">
                <a:solidFill>
                  <a:srgbClr val="0000FF"/>
                </a:solidFill>
                <a:latin typeface="Times New Roman" pitchFamily="18" charset="0"/>
              </a:rPr>
              <a:t>•</a:t>
            </a:r>
          </a:p>
        </p:txBody>
      </p:sp>
      <p:sp>
        <p:nvSpPr>
          <p:cNvPr id="19468" name="Rectangle 108"/>
          <p:cNvSpPr>
            <a:spLocks noChangeArrowheads="1"/>
          </p:cNvSpPr>
          <p:nvPr/>
        </p:nvSpPr>
        <p:spPr bwMode="auto">
          <a:xfrm>
            <a:off x="2500298" y="2643182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dirty="0">
                <a:solidFill>
                  <a:schemeClr val="tx1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9469" name="Arc 109"/>
          <p:cNvSpPr>
            <a:spLocks/>
          </p:cNvSpPr>
          <p:nvPr/>
        </p:nvSpPr>
        <p:spPr bwMode="auto">
          <a:xfrm>
            <a:off x="2285984" y="2500306"/>
            <a:ext cx="1071569" cy="719138"/>
          </a:xfrm>
          <a:custGeom>
            <a:avLst/>
            <a:gdLst>
              <a:gd name="T0" fmla="*/ 0 w 35487"/>
              <a:gd name="T1" fmla="*/ 2147483647 h 21600"/>
              <a:gd name="T2" fmla="*/ 2147483647 w 35487"/>
              <a:gd name="T3" fmla="*/ 0 h 21600"/>
              <a:gd name="T4" fmla="*/ 2147483647 w 35487"/>
              <a:gd name="T5" fmla="*/ 2147483647 h 21600"/>
              <a:gd name="T6" fmla="*/ 0 w 35487"/>
              <a:gd name="T7" fmla="*/ 2147483647 h 21600"/>
              <a:gd name="T8" fmla="*/ 2147483647 w 35487"/>
              <a:gd name="T9" fmla="*/ 0 h 21600"/>
              <a:gd name="T10" fmla="*/ 2147483647 w 35487"/>
              <a:gd name="T11" fmla="*/ 2147483647 h 21600"/>
              <a:gd name="T12" fmla="*/ 2147483647 w 35487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487"/>
              <a:gd name="T22" fmla="*/ 0 h 21600"/>
              <a:gd name="T23" fmla="*/ 35487 w 35487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487" h="21600" fill="none" extrusionOk="0">
                <a:moveTo>
                  <a:pt x="0" y="8865"/>
                </a:moveTo>
                <a:cubicBezTo>
                  <a:pt x="4066" y="3294"/>
                  <a:pt x="10549" y="-1"/>
                  <a:pt x="17447" y="0"/>
                </a:cubicBezTo>
                <a:cubicBezTo>
                  <a:pt x="24712" y="0"/>
                  <a:pt x="31491" y="3652"/>
                  <a:pt x="35487" y="9720"/>
                </a:cubicBezTo>
              </a:path>
              <a:path w="35487" h="21600" stroke="0" extrusionOk="0">
                <a:moveTo>
                  <a:pt x="0" y="8865"/>
                </a:moveTo>
                <a:cubicBezTo>
                  <a:pt x="4066" y="3294"/>
                  <a:pt x="10549" y="-1"/>
                  <a:pt x="17447" y="0"/>
                </a:cubicBezTo>
                <a:cubicBezTo>
                  <a:pt x="24712" y="0"/>
                  <a:pt x="31491" y="3652"/>
                  <a:pt x="35487" y="9720"/>
                </a:cubicBezTo>
                <a:lnTo>
                  <a:pt x="17447" y="21600"/>
                </a:lnTo>
                <a:lnTo>
                  <a:pt x="0" y="8865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0" name="Rectangle 110"/>
          <p:cNvSpPr>
            <a:spLocks noChangeArrowheads="1"/>
          </p:cNvSpPr>
          <p:nvPr/>
        </p:nvSpPr>
        <p:spPr bwMode="auto">
          <a:xfrm>
            <a:off x="4214810" y="2500306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4400" dirty="0">
                <a:solidFill>
                  <a:srgbClr val="0000FF"/>
                </a:solidFill>
                <a:latin typeface="宋体" pitchFamily="2" charset="-122"/>
              </a:rPr>
              <a:t>→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14678" y="2428868"/>
            <a:ext cx="1054100" cy="1090612"/>
            <a:chOff x="0" y="0"/>
            <a:chExt cx="664" cy="687"/>
          </a:xfrm>
        </p:grpSpPr>
        <p:sp>
          <p:nvSpPr>
            <p:cNvPr id="28766" name="Rectangle 14"/>
            <p:cNvSpPr>
              <a:spLocks noChangeArrowheads="1"/>
            </p:cNvSpPr>
            <p:nvPr/>
          </p:nvSpPr>
          <p:spPr bwMode="auto">
            <a:xfrm>
              <a:off x="74" y="181"/>
              <a:ext cx="4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>
                  <a:solidFill>
                    <a:srgbClr val="0000FF"/>
                  </a:solidFill>
                  <a:latin typeface="Times New Roman" pitchFamily="18" charset="0"/>
                </a:rPr>
                <a:t>Cl</a:t>
              </a:r>
            </a:p>
          </p:txBody>
        </p:sp>
        <p:sp>
          <p:nvSpPr>
            <p:cNvPr id="28767" name="Rectangle 15"/>
            <p:cNvSpPr>
              <a:spLocks noChangeArrowheads="1"/>
            </p:cNvSpPr>
            <p:nvPr/>
          </p:nvSpPr>
          <p:spPr bwMode="auto">
            <a:xfrm rot="5379210" flipH="1" flipV="1">
              <a:off x="304" y="183"/>
              <a:ext cx="3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··</a:t>
              </a:r>
            </a:p>
          </p:txBody>
        </p:sp>
        <p:sp>
          <p:nvSpPr>
            <p:cNvPr id="28768" name="Rectangle 16"/>
            <p:cNvSpPr>
              <a:spLocks noChangeArrowheads="1"/>
            </p:cNvSpPr>
            <p:nvPr/>
          </p:nvSpPr>
          <p:spPr bwMode="auto">
            <a:xfrm>
              <a:off x="125" y="319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··</a:t>
              </a:r>
            </a:p>
          </p:txBody>
        </p:sp>
        <p:sp>
          <p:nvSpPr>
            <p:cNvPr id="28769" name="Rectangle 17"/>
            <p:cNvSpPr>
              <a:spLocks noChangeArrowheads="1"/>
            </p:cNvSpPr>
            <p:nvPr/>
          </p:nvSpPr>
          <p:spPr bwMode="auto">
            <a:xfrm>
              <a:off x="0" y="181"/>
              <a:ext cx="16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2400" baseline="-25000">
                  <a:solidFill>
                    <a:srgbClr val="0000FF"/>
                  </a:solidFill>
                  <a:latin typeface="Times New Roman" pitchFamily="18" charset="0"/>
                </a:rPr>
                <a:t>•</a:t>
              </a:r>
            </a:p>
          </p:txBody>
        </p:sp>
        <p:sp>
          <p:nvSpPr>
            <p:cNvPr id="28770" name="Rectangle 18"/>
            <p:cNvSpPr>
              <a:spLocks noChangeArrowheads="1"/>
            </p:cNvSpPr>
            <p:nvPr/>
          </p:nvSpPr>
          <p:spPr bwMode="auto">
            <a:xfrm>
              <a:off x="125" y="0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zh-CN" sz="3200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··</a:t>
              </a:r>
            </a:p>
          </p:txBody>
        </p:sp>
      </p:grpSp>
      <p:sp>
        <p:nvSpPr>
          <p:cNvPr id="98" name="Rectangle 29"/>
          <p:cNvSpPr>
            <a:spLocks noChangeArrowheads="1"/>
          </p:cNvSpPr>
          <p:nvPr/>
        </p:nvSpPr>
        <p:spPr bwMode="auto">
          <a:xfrm>
            <a:off x="0" y="3929066"/>
            <a:ext cx="7883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7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用电子式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表示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含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共价键的分子形成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过程</a:t>
            </a:r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714348" y="4429132"/>
            <a:ext cx="3881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★</a:t>
            </a:r>
            <a:r>
              <a:rPr lang="zh-CN" altLang="en-US" sz="2800" b="1" dirty="0" smtClean="0">
                <a:solidFill>
                  <a:srgbClr val="FF33CC"/>
                </a:solidFill>
                <a:latin typeface="Times New Roman" pitchFamily="18" charset="0"/>
                <a:ea typeface="楷体_GB2312" pitchFamily="49" charset="-122"/>
              </a:rPr>
              <a:t>氯分子</a:t>
            </a:r>
            <a:r>
              <a:rPr lang="zh-CN" altLang="en-US" sz="2800" b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的形成：</a:t>
            </a:r>
            <a:r>
              <a:rPr lang="zh-CN" altLang="en-US" sz="3200" b="1" dirty="0">
                <a:solidFill>
                  <a:srgbClr val="006600"/>
                </a:solidFill>
                <a:latin typeface="Times New Roman" pitchFamily="18" charset="0"/>
                <a:ea typeface="楷体_GB2312" pitchFamily="49" charset="-122"/>
              </a:rPr>
              <a:t>   </a:t>
            </a:r>
          </a:p>
        </p:txBody>
      </p:sp>
      <p:sp>
        <p:nvSpPr>
          <p:cNvPr id="100" name="Text Box 13"/>
          <p:cNvSpPr txBox="1">
            <a:spLocks noChangeArrowheads="1"/>
          </p:cNvSpPr>
          <p:nvPr/>
        </p:nvSpPr>
        <p:spPr bwMode="auto">
          <a:xfrm>
            <a:off x="1857356" y="5429264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itchFamily="18" charset="0"/>
              </a:rPr>
              <a:t>＋</a:t>
            </a:r>
          </a:p>
        </p:txBody>
      </p:sp>
      <p:sp>
        <p:nvSpPr>
          <p:cNvPr id="101" name="Text Box 14"/>
          <p:cNvSpPr txBox="1">
            <a:spLocks noChangeArrowheads="1"/>
          </p:cNvSpPr>
          <p:nvPr/>
        </p:nvSpPr>
        <p:spPr bwMode="auto">
          <a:xfrm>
            <a:off x="3929058" y="5429264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→</a:t>
            </a:r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2214546" y="5214950"/>
            <a:ext cx="2133600" cy="1143000"/>
            <a:chOff x="0" y="0"/>
            <a:chExt cx="1344" cy="720"/>
          </a:xfrm>
        </p:grpSpPr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336" y="0"/>
              <a:ext cx="4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 ··</a:t>
              </a:r>
            </a:p>
          </p:txBody>
        </p:sp>
        <p:grpSp>
          <p:nvGrpSpPr>
            <p:cNvPr id="104" name="Group 7"/>
            <p:cNvGrpSpPr>
              <a:grpSpLocks/>
            </p:cNvGrpSpPr>
            <p:nvPr/>
          </p:nvGrpSpPr>
          <p:grpSpPr bwMode="auto">
            <a:xfrm>
              <a:off x="0" y="144"/>
              <a:ext cx="1344" cy="576"/>
              <a:chOff x="0" y="0"/>
              <a:chExt cx="1344" cy="576"/>
            </a:xfrm>
          </p:grpSpPr>
          <p:sp>
            <p:nvSpPr>
              <p:cNvPr id="105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  · Cl  </a:t>
                </a:r>
              </a:p>
            </p:txBody>
          </p:sp>
          <p:sp>
            <p:nvSpPr>
              <p:cNvPr id="106" name="Rectangle 9"/>
              <p:cNvSpPr>
                <a:spLocks noChangeArrowheads="1"/>
              </p:cNvSpPr>
              <p:nvPr/>
            </p:nvSpPr>
            <p:spPr bwMode="auto">
              <a:xfrm>
                <a:off x="336" y="172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··</a:t>
                </a:r>
              </a:p>
            </p:txBody>
          </p:sp>
          <p:sp>
            <p:nvSpPr>
              <p:cNvPr id="107" name="Text Box 10"/>
              <p:cNvSpPr txBox="1">
                <a:spLocks noChangeArrowheads="1"/>
              </p:cNvSpPr>
              <p:nvPr/>
            </p:nvSpPr>
            <p:spPr bwMode="auto">
              <a:xfrm>
                <a:off x="480" y="3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      </a:t>
                </a:r>
              </a:p>
            </p:txBody>
          </p:sp>
          <p:sp>
            <p:nvSpPr>
              <p:cNvPr id="108" name="Text Box 11"/>
              <p:cNvSpPr txBox="1">
                <a:spLocks noChangeArrowheads="1"/>
              </p:cNvSpPr>
              <p:nvPr/>
            </p:nvSpPr>
            <p:spPr bwMode="auto">
              <a:xfrm>
                <a:off x="624" y="2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itchFamily="18" charset="0"/>
                  </a:rPr>
                  <a:t>：</a:t>
                </a:r>
              </a:p>
            </p:txBody>
          </p:sp>
        </p:grpSp>
      </p:grpSp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428596" y="5214950"/>
            <a:ext cx="2133600" cy="1143000"/>
            <a:chOff x="0" y="0"/>
            <a:chExt cx="1344" cy="720"/>
          </a:xfrm>
        </p:grpSpPr>
        <p:sp>
          <p:nvSpPr>
            <p:cNvPr id="110" name="Rectangle 6"/>
            <p:cNvSpPr>
              <a:spLocks noChangeArrowheads="1"/>
            </p:cNvSpPr>
            <p:nvPr/>
          </p:nvSpPr>
          <p:spPr bwMode="auto">
            <a:xfrm>
              <a:off x="336" y="0"/>
              <a:ext cx="4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ea typeface="楷体_GB2312" pitchFamily="49" charset="-122"/>
                </a:rPr>
                <a:t> ··</a:t>
              </a:r>
            </a:p>
          </p:txBody>
        </p:sp>
        <p:grpSp>
          <p:nvGrpSpPr>
            <p:cNvPr id="111" name="Group 7"/>
            <p:cNvGrpSpPr>
              <a:grpSpLocks/>
            </p:cNvGrpSpPr>
            <p:nvPr/>
          </p:nvGrpSpPr>
          <p:grpSpPr bwMode="auto">
            <a:xfrm>
              <a:off x="0" y="144"/>
              <a:ext cx="1344" cy="576"/>
              <a:chOff x="0" y="0"/>
              <a:chExt cx="1344" cy="576"/>
            </a:xfrm>
          </p:grpSpPr>
          <p:sp>
            <p:nvSpPr>
              <p:cNvPr id="112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  · 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Cl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 </a:t>
                </a:r>
              </a:p>
            </p:txBody>
          </p:sp>
          <p:sp>
            <p:nvSpPr>
              <p:cNvPr id="113" name="Rectangle 9"/>
              <p:cNvSpPr>
                <a:spLocks noChangeArrowheads="1"/>
              </p:cNvSpPr>
              <p:nvPr/>
            </p:nvSpPr>
            <p:spPr bwMode="auto">
              <a:xfrm>
                <a:off x="336" y="172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··</a:t>
                </a:r>
              </a:p>
            </p:txBody>
          </p:sp>
          <p:sp>
            <p:nvSpPr>
              <p:cNvPr id="1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3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      </a:t>
                </a:r>
              </a:p>
            </p:txBody>
          </p:sp>
          <p:sp>
            <p:nvSpPr>
              <p:cNvPr id="115" name="Text Box 11"/>
              <p:cNvSpPr txBox="1">
                <a:spLocks noChangeArrowheads="1"/>
              </p:cNvSpPr>
              <p:nvPr/>
            </p:nvSpPr>
            <p:spPr bwMode="auto">
              <a:xfrm>
                <a:off x="624" y="2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0000FF"/>
                    </a:solidFill>
                    <a:latin typeface="Times New Roman" pitchFamily="18" charset="0"/>
                  </a:rPr>
                  <a:t>：</a:t>
                </a:r>
              </a:p>
            </p:txBody>
          </p:sp>
        </p:grpSp>
      </p:grpSp>
      <p:grpSp>
        <p:nvGrpSpPr>
          <p:cNvPr id="117" name="组合 116"/>
          <p:cNvGrpSpPr/>
          <p:nvPr/>
        </p:nvGrpSpPr>
        <p:grpSpPr>
          <a:xfrm>
            <a:off x="4714876" y="5214950"/>
            <a:ext cx="2705104" cy="1143000"/>
            <a:chOff x="4857752" y="2071678"/>
            <a:chExt cx="2705104" cy="1143000"/>
          </a:xfrm>
        </p:grpSpPr>
        <p:grpSp>
          <p:nvGrpSpPr>
            <p:cNvPr id="121" name="Group 5"/>
            <p:cNvGrpSpPr>
              <a:grpSpLocks/>
            </p:cNvGrpSpPr>
            <p:nvPr/>
          </p:nvGrpSpPr>
          <p:grpSpPr bwMode="auto">
            <a:xfrm>
              <a:off x="5429256" y="2071678"/>
              <a:ext cx="2133600" cy="1141413"/>
              <a:chOff x="0" y="0"/>
              <a:chExt cx="1344" cy="719"/>
            </a:xfrm>
          </p:grpSpPr>
          <p:sp>
            <p:nvSpPr>
              <p:cNvPr id="132" name="Rectangle 6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··</a:t>
                </a:r>
              </a:p>
            </p:txBody>
          </p:sp>
          <p:grpSp>
            <p:nvGrpSpPr>
              <p:cNvPr id="133" name="Group 7"/>
              <p:cNvGrpSpPr>
                <a:grpSpLocks/>
              </p:cNvGrpSpPr>
              <p:nvPr/>
            </p:nvGrpSpPr>
            <p:grpSpPr bwMode="auto">
              <a:xfrm>
                <a:off x="0" y="144"/>
                <a:ext cx="1344" cy="575"/>
                <a:chOff x="0" y="0"/>
                <a:chExt cx="1344" cy="575"/>
              </a:xfrm>
            </p:grpSpPr>
            <p:sp>
              <p:nvSpPr>
                <p:cNvPr id="13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4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 </a:t>
                  </a:r>
                  <a:r>
                    <a:rPr lang="en-US" sz="3600" b="1" dirty="0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</a:t>
                  </a:r>
                  <a:r>
                    <a:rPr lang="en-US" sz="3600" b="1" dirty="0" err="1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Cl</a:t>
                  </a:r>
                  <a:r>
                    <a:rPr lang="en-US" sz="3600" b="1" dirty="0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</a:t>
                  </a:r>
                  <a:endPara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endParaRPr>
                </a:p>
              </p:txBody>
            </p:sp>
            <p:sp>
              <p:nvSpPr>
                <p:cNvPr id="135" name="Rectangle 9"/>
                <p:cNvSpPr>
                  <a:spLocks noChangeArrowheads="1"/>
                </p:cNvSpPr>
                <p:nvPr/>
              </p:nvSpPr>
              <p:spPr bwMode="auto">
                <a:xfrm>
                  <a:off x="315" y="171"/>
                  <a:ext cx="48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··</a:t>
                  </a:r>
                </a:p>
              </p:txBody>
            </p:sp>
            <p:sp>
              <p:nvSpPr>
                <p:cNvPr id="1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0" y="37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      </a:t>
                  </a:r>
                </a:p>
              </p:txBody>
            </p:sp>
            <p:sp>
              <p:nvSpPr>
                <p:cNvPr id="13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75" y="36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 dirty="0">
                      <a:solidFill>
                        <a:srgbClr val="0000FF"/>
                      </a:solidFill>
                      <a:latin typeface="Times New Roman" pitchFamily="18" charset="0"/>
                    </a:rPr>
                    <a:t>：</a:t>
                  </a:r>
                </a:p>
              </p:txBody>
            </p:sp>
          </p:grpSp>
        </p:grpSp>
        <p:grpSp>
          <p:nvGrpSpPr>
            <p:cNvPr id="122" name="Group 5"/>
            <p:cNvGrpSpPr>
              <a:grpSpLocks/>
            </p:cNvGrpSpPr>
            <p:nvPr/>
          </p:nvGrpSpPr>
          <p:grpSpPr bwMode="auto">
            <a:xfrm>
              <a:off x="4857752" y="2071678"/>
              <a:ext cx="2133600" cy="1143000"/>
              <a:chOff x="0" y="0"/>
              <a:chExt cx="1344" cy="720"/>
            </a:xfrm>
          </p:grpSpPr>
          <p:sp>
            <p:nvSpPr>
              <p:cNvPr id="126" name="Rectangle 6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600" b="1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rPr>
                  <a:t> ··</a:t>
                </a:r>
              </a:p>
            </p:txBody>
          </p:sp>
          <p:grpSp>
            <p:nvGrpSpPr>
              <p:cNvPr id="127" name="Group 7"/>
              <p:cNvGrpSpPr>
                <a:grpSpLocks/>
              </p:cNvGrpSpPr>
              <p:nvPr/>
            </p:nvGrpSpPr>
            <p:grpSpPr bwMode="auto">
              <a:xfrm>
                <a:off x="0" y="144"/>
                <a:ext cx="1344" cy="576"/>
                <a:chOff x="0" y="0"/>
                <a:chExt cx="1344" cy="576"/>
              </a:xfrm>
            </p:grpSpPr>
            <p:sp>
              <p:nvSpPr>
                <p:cNvPr id="12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4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 </a:t>
                  </a:r>
                  <a:r>
                    <a:rPr lang="en-US" sz="3600" b="1" dirty="0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</a:t>
                  </a:r>
                  <a:r>
                    <a:rPr lang="en-US" sz="3600" b="1" dirty="0" err="1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Cl</a:t>
                  </a:r>
                  <a:r>
                    <a:rPr lang="en-US" sz="3600" b="1" dirty="0" smtClean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 </a:t>
                  </a:r>
                  <a:endParaRPr lang="en-US" sz="3600" b="1" dirty="0">
                    <a:solidFill>
                      <a:srgbClr val="0000FF"/>
                    </a:solidFill>
                    <a:latin typeface="Times New Roman" pitchFamily="18" charset="0"/>
                    <a:ea typeface="楷体_GB2312" pitchFamily="49" charset="-122"/>
                  </a:endParaRPr>
                </a:p>
              </p:txBody>
            </p:sp>
            <p:sp>
              <p:nvSpPr>
                <p:cNvPr id="129" name="Rectangle 9"/>
                <p:cNvSpPr>
                  <a:spLocks noChangeArrowheads="1"/>
                </p:cNvSpPr>
                <p:nvPr/>
              </p:nvSpPr>
              <p:spPr bwMode="auto">
                <a:xfrm>
                  <a:off x="336" y="172"/>
                  <a:ext cx="480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3600" b="1" dirty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 ··</a:t>
                  </a:r>
                </a:p>
              </p:txBody>
            </p:sp>
            <p:sp>
              <p:nvSpPr>
                <p:cNvPr id="1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0" y="37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0000FF"/>
                      </a:solidFill>
                      <a:latin typeface="Times New Roman" pitchFamily="18" charset="0"/>
                    </a:rPr>
                    <a:t>      </a:t>
                  </a:r>
                </a:p>
              </p:txBody>
            </p:sp>
            <p:sp>
              <p:nvSpPr>
                <p:cNvPr id="13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24" y="28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 dirty="0">
                      <a:solidFill>
                        <a:srgbClr val="0000FF"/>
                      </a:solidFill>
                      <a:latin typeface="Times New Roman" pitchFamily="18" charset="0"/>
                    </a:rPr>
                    <a:t>：</a:t>
                  </a:r>
                </a:p>
              </p:txBody>
            </p:sp>
          </p:grpSp>
        </p:grpSp>
        <p:sp>
          <p:nvSpPr>
            <p:cNvPr id="123" name="Text Box 11"/>
            <p:cNvSpPr txBox="1">
              <a:spLocks noChangeArrowheads="1"/>
            </p:cNvSpPr>
            <p:nvPr/>
          </p:nvSpPr>
          <p:spPr bwMode="auto">
            <a:xfrm>
              <a:off x="5214942" y="2285992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9" grpId="0" animBg="1"/>
      <p:bldP spid="19470" grpId="0"/>
      <p:bldP spid="98" grpId="0"/>
      <p:bldP spid="99" grpId="0"/>
      <p:bldP spid="100" grpId="0" autoUpdateAnimBg="0"/>
      <p:bldP spid="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标题 7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7467600" cy="725470"/>
          </a:xfrm>
        </p:spPr>
        <p:txBody>
          <a:bodyPr/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实验探究</a:t>
            </a:r>
          </a:p>
        </p:txBody>
      </p:sp>
      <p:sp>
        <p:nvSpPr>
          <p:cNvPr id="18436" name="Text Box 3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428596" y="1142984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实验</a:t>
            </a:r>
            <a:r>
              <a:rPr lang="en-US" altLang="zh-CN" sz="3200" b="1" dirty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1-2</a:t>
            </a:r>
            <a:r>
              <a:rPr lang="zh-CN" altLang="en-US" sz="3200" b="1" dirty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：钠在氯气中燃烧</a:t>
            </a:r>
          </a:p>
        </p:txBody>
      </p:sp>
      <p:pic>
        <p:nvPicPr>
          <p:cNvPr id="18437" name="Picture 6" descr="图 1-10 钠与氯气反应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 l="6369" t="4762" r="8713" b="6349"/>
          <a:stretch>
            <a:fillRect/>
          </a:stretch>
        </p:blipFill>
        <p:spPr bwMode="auto">
          <a:xfrm>
            <a:off x="6942138" y="908050"/>
            <a:ext cx="21240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9" name="Group 7"/>
          <p:cNvGraphicFramePr>
            <a:graphicFrameLocks noGrp="1"/>
          </p:cNvGraphicFramePr>
          <p:nvPr/>
        </p:nvGraphicFramePr>
        <p:xfrm>
          <a:off x="357158" y="2714620"/>
          <a:ext cx="6705600" cy="2447925"/>
        </p:xfrm>
        <a:graphic>
          <a:graphicData uri="http://schemas.openxmlformats.org/drawingml/2006/table">
            <a:tbl>
              <a:tblPr/>
              <a:tblGrid>
                <a:gridCol w="1981200"/>
                <a:gridCol w="4724400"/>
              </a:tblGrid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现象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化学方程式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2571736" y="2786058"/>
            <a:ext cx="441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33CC"/>
                </a:solidFill>
                <a:latin typeface="宋体" pitchFamily="2" charset="-122"/>
                <a:ea typeface="宋体" pitchFamily="2" charset="-122"/>
              </a:rPr>
              <a:t>剧烈燃烧</a:t>
            </a:r>
            <a:endParaRPr lang="en-US" altLang="zh-CN" sz="2800" b="1" dirty="0">
              <a:solidFill>
                <a:srgbClr val="FF33CC"/>
              </a:solidFill>
              <a:latin typeface="宋体" pitchFamily="2" charset="-122"/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33CC"/>
                </a:solidFill>
                <a:latin typeface="宋体" pitchFamily="2" charset="-122"/>
                <a:ea typeface="宋体" pitchFamily="2" charset="-122"/>
              </a:rPr>
              <a:t>发出黄色火焰</a:t>
            </a:r>
            <a:endParaRPr lang="en-US" altLang="zh-CN" sz="2800" b="1" dirty="0">
              <a:solidFill>
                <a:srgbClr val="FF33CC"/>
              </a:solidFill>
              <a:latin typeface="宋体" pitchFamily="2" charset="-122"/>
              <a:ea typeface="宋体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33CC"/>
                </a:solidFill>
                <a:latin typeface="宋体" pitchFamily="2" charset="-122"/>
                <a:ea typeface="宋体" pitchFamily="2" charset="-122"/>
              </a:rPr>
              <a:t>产生大量白烟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71736" y="4286256"/>
            <a:ext cx="4495800" cy="720725"/>
            <a:chOff x="0" y="0"/>
            <a:chExt cx="4495800" cy="720080"/>
          </a:xfrm>
        </p:grpSpPr>
        <p:sp>
          <p:nvSpPr>
            <p:cNvPr id="18453" name="Text Box 17"/>
            <p:cNvSpPr txBox="1">
              <a:spLocks noChangeArrowheads="1"/>
            </p:cNvSpPr>
            <p:nvPr/>
          </p:nvSpPr>
          <p:spPr bwMode="auto">
            <a:xfrm>
              <a:off x="0" y="108992"/>
              <a:ext cx="449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buFontTx/>
                <a:buNone/>
              </a:pPr>
              <a:r>
                <a:rPr lang="en-US" altLang="zh-CN" sz="2800" b="1" dirty="0">
                  <a:solidFill>
                    <a:srgbClr val="FF33CC"/>
                  </a:solidFill>
                  <a:latin typeface="宋体" pitchFamily="2" charset="-122"/>
                  <a:ea typeface="宋体" pitchFamily="2" charset="-122"/>
                </a:rPr>
                <a:t>2Na + Cl</a:t>
              </a:r>
              <a:r>
                <a:rPr lang="en-US" altLang="zh-CN" sz="2800" b="1" baseline="-25000" dirty="0">
                  <a:solidFill>
                    <a:srgbClr val="FF33CC"/>
                  </a:solidFill>
                  <a:latin typeface="宋体" pitchFamily="2" charset="-122"/>
                  <a:ea typeface="宋体" pitchFamily="2" charset="-122"/>
                </a:rPr>
                <a:t>2</a:t>
              </a:r>
              <a:r>
                <a:rPr lang="en-US" altLang="zh-CN" sz="2800" b="1" dirty="0">
                  <a:solidFill>
                    <a:srgbClr val="FF33CC"/>
                  </a:solidFill>
                  <a:latin typeface="宋体" pitchFamily="2" charset="-122"/>
                  <a:ea typeface="宋体" pitchFamily="2" charset="-122"/>
                </a:rPr>
                <a:t>       2NaCl</a:t>
              </a:r>
            </a:p>
          </p:txBody>
        </p:sp>
        <p:pic>
          <p:nvPicPr>
            <p:cNvPr id="18454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03512" y="0"/>
              <a:ext cx="964393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95288" y="6381750"/>
            <a:ext cx="8569325" cy="476250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55650" y="90805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 sz="1800" b="0">
              <a:latin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363" y="1268413"/>
            <a:ext cx="1512887" cy="752475"/>
          </a:xfrm>
          <a:prstGeom prst="rect">
            <a:avLst/>
          </a:prstGeom>
          <a:noFill/>
          <a:ln w="50800" cmpd="sng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sz="4000">
                <a:solidFill>
                  <a:srgbClr val="FF0000"/>
                </a:solidFill>
                <a:latin typeface="Arial" pitchFamily="34" charset="0"/>
                <a:ea typeface="华文行楷" pitchFamily="2" charset="-122"/>
              </a:rPr>
              <a:t>小 结</a:t>
            </a:r>
          </a:p>
        </p:txBody>
      </p:sp>
      <p:pic>
        <p:nvPicPr>
          <p:cNvPr id="21509" name="Picture 5" descr="dh021.gif (3660 字节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68263"/>
            <a:ext cx="1203325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71802" y="642918"/>
            <a:ext cx="1944687" cy="771525"/>
          </a:xfrm>
          <a:prstGeom prst="rect">
            <a:avLst/>
          </a:prstGeom>
          <a:noFill/>
          <a:ln w="9525" cmpd="sng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400" dirty="0">
                <a:latin typeface="Arial" pitchFamily="34" charset="0"/>
              </a:rPr>
              <a:t>化学键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0" y="2571744"/>
            <a:ext cx="428628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2800" b="1" dirty="0">
                <a:latin typeface="Arial" pitchFamily="34" charset="0"/>
              </a:rPr>
              <a:t>                         </a:t>
            </a:r>
            <a:r>
              <a:rPr lang="zh-CN" sz="2800" b="1" dirty="0">
                <a:solidFill>
                  <a:srgbClr val="FF0000"/>
                </a:solidFill>
                <a:latin typeface="Arial" pitchFamily="34" charset="0"/>
              </a:rPr>
              <a:t>离子键</a:t>
            </a:r>
          </a:p>
          <a:p>
            <a:pPr eaLnBrk="1" hangingPunct="1">
              <a:spcBef>
                <a:spcPct val="50000"/>
              </a:spcBef>
            </a:pPr>
            <a:r>
              <a:rPr lang="zh-CN" sz="2800" b="1" dirty="0">
                <a:latin typeface="Arial" pitchFamily="34" charset="0"/>
              </a:rPr>
              <a:t>阴阳离子通过静电作用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339975" y="4508500"/>
            <a:ext cx="496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 sz="1800">
              <a:latin typeface="Arial" pitchFamily="34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29124" y="2643182"/>
            <a:ext cx="36004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800" b="1" dirty="0">
                <a:solidFill>
                  <a:srgbClr val="FF0000"/>
                </a:solidFill>
                <a:latin typeface="Arial" pitchFamily="34" charset="0"/>
              </a:rPr>
              <a:t>共价键</a:t>
            </a:r>
          </a:p>
          <a:p>
            <a:pPr eaLnBrk="1" hangingPunct="1">
              <a:spcBef>
                <a:spcPct val="50000"/>
              </a:spcBef>
            </a:pPr>
            <a:r>
              <a:rPr lang="zh-CN" sz="2800" b="1" dirty="0">
                <a:latin typeface="Arial" pitchFamily="34" charset="0"/>
              </a:rPr>
              <a:t>通过共用电子对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3786183" y="1643050"/>
            <a:ext cx="425456" cy="1641488"/>
          </a:xfrm>
          <a:prstGeom prst="downArrow">
            <a:avLst>
              <a:gd name="adj1" fmla="val 50000"/>
              <a:gd name="adj2" fmla="val 139868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643438" y="4714884"/>
            <a:ext cx="28082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800" b="1" dirty="0">
                <a:solidFill>
                  <a:srgbClr val="FF0000"/>
                </a:solidFill>
                <a:latin typeface="Arial" pitchFamily="34" charset="0"/>
              </a:rPr>
              <a:t>共价化合物</a:t>
            </a:r>
          </a:p>
          <a:p>
            <a:pPr eaLnBrk="1" hangingPunct="1">
              <a:spcBef>
                <a:spcPct val="50000"/>
              </a:spcBef>
            </a:pPr>
            <a:r>
              <a:rPr lang="zh-CN" sz="2800" b="1" dirty="0">
                <a:latin typeface="Arial" pitchFamily="34" charset="0"/>
              </a:rPr>
              <a:t>只含有共价键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716463" y="3860800"/>
            <a:ext cx="1368425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143108" y="4714884"/>
            <a:ext cx="2212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800" b="1" dirty="0">
                <a:solidFill>
                  <a:srgbClr val="FF0000"/>
                </a:solidFill>
                <a:latin typeface="Arial" pitchFamily="34" charset="0"/>
              </a:rPr>
              <a:t>离子化合物</a:t>
            </a:r>
          </a:p>
          <a:p>
            <a:pPr eaLnBrk="1" hangingPunct="1">
              <a:spcBef>
                <a:spcPct val="50000"/>
              </a:spcBef>
            </a:pPr>
            <a:r>
              <a:rPr lang="zh-CN" sz="2800" b="1" dirty="0">
                <a:latin typeface="Arial" pitchFamily="34" charset="0"/>
              </a:rPr>
              <a:t>含有离子键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2339975" y="3862388"/>
            <a:ext cx="1943100" cy="7191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 autoUpdateAnimBg="0"/>
      <p:bldP spid="21511" grpId="0" autoUpdateAnimBg="0"/>
      <p:bldP spid="21513" grpId="0" autoUpdateAnimBg="0"/>
      <p:bldP spid="21516" grpId="0" animBg="1"/>
      <p:bldP spid="21517" grpId="0" autoUpdateAnimBg="0"/>
      <p:bldP spid="21518" grpId="0" animBg="1"/>
      <p:bldP spid="21519" grpId="0" autoUpdateAnimBg="0"/>
      <p:bldP spid="215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76200" y="22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latinLnBrk="0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57158" y="642918"/>
            <a:ext cx="8112125" cy="3081337"/>
            <a:chOff x="3714744" y="1285860"/>
            <a:chExt cx="8112125" cy="3081337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10715668" y="2285992"/>
              <a:ext cx="342900" cy="1006608"/>
              <a:chOff x="5142" y="9148"/>
              <a:chExt cx="540" cy="872"/>
            </a:xfrm>
          </p:grpSpPr>
          <p:sp>
            <p:nvSpPr>
              <p:cNvPr id="34843" name="Text Box 3"/>
              <p:cNvSpPr txBox="1">
                <a:spLocks noChangeArrowheads="1"/>
              </p:cNvSpPr>
              <p:nvPr/>
            </p:nvSpPr>
            <p:spPr bwMode="auto">
              <a:xfrm>
                <a:off x="5142" y="9552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800" b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4844" name="Text Box 4"/>
              <p:cNvSpPr txBox="1">
                <a:spLocks noChangeArrowheads="1"/>
              </p:cNvSpPr>
              <p:nvPr/>
            </p:nvSpPr>
            <p:spPr bwMode="auto">
              <a:xfrm>
                <a:off x="5142" y="9148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8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  <a:p>
                <a:pPr algn="l" eaLnBrk="0" latinLnBrk="0" hangingPunct="0">
                  <a:spcBef>
                    <a:spcPct val="0"/>
                  </a:spcBef>
                  <a:buFontTx/>
                  <a:buNone/>
                </a:pPr>
                <a:endParaRPr kumimoji="1" lang="en-US" altLang="zh-CN" sz="28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714744" y="1285860"/>
              <a:ext cx="8112125" cy="3081337"/>
              <a:chOff x="428596" y="214290"/>
              <a:chExt cx="8112125" cy="3081337"/>
            </a:xfrm>
          </p:grpSpPr>
          <p:grpSp>
            <p:nvGrpSpPr>
              <p:cNvPr id="3" name="Group 5"/>
              <p:cNvGrpSpPr>
                <a:grpSpLocks/>
              </p:cNvGrpSpPr>
              <p:nvPr/>
            </p:nvGrpSpPr>
            <p:grpSpPr bwMode="auto">
              <a:xfrm>
                <a:off x="3071802" y="2071678"/>
                <a:ext cx="361474" cy="1214446"/>
                <a:chOff x="5142" y="9210"/>
                <a:chExt cx="540" cy="810"/>
              </a:xfrm>
            </p:grpSpPr>
            <p:sp>
              <p:nvSpPr>
                <p:cNvPr id="3484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142" y="9552"/>
                  <a:ext cx="540" cy="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latin typeface="宋体" pitchFamily="2" charset="-122"/>
                      <a:ea typeface="宋体" pitchFamily="2" charset="-122"/>
                    </a:rPr>
                    <a:t>‥</a:t>
                  </a:r>
                  <a:endParaRPr kumimoji="1" lang="en-US" altLang="zh-CN" sz="2800" b="1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484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142" y="9210"/>
                  <a:ext cx="540" cy="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2800" b="1" dirty="0">
                      <a:solidFill>
                        <a:srgbClr val="000000"/>
                      </a:solidFill>
                      <a:latin typeface="宋体" pitchFamily="2" charset="-122"/>
                      <a:ea typeface="宋体" pitchFamily="2" charset="-122"/>
                    </a:rPr>
                    <a:t>‥</a:t>
                  </a:r>
                  <a:endParaRPr kumimoji="1" lang="en-US" altLang="zh-CN" sz="2800" b="1" dirty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  <p:sp>
            <p:nvSpPr>
              <p:cNvPr id="34821" name="Rectangle 9"/>
              <p:cNvSpPr>
                <a:spLocks noChangeArrowheads="1"/>
              </p:cNvSpPr>
              <p:nvPr/>
            </p:nvSpPr>
            <p:spPr bwMode="auto">
              <a:xfrm>
                <a:off x="428596" y="214290"/>
                <a:ext cx="8112125" cy="3081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indent="333375" algn="l" latinLnBrk="0">
                  <a:spcBef>
                    <a:spcPct val="0"/>
                  </a:spcBef>
                  <a:buFontTx/>
                  <a:buNone/>
                </a:pPr>
                <a:endParaRPr kumimoji="1" lang="en-US" altLang="zh-CN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 smtClean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1.</a:t>
                </a:r>
                <a:r>
                  <a:rPr kumimoji="1" lang="zh-CN" altLang="en-US" sz="2800" b="1" dirty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下列电子式有误的是 （   ）</a:t>
                </a:r>
                <a:endParaRPr kumimoji="1" lang="zh-CN" altLang="en-US" sz="2800" b="1" dirty="0">
                  <a:solidFill>
                    <a:srgbClr val="0000FF"/>
                  </a:solidFill>
                  <a:latin typeface="Times New Roman" pitchFamily="18" charset="0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endParaRPr kumimoji="1" lang="zh-CN" altLang="en-US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A</a:t>
                </a:r>
                <a:r>
                  <a:rPr kumimoji="1" lang="zh-CN" altLang="en-US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．氯原子   </a:t>
                </a:r>
                <a:r>
                  <a:rPr kumimoji="1" lang="en-US" altLang="zh-CN" sz="1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• </a:t>
                </a:r>
                <a:r>
                  <a:rPr kumimoji="1" lang="en-US" altLang="zh-CN" sz="2800" b="1" dirty="0" err="1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Cl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∶         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B.</a:t>
                </a:r>
                <a:r>
                  <a:rPr kumimoji="1" lang="zh-CN" altLang="en-US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硫离子∶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S∶</a:t>
                </a:r>
                <a:endParaRPr kumimoji="1" lang="en-US" altLang="zh-CN" sz="28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endParaRPr kumimoji="1" lang="en-US" altLang="zh-CN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C</a:t>
                </a:r>
                <a:r>
                  <a:rPr kumimoji="1" lang="zh-CN" altLang="en-US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．溴离子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[∶Br∶]   </a:t>
                </a:r>
                <a:r>
                  <a:rPr kumimoji="1" lang="en-US" altLang="zh-CN" sz="2800" b="1" dirty="0" smtClean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     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D.</a:t>
                </a:r>
                <a:r>
                  <a:rPr kumimoji="1" lang="zh-CN" altLang="en-US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钙离子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Ca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2+</a:t>
                </a:r>
                <a:endParaRPr kumimoji="1" lang="en-US" altLang="zh-CN" sz="28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  <a:p>
                <a:pPr indent="333375" algn="l" eaLnBrk="0" latinLnBrk="0" hangingPunct="0">
                  <a:spcBef>
                    <a:spcPct val="0"/>
                  </a:spcBef>
                  <a:buFontTx/>
                  <a:buNone/>
                </a:pPr>
                <a:endParaRPr kumimoji="1" lang="en-US" altLang="zh-CN" sz="28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143240" y="1285860"/>
                <a:ext cx="342900" cy="935037"/>
                <a:chOff x="5142" y="9210"/>
                <a:chExt cx="540" cy="810"/>
              </a:xfrm>
            </p:grpSpPr>
            <p:sp>
              <p:nvSpPr>
                <p:cNvPr id="348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142" y="9552"/>
                  <a:ext cx="540" cy="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2800" b="1" dirty="0">
                      <a:solidFill>
                        <a:srgbClr val="000000"/>
                      </a:solidFill>
                      <a:latin typeface="宋体" pitchFamily="2" charset="-122"/>
                      <a:ea typeface="宋体" pitchFamily="2" charset="-122"/>
                    </a:rPr>
                    <a:t>‥</a:t>
                  </a:r>
                  <a:endParaRPr kumimoji="1" lang="en-US" altLang="zh-CN" sz="2800" b="1" dirty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48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42" y="9210"/>
                  <a:ext cx="540" cy="4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l"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2800" b="1" dirty="0">
                      <a:solidFill>
                        <a:srgbClr val="000000"/>
                      </a:solidFill>
                      <a:latin typeface="宋体" pitchFamily="2" charset="-122"/>
                      <a:ea typeface="宋体" pitchFamily="2" charset="-122"/>
                    </a:rPr>
                    <a:t>‥</a:t>
                  </a:r>
                  <a:endParaRPr kumimoji="1" lang="en-US" altLang="zh-CN" sz="2800" b="1" dirty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  <a:p>
                  <a:pPr algn="l" eaLnBrk="0" latinLnBrk="0" hangingPunct="0">
                    <a:spcBef>
                      <a:spcPct val="0"/>
                    </a:spcBef>
                    <a:buFontTx/>
                    <a:buNone/>
                  </a:pPr>
                  <a:endParaRPr kumimoji="1" lang="en-US" altLang="zh-CN" sz="2800" b="1" dirty="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</p:grpSp>
        </p:grpSp>
      </p:grp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4857752" y="1071546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latinLnBrk="0">
              <a:spcBef>
                <a:spcPct val="0"/>
              </a:spcBef>
              <a:buFontTx/>
              <a:buNone/>
            </a:pPr>
            <a:r>
              <a:rPr kumimoji="1" lang="en-US" altLang="zh-CN" sz="24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BC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28596" y="3786190"/>
            <a:ext cx="8143932" cy="2629089"/>
            <a:chOff x="500034" y="3357562"/>
            <a:chExt cx="8143932" cy="2629089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643570" y="4929198"/>
              <a:ext cx="342900" cy="891754"/>
              <a:chOff x="5029" y="9138"/>
              <a:chExt cx="540" cy="901"/>
            </a:xfrm>
          </p:grpSpPr>
          <p:sp>
            <p:nvSpPr>
              <p:cNvPr id="34837" name="Text Box 15"/>
              <p:cNvSpPr txBox="1">
                <a:spLocks noChangeArrowheads="1"/>
              </p:cNvSpPr>
              <p:nvPr/>
            </p:nvSpPr>
            <p:spPr bwMode="auto">
              <a:xfrm>
                <a:off x="5029" y="9571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4838" name="Text Box 16"/>
              <p:cNvSpPr txBox="1">
                <a:spLocks noChangeArrowheads="1"/>
              </p:cNvSpPr>
              <p:nvPr/>
            </p:nvSpPr>
            <p:spPr bwMode="auto">
              <a:xfrm>
                <a:off x="5029" y="9138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5643570" y="4000504"/>
              <a:ext cx="342900" cy="873995"/>
              <a:chOff x="5142" y="8942"/>
              <a:chExt cx="540" cy="1093"/>
            </a:xfrm>
          </p:grpSpPr>
          <p:sp>
            <p:nvSpPr>
              <p:cNvPr id="34835" name="Text Box 18"/>
              <p:cNvSpPr txBox="1">
                <a:spLocks noChangeArrowheads="1"/>
              </p:cNvSpPr>
              <p:nvPr/>
            </p:nvSpPr>
            <p:spPr bwMode="auto">
              <a:xfrm>
                <a:off x="5142" y="9567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4836" name="Text Box 19"/>
              <p:cNvSpPr txBox="1">
                <a:spLocks noChangeArrowheads="1"/>
              </p:cNvSpPr>
              <p:nvPr/>
            </p:nvSpPr>
            <p:spPr bwMode="auto">
              <a:xfrm>
                <a:off x="5142" y="8942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857356" y="4000504"/>
              <a:ext cx="642942" cy="1071134"/>
              <a:chOff x="5142" y="9130"/>
              <a:chExt cx="540" cy="890"/>
            </a:xfrm>
          </p:grpSpPr>
          <p:sp>
            <p:nvSpPr>
              <p:cNvPr id="34833" name="Text Box 21"/>
              <p:cNvSpPr txBox="1">
                <a:spLocks noChangeArrowheads="1"/>
              </p:cNvSpPr>
              <p:nvPr/>
            </p:nvSpPr>
            <p:spPr bwMode="auto">
              <a:xfrm>
                <a:off x="5142" y="9552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4834" name="Text Box 22"/>
              <p:cNvSpPr txBox="1">
                <a:spLocks noChangeArrowheads="1"/>
              </p:cNvSpPr>
              <p:nvPr/>
            </p:nvSpPr>
            <p:spPr bwMode="auto">
              <a:xfrm>
                <a:off x="5142" y="9130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357422" y="5000636"/>
              <a:ext cx="342900" cy="803215"/>
              <a:chOff x="5142" y="9131"/>
              <a:chExt cx="540" cy="889"/>
            </a:xfrm>
          </p:grpSpPr>
          <p:sp>
            <p:nvSpPr>
              <p:cNvPr id="34831" name="Text Box 24"/>
              <p:cNvSpPr txBox="1">
                <a:spLocks noChangeArrowheads="1"/>
              </p:cNvSpPr>
              <p:nvPr/>
            </p:nvSpPr>
            <p:spPr bwMode="auto">
              <a:xfrm>
                <a:off x="5142" y="9552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  <p:sp>
            <p:nvSpPr>
              <p:cNvPr id="34832" name="Text Box 25"/>
              <p:cNvSpPr txBox="1">
                <a:spLocks noChangeArrowheads="1"/>
              </p:cNvSpPr>
              <p:nvPr/>
            </p:nvSpPr>
            <p:spPr bwMode="auto">
              <a:xfrm>
                <a:off x="5142" y="9131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en-US" altLang="zh-CN" sz="2400" b="1" dirty="0">
                    <a:solidFill>
                      <a:srgbClr val="000000"/>
                    </a:solidFill>
                    <a:latin typeface="宋体" pitchFamily="2" charset="-122"/>
                    <a:ea typeface="宋体" pitchFamily="2" charset="-122"/>
                  </a:rPr>
                  <a:t>‥</a:t>
                </a:r>
                <a:endPara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p:grpSp>
        <p:sp>
          <p:nvSpPr>
            <p:cNvPr id="34828" name="Rectangle 26"/>
            <p:cNvSpPr>
              <a:spLocks noChangeArrowheads="1"/>
            </p:cNvSpPr>
            <p:nvPr/>
          </p:nvSpPr>
          <p:spPr bwMode="auto">
            <a:xfrm>
              <a:off x="500034" y="3357562"/>
              <a:ext cx="8143932" cy="169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l" latinLnBrk="0">
                <a:spcBef>
                  <a:spcPct val="0"/>
                </a:spcBef>
                <a:buFontTx/>
                <a:buNone/>
                <a:tabLst>
                  <a:tab pos="561975" algn="l"/>
                </a:tabLst>
              </a:pPr>
              <a:r>
                <a:rPr kumimoji="1" lang="en-US" altLang="zh-CN" sz="2800" b="1" dirty="0" smtClean="0">
                  <a:solidFill>
                    <a:srgbClr val="0000FF"/>
                  </a:solidFill>
                  <a:latin typeface="宋体" pitchFamily="2" charset="-122"/>
                  <a:ea typeface="宋体" pitchFamily="2" charset="-122"/>
                </a:rPr>
                <a:t>2</a:t>
              </a:r>
              <a:r>
                <a:rPr kumimoji="1" lang="zh-CN" altLang="en-US" sz="2800" b="1" dirty="0" smtClean="0">
                  <a:solidFill>
                    <a:srgbClr val="0000FF"/>
                  </a:solidFill>
                  <a:latin typeface="宋体" pitchFamily="2" charset="-122"/>
                  <a:ea typeface="宋体" pitchFamily="2" charset="-122"/>
                </a:rPr>
                <a:t>．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宋体" pitchFamily="2" charset="-122"/>
                  <a:ea typeface="宋体" pitchFamily="2" charset="-122"/>
                </a:rPr>
                <a:t>下列化合物电子式书写正确的是（   ）</a:t>
              </a:r>
              <a:endPara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endParaRPr>
            </a:p>
            <a:p>
              <a:pPr algn="l" eaLnBrk="0" latinLnBrk="0" hangingPunct="0">
                <a:spcBef>
                  <a:spcPct val="0"/>
                </a:spcBef>
                <a:buFontTx/>
                <a:buNone/>
                <a:tabLst>
                  <a:tab pos="561975" algn="l"/>
                </a:tabLst>
              </a:pPr>
              <a:r>
                <a:rPr kumimoji="1" lang="zh-CN" altLang="en-US" sz="28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 </a:t>
              </a:r>
            </a:p>
            <a:p>
              <a:pPr algn="l" eaLnBrk="0" latinLnBrk="0" hangingPunct="0">
                <a:spcBef>
                  <a:spcPct val="0"/>
                </a:spcBef>
                <a:buFontTx/>
                <a:buNone/>
                <a:tabLst>
                  <a:tab pos="561975" algn="l"/>
                </a:tabLst>
              </a:pPr>
              <a:r>
                <a:rPr kumimoji="1" lang="en-US" altLang="zh-CN" sz="24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 A.Ca</a:t>
              </a:r>
              <a:r>
                <a:rPr kumimoji="1" lang="en-US" altLang="zh-CN" sz="2400" b="1" baseline="30000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2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+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[∶</a:t>
              </a:r>
              <a:r>
                <a:rPr kumimoji="1" lang="en-US" altLang="zh-CN" sz="2400" b="1" dirty="0" err="1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Cl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∶]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-</a:t>
              </a:r>
              <a:r>
                <a:rPr kumimoji="1" lang="en-US" altLang="zh-CN" sz="2400" b="1" baseline="-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2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           </a:t>
              </a:r>
              <a:r>
                <a:rPr kumimoji="1" lang="en-US" altLang="zh-CN" sz="2400" b="1" dirty="0" err="1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B.Na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+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[∶S∶]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2-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Na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+</a:t>
              </a:r>
              <a:endParaRPr kumimoji="1" lang="en-US" altLang="zh-CN" sz="24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  <a:p>
              <a:pPr algn="l" eaLnBrk="0" latinLnBrk="0" hangingPunct="0">
                <a:spcBef>
                  <a:spcPct val="0"/>
                </a:spcBef>
                <a:buFontTx/>
                <a:buNone/>
                <a:tabLst>
                  <a:tab pos="561975" algn="l"/>
                </a:tabLst>
              </a:pPr>
              <a:endParaRPr kumimoji="1" lang="en-US" altLang="zh-CN" sz="24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4829" name="Rectangle 27"/>
            <p:cNvSpPr>
              <a:spLocks noChangeArrowheads="1"/>
            </p:cNvSpPr>
            <p:nvPr/>
          </p:nvSpPr>
          <p:spPr bwMode="auto">
            <a:xfrm>
              <a:off x="642910" y="4786322"/>
              <a:ext cx="728186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latinLnBrk="0">
                <a:spcBef>
                  <a:spcPct val="0"/>
                </a:spcBef>
                <a:buFontTx/>
                <a:buNone/>
              </a:pP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/>
              </a:r>
              <a:b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</a:b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C.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 [Mg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2+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][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∶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O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∶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]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2-                         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 D. </a:t>
              </a:r>
              <a:r>
                <a:rPr kumimoji="1" lang="en-US" altLang="zh-CN" sz="24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H</a:t>
              </a:r>
              <a:r>
                <a:rPr kumimoji="1" lang="en-US" altLang="zh-CN" sz="2400" b="1" baseline="30000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+</a:t>
              </a:r>
              <a:r>
                <a:rPr kumimoji="1" lang="en-US" altLang="zh-CN" sz="2400" b="1" dirty="0" smtClean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[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∶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F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</a:rPr>
                <a:t>∶</a:t>
              </a:r>
              <a:r>
                <a:rPr kumimoji="1" lang="en-US" altLang="zh-CN" sz="2400" b="1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]</a:t>
              </a:r>
              <a:r>
                <a:rPr kumimoji="1" lang="en-US" altLang="zh-CN" sz="2400" b="1" baseline="30000" dirty="0">
                  <a:solidFill>
                    <a:srgbClr val="000000"/>
                  </a:solidFill>
                  <a:latin typeface="Times New Roman" pitchFamily="18" charset="0"/>
                  <a:ea typeface="宋体" pitchFamily="2" charset="-122"/>
                </a:rPr>
                <a:t>-</a:t>
              </a:r>
              <a:endParaRPr kumimoji="1" lang="en-US" altLang="zh-CN" sz="24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  <a:p>
              <a:pPr algn="l" eaLnBrk="0" latinLnBrk="0" hangingPunct="0">
                <a:spcBef>
                  <a:spcPct val="0"/>
                </a:spcBef>
                <a:buFontTx/>
                <a:buNone/>
              </a:pPr>
              <a:endParaRPr kumimoji="1" lang="en-US" altLang="zh-CN" sz="24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6429388" y="378619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latinLnBrk="0">
              <a:spcBef>
                <a:spcPct val="0"/>
              </a:spcBef>
              <a:buFontTx/>
              <a:buNone/>
            </a:pPr>
            <a:r>
              <a:rPr kumimoji="1"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B</a:t>
            </a:r>
            <a:endParaRPr kumimoji="1" lang="en-US" altLang="zh-CN" sz="2400" b="1" dirty="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" y="0"/>
            <a:ext cx="2749631" cy="857255"/>
            <a:chOff x="-136624" y="-13970"/>
            <a:chExt cx="3801453" cy="941084"/>
          </a:xfrm>
        </p:grpSpPr>
        <p:pic>
          <p:nvPicPr>
            <p:cNvPr id="33" name="Picture 27" descr="bar"/>
            <p:cNvPicPr>
              <a:picLocks noChangeAspect="1" noChangeArrowheads="1"/>
            </p:cNvPicPr>
            <p:nvPr/>
          </p:nvPicPr>
          <p:blipFill>
            <a:blip r:embed="rId2"/>
            <a:srcRect l="519" t="7767" r="2133" b="10680"/>
            <a:stretch>
              <a:fillRect/>
            </a:stretch>
          </p:blipFill>
          <p:spPr bwMode="auto">
            <a:xfrm>
              <a:off x="-136624" y="-13970"/>
              <a:ext cx="3357976" cy="94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159627" y="-13970"/>
              <a:ext cx="3505202" cy="70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 smtClean="0">
                  <a:solidFill>
                    <a:srgbClr val="FF33CC"/>
                  </a:solidFill>
                  <a:ea typeface="黑体" pitchFamily="49" charset="-122"/>
                </a:rPr>
                <a:t>课堂巩固</a:t>
              </a:r>
              <a:endParaRPr lang="zh-CN" altLang="en-US" sz="3600" b="1" dirty="0">
                <a:solidFill>
                  <a:srgbClr val="FF33CC"/>
                </a:solidFill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/>
      <p:bldP spid="799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85750" y="2928936"/>
            <a:ext cx="9572626" cy="3929063"/>
            <a:chOff x="-360" y="1855"/>
            <a:chExt cx="6030" cy="24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4" y="3744"/>
              <a:ext cx="2594" cy="586"/>
              <a:chOff x="240" y="3350"/>
              <a:chExt cx="2594" cy="586"/>
            </a:xfrm>
          </p:grpSpPr>
          <p:sp>
            <p:nvSpPr>
              <p:cNvPr id="34007" name="Line 4"/>
              <p:cNvSpPr>
                <a:spLocks noChangeShapeType="1"/>
              </p:cNvSpPr>
              <p:nvPr/>
            </p:nvSpPr>
            <p:spPr bwMode="auto">
              <a:xfrm>
                <a:off x="1440" y="355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776" y="3350"/>
                <a:ext cx="1058" cy="442"/>
                <a:chOff x="3646" y="3504"/>
                <a:chExt cx="1058" cy="4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4128" y="3561"/>
                  <a:ext cx="384" cy="327"/>
                  <a:chOff x="4128" y="3561"/>
                  <a:chExt cx="384" cy="327"/>
                </a:xfrm>
              </p:grpSpPr>
              <p:grpSp>
                <p:nvGrpSpPr>
                  <p:cNvPr id="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128" y="3600"/>
                    <a:ext cx="336" cy="288"/>
                    <a:chOff x="4176" y="3552"/>
                    <a:chExt cx="336" cy="288"/>
                  </a:xfrm>
                </p:grpSpPr>
                <p:grpSp>
                  <p:nvGrpSpPr>
                    <p:cNvPr id="7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6" y="3552"/>
                      <a:ext cx="336" cy="288"/>
                      <a:chOff x="4176" y="3552"/>
                      <a:chExt cx="336" cy="288"/>
                    </a:xfrm>
                  </p:grpSpPr>
                  <p:sp>
                    <p:nvSpPr>
                      <p:cNvPr id="34039" name="Oval 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272" y="355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0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368" y="355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1" name="Oval 1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478" y="3614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2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478" y="3710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3" name="Oval 1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368" y="3806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4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272" y="3806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4045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4176" y="3710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</p:grpSp>
                <p:sp>
                  <p:nvSpPr>
                    <p:cNvPr id="34038" name="Oval 16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4176" y="3614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</p:grpSp>
              <p:sp>
                <p:nvSpPr>
                  <p:cNvPr id="3403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3561"/>
                    <a:ext cx="384" cy="327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l" eaLnBrk="0" latinLnBrk="0" hangingPunct="0">
                      <a:spcBef>
                        <a:spcPct val="0"/>
                      </a:spcBef>
                      <a:buFontTx/>
                      <a:buNone/>
                    </a:pPr>
                    <a:r>
                      <a:rPr kumimoji="1" lang="en-US" altLang="zh-CN" sz="2800" b="1">
                        <a:solidFill>
                          <a:srgbClr val="CC3300"/>
                        </a:solidFill>
                        <a:latin typeface="Times New Roman" pitchFamily="18" charset="0"/>
                        <a:ea typeface="隶书" pitchFamily="49" charset="-122"/>
                      </a:rPr>
                      <a:t>Cl</a:t>
                    </a:r>
                  </a:p>
                </p:txBody>
              </p:sp>
            </p:grpSp>
            <p:sp>
              <p:nvSpPr>
                <p:cNvPr id="340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16" y="3504"/>
                  <a:ext cx="28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buFontTx/>
                    <a:buNone/>
                  </a:pPr>
                  <a:r>
                    <a:rPr kumimoji="1" lang="en-US" altLang="zh-CN" sz="4000">
                      <a:solidFill>
                        <a:srgbClr val="009900"/>
                      </a:solidFill>
                      <a:latin typeface="楷体_GB2312" pitchFamily="49" charset="-122"/>
                      <a:ea typeface="楷体_GB2312" pitchFamily="49" charset="-122"/>
                    </a:rPr>
                    <a:t>]</a:t>
                  </a:r>
                </a:p>
              </p:txBody>
            </p:sp>
            <p:sp>
              <p:nvSpPr>
                <p:cNvPr id="34029" name="Rectangle 19"/>
                <p:cNvSpPr>
                  <a:spLocks noChangeArrowheads="1"/>
                </p:cNvSpPr>
                <p:nvPr/>
              </p:nvSpPr>
              <p:spPr bwMode="auto">
                <a:xfrm>
                  <a:off x="3900" y="3504"/>
                  <a:ext cx="27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4000" b="1">
                      <a:solidFill>
                        <a:srgbClr val="009900"/>
                      </a:solidFill>
                      <a:latin typeface="楷体_GB2312" pitchFamily="49" charset="-122"/>
                      <a:ea typeface="楷体_GB2312" pitchFamily="49" charset="-122"/>
                    </a:rPr>
                    <a:t>[</a:t>
                  </a:r>
                </a:p>
              </p:txBody>
            </p:sp>
            <p:sp>
              <p:nvSpPr>
                <p:cNvPr id="34030" name="Line 20"/>
                <p:cNvSpPr>
                  <a:spLocks noChangeShapeType="1"/>
                </p:cNvSpPr>
                <p:nvPr/>
              </p:nvSpPr>
              <p:spPr bwMode="auto">
                <a:xfrm>
                  <a:off x="4608" y="360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99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031" name="Rectangle 21"/>
                <p:cNvSpPr>
                  <a:spLocks noChangeArrowheads="1"/>
                </p:cNvSpPr>
                <p:nvPr/>
              </p:nvSpPr>
              <p:spPr bwMode="auto">
                <a:xfrm>
                  <a:off x="3646" y="3552"/>
                  <a:ext cx="29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latinLnBrk="0">
                    <a:spcBef>
                      <a:spcPct val="0"/>
                    </a:spcBef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CC3300"/>
                      </a:solidFill>
                      <a:latin typeface="Times New Roman" pitchFamily="18" charset="0"/>
                      <a:ea typeface="隶书" pitchFamily="49" charset="-122"/>
                    </a:rPr>
                    <a:t>H</a:t>
                  </a:r>
                </a:p>
              </p:txBody>
            </p:sp>
            <p:grpSp>
              <p:nvGrpSpPr>
                <p:cNvPr id="8" name="Group 22"/>
                <p:cNvGrpSpPr>
                  <a:grpSpLocks/>
                </p:cNvGrpSpPr>
                <p:nvPr/>
              </p:nvGrpSpPr>
              <p:grpSpPr bwMode="auto">
                <a:xfrm>
                  <a:off x="3888" y="3600"/>
                  <a:ext cx="96" cy="96"/>
                  <a:chOff x="1680" y="3984"/>
                  <a:chExt cx="96" cy="96"/>
                </a:xfrm>
              </p:grpSpPr>
              <p:sp>
                <p:nvSpPr>
                  <p:cNvPr id="3403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4032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3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984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9900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40" y="3369"/>
                <a:ext cx="1090" cy="567"/>
                <a:chOff x="240" y="3369"/>
                <a:chExt cx="1090" cy="567"/>
              </a:xfrm>
            </p:grpSpPr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768" y="3504"/>
                  <a:ext cx="96" cy="96"/>
                  <a:chOff x="768" y="3168"/>
                  <a:chExt cx="192" cy="192"/>
                </a:xfrm>
              </p:grpSpPr>
              <p:sp>
                <p:nvSpPr>
                  <p:cNvPr id="3402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264"/>
                    <a:ext cx="192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339966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02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3168"/>
                    <a:ext cx="0" cy="192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339966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" name="Group 29"/>
                <p:cNvGrpSpPr>
                  <a:grpSpLocks/>
                </p:cNvGrpSpPr>
                <p:nvPr/>
              </p:nvGrpSpPr>
              <p:grpSpPr bwMode="auto">
                <a:xfrm>
                  <a:off x="960" y="3408"/>
                  <a:ext cx="370" cy="327"/>
                  <a:chOff x="3264" y="3417"/>
                  <a:chExt cx="370" cy="327"/>
                </a:xfrm>
              </p:grpSpPr>
              <p:sp>
                <p:nvSpPr>
                  <p:cNvPr id="3401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284" y="3417"/>
                    <a:ext cx="340" cy="327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0" latinLnBrk="0" hangingPunct="0">
                      <a:spcBef>
                        <a:spcPct val="0"/>
                      </a:spcBef>
                      <a:buFontTx/>
                      <a:buNone/>
                    </a:pPr>
                    <a:r>
                      <a:rPr kumimoji="1" lang="en-US" altLang="zh-CN" sz="2800" b="1">
                        <a:solidFill>
                          <a:srgbClr val="CC3300"/>
                        </a:solidFill>
                        <a:latin typeface="Times New Roman" pitchFamily="18" charset="0"/>
                        <a:ea typeface="隶书" pitchFamily="49" charset="-122"/>
                      </a:rPr>
                      <a:t>Cl</a:t>
                    </a:r>
                  </a:p>
                </p:txBody>
              </p:sp>
              <p:grpSp>
                <p:nvGrpSpPr>
                  <p:cNvPr id="12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3264" y="3456"/>
                    <a:ext cx="370" cy="288"/>
                    <a:chOff x="3230" y="3456"/>
                    <a:chExt cx="370" cy="288"/>
                  </a:xfrm>
                </p:grpSpPr>
                <p:sp>
                  <p:nvSpPr>
                    <p:cNvPr id="34018" name="Oval 32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360" y="3456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19" name="Oval 33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456" y="3456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20" name="Oval 34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552" y="3518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21" name="Oval 35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566" y="3614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22" name="Oval 36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456" y="3710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23" name="Oval 37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360" y="3710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  <p:sp>
                  <p:nvSpPr>
                    <p:cNvPr id="34024" name="Oval 38"/>
                    <p:cNvSpPr>
                      <a:spLocks noChangeArrowheads="1"/>
                    </p:cNvSpPr>
                    <p:nvPr/>
                  </p:nvSpPr>
                  <p:spPr bwMode="auto">
                    <a:xfrm flipH="1" flipV="1">
                      <a:off x="3230" y="3566"/>
                      <a:ext cx="34" cy="34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808000"/>
                        </a:gs>
                        <a:gs pos="100000">
                          <a:srgbClr val="1A1A00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cap="sq">
                      <a:solidFill>
                        <a:srgbClr val="666633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l" latinLnBrk="0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>
                        <a:solidFill>
                          <a:srgbClr val="000000"/>
                        </a:solidFill>
                        <a:latin typeface="Arial" pitchFamily="34" charset="0"/>
                        <a:ea typeface="宋体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13" name="Group 39"/>
                <p:cNvGrpSpPr>
                  <a:grpSpLocks/>
                </p:cNvGrpSpPr>
                <p:nvPr/>
              </p:nvGrpSpPr>
              <p:grpSpPr bwMode="auto">
                <a:xfrm>
                  <a:off x="240" y="3369"/>
                  <a:ext cx="418" cy="327"/>
                  <a:chOff x="2976" y="3374"/>
                  <a:chExt cx="418" cy="327"/>
                </a:xfrm>
              </p:grpSpPr>
              <p:sp>
                <p:nvSpPr>
                  <p:cNvPr id="3401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3374"/>
                    <a:ext cx="402" cy="327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l" eaLnBrk="0" latinLnBrk="0" hangingPunct="0">
                      <a:spcBef>
                        <a:spcPct val="0"/>
                      </a:spcBef>
                      <a:buFontTx/>
                      <a:buNone/>
                    </a:pPr>
                    <a:r>
                      <a:rPr kumimoji="1" lang="en-US" altLang="zh-CN" sz="2800" b="1">
                        <a:solidFill>
                          <a:srgbClr val="CC3300"/>
                        </a:solidFill>
                        <a:latin typeface="Times New Roman" pitchFamily="18" charset="0"/>
                        <a:ea typeface="隶书" pitchFamily="49" charset="-122"/>
                      </a:rPr>
                      <a:t>  H</a:t>
                    </a:r>
                  </a:p>
                </p:txBody>
              </p:sp>
              <p:sp>
                <p:nvSpPr>
                  <p:cNvPr id="34015" name="Oval 41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3360" y="3552"/>
                    <a:ext cx="34" cy="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808000"/>
                      </a:gs>
                      <a:gs pos="100000">
                        <a:srgbClr val="1A1A00"/>
                      </a:gs>
                    </a:gsLst>
                    <a:path path="shape">
                      <a:fillToRect l="50000" t="50000" r="50000" b="50000"/>
                    </a:path>
                  </a:gradFill>
                  <a:ln w="12700" cap="sq">
                    <a:solidFill>
                      <a:srgbClr val="6666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l" latinLnBrk="0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>
                      <a:solidFill>
                        <a:srgbClr val="000000"/>
                      </a:solidFill>
                      <a:latin typeface="Arial" pitchFamily="34" charset="0"/>
                      <a:ea typeface="宋体" pitchFamily="2" charset="-122"/>
                    </a:endParaRPr>
                  </a:p>
                </p:txBody>
              </p:sp>
            </p:grpSp>
            <p:sp>
              <p:nvSpPr>
                <p:cNvPr id="34013" name="Arc 42"/>
                <p:cNvSpPr>
                  <a:spLocks/>
                </p:cNvSpPr>
                <p:nvPr/>
              </p:nvSpPr>
              <p:spPr bwMode="auto">
                <a:xfrm>
                  <a:off x="672" y="3408"/>
                  <a:ext cx="336" cy="528"/>
                </a:xfrm>
                <a:custGeom>
                  <a:avLst/>
                  <a:gdLst>
                    <a:gd name="T0" fmla="*/ 0 w 20996"/>
                    <a:gd name="T1" fmla="*/ 0 h 21600"/>
                    <a:gd name="T2" fmla="*/ 0 w 20996"/>
                    <a:gd name="T3" fmla="*/ 0 h 21600"/>
                    <a:gd name="T4" fmla="*/ 0 w 20996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996" h="21600" fill="none" extrusionOk="0">
                      <a:moveTo>
                        <a:pt x="-1" y="2306"/>
                      </a:moveTo>
                      <a:cubicBezTo>
                        <a:pt x="3012" y="789"/>
                        <a:pt x="6338" y="-1"/>
                        <a:pt x="9712" y="0"/>
                      </a:cubicBezTo>
                      <a:cubicBezTo>
                        <a:pt x="13694" y="0"/>
                        <a:pt x="17600" y="1101"/>
                        <a:pt x="20996" y="3181"/>
                      </a:cubicBezTo>
                    </a:path>
                    <a:path w="20996" h="21600" stroke="0" extrusionOk="0">
                      <a:moveTo>
                        <a:pt x="-1" y="2306"/>
                      </a:moveTo>
                      <a:cubicBezTo>
                        <a:pt x="3012" y="789"/>
                        <a:pt x="6338" y="-1"/>
                        <a:pt x="9712" y="0"/>
                      </a:cubicBezTo>
                      <a:cubicBezTo>
                        <a:pt x="13694" y="0"/>
                        <a:pt x="17600" y="1101"/>
                        <a:pt x="20996" y="3181"/>
                      </a:cubicBezTo>
                      <a:lnTo>
                        <a:pt x="9712" y="21600"/>
                      </a:lnTo>
                      <a:lnTo>
                        <a:pt x="-1" y="2306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333399"/>
                  </a:solidFill>
                  <a:round/>
                  <a:headEnd type="none" w="sm" len="sm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-360" y="1855"/>
              <a:ext cx="6030" cy="2225"/>
              <a:chOff x="-360" y="1903"/>
              <a:chExt cx="6030" cy="2225"/>
            </a:xfrm>
          </p:grpSpPr>
          <p:sp>
            <p:nvSpPr>
              <p:cNvPr id="33803" name="Rectangle 44"/>
              <p:cNvSpPr>
                <a:spLocks noChangeArrowheads="1"/>
              </p:cNvSpPr>
              <p:nvPr/>
            </p:nvSpPr>
            <p:spPr bwMode="auto">
              <a:xfrm>
                <a:off x="-360" y="1903"/>
                <a:ext cx="603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latinLnBrk="0">
                  <a:spcBef>
                    <a:spcPct val="0"/>
                  </a:spcBef>
                  <a:buFontTx/>
                  <a:buNone/>
                </a:pPr>
                <a:r>
                  <a:rPr kumimoji="1" lang="zh-CN" altLang="en-US" sz="2800" b="1" dirty="0" smtClean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   </a:t>
                </a:r>
                <a:r>
                  <a:rPr kumimoji="1" lang="en-US" altLang="zh-CN" sz="2800" b="1" dirty="0" smtClean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4.</a:t>
                </a:r>
                <a:r>
                  <a:rPr kumimoji="1" lang="zh-CN" altLang="en-US" sz="2800" b="1" dirty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下列用电子式表示化合物的形成过程正确的</a:t>
                </a:r>
                <a:r>
                  <a:rPr kumimoji="1" lang="zh-CN" altLang="en-US" sz="2800" b="1" dirty="0" smtClean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是</a:t>
                </a:r>
                <a:r>
                  <a:rPr kumimoji="1" lang="en-US" altLang="zh-CN" sz="2800" b="1" dirty="0" smtClean="0">
                    <a:solidFill>
                      <a:srgbClr val="0000FF"/>
                    </a:solidFill>
                    <a:latin typeface="宋体" pitchFamily="2" charset="-122"/>
                    <a:ea typeface="宋体" pitchFamily="2" charset="-122"/>
                  </a:rPr>
                  <a:t>(     )</a:t>
                </a:r>
                <a:endParaRPr kumimoji="1" lang="zh-CN" altLang="en-US" sz="2800" b="1" dirty="0">
                  <a:solidFill>
                    <a:srgbClr val="0000FF"/>
                  </a:solidFill>
                  <a:latin typeface="宋体" pitchFamily="2" charset="-122"/>
                  <a:ea typeface="宋体" pitchFamily="2" charset="-122"/>
                </a:endParaRPr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336" y="2400"/>
                <a:ext cx="4224" cy="1728"/>
                <a:chOff x="336" y="2400"/>
                <a:chExt cx="4224" cy="1728"/>
              </a:xfrm>
            </p:grpSpPr>
            <p:sp>
              <p:nvSpPr>
                <p:cNvPr id="3380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870" y="2792"/>
                  <a:ext cx="34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latinLnBrk="0">
                    <a:spcBef>
                      <a:spcPct val="0"/>
                    </a:spcBef>
                    <a:buFontTx/>
                    <a:buNone/>
                  </a:pPr>
                  <a:endParaRPr kumimoji="1" lang="zh-CN" altLang="zh-CN" sz="2000" baseline="30000">
                    <a:solidFill>
                      <a:srgbClr val="000000"/>
                    </a:solidFill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grpSp>
              <p:nvGrpSpPr>
                <p:cNvPr id="16" name="Group 47"/>
                <p:cNvGrpSpPr>
                  <a:grpSpLocks/>
                </p:cNvGrpSpPr>
                <p:nvPr/>
              </p:nvGrpSpPr>
              <p:grpSpPr bwMode="auto">
                <a:xfrm>
                  <a:off x="527" y="2400"/>
                  <a:ext cx="3217" cy="586"/>
                  <a:chOff x="2640" y="3302"/>
                  <a:chExt cx="3217" cy="586"/>
                </a:xfrm>
              </p:grpSpPr>
              <p:grpSp>
                <p:nvGrpSpPr>
                  <p:cNvPr id="1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40" y="3312"/>
                    <a:ext cx="1824" cy="336"/>
                    <a:chOff x="2976" y="3312"/>
                    <a:chExt cx="1824" cy="336"/>
                  </a:xfrm>
                </p:grpSpPr>
                <p:grpSp>
                  <p:nvGrpSpPr>
                    <p:cNvPr id="1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76" y="3312"/>
                      <a:ext cx="418" cy="327"/>
                      <a:chOff x="2976" y="3374"/>
                      <a:chExt cx="418" cy="327"/>
                    </a:xfrm>
                  </p:grpSpPr>
                  <p:sp>
                    <p:nvSpPr>
                      <p:cNvPr id="34005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6" y="3374"/>
                        <a:ext cx="402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  K</a:t>
                        </a:r>
                      </a:p>
                    </p:txBody>
                  </p:sp>
                  <p:sp>
                    <p:nvSpPr>
                      <p:cNvPr id="34006" name="Oval 5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3360" y="355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9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56" y="3312"/>
                      <a:ext cx="1344" cy="336"/>
                      <a:chOff x="3456" y="3312"/>
                      <a:chExt cx="1344" cy="336"/>
                    </a:xfrm>
                  </p:grpSpPr>
                  <p:grpSp>
                    <p:nvGrpSpPr>
                      <p:cNvPr id="20" name="Group 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04" y="3312"/>
                        <a:ext cx="576" cy="327"/>
                        <a:chOff x="3648" y="3561"/>
                        <a:chExt cx="576" cy="327"/>
                      </a:xfrm>
                    </p:grpSpPr>
                    <p:grpSp>
                      <p:nvGrpSpPr>
                        <p:cNvPr id="21" name="Group 5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44" y="3600"/>
                          <a:ext cx="308" cy="288"/>
                          <a:chOff x="3744" y="3600"/>
                          <a:chExt cx="308" cy="288"/>
                        </a:xfrm>
                      </p:grpSpPr>
                      <p:sp>
                        <p:nvSpPr>
                          <p:cNvPr id="33999" name="Oval 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3826" y="3600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4000" name="Oval 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3922" y="3600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4001" name="Oval 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018" y="3758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4002" name="Oval 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3922" y="3854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4003" name="Oval 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3826" y="3854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4004" name="Oval 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3744" y="3758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</p:grpSp>
                    <p:sp>
                      <p:nvSpPr>
                        <p:cNvPr id="33998" name="Rectangle 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48" y="3561"/>
                          <a:ext cx="576" cy="327"/>
                        </a:xfrm>
                        <a:prstGeom prst="rect">
                          <a:avLst/>
                        </a:prstGeom>
                        <a:noFill/>
                        <a:ln w="12700" cap="sq">
                          <a:noFill/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l" eaLnBrk="0" latinLnBrk="0" hangingPunct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28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rPr>
                            <a:t>  O</a:t>
                          </a:r>
                        </a:p>
                      </p:txBody>
                    </p:sp>
                  </p:grpSp>
                  <p:grpSp>
                    <p:nvGrpSpPr>
                      <p:cNvPr id="22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080" y="3321"/>
                        <a:ext cx="402" cy="327"/>
                        <a:chOff x="3120" y="3792"/>
                        <a:chExt cx="402" cy="327"/>
                      </a:xfrm>
                    </p:grpSpPr>
                    <p:sp>
                      <p:nvSpPr>
                        <p:cNvPr id="33995" name="Oval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3216" y="3936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96" name="Rectangle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0" y="3792"/>
                          <a:ext cx="402" cy="327"/>
                        </a:xfrm>
                        <a:prstGeom prst="rect">
                          <a:avLst/>
                        </a:prstGeom>
                        <a:noFill/>
                        <a:ln w="12700" cap="sq">
                          <a:noFill/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l" eaLnBrk="0" latinLnBrk="0" hangingPunct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28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rPr>
                            <a:t>  K</a:t>
                          </a:r>
                        </a:p>
                      </p:txBody>
                    </p:sp>
                  </p:grpSp>
                  <p:grpSp>
                    <p:nvGrpSpPr>
                      <p:cNvPr id="23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56" y="3456"/>
                        <a:ext cx="96" cy="96"/>
                        <a:chOff x="768" y="3168"/>
                        <a:chExt cx="192" cy="192"/>
                      </a:xfrm>
                    </p:grpSpPr>
                    <p:sp>
                      <p:nvSpPr>
                        <p:cNvPr id="33993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68" y="326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38100" cap="sq">
                          <a:solidFill>
                            <a:srgbClr val="339966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3994" name="Line 6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4" y="3168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38100" cap="sq">
                          <a:solidFill>
                            <a:srgbClr val="339966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24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4" y="3456"/>
                        <a:ext cx="96" cy="96"/>
                        <a:chOff x="768" y="3168"/>
                        <a:chExt cx="192" cy="192"/>
                      </a:xfrm>
                    </p:grpSpPr>
                    <p:sp>
                      <p:nvSpPr>
                        <p:cNvPr id="33991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68" y="326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38100" cap="sq">
                          <a:solidFill>
                            <a:srgbClr val="339966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3992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4" y="3168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38100" cap="sq">
                          <a:solidFill>
                            <a:srgbClr val="339966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33990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512" y="3504"/>
                        <a:ext cx="288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8000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4464" y="3302"/>
                    <a:ext cx="1393" cy="442"/>
                    <a:chOff x="3168" y="3744"/>
                    <a:chExt cx="1393" cy="442"/>
                  </a:xfrm>
                </p:grpSpPr>
                <p:cxnSp>
                  <p:nvCxnSpPr>
                    <p:cNvPr id="33959" name="AutoShape 73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4374" y="3617"/>
                      <a:ext cx="12" cy="362"/>
                    </a:xfrm>
                    <a:prstGeom prst="curvedConnector4">
                      <a:avLst>
                        <a:gd name="adj1" fmla="val -1100000"/>
                        <a:gd name="adj2" fmla="val 80111"/>
                      </a:avLst>
                    </a:prstGeom>
                    <a:noFill/>
                    <a:ln w="9525">
                      <a:noFill/>
                      <a:round/>
                      <a:headEnd/>
                      <a:tailEnd type="triangle" w="med" len="med"/>
                    </a:ln>
                    <a:effectLst/>
                  </p:spPr>
                </p:cxnSp>
                <p:grpSp>
                  <p:nvGrpSpPr>
                    <p:cNvPr id="26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50" y="3801"/>
                      <a:ext cx="384" cy="327"/>
                      <a:chOff x="4128" y="3561"/>
                      <a:chExt cx="384" cy="327"/>
                    </a:xfrm>
                  </p:grpSpPr>
                  <p:grpSp>
                    <p:nvGrpSpPr>
                      <p:cNvPr id="27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28" y="3600"/>
                        <a:ext cx="336" cy="288"/>
                        <a:chOff x="4176" y="3552"/>
                        <a:chExt cx="336" cy="288"/>
                      </a:xfrm>
                    </p:grpSpPr>
                    <p:grpSp>
                      <p:nvGrpSpPr>
                        <p:cNvPr id="28" name="Group 7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76" y="3552"/>
                          <a:ext cx="336" cy="288"/>
                          <a:chOff x="4176" y="3552"/>
                          <a:chExt cx="336" cy="288"/>
                        </a:xfrm>
                      </p:grpSpPr>
                      <p:sp>
                        <p:nvSpPr>
                          <p:cNvPr id="33977" name="Oval 7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272" y="3552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78" name="Oval 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368" y="3552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79" name="Oval 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478" y="3614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80" name="Oval 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478" y="3710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81" name="Oval 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368" y="3806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82" name="Oval 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272" y="3806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33983" name="Oval 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176" y="3710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</p:grpSp>
                    <p:sp>
                      <p:nvSpPr>
                        <p:cNvPr id="33976" name="Oval 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176" y="3614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33974" name="Rectangle 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28" y="3561"/>
                        <a:ext cx="384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O</a:t>
                        </a:r>
                      </a:p>
                    </p:txBody>
                  </p:sp>
                </p:grpSp>
                <p:sp>
                  <p:nvSpPr>
                    <p:cNvPr id="33961" name="Text Box 8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38" y="3744"/>
                      <a:ext cx="288" cy="4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latinLnBrk="0">
                        <a:buFontTx/>
                        <a:buNone/>
                      </a:pPr>
                      <a:r>
                        <a:rPr kumimoji="1" lang="en-US" altLang="zh-CN" sz="4000">
                          <a:solidFill>
                            <a:srgbClr val="00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]</a:t>
                      </a:r>
                    </a:p>
                  </p:txBody>
                </p:sp>
                <p:sp>
                  <p:nvSpPr>
                    <p:cNvPr id="33962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22" y="3744"/>
                      <a:ext cx="276" cy="4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4000" b="1">
                          <a:solidFill>
                            <a:srgbClr val="00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[</a:t>
                      </a:r>
                    </a:p>
                  </p:txBody>
                </p:sp>
                <p:sp>
                  <p:nvSpPr>
                    <p:cNvPr id="33963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888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964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3792"/>
                      <a:ext cx="290" cy="3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2800" b="1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rPr>
                        <a:t>K</a:t>
                      </a:r>
                    </a:p>
                  </p:txBody>
                </p:sp>
                <p:grpSp>
                  <p:nvGrpSpPr>
                    <p:cNvPr id="29" name="Group 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10" y="3840"/>
                      <a:ext cx="96" cy="96"/>
                      <a:chOff x="1680" y="3984"/>
                      <a:chExt cx="96" cy="96"/>
                    </a:xfrm>
                  </p:grpSpPr>
                  <p:sp>
                    <p:nvSpPr>
                      <p:cNvPr id="33971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80" y="4032"/>
                        <a:ext cx="96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972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28" y="3984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33966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32" y="3744"/>
                      <a:ext cx="240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latinLnBrk="0">
                        <a:buFontTx/>
                        <a:buNone/>
                      </a:pPr>
                      <a:r>
                        <a:rPr kumimoji="1" lang="en-US" altLang="zh-CN" sz="1800" b="1">
                          <a:solidFill>
                            <a:srgbClr val="009900"/>
                          </a:solidFill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p:txBody>
                </p:sp>
                <p:sp>
                  <p:nvSpPr>
                    <p:cNvPr id="33967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2" y="3792"/>
                      <a:ext cx="290" cy="3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2800" b="1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rPr>
                        <a:t>K</a:t>
                      </a:r>
                    </a:p>
                  </p:txBody>
                </p:sp>
                <p:grpSp>
                  <p:nvGrpSpPr>
                    <p:cNvPr id="30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64" y="3840"/>
                      <a:ext cx="96" cy="96"/>
                      <a:chOff x="1680" y="3984"/>
                      <a:chExt cx="96" cy="96"/>
                    </a:xfrm>
                  </p:grpSpPr>
                  <p:sp>
                    <p:nvSpPr>
                      <p:cNvPr id="33969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680" y="4032"/>
                        <a:ext cx="96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970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28" y="3984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3957" name="Arc 98"/>
                  <p:cNvSpPr>
                    <a:spLocks/>
                  </p:cNvSpPr>
                  <p:nvPr/>
                </p:nvSpPr>
                <p:spPr bwMode="auto">
                  <a:xfrm>
                    <a:off x="3018" y="3360"/>
                    <a:ext cx="295" cy="528"/>
                  </a:xfrm>
                  <a:custGeom>
                    <a:avLst/>
                    <a:gdLst>
                      <a:gd name="T0" fmla="*/ 0 w 18426"/>
                      <a:gd name="T1" fmla="*/ 0 h 21600"/>
                      <a:gd name="T2" fmla="*/ 0 w 18426"/>
                      <a:gd name="T3" fmla="*/ 0 h 21600"/>
                      <a:gd name="T4" fmla="*/ 0 w 1842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8426" h="21600" fill="none" extrusionOk="0">
                        <a:moveTo>
                          <a:pt x="-1" y="1214"/>
                        </a:moveTo>
                        <a:cubicBezTo>
                          <a:pt x="2295" y="410"/>
                          <a:pt x="4709" y="-1"/>
                          <a:pt x="7142" y="0"/>
                        </a:cubicBezTo>
                        <a:cubicBezTo>
                          <a:pt x="11124" y="0"/>
                          <a:pt x="15030" y="1101"/>
                          <a:pt x="18426" y="3181"/>
                        </a:cubicBezTo>
                      </a:path>
                      <a:path w="18426" h="21600" stroke="0" extrusionOk="0">
                        <a:moveTo>
                          <a:pt x="-1" y="1214"/>
                        </a:moveTo>
                        <a:cubicBezTo>
                          <a:pt x="2295" y="410"/>
                          <a:pt x="4709" y="-1"/>
                          <a:pt x="7142" y="0"/>
                        </a:cubicBezTo>
                        <a:cubicBezTo>
                          <a:pt x="11124" y="0"/>
                          <a:pt x="15030" y="1101"/>
                          <a:pt x="18426" y="3181"/>
                        </a:cubicBezTo>
                        <a:lnTo>
                          <a:pt x="7142" y="21600"/>
                        </a:lnTo>
                        <a:lnTo>
                          <a:pt x="-1" y="1214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333399"/>
                    </a:solidFill>
                    <a:round/>
                    <a:headEnd type="none" w="sm" len="sm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58" name="Arc 99"/>
                  <p:cNvSpPr>
                    <a:spLocks/>
                  </p:cNvSpPr>
                  <p:nvPr/>
                </p:nvSpPr>
                <p:spPr bwMode="auto">
                  <a:xfrm>
                    <a:off x="3552" y="3360"/>
                    <a:ext cx="336" cy="528"/>
                  </a:xfrm>
                  <a:custGeom>
                    <a:avLst/>
                    <a:gdLst>
                      <a:gd name="T0" fmla="*/ 0 w 20991"/>
                      <a:gd name="T1" fmla="*/ 0 h 21600"/>
                      <a:gd name="T2" fmla="*/ 0 w 20991"/>
                      <a:gd name="T3" fmla="*/ 0 h 21600"/>
                      <a:gd name="T4" fmla="*/ 0 w 2099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991" h="21600" fill="none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3692" y="0"/>
                          <a:pt x="17596" y="1100"/>
                          <a:pt x="20991" y="3178"/>
                        </a:cubicBezTo>
                      </a:path>
                      <a:path w="20991" h="21600" stroke="0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3692" y="0"/>
                          <a:pt x="17596" y="1100"/>
                          <a:pt x="20991" y="3178"/>
                        </a:cubicBezTo>
                        <a:lnTo>
                          <a:pt x="9712" y="21600"/>
                        </a:lnTo>
                        <a:lnTo>
                          <a:pt x="-1" y="230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333399"/>
                    </a:solidFill>
                    <a:round/>
                    <a:headEnd type="arrow" w="med" len="med"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1" name="Group 100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3120" cy="576"/>
                  <a:chOff x="48" y="3648"/>
                  <a:chExt cx="3120" cy="576"/>
                </a:xfrm>
              </p:grpSpPr>
              <p:grpSp>
                <p:nvGrpSpPr>
                  <p:cNvPr id="3383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8" y="3648"/>
                    <a:ext cx="3120" cy="442"/>
                    <a:chOff x="288" y="3734"/>
                    <a:chExt cx="3120" cy="442"/>
                  </a:xfrm>
                </p:grpSpPr>
                <p:grpSp>
                  <p:nvGrpSpPr>
                    <p:cNvPr id="33848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0" y="3888"/>
                      <a:ext cx="96" cy="96"/>
                      <a:chOff x="768" y="3168"/>
                      <a:chExt cx="192" cy="192"/>
                    </a:xfrm>
                  </p:grpSpPr>
                  <p:sp>
                    <p:nvSpPr>
                      <p:cNvPr id="33953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8" y="3264"/>
                        <a:ext cx="192" cy="0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954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168"/>
                        <a:ext cx="0" cy="192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33906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936"/>
                      <a:ext cx="28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907" name="Text Box 10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0" y="3734"/>
                      <a:ext cx="288" cy="4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latinLnBrk="0">
                        <a:buFontTx/>
                        <a:buNone/>
                      </a:pPr>
                      <a:r>
                        <a:rPr kumimoji="1" lang="en-US" altLang="zh-CN" sz="4000">
                          <a:solidFill>
                            <a:srgbClr val="00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]</a:t>
                      </a:r>
                    </a:p>
                  </p:txBody>
                </p:sp>
                <p:sp>
                  <p:nvSpPr>
                    <p:cNvPr id="33908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888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909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792"/>
                      <a:ext cx="393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2400" b="1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rPr>
                        <a:t>Mg</a:t>
                      </a:r>
                    </a:p>
                  </p:txBody>
                </p:sp>
                <p:grpSp>
                  <p:nvGrpSpPr>
                    <p:cNvPr id="33849" name="Group 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88"/>
                      <a:ext cx="96" cy="96"/>
                      <a:chOff x="768" y="3168"/>
                      <a:chExt cx="192" cy="192"/>
                    </a:xfrm>
                  </p:grpSpPr>
                  <p:sp>
                    <p:nvSpPr>
                      <p:cNvPr id="33951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8" y="3264"/>
                        <a:ext cx="192" cy="0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952" name="Line 1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168"/>
                        <a:ext cx="0" cy="192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33850" name="Group 1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3753"/>
                      <a:ext cx="350" cy="327"/>
                      <a:chOff x="1316" y="3792"/>
                      <a:chExt cx="350" cy="327"/>
                    </a:xfrm>
                  </p:grpSpPr>
                  <p:sp>
                    <p:nvSpPr>
                      <p:cNvPr id="33943" name="Rectangle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16" y="3792"/>
                        <a:ext cx="309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 F</a:t>
                        </a:r>
                      </a:p>
                    </p:txBody>
                  </p:sp>
                  <p:sp>
                    <p:nvSpPr>
                      <p:cNvPr id="33944" name="Oval 11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426" y="3831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5" name="Oval 11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522" y="3831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6" name="Oval 11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618" y="3893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7" name="Oval 11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632" y="3989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8" name="Oval 11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522" y="4085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9" name="Oval 11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426" y="4085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50" name="Oval 12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344" y="3984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3851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" y="3744"/>
                      <a:ext cx="432" cy="327"/>
                      <a:chOff x="2592" y="3897"/>
                      <a:chExt cx="432" cy="327"/>
                    </a:xfrm>
                  </p:grpSpPr>
                  <p:sp>
                    <p:nvSpPr>
                      <p:cNvPr id="33935" name="Oval 12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770" y="3936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36" name="Oval 12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866" y="3936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37" name="Oval 12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702" y="3998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38" name="Oval 12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942" y="4080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39" name="Oval 12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866" y="4190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0" name="Oval 12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770" y="4190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1" name="Oval 12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702" y="4094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42" name="Rectangle 1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2" y="3897"/>
                        <a:ext cx="432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  F</a:t>
                        </a:r>
                      </a:p>
                    </p:txBody>
                  </p:sp>
                </p:grpSp>
                <p:grpSp>
                  <p:nvGrpSpPr>
                    <p:cNvPr id="3385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8" y="3753"/>
                      <a:ext cx="576" cy="327"/>
                      <a:chOff x="288" y="3744"/>
                      <a:chExt cx="576" cy="327"/>
                    </a:xfrm>
                  </p:grpSpPr>
                  <p:sp>
                    <p:nvSpPr>
                      <p:cNvPr id="33932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" y="3744"/>
                        <a:ext cx="551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  Mg</a:t>
                        </a:r>
                      </a:p>
                    </p:txBody>
                  </p:sp>
                  <p:sp>
                    <p:nvSpPr>
                      <p:cNvPr id="33933" name="Oval 13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830" y="390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934" name="Oval 13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398" y="3888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79072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6" y="3801"/>
                      <a:ext cx="350" cy="327"/>
                      <a:chOff x="2866" y="3840"/>
                      <a:chExt cx="350" cy="327"/>
                    </a:xfrm>
                  </p:grpSpPr>
                  <p:sp>
                    <p:nvSpPr>
                      <p:cNvPr id="33922" name="Oval 13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894" y="3936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grpSp>
                    <p:nvGrpSpPr>
                      <p:cNvPr id="79073" name="Group 1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6" y="3840"/>
                        <a:ext cx="350" cy="327"/>
                        <a:chOff x="1316" y="3792"/>
                        <a:chExt cx="350" cy="327"/>
                      </a:xfrm>
                    </p:grpSpPr>
                    <p:sp>
                      <p:nvSpPr>
                        <p:cNvPr id="33924" name="Rectangle 1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16" y="3792"/>
                          <a:ext cx="309" cy="327"/>
                        </a:xfrm>
                        <a:prstGeom prst="rect">
                          <a:avLst/>
                        </a:prstGeom>
                        <a:noFill/>
                        <a:ln w="12700" cap="sq">
                          <a:noFill/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l" eaLnBrk="0" latinLnBrk="0" hangingPunct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28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rPr>
                            <a:t> F</a:t>
                          </a:r>
                        </a:p>
                      </p:txBody>
                    </p:sp>
                    <p:sp>
                      <p:nvSpPr>
                        <p:cNvPr id="33925" name="Oval 1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426" y="3831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26" name="Oval 1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522" y="3831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27" name="Oval 1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618" y="3893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28" name="Oval 1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632" y="3989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29" name="Oval 1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522" y="4085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30" name="Oval 1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426" y="4085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931" name="Oval 1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1344" y="3984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9074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3744"/>
                      <a:ext cx="240" cy="231"/>
                      <a:chOff x="3360" y="3744"/>
                      <a:chExt cx="240" cy="231"/>
                    </a:xfrm>
                  </p:grpSpPr>
                  <p:grpSp>
                    <p:nvGrpSpPr>
                      <p:cNvPr id="79075" name="Group 1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04" y="3840"/>
                        <a:ext cx="96" cy="96"/>
                        <a:chOff x="1680" y="3984"/>
                        <a:chExt cx="96" cy="96"/>
                      </a:xfrm>
                    </p:grpSpPr>
                    <p:sp>
                      <p:nvSpPr>
                        <p:cNvPr id="33920" name="Line 1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80" y="4032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3921" name="Line 1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28" y="3984"/>
                          <a:ext cx="0" cy="9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33919" name="Rectangle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3744"/>
                        <a:ext cx="188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latinLnBrk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1800" b="1">
                            <a:solidFill>
                              <a:srgbClr val="009900"/>
                            </a:solidFill>
                            <a:latin typeface="宋体" pitchFamily="2" charset="-122"/>
                            <a:ea typeface="宋体" pitchFamily="2" charset="-122"/>
                          </a:rPr>
                          <a:t>2</a:t>
                        </a:r>
                      </a:p>
                    </p:txBody>
                  </p:sp>
                </p:grpSp>
                <p:sp>
                  <p:nvSpPr>
                    <p:cNvPr id="3391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0" y="3734"/>
                      <a:ext cx="276" cy="4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4000" b="1">
                          <a:solidFill>
                            <a:srgbClr val="00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[</a:t>
                      </a:r>
                    </a:p>
                  </p:txBody>
                </p:sp>
                <p:sp>
                  <p:nvSpPr>
                    <p:cNvPr id="3391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16" y="3936"/>
                      <a:ext cx="1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1" lang="en-US" altLang="zh-CN" sz="1800" b="1">
                          <a:solidFill>
                            <a:srgbClr val="009900"/>
                          </a:solidFill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33903" name="Arc 152"/>
                  <p:cNvSpPr>
                    <a:spLocks/>
                  </p:cNvSpPr>
                  <p:nvPr/>
                </p:nvSpPr>
                <p:spPr bwMode="auto">
                  <a:xfrm>
                    <a:off x="1104" y="3696"/>
                    <a:ext cx="336" cy="528"/>
                  </a:xfrm>
                  <a:custGeom>
                    <a:avLst/>
                    <a:gdLst>
                      <a:gd name="T0" fmla="*/ 0 w 20996"/>
                      <a:gd name="T1" fmla="*/ 0 h 21600"/>
                      <a:gd name="T2" fmla="*/ 0 w 20996"/>
                      <a:gd name="T3" fmla="*/ 0 h 21600"/>
                      <a:gd name="T4" fmla="*/ 0 w 2099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996" h="21600" fill="none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3694" y="0"/>
                          <a:pt x="17600" y="1101"/>
                          <a:pt x="20996" y="3181"/>
                        </a:cubicBezTo>
                      </a:path>
                      <a:path w="20996" h="21600" stroke="0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3694" y="0"/>
                          <a:pt x="17600" y="1101"/>
                          <a:pt x="20996" y="3181"/>
                        </a:cubicBezTo>
                        <a:lnTo>
                          <a:pt x="9712" y="21600"/>
                        </a:lnTo>
                        <a:lnTo>
                          <a:pt x="-1" y="230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333399"/>
                    </a:solidFill>
                    <a:round/>
                    <a:headEnd type="none" w="sm" len="sm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904" name="Arc 153"/>
                  <p:cNvSpPr>
                    <a:spLocks/>
                  </p:cNvSpPr>
                  <p:nvPr/>
                </p:nvSpPr>
                <p:spPr bwMode="auto">
                  <a:xfrm>
                    <a:off x="384" y="3696"/>
                    <a:ext cx="299" cy="528"/>
                  </a:xfrm>
                  <a:custGeom>
                    <a:avLst/>
                    <a:gdLst>
                      <a:gd name="T0" fmla="*/ 0 w 18665"/>
                      <a:gd name="T1" fmla="*/ 0 h 21600"/>
                      <a:gd name="T2" fmla="*/ 0 w 18665"/>
                      <a:gd name="T3" fmla="*/ 0 h 21600"/>
                      <a:gd name="T4" fmla="*/ 0 w 18665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8665" h="21600" fill="none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2800" y="0"/>
                          <a:pt x="15853" y="662"/>
                          <a:pt x="18665" y="1942"/>
                        </a:cubicBezTo>
                      </a:path>
                      <a:path w="18665" h="21600" stroke="0" extrusionOk="0">
                        <a:moveTo>
                          <a:pt x="-1" y="2306"/>
                        </a:moveTo>
                        <a:cubicBezTo>
                          <a:pt x="3012" y="789"/>
                          <a:pt x="6338" y="-1"/>
                          <a:pt x="9712" y="0"/>
                        </a:cubicBezTo>
                        <a:cubicBezTo>
                          <a:pt x="12800" y="0"/>
                          <a:pt x="15853" y="662"/>
                          <a:pt x="18665" y="1942"/>
                        </a:cubicBezTo>
                        <a:lnTo>
                          <a:pt x="9712" y="21600"/>
                        </a:lnTo>
                        <a:lnTo>
                          <a:pt x="-1" y="230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333399"/>
                    </a:solidFill>
                    <a:round/>
                    <a:headEnd type="arrow" w="med" len="med"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9076" name="Group 154"/>
                <p:cNvGrpSpPr>
                  <a:grpSpLocks/>
                </p:cNvGrpSpPr>
                <p:nvPr/>
              </p:nvGrpSpPr>
              <p:grpSpPr bwMode="auto">
                <a:xfrm>
                  <a:off x="720" y="2832"/>
                  <a:ext cx="3840" cy="442"/>
                  <a:chOff x="624" y="3638"/>
                  <a:chExt cx="3840" cy="442"/>
                </a:xfrm>
              </p:grpSpPr>
              <p:grpSp>
                <p:nvGrpSpPr>
                  <p:cNvPr id="79077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2496" y="3638"/>
                    <a:ext cx="1968" cy="442"/>
                    <a:chOff x="1392" y="3648"/>
                    <a:chExt cx="1968" cy="442"/>
                  </a:xfrm>
                </p:grpSpPr>
                <p:grpSp>
                  <p:nvGrpSpPr>
                    <p:cNvPr id="79078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16" y="3648"/>
                      <a:ext cx="720" cy="442"/>
                      <a:chOff x="2016" y="3648"/>
                      <a:chExt cx="720" cy="442"/>
                    </a:xfrm>
                  </p:grpSpPr>
                  <p:sp>
                    <p:nvSpPr>
                      <p:cNvPr id="33888" name="Rectangle 1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16" y="3648"/>
                        <a:ext cx="276" cy="4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latinLnBrk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4000" b="1">
                            <a:solidFill>
                              <a:srgbClr val="009900"/>
                            </a:solidFill>
                            <a:latin typeface="楷体_GB2312" pitchFamily="49" charset="-122"/>
                            <a:ea typeface="楷体_GB2312" pitchFamily="49" charset="-122"/>
                          </a:rPr>
                          <a:t>[</a:t>
                        </a:r>
                      </a:p>
                    </p:txBody>
                  </p:sp>
                  <p:sp>
                    <p:nvSpPr>
                      <p:cNvPr id="33889" name="Text Box 15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48" y="3648"/>
                        <a:ext cx="288" cy="44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latinLnBrk="0">
                          <a:buFontTx/>
                          <a:buNone/>
                        </a:pPr>
                        <a:r>
                          <a:rPr kumimoji="1" lang="en-US" altLang="zh-CN" sz="4000">
                            <a:solidFill>
                              <a:srgbClr val="009900"/>
                            </a:solidFill>
                            <a:latin typeface="楷体_GB2312" pitchFamily="49" charset="-122"/>
                            <a:ea typeface="楷体_GB2312" pitchFamily="49" charset="-122"/>
                          </a:rPr>
                          <a:t>]</a:t>
                        </a:r>
                        <a:endParaRPr kumimoji="1" lang="en-US" altLang="zh-CN" sz="1800" b="1">
                          <a:solidFill>
                            <a:srgbClr val="009900"/>
                          </a:solidFill>
                          <a:latin typeface="宋体" pitchFamily="2" charset="-122"/>
                          <a:ea typeface="宋体" pitchFamily="2" charset="-122"/>
                        </a:endParaRPr>
                      </a:p>
                    </p:txBody>
                  </p:sp>
                  <p:grpSp>
                    <p:nvGrpSpPr>
                      <p:cNvPr id="79079" name="Group 1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08" y="3696"/>
                        <a:ext cx="384" cy="327"/>
                        <a:chOff x="4128" y="3561"/>
                        <a:chExt cx="384" cy="327"/>
                      </a:xfrm>
                    </p:grpSpPr>
                    <p:grpSp>
                      <p:nvGrpSpPr>
                        <p:cNvPr id="79080" name="Group 16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28" y="3600"/>
                          <a:ext cx="336" cy="288"/>
                          <a:chOff x="4176" y="3552"/>
                          <a:chExt cx="336" cy="288"/>
                        </a:xfrm>
                      </p:grpSpPr>
                      <p:grpSp>
                        <p:nvGrpSpPr>
                          <p:cNvPr id="79081" name="Group 1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76" y="3552"/>
                            <a:ext cx="336" cy="288"/>
                            <a:chOff x="4176" y="3552"/>
                            <a:chExt cx="336" cy="288"/>
                          </a:xfrm>
                        </p:grpSpPr>
                        <p:sp>
                          <p:nvSpPr>
                            <p:cNvPr id="33895" name="Oval 16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272" y="3552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896" name="Oval 1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368" y="3552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897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478" y="3614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898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478" y="3710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899" name="Oval 1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368" y="3806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900" name="Oval 1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272" y="3806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33901" name="Oval 1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176" y="3710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3894" name="Oval 1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flipH="1" flipV="1">
                            <a:off x="4176" y="3614"/>
                            <a:ext cx="34" cy="34"/>
                          </a:xfrm>
                          <a:prstGeom prst="ellipse">
                            <a:avLst/>
                          </a:prstGeom>
                          <a:gradFill rotWithShape="0">
                            <a:gsLst>
                              <a:gs pos="0">
                                <a:srgbClr val="808000"/>
                              </a:gs>
                              <a:gs pos="100000">
                                <a:srgbClr val="1A1A00"/>
                              </a:gs>
                            </a:gsLst>
                            <a:path path="shape">
                              <a:fillToRect l="50000" t="50000" r="50000" b="50000"/>
                            </a:path>
                          </a:gradFill>
                          <a:ln w="12700" cap="sq">
                            <a:solidFill>
                              <a:srgbClr val="666633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algn="l" latinLnBrk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endParaRPr lang="zh-CN" altLang="en-US" sz="1800">
                              <a:solidFill>
                                <a:srgbClr val="000000"/>
                              </a:solidFill>
                              <a:latin typeface="Arial" pitchFamily="34" charset="0"/>
                              <a:ea typeface="宋体" pitchFamily="2" charset="-122"/>
                            </a:endParaRPr>
                          </a:p>
                        </p:txBody>
                      </p:sp>
                    </p:grpSp>
                    <p:sp>
                      <p:nvSpPr>
                        <p:cNvPr id="33892" name="Rectangle 1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28" y="3561"/>
                          <a:ext cx="384" cy="327"/>
                        </a:xfrm>
                        <a:prstGeom prst="rect">
                          <a:avLst/>
                        </a:prstGeom>
                        <a:noFill/>
                        <a:ln w="12700" cap="sq">
                          <a:noFill/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l" eaLnBrk="0" latinLnBrk="0" hangingPunct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28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rPr>
                            <a:t>B</a:t>
                          </a:r>
                          <a:r>
                            <a:rPr kumimoji="1" lang="en-US" altLang="zh-CN" sz="24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rPr>
                            <a:t>a</a:t>
                          </a:r>
                          <a:endParaRPr kumimoji="1" lang="en-US" altLang="zh-CN" sz="20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9082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92" y="3648"/>
                      <a:ext cx="720" cy="442"/>
                      <a:chOff x="1152" y="3696"/>
                      <a:chExt cx="720" cy="442"/>
                    </a:xfrm>
                  </p:grpSpPr>
                  <p:grpSp>
                    <p:nvGrpSpPr>
                      <p:cNvPr id="79083" name="Group 1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52" y="3696"/>
                        <a:ext cx="720" cy="442"/>
                        <a:chOff x="2016" y="3648"/>
                        <a:chExt cx="720" cy="442"/>
                      </a:xfrm>
                    </p:grpSpPr>
                    <p:sp>
                      <p:nvSpPr>
                        <p:cNvPr id="33874" name="Rectangle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3648"/>
                          <a:ext cx="276" cy="44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4000" b="1">
                              <a:solidFill>
                                <a:srgbClr val="009900"/>
                              </a:solidFill>
                              <a:latin typeface="楷体_GB2312" pitchFamily="49" charset="-122"/>
                              <a:ea typeface="楷体_GB2312" pitchFamily="49" charset="-122"/>
                            </a:rPr>
                            <a:t>[</a:t>
                          </a:r>
                        </a:p>
                      </p:txBody>
                    </p:sp>
                    <p:sp>
                      <p:nvSpPr>
                        <p:cNvPr id="33875" name="Text Box 17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48" y="3648"/>
                          <a:ext cx="288" cy="44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latinLnBrk="0">
                            <a:buFontTx/>
                            <a:buNone/>
                          </a:pPr>
                          <a:r>
                            <a:rPr kumimoji="1" lang="en-US" altLang="zh-CN" sz="4000">
                              <a:solidFill>
                                <a:srgbClr val="009900"/>
                              </a:solidFill>
                              <a:latin typeface="楷体_GB2312" pitchFamily="49" charset="-122"/>
                              <a:ea typeface="楷体_GB2312" pitchFamily="49" charset="-122"/>
                            </a:rPr>
                            <a:t>]</a:t>
                          </a:r>
                          <a:endParaRPr kumimoji="1" lang="en-US" altLang="zh-CN" sz="1800" b="1">
                            <a:solidFill>
                              <a:srgbClr val="009900"/>
                            </a:solidFill>
                            <a:latin typeface="宋体" pitchFamily="2" charset="-122"/>
                            <a:ea typeface="宋体" pitchFamily="2" charset="-122"/>
                          </a:endParaRPr>
                        </a:p>
                      </p:txBody>
                    </p:sp>
                    <p:grpSp>
                      <p:nvGrpSpPr>
                        <p:cNvPr id="79084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08" y="3696"/>
                          <a:ext cx="384" cy="327"/>
                          <a:chOff x="4128" y="3561"/>
                          <a:chExt cx="384" cy="327"/>
                        </a:xfrm>
                      </p:grpSpPr>
                      <p:grpSp>
                        <p:nvGrpSpPr>
                          <p:cNvPr id="79085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28" y="3600"/>
                            <a:ext cx="336" cy="288"/>
                            <a:chOff x="4176" y="3552"/>
                            <a:chExt cx="336" cy="288"/>
                          </a:xfrm>
                        </p:grpSpPr>
                        <p:grpSp>
                          <p:nvGrpSpPr>
                            <p:cNvPr id="79086" name="Group 17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76" y="3552"/>
                              <a:ext cx="336" cy="288"/>
                              <a:chOff x="4176" y="3552"/>
                              <a:chExt cx="336" cy="288"/>
                            </a:xfrm>
                          </p:grpSpPr>
                          <p:sp>
                            <p:nvSpPr>
                              <p:cNvPr id="33881" name="Oval 17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272" y="3552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2" name="Oval 17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368" y="3552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3" name="Oval 18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478" y="3614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4" name="Oval 18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478" y="3710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5" name="Oval 18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368" y="3806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6" name="Oval 18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272" y="3806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87" name="Oval 18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176" y="3710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3880" name="Oval 18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176" y="3614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3878" name="Rectangle 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28" y="3561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12700" cap="sq">
                            <a:noFill/>
                            <a:miter lim="800000"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l" eaLnBrk="0" latinLnBrk="0" hangingPunct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r>
                              <a:rPr kumimoji="1" lang="en-US" altLang="zh-CN" sz="2800" b="1">
                                <a:solidFill>
                                  <a:srgbClr val="CC3300"/>
                                </a:solidFill>
                                <a:latin typeface="Times New Roman" pitchFamily="18" charset="0"/>
                                <a:ea typeface="隶书" pitchFamily="49" charset="-122"/>
                              </a:rPr>
                              <a:t>Cl</a:t>
                            </a:r>
                            <a:endParaRPr kumimoji="1" lang="en-US" altLang="zh-CN" sz="24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3873" name="Line 1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76" y="3792"/>
                        <a:ext cx="96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79087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0" y="3648"/>
                      <a:ext cx="720" cy="442"/>
                      <a:chOff x="1152" y="3696"/>
                      <a:chExt cx="720" cy="442"/>
                    </a:xfrm>
                  </p:grpSpPr>
                  <p:grpSp>
                    <p:nvGrpSpPr>
                      <p:cNvPr id="79088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52" y="3696"/>
                        <a:ext cx="720" cy="442"/>
                        <a:chOff x="2016" y="3648"/>
                        <a:chExt cx="720" cy="442"/>
                      </a:xfrm>
                    </p:grpSpPr>
                    <p:sp>
                      <p:nvSpPr>
                        <p:cNvPr id="33858" name="Rectangle 1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3648"/>
                          <a:ext cx="276" cy="44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r>
                            <a:rPr kumimoji="1" lang="en-US" altLang="zh-CN" sz="4000" b="1">
                              <a:solidFill>
                                <a:srgbClr val="009900"/>
                              </a:solidFill>
                              <a:latin typeface="楷体_GB2312" pitchFamily="49" charset="-122"/>
                              <a:ea typeface="楷体_GB2312" pitchFamily="49" charset="-122"/>
                            </a:rPr>
                            <a:t>[</a:t>
                          </a:r>
                        </a:p>
                      </p:txBody>
                    </p:sp>
                    <p:sp>
                      <p:nvSpPr>
                        <p:cNvPr id="33859" name="Text Box 19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48" y="3648"/>
                          <a:ext cx="288" cy="44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latinLnBrk="0">
                            <a:buFontTx/>
                            <a:buNone/>
                          </a:pPr>
                          <a:r>
                            <a:rPr kumimoji="1" lang="en-US" altLang="zh-CN" sz="4000">
                              <a:solidFill>
                                <a:srgbClr val="009900"/>
                              </a:solidFill>
                              <a:latin typeface="楷体_GB2312" pitchFamily="49" charset="-122"/>
                              <a:ea typeface="楷体_GB2312" pitchFamily="49" charset="-122"/>
                            </a:rPr>
                            <a:t>]</a:t>
                          </a:r>
                          <a:endParaRPr kumimoji="1" lang="en-US" altLang="zh-CN" sz="1800" b="1">
                            <a:solidFill>
                              <a:srgbClr val="009900"/>
                            </a:solidFill>
                            <a:latin typeface="宋体" pitchFamily="2" charset="-122"/>
                            <a:ea typeface="宋体" pitchFamily="2" charset="-122"/>
                          </a:endParaRPr>
                        </a:p>
                      </p:txBody>
                    </p:sp>
                    <p:grpSp>
                      <p:nvGrpSpPr>
                        <p:cNvPr id="79089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08" y="3696"/>
                          <a:ext cx="384" cy="327"/>
                          <a:chOff x="4128" y="3561"/>
                          <a:chExt cx="384" cy="327"/>
                        </a:xfrm>
                      </p:grpSpPr>
                      <p:grpSp>
                        <p:nvGrpSpPr>
                          <p:cNvPr id="79090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128" y="3600"/>
                            <a:ext cx="336" cy="288"/>
                            <a:chOff x="4176" y="3552"/>
                            <a:chExt cx="336" cy="288"/>
                          </a:xfrm>
                        </p:grpSpPr>
                        <p:grpSp>
                          <p:nvGrpSpPr>
                            <p:cNvPr id="79091" name="Group 1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176" y="3552"/>
                              <a:ext cx="336" cy="288"/>
                              <a:chOff x="4176" y="3552"/>
                              <a:chExt cx="336" cy="288"/>
                            </a:xfrm>
                          </p:grpSpPr>
                          <p:sp>
                            <p:nvSpPr>
                              <p:cNvPr id="33865" name="Oval 19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272" y="3552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66" name="Oval 19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368" y="3552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67" name="Oval 19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478" y="3614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68" name="Oval 19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478" y="3710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69" name="Oval 19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368" y="3806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70" name="Oval 20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272" y="3806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871" name="Oval 20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4176" y="3710"/>
                                <a:ext cx="34" cy="34"/>
                              </a:xfrm>
                              <a:prstGeom prst="ellipse">
                                <a:avLst/>
                              </a:prstGeom>
                              <a:gradFill rotWithShape="0">
                                <a:gsLst>
                                  <a:gs pos="0">
                                    <a:srgbClr val="808000"/>
                                  </a:gs>
                                  <a:gs pos="100000">
                                    <a:srgbClr val="1A1A00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  <a:ln w="12700" cap="sq">
                                <a:solidFill>
                                  <a:srgbClr val="666633"/>
                                </a:solidFill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  <p:txBody>
                              <a:bodyPr wrap="none" anchor="ctr"/>
                              <a:lstStyle/>
                              <a:p>
                                <a:pPr algn="l" latinLnBrk="0">
                                  <a:spcBef>
                                    <a:spcPct val="0"/>
                                  </a:spcBef>
                                  <a:buFontTx/>
                                  <a:buNone/>
                                </a:pPr>
                                <a:endParaRPr lang="zh-CN" altLang="en-US" sz="1800">
                                  <a:solidFill>
                                    <a:srgbClr val="000000"/>
                                  </a:solidFill>
                                  <a:latin typeface="Arial" pitchFamily="34" charset="0"/>
                                  <a:ea typeface="宋体" pitchFamily="2" charset="-122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3864" name="Oval 20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flipH="1" flipV="1">
                              <a:off x="4176" y="3614"/>
                              <a:ext cx="34" cy="34"/>
                            </a:xfrm>
                            <a:prstGeom prst="ellipse">
                              <a:avLst/>
                            </a:prstGeom>
                            <a:gradFill rotWithShape="0">
                              <a:gsLst>
                                <a:gs pos="0">
                                  <a:srgbClr val="808000"/>
                                </a:gs>
                                <a:gs pos="100000">
                                  <a:srgbClr val="1A1A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  <a:ln w="12700" cap="sq">
                              <a:solidFill>
                                <a:srgbClr val="666633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pPr algn="l" latinLnBrk="0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en-US" sz="1800">
                                <a:solidFill>
                                  <a:srgbClr val="000000"/>
                                </a:solidFill>
                                <a:latin typeface="Arial" pitchFamily="34" charset="0"/>
                                <a:ea typeface="宋体" pitchFamily="2" charset="-122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3862" name="Rectangle 20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128" y="3561"/>
                            <a:ext cx="384" cy="327"/>
                          </a:xfrm>
                          <a:prstGeom prst="rect">
                            <a:avLst/>
                          </a:prstGeom>
                          <a:noFill/>
                          <a:ln w="12700" cap="sq">
                            <a:noFill/>
                            <a:miter lim="800000"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l" eaLnBrk="0" latinLnBrk="0" hangingPunct="0">
                              <a:spcBef>
                                <a:spcPct val="0"/>
                              </a:spcBef>
                              <a:buFontTx/>
                              <a:buNone/>
                            </a:pPr>
                            <a:r>
                              <a:rPr kumimoji="1" lang="en-US" altLang="zh-CN" sz="2800" b="1">
                                <a:solidFill>
                                  <a:srgbClr val="CC3300"/>
                                </a:solidFill>
                                <a:latin typeface="Times New Roman" pitchFamily="18" charset="0"/>
                                <a:ea typeface="隶书" pitchFamily="49" charset="-122"/>
                              </a:rPr>
                              <a:t>Cl</a:t>
                            </a:r>
                            <a:endParaRPr kumimoji="1" lang="en-US" altLang="zh-CN" sz="2400" b="1">
                              <a:solidFill>
                                <a:srgbClr val="CC3300"/>
                              </a:solidFill>
                              <a:latin typeface="Times New Roman" pitchFamily="18" charset="0"/>
                              <a:ea typeface="隶书" pitchFamily="49" charset="-122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3857" name="Line 2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76" y="3792"/>
                        <a:ext cx="96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79092" name="Group 2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4" y="3657"/>
                      <a:ext cx="228" cy="231"/>
                      <a:chOff x="2988" y="3801"/>
                      <a:chExt cx="228" cy="231"/>
                    </a:xfrm>
                  </p:grpSpPr>
                  <p:grpSp>
                    <p:nvGrpSpPr>
                      <p:cNvPr id="79093" name="Group 20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120" y="3888"/>
                        <a:ext cx="96" cy="96"/>
                        <a:chOff x="1680" y="3984"/>
                        <a:chExt cx="96" cy="96"/>
                      </a:xfrm>
                    </p:grpSpPr>
                    <p:sp>
                      <p:nvSpPr>
                        <p:cNvPr id="33854" name="Line 20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680" y="4032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33855" name="Line 20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728" y="3984"/>
                          <a:ext cx="0" cy="9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0099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33853" name="Rectangle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3801"/>
                        <a:ext cx="188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latinLnBrk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1800" b="1">
                            <a:solidFill>
                              <a:srgbClr val="009900"/>
                            </a:solidFill>
                            <a:latin typeface="宋体" pitchFamily="2" charset="-122"/>
                            <a:ea typeface="宋体" pitchFamily="2" charset="-122"/>
                          </a:rPr>
                          <a:t>2</a:t>
                        </a:r>
                      </a:p>
                    </p:txBody>
                  </p:sp>
                </p:grpSp>
              </p:grpSp>
              <p:grpSp>
                <p:nvGrpSpPr>
                  <p:cNvPr id="79095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624" y="3696"/>
                    <a:ext cx="1968" cy="327"/>
                    <a:chOff x="624" y="3897"/>
                    <a:chExt cx="1968" cy="327"/>
                  </a:xfrm>
                </p:grpSpPr>
                <p:grpSp>
                  <p:nvGrpSpPr>
                    <p:cNvPr id="79098" name="Group 2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0" y="4032"/>
                      <a:ext cx="96" cy="96"/>
                      <a:chOff x="768" y="3168"/>
                      <a:chExt cx="192" cy="192"/>
                    </a:xfrm>
                  </p:grpSpPr>
                  <p:sp>
                    <p:nvSpPr>
                      <p:cNvPr id="33846" name="Line 2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8" y="3264"/>
                        <a:ext cx="192" cy="0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847" name="Line 2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168"/>
                        <a:ext cx="0" cy="192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33819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4080"/>
                      <a:ext cx="288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79102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8" y="3897"/>
                      <a:ext cx="384" cy="327"/>
                      <a:chOff x="2256" y="3993"/>
                      <a:chExt cx="384" cy="327"/>
                    </a:xfrm>
                  </p:grpSpPr>
                  <p:sp>
                    <p:nvSpPr>
                      <p:cNvPr id="33843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256" y="414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44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56" y="3993"/>
                        <a:ext cx="384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 dirty="0" err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B</a:t>
                        </a:r>
                        <a:r>
                          <a:rPr kumimoji="1" lang="en-US" altLang="zh-CN" sz="2400" b="1" dirty="0" err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a</a:t>
                        </a:r>
                        <a:endParaRPr kumimoji="1" lang="en-US" altLang="zh-CN" sz="2400" b="1" dirty="0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endParaRPr>
                      </a:p>
                    </p:txBody>
                  </p:sp>
                  <p:sp>
                    <p:nvSpPr>
                      <p:cNvPr id="33845" name="Oval 22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592" y="4142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79103" name="Group 2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2" y="3897"/>
                      <a:ext cx="384" cy="327"/>
                      <a:chOff x="912" y="3648"/>
                      <a:chExt cx="384" cy="327"/>
                    </a:xfrm>
                  </p:grpSpPr>
                  <p:grpSp>
                    <p:nvGrpSpPr>
                      <p:cNvPr id="33856" name="Group 2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12" y="3687"/>
                        <a:ext cx="336" cy="288"/>
                        <a:chOff x="4176" y="3552"/>
                        <a:chExt cx="336" cy="288"/>
                      </a:xfrm>
                    </p:grpSpPr>
                    <p:sp>
                      <p:nvSpPr>
                        <p:cNvPr id="33836" name="Oval 2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272" y="3552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37" name="Oval 2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368" y="3552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38" name="Oval 2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478" y="3614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39" name="Oval 2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478" y="3710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40" name="Oval 2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368" y="3806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41" name="Oval 2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272" y="3806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  <p:sp>
                      <p:nvSpPr>
                        <p:cNvPr id="33842" name="Oval 2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flipH="1" flipV="1">
                          <a:off x="4176" y="3710"/>
                          <a:ext cx="34" cy="3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808000"/>
                            </a:gs>
                            <a:gs pos="100000">
                              <a:srgbClr val="1A1A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12700" cap="sq">
                          <a:solidFill>
                            <a:srgbClr val="666633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 algn="l" latinLnBrk="0">
                            <a:spcBef>
                              <a:spcPct val="0"/>
                            </a:spcBef>
                            <a:buFontTx/>
                            <a:buNone/>
                          </a:pPr>
                          <a:endParaRPr lang="zh-CN" altLang="en-US" sz="1800">
                            <a:solidFill>
                              <a:srgbClr val="000000"/>
                            </a:solidFill>
                            <a:latin typeface="Arial" pitchFamily="34" charset="0"/>
                            <a:ea typeface="宋体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33835" name="Rectangle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3648"/>
                        <a:ext cx="384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Cl</a:t>
                        </a:r>
                        <a:endParaRPr kumimoji="1" lang="en-US" altLang="zh-CN" sz="2400" b="1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endParaRPr>
                      </a:p>
                    </p:txBody>
                  </p:sp>
                </p:grpSp>
                <p:grpSp>
                  <p:nvGrpSpPr>
                    <p:cNvPr id="33860" name="Group 2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" y="3897"/>
                      <a:ext cx="384" cy="327"/>
                      <a:chOff x="1536" y="3696"/>
                      <a:chExt cx="384" cy="327"/>
                    </a:xfrm>
                  </p:grpSpPr>
                  <p:sp>
                    <p:nvSpPr>
                      <p:cNvPr id="33826" name="Oval 23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632" y="3735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27" name="Oval 23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728" y="3735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28" name="Oval 23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838" y="3893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29" name="Oval 23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728" y="3989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30" name="Oval 23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632" y="3989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31" name="Oval 23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536" y="3893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32" name="Oval 23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1536" y="3797"/>
                        <a:ext cx="34" cy="34"/>
                      </a:xfrm>
                      <a:prstGeom prst="ellipse">
                        <a:avLst/>
                      </a:prstGeom>
                      <a:gradFill rotWithShape="0">
                        <a:gsLst>
                          <a:gs pos="0">
                            <a:srgbClr val="808000"/>
                          </a:gs>
                          <a:gs pos="100000">
                            <a:srgbClr val="1A1A00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12700" cap="sq">
                        <a:solidFill>
                          <a:srgbClr val="666633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l" latinLnBrk="0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宋体" pitchFamily="2" charset="-122"/>
                        </a:endParaRPr>
                      </a:p>
                    </p:txBody>
                  </p:sp>
                  <p:sp>
                    <p:nvSpPr>
                      <p:cNvPr id="33833" name="Rectangle 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3696"/>
                        <a:ext cx="384" cy="327"/>
                      </a:xfrm>
                      <a:prstGeom prst="rect">
                        <a:avLst/>
                      </a:prstGeom>
                      <a:noFill/>
                      <a:ln w="12700" cap="sq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l" eaLnBrk="0" latinLnBrk="0" hangingPunct="0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kumimoji="1" lang="en-US" altLang="zh-CN" sz="2800" b="1">
                            <a:solidFill>
                              <a:srgbClr val="CC3300"/>
                            </a:solidFill>
                            <a:latin typeface="Times New Roman" pitchFamily="18" charset="0"/>
                            <a:ea typeface="隶书" pitchFamily="49" charset="-122"/>
                          </a:rPr>
                          <a:t>Cl</a:t>
                        </a:r>
                        <a:endParaRPr kumimoji="1" lang="en-US" altLang="zh-CN" sz="2400" b="1">
                          <a:solidFill>
                            <a:srgbClr val="CC3300"/>
                          </a:solidFill>
                          <a:latin typeface="Times New Roman" pitchFamily="18" charset="0"/>
                          <a:ea typeface="隶书" pitchFamily="49" charset="-122"/>
                        </a:endParaRPr>
                      </a:p>
                    </p:txBody>
                  </p:sp>
                </p:grpSp>
                <p:grpSp>
                  <p:nvGrpSpPr>
                    <p:cNvPr id="33861" name="Group 2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4032"/>
                      <a:ext cx="96" cy="96"/>
                      <a:chOff x="768" y="3168"/>
                      <a:chExt cx="192" cy="192"/>
                    </a:xfrm>
                  </p:grpSpPr>
                  <p:sp>
                    <p:nvSpPr>
                      <p:cNvPr id="33824" name="Line 2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8" y="3264"/>
                        <a:ext cx="192" cy="0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825" name="Line 2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3168"/>
                        <a:ext cx="0" cy="192"/>
                      </a:xfrm>
                      <a:prstGeom prst="line">
                        <a:avLst/>
                      </a:prstGeom>
                      <a:noFill/>
                      <a:ln w="38100" cap="sq">
                        <a:solidFill>
                          <a:srgbClr val="339966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33809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336" y="240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0000FF"/>
                      </a:solidFill>
                      <a:latin typeface="黑体" pitchFamily="49" charset="-122"/>
                      <a:ea typeface="黑体" pitchFamily="49" charset="-122"/>
                    </a:rPr>
                    <a:t>A</a:t>
                  </a:r>
                </a:p>
              </p:txBody>
            </p:sp>
            <p:sp>
              <p:nvSpPr>
                <p:cNvPr id="33810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336" y="2889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0000FF"/>
                      </a:solidFill>
                      <a:latin typeface="黑体" pitchFamily="49" charset="-122"/>
                      <a:ea typeface="黑体" pitchFamily="49" charset="-122"/>
                    </a:rPr>
                    <a:t>B</a:t>
                  </a:r>
                </a:p>
              </p:txBody>
            </p:sp>
            <p:sp>
              <p:nvSpPr>
                <p:cNvPr id="33811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336" y="336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0000FF"/>
                      </a:solidFill>
                      <a:latin typeface="黑体" pitchFamily="49" charset="-122"/>
                      <a:ea typeface="黑体" pitchFamily="49" charset="-122"/>
                    </a:rPr>
                    <a:t>C</a:t>
                  </a:r>
                </a:p>
              </p:txBody>
            </p:sp>
            <p:sp>
              <p:nvSpPr>
                <p:cNvPr id="33812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336" y="3801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latinLnBrk="0">
                    <a:buFontTx/>
                    <a:buNone/>
                  </a:pPr>
                  <a:r>
                    <a:rPr kumimoji="1" lang="en-US" altLang="zh-CN" sz="2800" b="1">
                      <a:solidFill>
                        <a:srgbClr val="0000FF"/>
                      </a:solidFill>
                      <a:latin typeface="黑体" pitchFamily="49" charset="-122"/>
                      <a:ea typeface="黑体" pitchFamily="49" charset="-122"/>
                    </a:rPr>
                    <a:t>D</a:t>
                  </a:r>
                </a:p>
              </p:txBody>
            </p:sp>
          </p:grpSp>
        </p:grpSp>
      </p:grpSp>
      <p:sp>
        <p:nvSpPr>
          <p:cNvPr id="79097" name="Rectangle 249"/>
          <p:cNvSpPr>
            <a:spLocks noChangeArrowheads="1"/>
          </p:cNvSpPr>
          <p:nvPr/>
        </p:nvSpPr>
        <p:spPr bwMode="auto">
          <a:xfrm>
            <a:off x="7924800" y="2857496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0">
              <a:buFontTx/>
              <a:buNone/>
            </a:pPr>
            <a:r>
              <a:rPr kumimoji="1" lang="en-US" altLang="zh-CN" sz="4000" b="1" dirty="0" smtClean="0">
                <a:solidFill>
                  <a:srgbClr val="CC0000"/>
                </a:solidFill>
                <a:latin typeface="宋体" pitchFamily="2" charset="-122"/>
                <a:ea typeface="宋体" pitchFamily="2" charset="-122"/>
              </a:rPr>
              <a:t>  </a:t>
            </a:r>
            <a:endParaRPr kumimoji="1" lang="en-US" altLang="zh-CN" sz="4000" b="1" dirty="0">
              <a:solidFill>
                <a:srgbClr val="CC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3797" name="Text Box 250"/>
          <p:cNvSpPr txBox="1">
            <a:spLocks noChangeArrowheads="1"/>
          </p:cNvSpPr>
          <p:nvPr/>
        </p:nvSpPr>
        <p:spPr bwMode="auto">
          <a:xfrm>
            <a:off x="263525" y="6653213"/>
            <a:ext cx="3657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latinLnBrk="0">
              <a:buFontTx/>
              <a:buNone/>
            </a:pPr>
            <a:endParaRPr kumimoji="1" lang="zh-CN" altLang="zh-CN" sz="2000" baseline="30000"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76" name="组合 275"/>
          <p:cNvGrpSpPr/>
          <p:nvPr/>
        </p:nvGrpSpPr>
        <p:grpSpPr>
          <a:xfrm>
            <a:off x="1" y="0"/>
            <a:ext cx="2749631" cy="857255"/>
            <a:chOff x="-136624" y="-13970"/>
            <a:chExt cx="3801453" cy="941084"/>
          </a:xfrm>
        </p:grpSpPr>
        <p:pic>
          <p:nvPicPr>
            <p:cNvPr id="277" name="Picture 27" descr="bar"/>
            <p:cNvPicPr>
              <a:picLocks noChangeAspect="1" noChangeArrowheads="1"/>
            </p:cNvPicPr>
            <p:nvPr/>
          </p:nvPicPr>
          <p:blipFill>
            <a:blip r:embed="rId2"/>
            <a:srcRect l="519" t="7767" r="2133" b="10680"/>
            <a:stretch>
              <a:fillRect/>
            </a:stretch>
          </p:blipFill>
          <p:spPr bwMode="auto">
            <a:xfrm>
              <a:off x="-136624" y="-13970"/>
              <a:ext cx="3357976" cy="94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8" name="Text Box 3"/>
            <p:cNvSpPr txBox="1">
              <a:spLocks noChangeArrowheads="1"/>
            </p:cNvSpPr>
            <p:nvPr/>
          </p:nvSpPr>
          <p:spPr bwMode="auto">
            <a:xfrm>
              <a:off x="159627" y="-13970"/>
              <a:ext cx="3505202" cy="709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 smtClean="0">
                  <a:solidFill>
                    <a:srgbClr val="FF33CC"/>
                  </a:solidFill>
                  <a:ea typeface="黑体" pitchFamily="49" charset="-122"/>
                </a:rPr>
                <a:t>课堂巩固</a:t>
              </a:r>
              <a:endParaRPr lang="zh-CN" altLang="en-US" sz="3600" b="1" dirty="0">
                <a:solidFill>
                  <a:srgbClr val="FF33CC"/>
                </a:solidFill>
                <a:ea typeface="黑体" pitchFamily="49" charset="-122"/>
              </a:endParaRPr>
            </a:p>
          </p:txBody>
        </p:sp>
      </p:grpSp>
      <p:sp>
        <p:nvSpPr>
          <p:cNvPr id="280" name="Text Box 5"/>
          <p:cNvSpPr txBox="1">
            <a:spLocks noChangeArrowheads="1"/>
          </p:cNvSpPr>
          <p:nvPr/>
        </p:nvSpPr>
        <p:spPr bwMode="auto">
          <a:xfrm>
            <a:off x="5143504" y="785794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66" name="组合 265"/>
          <p:cNvGrpSpPr/>
          <p:nvPr/>
        </p:nvGrpSpPr>
        <p:grpSpPr>
          <a:xfrm>
            <a:off x="214282" y="357166"/>
            <a:ext cx="8451850" cy="2631075"/>
            <a:chOff x="214282" y="357166"/>
            <a:chExt cx="8451850" cy="2631075"/>
          </a:xfrm>
        </p:grpSpPr>
        <p:grpSp>
          <p:nvGrpSpPr>
            <p:cNvPr id="263" name="组合 262"/>
            <p:cNvGrpSpPr/>
            <p:nvPr/>
          </p:nvGrpSpPr>
          <p:grpSpPr>
            <a:xfrm>
              <a:off x="214282" y="357166"/>
              <a:ext cx="8451850" cy="2631075"/>
              <a:chOff x="214282" y="357166"/>
              <a:chExt cx="8451850" cy="2631075"/>
            </a:xfrm>
          </p:grpSpPr>
          <p:grpSp>
            <p:nvGrpSpPr>
              <p:cNvPr id="262" name="组合 261"/>
              <p:cNvGrpSpPr/>
              <p:nvPr/>
            </p:nvGrpSpPr>
            <p:grpSpPr>
              <a:xfrm>
                <a:off x="214282" y="357166"/>
                <a:ext cx="8451850" cy="2631075"/>
                <a:chOff x="214282" y="357166"/>
                <a:chExt cx="8451850" cy="2631075"/>
              </a:xfrm>
            </p:grpSpPr>
            <p:sp>
              <p:nvSpPr>
                <p:cNvPr id="279" name="Rectangle 2"/>
                <p:cNvSpPr>
                  <a:spLocks noChangeArrowheads="1"/>
                </p:cNvSpPr>
                <p:nvPr/>
              </p:nvSpPr>
              <p:spPr bwMode="auto">
                <a:xfrm>
                  <a:off x="214282" y="357166"/>
                  <a:ext cx="8451850" cy="1384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indent="217488" latinLnBrk="1"/>
                  <a:endParaRPr lang="en-US" sz="2800" dirty="0">
                    <a:latin typeface="Times New Roman" pitchFamily="18" charset="0"/>
                    <a:ea typeface="楷体_GB2312" pitchFamily="49" charset="-122"/>
                  </a:endParaRPr>
                </a:p>
                <a:p>
                  <a:pPr indent="217488" eaLnBrk="0" hangingPunct="0"/>
                  <a:r>
                    <a:rPr lang="en-US" altLang="zh-CN" sz="2800" b="1" dirty="0" smtClean="0">
                      <a:solidFill>
                        <a:srgbClr val="0000FF"/>
                      </a:solidFill>
                      <a:latin typeface="华文行楷" pitchFamily="2" charset="-122"/>
                      <a:ea typeface="华文行楷" pitchFamily="2" charset="-122"/>
                    </a:rPr>
                    <a:t>3</a:t>
                  </a:r>
                  <a:r>
                    <a:rPr lang="en-US" sz="2800" b="1" dirty="0" smtClean="0">
                      <a:latin typeface="Times New Roman" pitchFamily="18" charset="0"/>
                      <a:ea typeface="楷体_GB2312" pitchFamily="49" charset="-122"/>
                    </a:rPr>
                    <a:t>.</a:t>
                  </a:r>
                  <a:r>
                    <a:rPr lang="zh-CN" altLang="en-US" sz="2800" b="1" dirty="0">
                      <a:solidFill>
                        <a:srgbClr val="0000FF"/>
                      </a:solidFill>
                      <a:latin typeface="Times New Roman" pitchFamily="18" charset="0"/>
                      <a:ea typeface="楷体_GB2312" pitchFamily="49" charset="-122"/>
                    </a:rPr>
                    <a:t>下列电子式书写正确的是（      ）</a:t>
                  </a:r>
                </a:p>
                <a:p>
                  <a:pPr indent="217488" eaLnBrk="0" hangingPunct="0"/>
                  <a:endParaRPr lang="en-US" sz="2800" dirty="0">
                    <a:latin typeface="Times New Roman" pitchFamily="18" charset="0"/>
                    <a:ea typeface="楷体_GB2312" pitchFamily="49" charset="-122"/>
                  </a:endParaRPr>
                </a:p>
              </p:txBody>
            </p:sp>
            <p:grpSp>
              <p:nvGrpSpPr>
                <p:cNvPr id="281" name="组合 280"/>
                <p:cNvGrpSpPr/>
                <p:nvPr/>
              </p:nvGrpSpPr>
              <p:grpSpPr>
                <a:xfrm>
                  <a:off x="1214414" y="1857364"/>
                  <a:ext cx="7154523" cy="1130877"/>
                  <a:chOff x="1192216" y="3071810"/>
                  <a:chExt cx="7154523" cy="1130877"/>
                </a:xfrm>
              </p:grpSpPr>
              <p:sp>
                <p:nvSpPr>
                  <p:cNvPr id="28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192216" y="3286124"/>
                    <a:ext cx="7154523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latinLnBrk="1"/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C</a:t>
                    </a:r>
                    <a:r>
                      <a:rPr lang="en-US" sz="2800" dirty="0" smtClean="0">
                        <a:latin typeface="Times New Roman" pitchFamily="18" charset="0"/>
                        <a:ea typeface="楷体_GB2312" pitchFamily="49" charset="-122"/>
                      </a:rPr>
                      <a:t>.  H</a:t>
                    </a:r>
                    <a:r>
                      <a:rPr lang="en-US" sz="2800" baseline="30000" dirty="0">
                        <a:latin typeface="Times New Roman" pitchFamily="18" charset="0"/>
                        <a:ea typeface="楷体_GB2312" pitchFamily="49" charset="-122"/>
                      </a:rPr>
                      <a:t>+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[</a:t>
                    </a:r>
                    <a:r>
                      <a:rPr lang="en-US" sz="2800" dirty="0">
                        <a:latin typeface="Times New Roman" pitchFamily="18" charset="0"/>
                      </a:rPr>
                      <a:t>∶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O∶]</a:t>
                    </a:r>
                    <a:r>
                      <a:rPr lang="en-US" sz="2800" baseline="30000" dirty="0">
                        <a:latin typeface="Times New Roman" pitchFamily="18" charset="0"/>
                        <a:ea typeface="楷体_GB2312" pitchFamily="49" charset="-122"/>
                      </a:rPr>
                      <a:t>2-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H</a:t>
                    </a:r>
                    <a:r>
                      <a:rPr lang="en-US" sz="2800" baseline="30000" dirty="0">
                        <a:latin typeface="Times New Roman" pitchFamily="18" charset="0"/>
                        <a:ea typeface="楷体_GB2312" pitchFamily="49" charset="-122"/>
                      </a:rPr>
                      <a:t>+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                  </a:t>
                    </a:r>
                    <a:r>
                      <a:rPr lang="en-US" sz="2800" dirty="0" smtClean="0">
                        <a:latin typeface="Times New Roman" pitchFamily="18" charset="0"/>
                        <a:ea typeface="楷体_GB2312" pitchFamily="49" charset="-122"/>
                      </a:rPr>
                      <a:t> 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D</a:t>
                    </a:r>
                    <a:r>
                      <a:rPr lang="en-US" sz="2800" dirty="0" smtClean="0">
                        <a:latin typeface="Times New Roman" pitchFamily="18" charset="0"/>
                        <a:ea typeface="楷体_GB2312" pitchFamily="49" charset="-122"/>
                      </a:rPr>
                      <a:t>.  Na</a:t>
                    </a:r>
                    <a:r>
                      <a:rPr lang="en-US" sz="2800" baseline="30000" dirty="0">
                        <a:latin typeface="Times New Roman" pitchFamily="18" charset="0"/>
                        <a:ea typeface="楷体_GB2312" pitchFamily="49" charset="-122"/>
                      </a:rPr>
                      <a:t>+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[∶</a:t>
                    </a:r>
                    <a:r>
                      <a:rPr lang="en-US" sz="2800" dirty="0" err="1">
                        <a:latin typeface="Times New Roman" pitchFamily="18" charset="0"/>
                        <a:ea typeface="楷体_GB2312" pitchFamily="49" charset="-122"/>
                      </a:rPr>
                      <a:t>Cl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∶]</a:t>
                    </a:r>
                    <a:r>
                      <a:rPr lang="en-US" sz="2800" baseline="30000" dirty="0">
                        <a:latin typeface="Times New Roman" pitchFamily="18" charset="0"/>
                        <a:ea typeface="楷体_GB2312" pitchFamily="49" charset="-122"/>
                      </a:rPr>
                      <a:t>-</a:t>
                    </a:r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 </a:t>
                    </a:r>
                  </a:p>
                </p:txBody>
              </p:sp>
              <p:grpSp>
                <p:nvGrpSpPr>
                  <p:cNvPr id="28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7049805" y="3071810"/>
                    <a:ext cx="628140" cy="1130877"/>
                    <a:chOff x="880" y="-212"/>
                    <a:chExt cx="610" cy="839"/>
                  </a:xfrm>
                </p:grpSpPr>
                <p:sp>
                  <p:nvSpPr>
                    <p:cNvPr id="284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50" y="159"/>
                      <a:ext cx="540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latinLnBrk="1"/>
                      <a:r>
                        <a:rPr lang="en-US" sz="2800" dirty="0">
                          <a:latin typeface="Times New Roman" pitchFamily="18" charset="0"/>
                          <a:ea typeface="楷体_GB2312" pitchFamily="49" charset="-122"/>
                        </a:rPr>
                        <a:t>‥</a:t>
                      </a:r>
                    </a:p>
                  </p:txBody>
                </p:sp>
                <p:sp>
                  <p:nvSpPr>
                    <p:cNvPr id="285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0" y="-212"/>
                      <a:ext cx="540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latinLnBrk="1"/>
                      <a:r>
                        <a:rPr lang="en-US" sz="2800" dirty="0">
                          <a:latin typeface="Times New Roman" pitchFamily="18" charset="0"/>
                          <a:ea typeface="楷体_GB2312" pitchFamily="49" charset="-122"/>
                        </a:rPr>
                        <a:t>‥</a:t>
                      </a:r>
                    </a:p>
                  </p:txBody>
                </p:sp>
              </p:grpSp>
            </p:grpSp>
          </p:grpSp>
          <p:grpSp>
            <p:nvGrpSpPr>
              <p:cNvPr id="286" name="组合 285"/>
              <p:cNvGrpSpPr/>
              <p:nvPr/>
            </p:nvGrpSpPr>
            <p:grpSpPr>
              <a:xfrm>
                <a:off x="1214414" y="1000108"/>
                <a:ext cx="7264478" cy="1385218"/>
                <a:chOff x="1000100" y="2142893"/>
                <a:chExt cx="6119812" cy="1385218"/>
              </a:xfrm>
            </p:grpSpPr>
            <p:sp>
              <p:nvSpPr>
                <p:cNvPr id="287" name="Rectangle 3"/>
                <p:cNvSpPr>
                  <a:spLocks noChangeArrowheads="1"/>
                </p:cNvSpPr>
                <p:nvPr/>
              </p:nvSpPr>
              <p:spPr bwMode="auto">
                <a:xfrm>
                  <a:off x="1000100" y="2143116"/>
                  <a:ext cx="6119812" cy="13849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latinLnBrk="1"/>
                  <a:r>
                    <a:rPr lang="en-US" sz="2800" dirty="0">
                      <a:latin typeface="Times New Roman" pitchFamily="18" charset="0"/>
                      <a:ea typeface="楷体_GB2312" pitchFamily="49" charset="-122"/>
                    </a:rPr>
                    <a:t> A.∶N∶∶∶N∶                     B</a:t>
                  </a:r>
                  <a:r>
                    <a:rPr lang="en-US" sz="2800" dirty="0" smtClean="0">
                      <a:latin typeface="Times New Roman" pitchFamily="18" charset="0"/>
                      <a:ea typeface="楷体_GB2312" pitchFamily="49" charset="-122"/>
                    </a:rPr>
                    <a:t>.   H</a:t>
                  </a:r>
                  <a:r>
                    <a:rPr lang="en-US" sz="2800" dirty="0">
                      <a:latin typeface="Times New Roman" pitchFamily="18" charset="0"/>
                      <a:ea typeface="楷体_GB2312" pitchFamily="49" charset="-122"/>
                    </a:rPr>
                    <a:t>∶N∶H</a:t>
                  </a:r>
                </a:p>
                <a:p>
                  <a:pPr latinLnBrk="1"/>
                  <a:endParaRPr lang="en-US" sz="2800" dirty="0">
                    <a:latin typeface="Times New Roman" pitchFamily="18" charset="0"/>
                    <a:ea typeface="楷体_GB2312" pitchFamily="49" charset="-122"/>
                  </a:endParaRPr>
                </a:p>
              </p:txBody>
            </p:sp>
            <p:grpSp>
              <p:nvGrpSpPr>
                <p:cNvPr id="288" name="Group 11"/>
                <p:cNvGrpSpPr>
                  <a:grpSpLocks/>
                </p:cNvGrpSpPr>
                <p:nvPr/>
              </p:nvGrpSpPr>
              <p:grpSpPr bwMode="auto">
                <a:xfrm>
                  <a:off x="5814164" y="2142893"/>
                  <a:ext cx="548342" cy="1028139"/>
                  <a:chOff x="168" y="167"/>
                  <a:chExt cx="540" cy="802"/>
                </a:xfrm>
              </p:grpSpPr>
              <p:sp>
                <p:nvSpPr>
                  <p:cNvPr id="28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" y="501"/>
                    <a:ext cx="540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latinLnBrk="1"/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‥</a:t>
                    </a:r>
                  </a:p>
                </p:txBody>
              </p:sp>
              <p:sp>
                <p:nvSpPr>
                  <p:cNvPr id="290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" y="167"/>
                    <a:ext cx="540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latinLnBrk="1"/>
                    <a:r>
                      <a:rPr lang="en-US" sz="2800" dirty="0">
                        <a:latin typeface="Times New Roman" pitchFamily="18" charset="0"/>
                        <a:ea typeface="楷体_GB2312" pitchFamily="49" charset="-122"/>
                      </a:rPr>
                      <a:t>‥</a:t>
                    </a:r>
                  </a:p>
                </p:txBody>
              </p:sp>
            </p:grpSp>
          </p:grpSp>
        </p:grpSp>
        <p:sp>
          <p:nvSpPr>
            <p:cNvPr id="264" name="Text Box 12"/>
            <p:cNvSpPr txBox="1">
              <a:spLocks noChangeArrowheads="1"/>
            </p:cNvSpPr>
            <p:nvPr/>
          </p:nvSpPr>
          <p:spPr bwMode="auto">
            <a:xfrm>
              <a:off x="2500298" y="1857364"/>
              <a:ext cx="650905" cy="59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1"/>
              <a:r>
                <a:rPr lang="en-US" sz="2800" dirty="0">
                  <a:latin typeface="Times New Roman" pitchFamily="18" charset="0"/>
                  <a:ea typeface="楷体_GB2312" pitchFamily="49" charset="-122"/>
                </a:rPr>
                <a:t>‥</a:t>
              </a:r>
            </a:p>
          </p:txBody>
        </p:sp>
        <p:sp>
          <p:nvSpPr>
            <p:cNvPr id="265" name="Text Box 12"/>
            <p:cNvSpPr txBox="1">
              <a:spLocks noChangeArrowheads="1"/>
            </p:cNvSpPr>
            <p:nvPr/>
          </p:nvSpPr>
          <p:spPr bwMode="auto">
            <a:xfrm>
              <a:off x="2500298" y="2357430"/>
              <a:ext cx="650905" cy="59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latinLnBrk="1"/>
              <a:r>
                <a:rPr lang="en-US" sz="2800" dirty="0">
                  <a:latin typeface="Times New Roman" pitchFamily="18" charset="0"/>
                  <a:ea typeface="楷体_GB2312" pitchFamily="49" charset="-122"/>
                </a:rPr>
                <a:t>‥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8072430" y="2857496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A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 autoUpdateAnimBg="0"/>
      <p:bldP spid="2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85720" y="714356"/>
            <a:ext cx="8640763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FF0000"/>
                </a:solidFill>
                <a:ea typeface="华文行楷" pitchFamily="2" charset="-122"/>
              </a:rPr>
              <a:t>                  </a:t>
            </a:r>
            <a:endParaRPr lang="zh-CN" altLang="en-US" sz="3600" dirty="0">
              <a:solidFill>
                <a:srgbClr val="FF0000"/>
              </a:solidFill>
              <a:ea typeface="华文行楷" pitchFamily="2" charset="-122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</a:rPr>
              <a:t>写出</a:t>
            </a:r>
            <a:r>
              <a:rPr lang="en-US" sz="3200" b="1" dirty="0">
                <a:solidFill>
                  <a:srgbClr val="0000FF"/>
                </a:solidFill>
              </a:rPr>
              <a:t>CH</a:t>
            </a:r>
            <a:r>
              <a:rPr lang="en-US" sz="3200" b="1" baseline="-25000" dirty="0">
                <a:solidFill>
                  <a:srgbClr val="0000FF"/>
                </a:solidFill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en-US" sz="3200" b="1" dirty="0" smtClean="0">
                <a:solidFill>
                  <a:srgbClr val="0000FF"/>
                </a:solidFill>
              </a:rPr>
              <a:t>CaCl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en-US" sz="3200" b="1" dirty="0" err="1">
                <a:solidFill>
                  <a:srgbClr val="0000FF"/>
                </a:solidFill>
              </a:rPr>
              <a:t>HClO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en-US" sz="3200" b="1" dirty="0">
                <a:solidFill>
                  <a:srgbClr val="0000FF"/>
                </a:solidFill>
              </a:rPr>
              <a:t>H</a:t>
            </a:r>
            <a:r>
              <a:rPr lang="en-US" sz="3200" b="1" baseline="-25000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O</a:t>
            </a:r>
            <a:r>
              <a:rPr lang="en-US" sz="3200" b="1" baseline="-25000" dirty="0">
                <a:solidFill>
                  <a:srgbClr val="0000FF"/>
                </a:solidFill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en-US" sz="3200" b="1" dirty="0" err="1">
                <a:solidFill>
                  <a:srgbClr val="0000FF"/>
                </a:solidFill>
              </a:rPr>
              <a:t>NaOH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Na</a:t>
            </a:r>
            <a:r>
              <a:rPr lang="en-US" altLang="zh-CN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b="1" baseline="-250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</a:t>
            </a:r>
            <a:r>
              <a:rPr lang="en-US" sz="3200" b="1" dirty="0" smtClean="0">
                <a:solidFill>
                  <a:srgbClr val="0000FF"/>
                </a:solidFill>
              </a:rPr>
              <a:t>NH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4</a:t>
            </a:r>
            <a:r>
              <a:rPr lang="en-US" sz="3200" b="1" dirty="0" smtClean="0">
                <a:solidFill>
                  <a:srgbClr val="0000FF"/>
                </a:solidFill>
              </a:rPr>
              <a:t>Cl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的</a:t>
            </a:r>
            <a:r>
              <a:rPr lang="zh-CN" altLang="en-US" sz="3200" b="1" dirty="0">
                <a:solidFill>
                  <a:srgbClr val="0000FF"/>
                </a:solidFill>
              </a:rPr>
              <a:t>电子式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。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2.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用电子式表示</a:t>
            </a:r>
            <a:r>
              <a:rPr lang="en-US" sz="3200" b="1" dirty="0" smtClean="0">
                <a:solidFill>
                  <a:srgbClr val="0000FF"/>
                </a:solidFill>
              </a:rPr>
              <a:t>N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</a:t>
            </a:r>
            <a:r>
              <a:rPr lang="en-US" sz="3200" b="1" dirty="0" smtClean="0">
                <a:solidFill>
                  <a:srgbClr val="0000FF"/>
                </a:solidFill>
              </a:rPr>
              <a:t>O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2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</a:t>
            </a:r>
            <a:r>
              <a:rPr lang="zh-CN" altLang="en-US" sz="3200" b="1" baseline="-25000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NH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3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、</a:t>
            </a:r>
            <a:r>
              <a:rPr lang="en-US" sz="3200" b="1" dirty="0" err="1" smtClean="0">
                <a:solidFill>
                  <a:srgbClr val="0000FF"/>
                </a:solidFill>
              </a:rPr>
              <a:t>KCl</a:t>
            </a:r>
            <a:r>
              <a:rPr lang="zh-CN" altLang="en-US" sz="3200" b="1" baseline="-25000" dirty="0" smtClean="0">
                <a:solidFill>
                  <a:srgbClr val="0000FF"/>
                </a:solidFill>
              </a:rPr>
              <a:t>、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Na</a:t>
            </a:r>
            <a:r>
              <a:rPr lang="en-US" altLang="zh-CN" sz="3200" b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O</a:t>
            </a:r>
            <a:r>
              <a:rPr lang="en-US" altLang="zh-CN" sz="3200" b="1" baseline="-250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的形成过程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endParaRPr lang="zh-CN" altLang="en-US" sz="3200" b="1" dirty="0">
              <a:solidFill>
                <a:srgbClr val="0000FF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85720" y="285728"/>
            <a:ext cx="2286000" cy="862012"/>
            <a:chOff x="285720" y="285728"/>
            <a:chExt cx="2286000" cy="862012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285720" y="285728"/>
              <a:ext cx="1576387" cy="862012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rgbClr val="FF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endParaRPr lang="zh-CN" altLang="en-US" sz="4800" b="1" dirty="0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85720" y="357166"/>
              <a:ext cx="2286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zh-CN" altLang="en-US" sz="4400" dirty="0" smtClean="0">
                  <a:solidFill>
                    <a:srgbClr val="0000FF"/>
                  </a:solidFill>
                  <a:ea typeface="华文行楷" pitchFamily="2" charset="-122"/>
                </a:rPr>
                <a:t>作业</a:t>
              </a:r>
              <a:endParaRPr lang="zh-CN" altLang="en-US" sz="44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53251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4639"/>
            <a:ext cx="8229600" cy="6243637"/>
          </a:xfrm>
        </p:spPr>
      </p:pic>
      <p:sp>
        <p:nvSpPr>
          <p:cNvPr id="53252" name="文本框 4"/>
          <p:cNvSpPr txBox="1">
            <a:spLocks noChangeArrowheads="1"/>
          </p:cNvSpPr>
          <p:nvPr/>
        </p:nvSpPr>
        <p:spPr bwMode="auto">
          <a:xfrm>
            <a:off x="2714612" y="2285992"/>
            <a:ext cx="363497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谢谢！再见</a:t>
            </a:r>
            <a:r>
              <a:rPr lang="zh-CN" altLang="en-US" sz="9600" dirty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7" descr="bar"/>
          <p:cNvPicPr>
            <a:picLocks noChangeAspect="1" noChangeArrowheads="1"/>
          </p:cNvPicPr>
          <p:nvPr/>
        </p:nvPicPr>
        <p:blipFill>
          <a:blip r:embed="rId4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灯片编号占位符 3"/>
          <p:cNvSpPr txBox="1">
            <a:spLocks noGrp="1" noChangeArrowheads="1"/>
          </p:cNvSpPr>
          <p:nvPr/>
        </p:nvSpPr>
        <p:spPr bwMode="auto">
          <a:xfrm>
            <a:off x="4343400" y="65341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t>-</a:t>
            </a:r>
            <a:fld id="{17C9B203-25F9-4D4D-BE8A-47B649481BDE}" type="slidenum"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r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t>-</a:t>
            </a:r>
          </a:p>
        </p:txBody>
      </p:sp>
      <p:sp>
        <p:nvSpPr>
          <p:cNvPr id="1029" name="标题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zh-CN" altLang="en-US" sz="400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动画</a:t>
            </a:r>
            <a:r>
              <a:rPr lang="en-US" altLang="zh-CN" sz="400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400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氯化钠的形成</a:t>
            </a:r>
          </a:p>
        </p:txBody>
      </p:sp>
      <p:pic>
        <p:nvPicPr>
          <p:cNvPr id="5" name="Picture 27" descr="bar"/>
          <p:cNvPicPr>
            <a:picLocks noChangeAspect="1" noChangeArrowheads="1"/>
          </p:cNvPicPr>
          <p:nvPr/>
        </p:nvPicPr>
        <p:blipFill>
          <a:blip r:embed="rId4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标题 7"/>
          <p:cNvSpPr txBox="1">
            <a:spLocks noChangeArrowheads="1"/>
          </p:cNvSpPr>
          <p:nvPr/>
        </p:nvSpPr>
        <p:spPr bwMode="auto">
          <a:xfrm>
            <a:off x="1071538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zh-CN" altLang="en-US" sz="4000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氯化钠的形成过程</a:t>
            </a:r>
          </a:p>
        </p:txBody>
      </p:sp>
    </p:spTree>
    <p:controls>
      <p:control spid="1026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9144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标题 7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7429552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000" dirty="0" smtClean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一、离子键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1214422"/>
            <a:ext cx="2665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）定义：</a:t>
            </a:r>
            <a:endParaRPr lang="zh-CN" altLang="en-US" sz="32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2571744"/>
            <a:ext cx="3503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）成键微粒：</a:t>
            </a:r>
            <a:endParaRPr lang="zh-CN" altLang="en-US" sz="24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3786190"/>
            <a:ext cx="3998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）相互作用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: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（成键本质）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828800" y="1214422"/>
            <a:ext cx="7315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带相反电荷离子之间的相互作用称为离子键。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2786050" y="2571744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阴、阳离子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00364" y="3929066"/>
            <a:ext cx="534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静电作用（</a:t>
            </a:r>
            <a:r>
              <a:rPr lang="zh-CN" altLang="en-US" sz="2800" b="1" dirty="0">
                <a:solidFill>
                  <a:srgbClr val="FF33CC"/>
                </a:solidFill>
                <a:latin typeface="宋体" pitchFamily="2" charset="-122"/>
                <a:ea typeface="宋体" pitchFamily="2" charset="-122"/>
              </a:rPr>
              <a:t>静电引力和斥力</a:t>
            </a:r>
            <a:r>
              <a:rPr lang="zh-CN" altLang="en-US" sz="2800" b="1" dirty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  <p:bldP spid="12299" grpId="0" autoUpdateAnimBg="0"/>
      <p:bldP spid="123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6513" y="44450"/>
            <a:ext cx="567849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灯片编号占位符 3"/>
          <p:cNvSpPr txBox="1">
            <a:spLocks noGrp="1" noChangeArrowheads="1"/>
          </p:cNvSpPr>
          <p:nvPr/>
        </p:nvSpPr>
        <p:spPr bwMode="auto">
          <a:xfrm>
            <a:off x="4343400" y="65341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t>-</a:t>
            </a:r>
            <a:fld id="{8F611AE3-D6EE-4A3D-A6E7-53F57076E760}" type="slidenum"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r>
              <a:rPr lang="en-US" altLang="zh-CN" sz="140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t>-</a:t>
            </a:r>
          </a:p>
        </p:txBody>
      </p:sp>
      <p:sp>
        <p:nvSpPr>
          <p:cNvPr id="21508" name="标题 7"/>
          <p:cNvSpPr>
            <a:spLocks noGrp="1"/>
          </p:cNvSpPr>
          <p:nvPr>
            <p:ph type="title" idx="4294967295"/>
          </p:nvPr>
        </p:nvSpPr>
        <p:spPr>
          <a:xfrm>
            <a:off x="-1214478" y="-142900"/>
            <a:ext cx="7500990" cy="857256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（</a:t>
            </a:r>
            <a:r>
              <a:rPr lang="en-US" altLang="zh-CN" sz="3600" dirty="0" smtClean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4</a:t>
            </a:r>
            <a:r>
              <a:rPr lang="zh-CN" altLang="en-US" sz="3600" dirty="0" smtClean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</a:rPr>
              <a:t>）成键元素</a:t>
            </a:r>
          </a:p>
        </p:txBody>
      </p:sp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0" y="928670"/>
          <a:ext cx="8915400" cy="5534025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838200"/>
                <a:gridCol w="1355725"/>
                <a:gridCol w="892175"/>
                <a:gridCol w="892175"/>
                <a:gridCol w="890588"/>
                <a:gridCol w="892175"/>
                <a:gridCol w="890587"/>
                <a:gridCol w="8921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ⅠA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ⅡA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ⅢA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49" charset="-122"/>
                        <a:ea typeface="黑体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ⅣA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ⅤA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ⅥA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ⅦA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Br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Xe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Bi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Fr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8" name="AutoShape 104"/>
          <p:cNvSpPr>
            <a:spLocks noChangeArrowheads="1"/>
          </p:cNvSpPr>
          <p:nvPr/>
        </p:nvSpPr>
        <p:spPr bwMode="auto">
          <a:xfrm>
            <a:off x="250824" y="5518151"/>
            <a:ext cx="3035292" cy="982683"/>
          </a:xfrm>
          <a:prstGeom prst="upArrowCallout">
            <a:avLst>
              <a:gd name="adj1" fmla="val 51393"/>
              <a:gd name="adj2" fmla="val 62618"/>
              <a:gd name="adj3" fmla="val 16667"/>
              <a:gd name="adj4" fmla="val 66667"/>
            </a:avLst>
          </a:prstGeom>
          <a:gradFill rotWithShape="1">
            <a:gsLst>
              <a:gs pos="0">
                <a:srgbClr val="CFFFFF"/>
              </a:gs>
              <a:gs pos="35001">
                <a:srgbClr val="DDFEFF"/>
              </a:gs>
              <a:gs pos="100000">
                <a:srgbClr val="F0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200" b="1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  <a:sym typeface="Wingdings 2" pitchFamily="18" charset="2"/>
              </a:rPr>
              <a:t>活泼金属</a:t>
            </a:r>
            <a:r>
              <a:rPr kumimoji="1" lang="en-US" altLang="zh-CN" sz="2800" b="1" dirty="0" smtClean="0">
                <a:solidFill>
                  <a:srgbClr val="FF33CC"/>
                </a:solidFill>
                <a:latin typeface="微软雅黑" pitchFamily="34" charset="-122"/>
                <a:ea typeface="微软雅黑" pitchFamily="34" charset="-122"/>
              </a:rPr>
              <a:t>(IA IIA)</a:t>
            </a:r>
            <a:endParaRPr lang="zh-CN" altLang="en-US" sz="2800" b="1" dirty="0">
              <a:solidFill>
                <a:srgbClr val="FF33CC"/>
              </a:solidFill>
              <a:latin typeface="华文行楷" pitchFamily="2" charset="-122"/>
              <a:ea typeface="华文行楷" pitchFamily="2" charset="-122"/>
              <a:sym typeface="Wingdings 2" pitchFamily="18" charset="2"/>
            </a:endParaRPr>
          </a:p>
        </p:txBody>
      </p:sp>
      <p:sp>
        <p:nvSpPr>
          <p:cNvPr id="13419" name="AutoShape 104"/>
          <p:cNvSpPr>
            <a:spLocks noChangeArrowheads="1"/>
          </p:cNvSpPr>
          <p:nvPr/>
        </p:nvSpPr>
        <p:spPr bwMode="auto">
          <a:xfrm>
            <a:off x="5651500" y="4221163"/>
            <a:ext cx="2992466" cy="2065357"/>
          </a:xfrm>
          <a:prstGeom prst="upArrowCallout">
            <a:avLst>
              <a:gd name="adj1" fmla="val 31361"/>
              <a:gd name="adj2" fmla="val 41658"/>
              <a:gd name="adj3" fmla="val 16667"/>
              <a:gd name="adj4" fmla="val 44190"/>
            </a:avLst>
          </a:prstGeom>
          <a:gradFill rotWithShape="1">
            <a:gsLst>
              <a:gs pos="0">
                <a:srgbClr val="CFFFFF"/>
              </a:gs>
              <a:gs pos="35001">
                <a:srgbClr val="DDFEFF"/>
              </a:gs>
              <a:gs pos="100000">
                <a:srgbClr val="F0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</p:spPr>
        <p:txBody>
          <a:bodyPr wrap="none" anchor="ctr"/>
          <a:lstStyle/>
          <a:p>
            <a:pPr>
              <a:buFontTx/>
              <a:buNone/>
            </a:pPr>
            <a:r>
              <a:rPr lang="zh-CN" altLang="en-US" sz="3600" b="1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  <a:sym typeface="Wingdings 2" pitchFamily="18" charset="2"/>
              </a:rPr>
              <a:t>  活泼非金属</a:t>
            </a:r>
            <a:endParaRPr lang="en-US" altLang="zh-CN" sz="3600" b="1" dirty="0" smtClean="0">
              <a:solidFill>
                <a:srgbClr val="FF33CC"/>
              </a:solidFill>
              <a:latin typeface="华文行楷" pitchFamily="2" charset="-122"/>
              <a:ea typeface="华文行楷" pitchFamily="2" charset="-122"/>
              <a:sym typeface="Wingdings 2" pitchFamily="18" charset="2"/>
            </a:endParaRPr>
          </a:p>
          <a:p>
            <a:pPr>
              <a:buFontTx/>
              <a:buNone/>
            </a:pPr>
            <a:r>
              <a:rPr kumimoji="1" lang="en-US" altLang="zh-CN" sz="3200" b="1" dirty="0" smtClean="0">
                <a:solidFill>
                  <a:srgbClr val="FF33CC"/>
                </a:solidFill>
                <a:latin typeface="微软雅黑" pitchFamily="34" charset="-122"/>
                <a:ea typeface="微软雅黑" pitchFamily="34" charset="-122"/>
              </a:rPr>
              <a:t>  (VIA VIIA)</a:t>
            </a:r>
            <a:endParaRPr lang="zh-CN" altLang="en-US" sz="3200" b="1" dirty="0">
              <a:solidFill>
                <a:srgbClr val="FF33CC"/>
              </a:solidFill>
              <a:latin typeface="华文行楷" pitchFamily="2" charset="-122"/>
              <a:ea typeface="华文行楷" pitchFamily="2" charset="-122"/>
              <a:sym typeface="Wingdings 2" pitchFamily="18" charset="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4744" y="2857496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</a:rPr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" grpId="0" bldLvl="0" animBg="1" autoUpdateAnimBg="0"/>
      <p:bldP spid="13419" grpId="0" bldLvl="0" animBg="1" autoUpdateAnimBg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1428736"/>
            <a:ext cx="83883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1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、有下列物质</a:t>
            </a:r>
            <a:endParaRPr lang="en-US" altLang="zh-CN" sz="3200" b="1" dirty="0" smtClean="0">
              <a:solidFill>
                <a:srgbClr val="000000"/>
              </a:solidFill>
              <a:latin typeface="宋体"/>
              <a:ea typeface="宋体"/>
            </a:endParaRP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①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KF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②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  <a:ea typeface="宋体"/>
              </a:rPr>
              <a:t>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	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③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N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</a:t>
            </a: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④</a:t>
            </a:r>
            <a:r>
              <a:rPr lang="zh-CN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He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⑤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		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⑥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CaCl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zh-CN" alt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、</a:t>
            </a:r>
            <a:endParaRPr lang="en-US" altLang="zh-CN" sz="3200" b="1" baseline="-30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⑦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⑧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CCl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              </a:t>
            </a: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⑨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KOH</a:t>
            </a:r>
            <a:r>
              <a:rPr lang="en-US" sz="3200" b="1" baseline="-30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indent="304800"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宋体"/>
                <a:ea typeface="宋体"/>
              </a:rPr>
              <a:t>⑩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Na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sz="3200" b="1" baseline="-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3200" b="1" baseline="-30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7158" y="5643578"/>
            <a:ext cx="777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含离子键的物质是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                      </a:t>
            </a:r>
            <a:r>
              <a:rPr lang="en-US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3929058" y="5214950"/>
            <a:ext cx="3299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33CC"/>
                </a:solidFill>
                <a:latin typeface="宋体"/>
                <a:ea typeface="宋体"/>
              </a:rPr>
              <a:t>① ⑥ ⑨ ⑩</a:t>
            </a:r>
            <a:endParaRPr lang="zh-CN" altLang="en-US" sz="4400" dirty="0">
              <a:solidFill>
                <a:srgbClr val="FF33CC"/>
              </a:solidFill>
            </a:endParaRPr>
          </a:p>
        </p:txBody>
      </p:sp>
      <p:pic>
        <p:nvPicPr>
          <p:cNvPr id="8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357159" y="357166"/>
            <a:ext cx="2928957" cy="92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42910" y="428604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33CC"/>
                </a:solidFill>
                <a:latin typeface="华文行楷" pitchFamily="2" charset="-122"/>
                <a:ea typeface="华文行楷" pitchFamily="2" charset="-122"/>
              </a:rPr>
              <a:t>活学活用</a:t>
            </a:r>
            <a:endParaRPr lang="zh-CN" altLang="en-US" sz="4000" b="1" dirty="0">
              <a:solidFill>
                <a:srgbClr val="FF33CC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003800" y="2997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Ｃ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en-US" sz="28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</a:rPr>
              <a:t>气体分子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00113" y="2997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sz="2800" b="1" baseline="-25000">
                <a:solidFill>
                  <a:srgbClr val="FF3300"/>
                </a:solidFill>
                <a:latin typeface="Times New Roman" pitchFamily="18" charset="0"/>
              </a:rPr>
              <a:t>2 </a:t>
            </a:r>
            <a:r>
              <a:rPr lang="zh-CN" altLang="en-US" sz="2800" b="1">
                <a:solidFill>
                  <a:srgbClr val="FF3300"/>
                </a:solidFill>
                <a:latin typeface="Times New Roman" pitchFamily="18" charset="0"/>
              </a:rPr>
              <a:t>气体分子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472" y="1214422"/>
            <a:ext cx="2674937" cy="1597025"/>
            <a:chOff x="0" y="0"/>
            <a:chExt cx="1685" cy="100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25" y="0"/>
              <a:ext cx="960" cy="960"/>
              <a:chOff x="0" y="0"/>
              <a:chExt cx="960" cy="960"/>
            </a:xfrm>
          </p:grpSpPr>
          <p:sp>
            <p:nvSpPr>
              <p:cNvPr id="30729" name="Oval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92" y="144"/>
                <a:ext cx="598" cy="672"/>
                <a:chOff x="0" y="0"/>
                <a:chExt cx="812" cy="573"/>
              </a:xfrm>
            </p:grpSpPr>
            <p:sp>
              <p:nvSpPr>
                <p:cNvPr id="30731" name="未知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32" name="未知"/>
                <p:cNvSpPr>
                  <a:spLocks/>
                </p:cNvSpPr>
                <p:nvPr/>
              </p:nvSpPr>
              <p:spPr bwMode="auto">
                <a:xfrm>
                  <a:off x="443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" name="Group 13"/>
                <p:cNvGrpSpPr>
                  <a:grpSpLocks/>
                </p:cNvGrpSpPr>
                <p:nvPr/>
              </p:nvGrpSpPr>
              <p:grpSpPr bwMode="auto">
                <a:xfrm>
                  <a:off x="0" y="160"/>
                  <a:ext cx="295" cy="160"/>
                  <a:chOff x="0" y="0"/>
                  <a:chExt cx="192" cy="96"/>
                </a:xfrm>
              </p:grpSpPr>
              <p:sp>
                <p:nvSpPr>
                  <p:cNvPr id="3073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3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443" y="160"/>
                  <a:ext cx="295" cy="160"/>
                  <a:chOff x="0" y="0"/>
                  <a:chExt cx="192" cy="96"/>
                </a:xfrm>
              </p:grpSpPr>
              <p:sp>
                <p:nvSpPr>
                  <p:cNvPr id="3073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3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739" name="未知"/>
                <p:cNvSpPr>
                  <a:spLocks/>
                </p:cNvSpPr>
                <p:nvPr/>
              </p:nvSpPr>
              <p:spPr bwMode="auto">
                <a:xfrm>
                  <a:off x="221" y="480"/>
                  <a:ext cx="443" cy="93"/>
                </a:xfrm>
                <a:custGeom>
                  <a:avLst/>
                  <a:gdLst>
                    <a:gd name="T0" fmla="*/ 0 w 384"/>
                    <a:gd name="T1" fmla="*/ 0 h 56"/>
                    <a:gd name="T2" fmla="*/ 302 w 384"/>
                    <a:gd name="T3" fmla="*/ 2788 h 56"/>
                    <a:gd name="T4" fmla="*/ 601 w 384"/>
                    <a:gd name="T5" fmla="*/ 2788 h 56"/>
                    <a:gd name="T6" fmla="*/ 1207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0" y="46"/>
              <a:ext cx="960" cy="960"/>
              <a:chOff x="0" y="0"/>
              <a:chExt cx="960" cy="960"/>
            </a:xfrm>
          </p:grpSpPr>
          <p:sp>
            <p:nvSpPr>
              <p:cNvPr id="30741" name="Oval 2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192" y="144"/>
                <a:ext cx="598" cy="672"/>
                <a:chOff x="0" y="0"/>
                <a:chExt cx="812" cy="573"/>
              </a:xfrm>
            </p:grpSpPr>
            <p:sp>
              <p:nvSpPr>
                <p:cNvPr id="30743" name="未知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4" name="未知"/>
                <p:cNvSpPr>
                  <a:spLocks/>
                </p:cNvSpPr>
                <p:nvPr/>
              </p:nvSpPr>
              <p:spPr bwMode="auto">
                <a:xfrm>
                  <a:off x="443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0" y="160"/>
                  <a:ext cx="295" cy="160"/>
                  <a:chOff x="0" y="0"/>
                  <a:chExt cx="192" cy="96"/>
                </a:xfrm>
              </p:grpSpPr>
              <p:sp>
                <p:nvSpPr>
                  <p:cNvPr id="3074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4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" name="Group 28"/>
                <p:cNvGrpSpPr>
                  <a:grpSpLocks/>
                </p:cNvGrpSpPr>
                <p:nvPr/>
              </p:nvGrpSpPr>
              <p:grpSpPr bwMode="auto">
                <a:xfrm>
                  <a:off x="443" y="160"/>
                  <a:ext cx="295" cy="160"/>
                  <a:chOff x="0" y="0"/>
                  <a:chExt cx="192" cy="96"/>
                </a:xfrm>
              </p:grpSpPr>
              <p:sp>
                <p:nvSpPr>
                  <p:cNvPr id="3074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751" name="未知"/>
                <p:cNvSpPr>
                  <a:spLocks/>
                </p:cNvSpPr>
                <p:nvPr/>
              </p:nvSpPr>
              <p:spPr bwMode="auto">
                <a:xfrm>
                  <a:off x="221" y="480"/>
                  <a:ext cx="443" cy="93"/>
                </a:xfrm>
                <a:custGeom>
                  <a:avLst/>
                  <a:gdLst>
                    <a:gd name="T0" fmla="*/ 0 w 384"/>
                    <a:gd name="T1" fmla="*/ 0 h 56"/>
                    <a:gd name="T2" fmla="*/ 302 w 384"/>
                    <a:gd name="T3" fmla="*/ 2788 h 56"/>
                    <a:gd name="T4" fmla="*/ 601 w 384"/>
                    <a:gd name="T5" fmla="*/ 2788 h 56"/>
                    <a:gd name="T6" fmla="*/ 1207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179388" y="4365625"/>
            <a:ext cx="3540125" cy="1524000"/>
            <a:chOff x="0" y="0"/>
            <a:chExt cx="2230" cy="960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270" y="0"/>
              <a:ext cx="960" cy="960"/>
              <a:chOff x="0" y="0"/>
              <a:chExt cx="960" cy="960"/>
            </a:xfrm>
          </p:grpSpPr>
          <p:sp>
            <p:nvSpPr>
              <p:cNvPr id="30754" name="Oval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144" y="144"/>
                <a:ext cx="656" cy="720"/>
                <a:chOff x="0" y="0"/>
                <a:chExt cx="656" cy="720"/>
              </a:xfrm>
            </p:grpSpPr>
            <p:sp>
              <p:nvSpPr>
                <p:cNvPr id="30756" name="未知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7" name="未知"/>
                <p:cNvSpPr>
                  <a:spLocks/>
                </p:cNvSpPr>
                <p:nvPr/>
              </p:nvSpPr>
              <p:spPr bwMode="auto">
                <a:xfrm flipV="1">
                  <a:off x="384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4" name="Group 38"/>
                <p:cNvGrpSpPr>
                  <a:grpSpLocks/>
                </p:cNvGrpSpPr>
                <p:nvPr/>
              </p:nvGrpSpPr>
              <p:grpSpPr bwMode="auto">
                <a:xfrm>
                  <a:off x="48" y="236"/>
                  <a:ext cx="217" cy="187"/>
                  <a:chOff x="0" y="0"/>
                  <a:chExt cx="192" cy="96"/>
                </a:xfrm>
              </p:grpSpPr>
              <p:sp>
                <p:nvSpPr>
                  <p:cNvPr id="3075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5" name="Group 41"/>
                <p:cNvGrpSpPr>
                  <a:grpSpLocks/>
                </p:cNvGrpSpPr>
                <p:nvPr/>
              </p:nvGrpSpPr>
              <p:grpSpPr bwMode="auto">
                <a:xfrm>
                  <a:off x="374" y="236"/>
                  <a:ext cx="218" cy="187"/>
                  <a:chOff x="0" y="0"/>
                  <a:chExt cx="192" cy="96"/>
                </a:xfrm>
              </p:grpSpPr>
              <p:sp>
                <p:nvSpPr>
                  <p:cNvPr id="3076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6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764" name="未知"/>
                <p:cNvSpPr>
                  <a:spLocks/>
                </p:cNvSpPr>
                <p:nvPr/>
              </p:nvSpPr>
              <p:spPr bwMode="auto">
                <a:xfrm flipV="1">
                  <a:off x="211" y="611"/>
                  <a:ext cx="326" cy="109"/>
                </a:xfrm>
                <a:custGeom>
                  <a:avLst/>
                  <a:gdLst>
                    <a:gd name="T0" fmla="*/ 0 w 384"/>
                    <a:gd name="T1" fmla="*/ 0 h 56"/>
                    <a:gd name="T2" fmla="*/ 26 w 384"/>
                    <a:gd name="T3" fmla="*/ 9831 h 56"/>
                    <a:gd name="T4" fmla="*/ 51 w 384"/>
                    <a:gd name="T5" fmla="*/ 9831 h 56"/>
                    <a:gd name="T6" fmla="*/ 104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30766" name="Oval 4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chemeClr val="accent1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7" name="Group 47"/>
              <p:cNvGrpSpPr>
                <a:grpSpLocks/>
              </p:cNvGrpSpPr>
              <p:nvPr/>
            </p:nvGrpSpPr>
            <p:grpSpPr bwMode="auto">
              <a:xfrm>
                <a:off x="144" y="144"/>
                <a:ext cx="656" cy="720"/>
                <a:chOff x="0" y="0"/>
                <a:chExt cx="656" cy="720"/>
              </a:xfrm>
            </p:grpSpPr>
            <p:sp>
              <p:nvSpPr>
                <p:cNvPr id="30768" name="未知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9" name="未知"/>
                <p:cNvSpPr>
                  <a:spLocks/>
                </p:cNvSpPr>
                <p:nvPr/>
              </p:nvSpPr>
              <p:spPr bwMode="auto">
                <a:xfrm flipV="1">
                  <a:off x="384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8" name="Group 50"/>
                <p:cNvGrpSpPr>
                  <a:grpSpLocks/>
                </p:cNvGrpSpPr>
                <p:nvPr/>
              </p:nvGrpSpPr>
              <p:grpSpPr bwMode="auto">
                <a:xfrm>
                  <a:off x="48" y="236"/>
                  <a:ext cx="217" cy="187"/>
                  <a:chOff x="0" y="0"/>
                  <a:chExt cx="192" cy="96"/>
                </a:xfrm>
              </p:grpSpPr>
              <p:sp>
                <p:nvSpPr>
                  <p:cNvPr id="3077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7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9" name="Group 53"/>
                <p:cNvGrpSpPr>
                  <a:grpSpLocks/>
                </p:cNvGrpSpPr>
                <p:nvPr/>
              </p:nvGrpSpPr>
              <p:grpSpPr bwMode="auto">
                <a:xfrm>
                  <a:off x="374" y="236"/>
                  <a:ext cx="218" cy="187"/>
                  <a:chOff x="0" y="0"/>
                  <a:chExt cx="192" cy="96"/>
                </a:xfrm>
              </p:grpSpPr>
              <p:sp>
                <p:nvSpPr>
                  <p:cNvPr id="3077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7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776" name="未知"/>
                <p:cNvSpPr>
                  <a:spLocks/>
                </p:cNvSpPr>
                <p:nvPr/>
              </p:nvSpPr>
              <p:spPr bwMode="auto">
                <a:xfrm flipV="1">
                  <a:off x="211" y="611"/>
                  <a:ext cx="326" cy="109"/>
                </a:xfrm>
                <a:custGeom>
                  <a:avLst/>
                  <a:gdLst>
                    <a:gd name="T0" fmla="*/ 0 w 384"/>
                    <a:gd name="T1" fmla="*/ 0 h 56"/>
                    <a:gd name="T2" fmla="*/ 26 w 384"/>
                    <a:gd name="T3" fmla="*/ 9831 h 56"/>
                    <a:gd name="T4" fmla="*/ 51 w 384"/>
                    <a:gd name="T5" fmla="*/ 9831 h 56"/>
                    <a:gd name="T6" fmla="*/ 104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4643438" y="4292600"/>
            <a:ext cx="3684587" cy="1524000"/>
            <a:chOff x="0" y="0"/>
            <a:chExt cx="2321" cy="960"/>
          </a:xfrm>
        </p:grpSpPr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1361" y="0"/>
              <a:ext cx="960" cy="960"/>
              <a:chOff x="0" y="0"/>
              <a:chExt cx="960" cy="960"/>
            </a:xfrm>
          </p:grpSpPr>
          <p:sp>
            <p:nvSpPr>
              <p:cNvPr id="30779" name="Oval 5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rgbClr val="FF3399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22" name="Group 60"/>
              <p:cNvGrpSpPr>
                <a:grpSpLocks/>
              </p:cNvGrpSpPr>
              <p:nvPr/>
            </p:nvGrpSpPr>
            <p:grpSpPr bwMode="auto">
              <a:xfrm>
                <a:off x="144" y="144"/>
                <a:ext cx="656" cy="720"/>
                <a:chOff x="0" y="0"/>
                <a:chExt cx="656" cy="720"/>
              </a:xfrm>
            </p:grpSpPr>
            <p:sp>
              <p:nvSpPr>
                <p:cNvPr id="30781" name="未知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2" name="未知"/>
                <p:cNvSpPr>
                  <a:spLocks/>
                </p:cNvSpPr>
                <p:nvPr/>
              </p:nvSpPr>
              <p:spPr bwMode="auto">
                <a:xfrm flipV="1">
                  <a:off x="384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3" name="Group 63"/>
                <p:cNvGrpSpPr>
                  <a:grpSpLocks/>
                </p:cNvGrpSpPr>
                <p:nvPr/>
              </p:nvGrpSpPr>
              <p:grpSpPr bwMode="auto">
                <a:xfrm>
                  <a:off x="48" y="236"/>
                  <a:ext cx="217" cy="187"/>
                  <a:chOff x="0" y="0"/>
                  <a:chExt cx="192" cy="96"/>
                </a:xfrm>
              </p:grpSpPr>
              <p:sp>
                <p:nvSpPr>
                  <p:cNvPr id="3078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8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" name="Group 66"/>
                <p:cNvGrpSpPr>
                  <a:grpSpLocks/>
                </p:cNvGrpSpPr>
                <p:nvPr/>
              </p:nvGrpSpPr>
              <p:grpSpPr bwMode="auto">
                <a:xfrm>
                  <a:off x="374" y="236"/>
                  <a:ext cx="218" cy="187"/>
                  <a:chOff x="0" y="0"/>
                  <a:chExt cx="192" cy="96"/>
                </a:xfrm>
              </p:grpSpPr>
              <p:sp>
                <p:nvSpPr>
                  <p:cNvPr id="3078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8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789" name="未知"/>
                <p:cNvSpPr>
                  <a:spLocks/>
                </p:cNvSpPr>
                <p:nvPr/>
              </p:nvSpPr>
              <p:spPr bwMode="auto">
                <a:xfrm flipV="1">
                  <a:off x="211" y="611"/>
                  <a:ext cx="326" cy="109"/>
                </a:xfrm>
                <a:custGeom>
                  <a:avLst/>
                  <a:gdLst>
                    <a:gd name="T0" fmla="*/ 0 w 384"/>
                    <a:gd name="T1" fmla="*/ 0 h 56"/>
                    <a:gd name="T2" fmla="*/ 26 w 384"/>
                    <a:gd name="T3" fmla="*/ 9831 h 56"/>
                    <a:gd name="T4" fmla="*/ 51 w 384"/>
                    <a:gd name="T5" fmla="*/ 9831 h 56"/>
                    <a:gd name="T6" fmla="*/ 104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30791" name="Oval 7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rgbClr val="FF3399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26" name="Group 72"/>
              <p:cNvGrpSpPr>
                <a:grpSpLocks/>
              </p:cNvGrpSpPr>
              <p:nvPr/>
            </p:nvGrpSpPr>
            <p:grpSpPr bwMode="auto">
              <a:xfrm>
                <a:off x="144" y="144"/>
                <a:ext cx="656" cy="720"/>
                <a:chOff x="0" y="0"/>
                <a:chExt cx="656" cy="720"/>
              </a:xfrm>
            </p:grpSpPr>
            <p:sp>
              <p:nvSpPr>
                <p:cNvPr id="30793" name="未知"/>
                <p:cNvSpPr>
                  <a:spLocks/>
                </p:cNvSpPr>
                <p:nvPr/>
              </p:nvSpPr>
              <p:spPr bwMode="auto">
                <a:xfrm flipH="1" flipV="1">
                  <a:off x="0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4" name="未知"/>
                <p:cNvSpPr>
                  <a:spLocks/>
                </p:cNvSpPr>
                <p:nvPr/>
              </p:nvSpPr>
              <p:spPr bwMode="auto">
                <a:xfrm flipV="1">
                  <a:off x="384" y="0"/>
                  <a:ext cx="272" cy="188"/>
                </a:xfrm>
                <a:custGeom>
                  <a:avLst/>
                  <a:gdLst>
                    <a:gd name="T0" fmla="*/ 0 w 240"/>
                    <a:gd name="T1" fmla="*/ 20766 h 96"/>
                    <a:gd name="T2" fmla="*/ 263 w 240"/>
                    <a:gd name="T3" fmla="*/ 0 h 96"/>
                    <a:gd name="T4" fmla="*/ 654 w 240"/>
                    <a:gd name="T5" fmla="*/ 20766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7" name="Group 75"/>
                <p:cNvGrpSpPr>
                  <a:grpSpLocks/>
                </p:cNvGrpSpPr>
                <p:nvPr/>
              </p:nvGrpSpPr>
              <p:grpSpPr bwMode="auto">
                <a:xfrm>
                  <a:off x="48" y="236"/>
                  <a:ext cx="217" cy="187"/>
                  <a:chOff x="0" y="0"/>
                  <a:chExt cx="192" cy="96"/>
                </a:xfrm>
              </p:grpSpPr>
              <p:sp>
                <p:nvSpPr>
                  <p:cNvPr id="3079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9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Group 78"/>
                <p:cNvGrpSpPr>
                  <a:grpSpLocks/>
                </p:cNvGrpSpPr>
                <p:nvPr/>
              </p:nvGrpSpPr>
              <p:grpSpPr bwMode="auto">
                <a:xfrm>
                  <a:off x="374" y="236"/>
                  <a:ext cx="218" cy="187"/>
                  <a:chOff x="0" y="0"/>
                  <a:chExt cx="192" cy="96"/>
                </a:xfrm>
              </p:grpSpPr>
              <p:sp>
                <p:nvSpPr>
                  <p:cNvPr id="3079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0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801" name="未知"/>
                <p:cNvSpPr>
                  <a:spLocks/>
                </p:cNvSpPr>
                <p:nvPr/>
              </p:nvSpPr>
              <p:spPr bwMode="auto">
                <a:xfrm flipV="1">
                  <a:off x="211" y="611"/>
                  <a:ext cx="326" cy="109"/>
                </a:xfrm>
                <a:custGeom>
                  <a:avLst/>
                  <a:gdLst>
                    <a:gd name="T0" fmla="*/ 0 w 384"/>
                    <a:gd name="T1" fmla="*/ 0 h 56"/>
                    <a:gd name="T2" fmla="*/ 26 w 384"/>
                    <a:gd name="T3" fmla="*/ 9831 h 56"/>
                    <a:gd name="T4" fmla="*/ 51 w 384"/>
                    <a:gd name="T5" fmla="*/ 9831 h 56"/>
                    <a:gd name="T6" fmla="*/ 104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9" name="Group 82"/>
          <p:cNvGrpSpPr>
            <a:grpSpLocks/>
          </p:cNvGrpSpPr>
          <p:nvPr/>
        </p:nvGrpSpPr>
        <p:grpSpPr bwMode="auto">
          <a:xfrm>
            <a:off x="4716463" y="1484313"/>
            <a:ext cx="2676525" cy="1524000"/>
            <a:chOff x="0" y="0"/>
            <a:chExt cx="1686" cy="960"/>
          </a:xfrm>
        </p:grpSpPr>
        <p:grpSp>
          <p:nvGrpSpPr>
            <p:cNvPr id="30" name="Group 83"/>
            <p:cNvGrpSpPr>
              <a:grpSpLocks/>
            </p:cNvGrpSpPr>
            <p:nvPr/>
          </p:nvGrpSpPr>
          <p:grpSpPr bwMode="auto">
            <a:xfrm>
              <a:off x="726" y="0"/>
              <a:ext cx="960" cy="960"/>
              <a:chOff x="0" y="0"/>
              <a:chExt cx="960" cy="960"/>
            </a:xfrm>
          </p:grpSpPr>
          <p:sp>
            <p:nvSpPr>
              <p:cNvPr id="30804" name="Oval 8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rgbClr val="D60093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1" name="Group 85"/>
              <p:cNvGrpSpPr>
                <a:grpSpLocks/>
              </p:cNvGrpSpPr>
              <p:nvPr/>
            </p:nvGrpSpPr>
            <p:grpSpPr bwMode="auto">
              <a:xfrm>
                <a:off x="170" y="192"/>
                <a:ext cx="598" cy="624"/>
                <a:chOff x="0" y="0"/>
                <a:chExt cx="812" cy="573"/>
              </a:xfrm>
            </p:grpSpPr>
            <p:sp>
              <p:nvSpPr>
                <p:cNvPr id="30806" name="未知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7" name="未知"/>
                <p:cNvSpPr>
                  <a:spLocks/>
                </p:cNvSpPr>
                <p:nvPr/>
              </p:nvSpPr>
              <p:spPr bwMode="auto">
                <a:xfrm>
                  <a:off x="443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720" name="Group 88"/>
                <p:cNvGrpSpPr>
                  <a:grpSpLocks/>
                </p:cNvGrpSpPr>
                <p:nvPr/>
              </p:nvGrpSpPr>
              <p:grpSpPr bwMode="auto">
                <a:xfrm>
                  <a:off x="0" y="160"/>
                  <a:ext cx="295" cy="160"/>
                  <a:chOff x="0" y="0"/>
                  <a:chExt cx="192" cy="96"/>
                </a:xfrm>
              </p:grpSpPr>
              <p:sp>
                <p:nvSpPr>
                  <p:cNvPr id="3080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1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21" name="Group 91"/>
                <p:cNvGrpSpPr>
                  <a:grpSpLocks/>
                </p:cNvGrpSpPr>
                <p:nvPr/>
              </p:nvGrpSpPr>
              <p:grpSpPr bwMode="auto">
                <a:xfrm>
                  <a:off x="443" y="160"/>
                  <a:ext cx="295" cy="160"/>
                  <a:chOff x="0" y="0"/>
                  <a:chExt cx="192" cy="96"/>
                </a:xfrm>
              </p:grpSpPr>
              <p:sp>
                <p:nvSpPr>
                  <p:cNvPr id="30812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1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814" name="未知"/>
                <p:cNvSpPr>
                  <a:spLocks/>
                </p:cNvSpPr>
                <p:nvPr/>
              </p:nvSpPr>
              <p:spPr bwMode="auto">
                <a:xfrm>
                  <a:off x="221" y="480"/>
                  <a:ext cx="443" cy="93"/>
                </a:xfrm>
                <a:custGeom>
                  <a:avLst/>
                  <a:gdLst>
                    <a:gd name="T0" fmla="*/ 0 w 384"/>
                    <a:gd name="T1" fmla="*/ 0 h 56"/>
                    <a:gd name="T2" fmla="*/ 302 w 384"/>
                    <a:gd name="T3" fmla="*/ 2788 h 56"/>
                    <a:gd name="T4" fmla="*/ 601 w 384"/>
                    <a:gd name="T5" fmla="*/ 2788 h 56"/>
                    <a:gd name="T6" fmla="*/ 1207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30727" name="Group 95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30816" name="Oval 9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rgbClr val="D60093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0728" name="Group 97"/>
              <p:cNvGrpSpPr>
                <a:grpSpLocks/>
              </p:cNvGrpSpPr>
              <p:nvPr/>
            </p:nvGrpSpPr>
            <p:grpSpPr bwMode="auto">
              <a:xfrm>
                <a:off x="170" y="192"/>
                <a:ext cx="598" cy="624"/>
                <a:chOff x="0" y="0"/>
                <a:chExt cx="812" cy="573"/>
              </a:xfrm>
            </p:grpSpPr>
            <p:sp>
              <p:nvSpPr>
                <p:cNvPr id="30818" name="未知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9" name="未知"/>
                <p:cNvSpPr>
                  <a:spLocks/>
                </p:cNvSpPr>
                <p:nvPr/>
              </p:nvSpPr>
              <p:spPr bwMode="auto">
                <a:xfrm>
                  <a:off x="443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730" name="Group 100"/>
                <p:cNvGrpSpPr>
                  <a:grpSpLocks/>
                </p:cNvGrpSpPr>
                <p:nvPr/>
              </p:nvGrpSpPr>
              <p:grpSpPr bwMode="auto">
                <a:xfrm>
                  <a:off x="0" y="160"/>
                  <a:ext cx="295" cy="160"/>
                  <a:chOff x="0" y="0"/>
                  <a:chExt cx="192" cy="96"/>
                </a:xfrm>
              </p:grpSpPr>
              <p:sp>
                <p:nvSpPr>
                  <p:cNvPr id="3082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2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0733" name="Group 103"/>
                <p:cNvGrpSpPr>
                  <a:grpSpLocks/>
                </p:cNvGrpSpPr>
                <p:nvPr/>
              </p:nvGrpSpPr>
              <p:grpSpPr bwMode="auto">
                <a:xfrm>
                  <a:off x="443" y="160"/>
                  <a:ext cx="295" cy="160"/>
                  <a:chOff x="0" y="0"/>
                  <a:chExt cx="192" cy="96"/>
                </a:xfrm>
              </p:grpSpPr>
              <p:sp>
                <p:nvSpPr>
                  <p:cNvPr id="3082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2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0826" name="未知"/>
                <p:cNvSpPr>
                  <a:spLocks/>
                </p:cNvSpPr>
                <p:nvPr/>
              </p:nvSpPr>
              <p:spPr bwMode="auto">
                <a:xfrm>
                  <a:off x="221" y="480"/>
                  <a:ext cx="443" cy="93"/>
                </a:xfrm>
                <a:custGeom>
                  <a:avLst/>
                  <a:gdLst>
                    <a:gd name="T0" fmla="*/ 0 w 384"/>
                    <a:gd name="T1" fmla="*/ 0 h 56"/>
                    <a:gd name="T2" fmla="*/ 302 w 384"/>
                    <a:gd name="T3" fmla="*/ 2788 h 56"/>
                    <a:gd name="T4" fmla="*/ 601 w 384"/>
                    <a:gd name="T5" fmla="*/ 2788 h 56"/>
                    <a:gd name="T6" fmla="*/ 1207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0827" name="AutoShape 107"/>
          <p:cNvSpPr>
            <a:spLocks noChangeArrowheads="1"/>
          </p:cNvSpPr>
          <p:nvPr/>
        </p:nvSpPr>
        <p:spPr bwMode="auto">
          <a:xfrm>
            <a:off x="1692275" y="3644900"/>
            <a:ext cx="576263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30828" name="AutoShape 108"/>
          <p:cNvSpPr>
            <a:spLocks noChangeArrowheads="1"/>
          </p:cNvSpPr>
          <p:nvPr/>
        </p:nvSpPr>
        <p:spPr bwMode="auto">
          <a:xfrm>
            <a:off x="6084888" y="3716338"/>
            <a:ext cx="574675" cy="4333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pic>
        <p:nvPicPr>
          <p:cNvPr id="109" name="Picture 27" descr="bar"/>
          <p:cNvPicPr>
            <a:picLocks noChangeAspect="1" noChangeArrowheads="1"/>
          </p:cNvPicPr>
          <p:nvPr/>
        </p:nvPicPr>
        <p:blipFill>
          <a:blip r:embed="rId2"/>
          <a:srcRect l="519" t="7767" r="2133" b="10680"/>
          <a:stretch>
            <a:fillRect/>
          </a:stretch>
        </p:blipFill>
        <p:spPr bwMode="auto">
          <a:xfrm>
            <a:off x="0" y="0"/>
            <a:ext cx="87868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57224" y="214290"/>
            <a:ext cx="7775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chemeClr val="tx2"/>
                </a:solidFill>
                <a:ea typeface="楷体_GB2312" pitchFamily="49" charset="-122"/>
              </a:rPr>
              <a:t>以</a:t>
            </a:r>
            <a:r>
              <a:rPr lang="zh-CN" altLang="en-US" sz="3600" b="1" dirty="0">
                <a:solidFill>
                  <a:schemeClr val="tx2"/>
                </a:solidFill>
                <a:ea typeface="楷体_GB2312" pitchFamily="49" charset="-122"/>
              </a:rPr>
              <a:t>氢气在氯气中燃烧为</a:t>
            </a:r>
            <a:r>
              <a:rPr lang="zh-CN" altLang="en-US" sz="3600" b="1" dirty="0" smtClean="0">
                <a:solidFill>
                  <a:schemeClr val="tx2"/>
                </a:solidFill>
                <a:ea typeface="楷体_GB2312" pitchFamily="49" charset="-122"/>
              </a:rPr>
              <a:t>例</a:t>
            </a:r>
            <a:endParaRPr lang="zh-CN" altLang="en-US" sz="3600" b="1" dirty="0">
              <a:solidFill>
                <a:schemeClr val="tx2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7" grpId="0" animBg="1" autoUpdateAnimBg="0"/>
      <p:bldP spid="3082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未知"/>
          <p:cNvSpPr>
            <a:spLocks/>
          </p:cNvSpPr>
          <p:nvPr/>
        </p:nvSpPr>
        <p:spPr bwMode="auto">
          <a:xfrm rot="3262736">
            <a:off x="5178425" y="3327400"/>
            <a:ext cx="977900" cy="1181100"/>
          </a:xfrm>
          <a:custGeom>
            <a:avLst/>
            <a:gdLst>
              <a:gd name="T0" fmla="*/ 2147483647 w 616"/>
              <a:gd name="T1" fmla="*/ 2147483647 h 744"/>
              <a:gd name="T2" fmla="*/ 2147483647 w 616"/>
              <a:gd name="T3" fmla="*/ 2147483647 h 744"/>
              <a:gd name="T4" fmla="*/ 2147483647 w 616"/>
              <a:gd name="T5" fmla="*/ 2147483647 h 744"/>
              <a:gd name="T6" fmla="*/ 2147483647 w 616"/>
              <a:gd name="T7" fmla="*/ 2147483647 h 744"/>
              <a:gd name="T8" fmla="*/ 2147483647 w 616"/>
              <a:gd name="T9" fmla="*/ 2147483647 h 744"/>
              <a:gd name="T10" fmla="*/ 2147483647 w 616"/>
              <a:gd name="T11" fmla="*/ 2147483647 h 744"/>
              <a:gd name="T12" fmla="*/ 2147483647 w 616"/>
              <a:gd name="T13" fmla="*/ 2147483647 h 744"/>
              <a:gd name="T14" fmla="*/ 2147483647 w 616"/>
              <a:gd name="T15" fmla="*/ 2147483647 h 744"/>
              <a:gd name="T16" fmla="*/ 2147483647 w 616"/>
              <a:gd name="T17" fmla="*/ 2147483647 h 744"/>
              <a:gd name="T18" fmla="*/ 2147483647 w 616"/>
              <a:gd name="T19" fmla="*/ 2147483647 h 744"/>
              <a:gd name="T20" fmla="*/ 2147483647 w 616"/>
              <a:gd name="T21" fmla="*/ 2147483647 h 7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6"/>
              <a:gd name="T34" fmla="*/ 0 h 744"/>
              <a:gd name="T35" fmla="*/ 616 w 616"/>
              <a:gd name="T36" fmla="*/ 744 h 7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6" h="744">
                <a:moveTo>
                  <a:pt x="56" y="24"/>
                </a:moveTo>
                <a:cubicBezTo>
                  <a:pt x="40" y="48"/>
                  <a:pt x="0" y="232"/>
                  <a:pt x="8" y="312"/>
                </a:cubicBezTo>
                <a:cubicBezTo>
                  <a:pt x="16" y="392"/>
                  <a:pt x="56" y="448"/>
                  <a:pt x="104" y="504"/>
                </a:cubicBezTo>
                <a:cubicBezTo>
                  <a:pt x="152" y="560"/>
                  <a:pt x="224" y="608"/>
                  <a:pt x="296" y="648"/>
                </a:cubicBezTo>
                <a:cubicBezTo>
                  <a:pt x="368" y="688"/>
                  <a:pt x="488" y="744"/>
                  <a:pt x="536" y="744"/>
                </a:cubicBezTo>
                <a:cubicBezTo>
                  <a:pt x="584" y="744"/>
                  <a:pt x="616" y="680"/>
                  <a:pt x="584" y="648"/>
                </a:cubicBezTo>
                <a:cubicBezTo>
                  <a:pt x="552" y="616"/>
                  <a:pt x="408" y="592"/>
                  <a:pt x="344" y="552"/>
                </a:cubicBezTo>
                <a:cubicBezTo>
                  <a:pt x="280" y="512"/>
                  <a:pt x="240" y="448"/>
                  <a:pt x="200" y="408"/>
                </a:cubicBezTo>
                <a:cubicBezTo>
                  <a:pt x="160" y="368"/>
                  <a:pt x="120" y="352"/>
                  <a:pt x="104" y="312"/>
                </a:cubicBezTo>
                <a:cubicBezTo>
                  <a:pt x="88" y="272"/>
                  <a:pt x="112" y="216"/>
                  <a:pt x="104" y="168"/>
                </a:cubicBezTo>
                <a:cubicBezTo>
                  <a:pt x="96" y="120"/>
                  <a:pt x="72" y="0"/>
                  <a:pt x="56" y="24"/>
                </a:cubicBezTo>
                <a:close/>
              </a:path>
            </a:pathLst>
          </a:custGeom>
          <a:solidFill>
            <a:srgbClr val="66FF33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7" name="未知"/>
          <p:cNvSpPr>
            <a:spLocks/>
          </p:cNvSpPr>
          <p:nvPr/>
        </p:nvSpPr>
        <p:spPr bwMode="auto">
          <a:xfrm rot="18572481" flipH="1">
            <a:off x="6905625" y="3327400"/>
            <a:ext cx="977900" cy="1181100"/>
          </a:xfrm>
          <a:custGeom>
            <a:avLst/>
            <a:gdLst>
              <a:gd name="T0" fmla="*/ 2147483647 w 616"/>
              <a:gd name="T1" fmla="*/ 2147483647 h 744"/>
              <a:gd name="T2" fmla="*/ 2147483647 w 616"/>
              <a:gd name="T3" fmla="*/ 2147483647 h 744"/>
              <a:gd name="T4" fmla="*/ 2147483647 w 616"/>
              <a:gd name="T5" fmla="*/ 2147483647 h 744"/>
              <a:gd name="T6" fmla="*/ 2147483647 w 616"/>
              <a:gd name="T7" fmla="*/ 2147483647 h 744"/>
              <a:gd name="T8" fmla="*/ 2147483647 w 616"/>
              <a:gd name="T9" fmla="*/ 2147483647 h 744"/>
              <a:gd name="T10" fmla="*/ 2147483647 w 616"/>
              <a:gd name="T11" fmla="*/ 2147483647 h 744"/>
              <a:gd name="T12" fmla="*/ 2147483647 w 616"/>
              <a:gd name="T13" fmla="*/ 2147483647 h 744"/>
              <a:gd name="T14" fmla="*/ 2147483647 w 616"/>
              <a:gd name="T15" fmla="*/ 2147483647 h 744"/>
              <a:gd name="T16" fmla="*/ 2147483647 w 616"/>
              <a:gd name="T17" fmla="*/ 2147483647 h 744"/>
              <a:gd name="T18" fmla="*/ 2147483647 w 616"/>
              <a:gd name="T19" fmla="*/ 2147483647 h 744"/>
              <a:gd name="T20" fmla="*/ 2147483647 w 616"/>
              <a:gd name="T21" fmla="*/ 2147483647 h 7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6"/>
              <a:gd name="T34" fmla="*/ 0 h 744"/>
              <a:gd name="T35" fmla="*/ 616 w 616"/>
              <a:gd name="T36" fmla="*/ 744 h 7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6" h="744">
                <a:moveTo>
                  <a:pt x="56" y="24"/>
                </a:moveTo>
                <a:cubicBezTo>
                  <a:pt x="40" y="48"/>
                  <a:pt x="0" y="232"/>
                  <a:pt x="8" y="312"/>
                </a:cubicBezTo>
                <a:cubicBezTo>
                  <a:pt x="16" y="392"/>
                  <a:pt x="56" y="448"/>
                  <a:pt x="104" y="504"/>
                </a:cubicBezTo>
                <a:cubicBezTo>
                  <a:pt x="152" y="560"/>
                  <a:pt x="224" y="608"/>
                  <a:pt x="296" y="648"/>
                </a:cubicBezTo>
                <a:cubicBezTo>
                  <a:pt x="368" y="688"/>
                  <a:pt x="488" y="744"/>
                  <a:pt x="536" y="744"/>
                </a:cubicBezTo>
                <a:cubicBezTo>
                  <a:pt x="584" y="744"/>
                  <a:pt x="616" y="680"/>
                  <a:pt x="584" y="648"/>
                </a:cubicBezTo>
                <a:cubicBezTo>
                  <a:pt x="552" y="616"/>
                  <a:pt x="408" y="592"/>
                  <a:pt x="344" y="552"/>
                </a:cubicBezTo>
                <a:cubicBezTo>
                  <a:pt x="280" y="512"/>
                  <a:pt x="240" y="448"/>
                  <a:pt x="200" y="408"/>
                </a:cubicBezTo>
                <a:cubicBezTo>
                  <a:pt x="160" y="368"/>
                  <a:pt x="120" y="352"/>
                  <a:pt x="104" y="312"/>
                </a:cubicBezTo>
                <a:cubicBezTo>
                  <a:pt x="88" y="272"/>
                  <a:pt x="112" y="216"/>
                  <a:pt x="104" y="168"/>
                </a:cubicBezTo>
                <a:cubicBezTo>
                  <a:pt x="96" y="120"/>
                  <a:pt x="72" y="0"/>
                  <a:pt x="56" y="24"/>
                </a:cubicBezTo>
                <a:close/>
              </a:path>
            </a:pathLst>
          </a:custGeom>
          <a:solidFill>
            <a:srgbClr val="66FF33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8" name="未知"/>
          <p:cNvSpPr>
            <a:spLocks/>
          </p:cNvSpPr>
          <p:nvPr/>
        </p:nvSpPr>
        <p:spPr bwMode="auto">
          <a:xfrm flipH="1">
            <a:off x="2819400" y="3886200"/>
            <a:ext cx="977900" cy="1181100"/>
          </a:xfrm>
          <a:custGeom>
            <a:avLst/>
            <a:gdLst>
              <a:gd name="T0" fmla="*/ 2147483647 w 616"/>
              <a:gd name="T1" fmla="*/ 2147483647 h 744"/>
              <a:gd name="T2" fmla="*/ 2147483647 w 616"/>
              <a:gd name="T3" fmla="*/ 2147483647 h 744"/>
              <a:gd name="T4" fmla="*/ 2147483647 w 616"/>
              <a:gd name="T5" fmla="*/ 2147483647 h 744"/>
              <a:gd name="T6" fmla="*/ 2147483647 w 616"/>
              <a:gd name="T7" fmla="*/ 2147483647 h 744"/>
              <a:gd name="T8" fmla="*/ 2147483647 w 616"/>
              <a:gd name="T9" fmla="*/ 2147483647 h 744"/>
              <a:gd name="T10" fmla="*/ 2147483647 w 616"/>
              <a:gd name="T11" fmla="*/ 2147483647 h 744"/>
              <a:gd name="T12" fmla="*/ 2147483647 w 616"/>
              <a:gd name="T13" fmla="*/ 2147483647 h 744"/>
              <a:gd name="T14" fmla="*/ 2147483647 w 616"/>
              <a:gd name="T15" fmla="*/ 2147483647 h 744"/>
              <a:gd name="T16" fmla="*/ 2147483647 w 616"/>
              <a:gd name="T17" fmla="*/ 2147483647 h 744"/>
              <a:gd name="T18" fmla="*/ 2147483647 w 616"/>
              <a:gd name="T19" fmla="*/ 2147483647 h 744"/>
              <a:gd name="T20" fmla="*/ 2147483647 w 616"/>
              <a:gd name="T21" fmla="*/ 2147483647 h 7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6"/>
              <a:gd name="T34" fmla="*/ 0 h 744"/>
              <a:gd name="T35" fmla="*/ 616 w 616"/>
              <a:gd name="T36" fmla="*/ 744 h 7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6" h="744">
                <a:moveTo>
                  <a:pt x="56" y="24"/>
                </a:moveTo>
                <a:cubicBezTo>
                  <a:pt x="40" y="48"/>
                  <a:pt x="0" y="232"/>
                  <a:pt x="8" y="312"/>
                </a:cubicBezTo>
                <a:cubicBezTo>
                  <a:pt x="16" y="392"/>
                  <a:pt x="56" y="448"/>
                  <a:pt x="104" y="504"/>
                </a:cubicBezTo>
                <a:cubicBezTo>
                  <a:pt x="152" y="560"/>
                  <a:pt x="224" y="608"/>
                  <a:pt x="296" y="648"/>
                </a:cubicBezTo>
                <a:cubicBezTo>
                  <a:pt x="368" y="688"/>
                  <a:pt x="488" y="744"/>
                  <a:pt x="536" y="744"/>
                </a:cubicBezTo>
                <a:cubicBezTo>
                  <a:pt x="584" y="744"/>
                  <a:pt x="616" y="680"/>
                  <a:pt x="584" y="648"/>
                </a:cubicBezTo>
                <a:cubicBezTo>
                  <a:pt x="552" y="616"/>
                  <a:pt x="408" y="592"/>
                  <a:pt x="344" y="552"/>
                </a:cubicBezTo>
                <a:cubicBezTo>
                  <a:pt x="280" y="512"/>
                  <a:pt x="240" y="448"/>
                  <a:pt x="200" y="408"/>
                </a:cubicBezTo>
                <a:cubicBezTo>
                  <a:pt x="160" y="368"/>
                  <a:pt x="120" y="352"/>
                  <a:pt x="104" y="312"/>
                </a:cubicBezTo>
                <a:cubicBezTo>
                  <a:pt x="88" y="272"/>
                  <a:pt x="112" y="216"/>
                  <a:pt x="104" y="168"/>
                </a:cubicBezTo>
                <a:cubicBezTo>
                  <a:pt x="96" y="120"/>
                  <a:pt x="72" y="0"/>
                  <a:pt x="56" y="24"/>
                </a:cubicBezTo>
                <a:close/>
              </a:path>
            </a:pathLst>
          </a:custGeom>
          <a:solidFill>
            <a:srgbClr val="66FF33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580063" y="2565400"/>
            <a:ext cx="1981200" cy="1981200"/>
            <a:chOff x="0" y="0"/>
            <a:chExt cx="960" cy="960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0" y="0"/>
              <a:ext cx="960" cy="960"/>
            </a:xfrm>
            <a:prstGeom prst="ellipse">
              <a:avLst/>
            </a:prstGeom>
            <a:solidFill>
              <a:srgbClr val="FF3399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44"/>
              <a:ext cx="656" cy="720"/>
              <a:chOff x="0" y="0"/>
              <a:chExt cx="656" cy="720"/>
            </a:xfrm>
          </p:grpSpPr>
          <p:sp>
            <p:nvSpPr>
              <p:cNvPr id="31752" name="未知"/>
              <p:cNvSpPr>
                <a:spLocks/>
              </p:cNvSpPr>
              <p:nvPr/>
            </p:nvSpPr>
            <p:spPr bwMode="auto">
              <a:xfrm flipH="1" flipV="1">
                <a:off x="0" y="0"/>
                <a:ext cx="272" cy="188"/>
              </a:xfrm>
              <a:custGeom>
                <a:avLst/>
                <a:gdLst>
                  <a:gd name="T0" fmla="*/ 0 w 240"/>
                  <a:gd name="T1" fmla="*/ 20766 h 96"/>
                  <a:gd name="T2" fmla="*/ 263 w 240"/>
                  <a:gd name="T3" fmla="*/ 0 h 96"/>
                  <a:gd name="T4" fmla="*/ 654 w 240"/>
                  <a:gd name="T5" fmla="*/ 20766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3" name="未知"/>
              <p:cNvSpPr>
                <a:spLocks/>
              </p:cNvSpPr>
              <p:nvPr/>
            </p:nvSpPr>
            <p:spPr bwMode="auto">
              <a:xfrm flipV="1">
                <a:off x="384" y="0"/>
                <a:ext cx="272" cy="188"/>
              </a:xfrm>
              <a:custGeom>
                <a:avLst/>
                <a:gdLst>
                  <a:gd name="T0" fmla="*/ 0 w 240"/>
                  <a:gd name="T1" fmla="*/ 20766 h 96"/>
                  <a:gd name="T2" fmla="*/ 263 w 240"/>
                  <a:gd name="T3" fmla="*/ 0 h 96"/>
                  <a:gd name="T4" fmla="*/ 654 w 240"/>
                  <a:gd name="T5" fmla="*/ 20766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48" y="236"/>
                <a:ext cx="217" cy="187"/>
                <a:chOff x="0" y="0"/>
                <a:chExt cx="192" cy="96"/>
              </a:xfrm>
            </p:grpSpPr>
            <p:sp>
              <p:nvSpPr>
                <p:cNvPr id="31755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756" name="Oval 12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374" y="236"/>
                <a:ext cx="218" cy="187"/>
                <a:chOff x="0" y="0"/>
                <a:chExt cx="192" cy="96"/>
              </a:xfrm>
            </p:grpSpPr>
            <p:sp>
              <p:nvSpPr>
                <p:cNvPr id="31758" name="Oval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759" name="Oval 15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1760" name="未知"/>
              <p:cNvSpPr>
                <a:spLocks/>
              </p:cNvSpPr>
              <p:nvPr/>
            </p:nvSpPr>
            <p:spPr bwMode="auto">
              <a:xfrm flipV="1">
                <a:off x="211" y="611"/>
                <a:ext cx="326" cy="109"/>
              </a:xfrm>
              <a:custGeom>
                <a:avLst/>
                <a:gdLst>
                  <a:gd name="T0" fmla="*/ 0 w 384"/>
                  <a:gd name="T1" fmla="*/ 0 h 56"/>
                  <a:gd name="T2" fmla="*/ 26 w 384"/>
                  <a:gd name="T3" fmla="*/ 9831 h 56"/>
                  <a:gd name="T4" fmla="*/ 51 w 384"/>
                  <a:gd name="T5" fmla="*/ 9831 h 56"/>
                  <a:gd name="T6" fmla="*/ 104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76400" y="2743200"/>
            <a:ext cx="2057400" cy="1981200"/>
            <a:chOff x="0" y="0"/>
            <a:chExt cx="960" cy="960"/>
          </a:xfrm>
        </p:grpSpPr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0" y="0"/>
              <a:ext cx="960" cy="960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" y="144"/>
              <a:ext cx="656" cy="720"/>
              <a:chOff x="0" y="0"/>
              <a:chExt cx="656" cy="720"/>
            </a:xfrm>
          </p:grpSpPr>
          <p:sp>
            <p:nvSpPr>
              <p:cNvPr id="31764" name="未知"/>
              <p:cNvSpPr>
                <a:spLocks/>
              </p:cNvSpPr>
              <p:nvPr/>
            </p:nvSpPr>
            <p:spPr bwMode="auto">
              <a:xfrm flipH="1" flipV="1">
                <a:off x="0" y="0"/>
                <a:ext cx="272" cy="188"/>
              </a:xfrm>
              <a:custGeom>
                <a:avLst/>
                <a:gdLst>
                  <a:gd name="T0" fmla="*/ 0 w 240"/>
                  <a:gd name="T1" fmla="*/ 20766 h 96"/>
                  <a:gd name="T2" fmla="*/ 263 w 240"/>
                  <a:gd name="T3" fmla="*/ 0 h 96"/>
                  <a:gd name="T4" fmla="*/ 654 w 240"/>
                  <a:gd name="T5" fmla="*/ 20766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5" name="未知"/>
              <p:cNvSpPr>
                <a:spLocks/>
              </p:cNvSpPr>
              <p:nvPr/>
            </p:nvSpPr>
            <p:spPr bwMode="auto">
              <a:xfrm flipV="1">
                <a:off x="384" y="0"/>
                <a:ext cx="272" cy="188"/>
              </a:xfrm>
              <a:custGeom>
                <a:avLst/>
                <a:gdLst>
                  <a:gd name="T0" fmla="*/ 0 w 240"/>
                  <a:gd name="T1" fmla="*/ 20766 h 96"/>
                  <a:gd name="T2" fmla="*/ 263 w 240"/>
                  <a:gd name="T3" fmla="*/ 0 h 96"/>
                  <a:gd name="T4" fmla="*/ 654 w 240"/>
                  <a:gd name="T5" fmla="*/ 20766 h 96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96"/>
                  <a:gd name="T11" fmla="*/ 240 w 240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96">
                    <a:moveTo>
                      <a:pt x="0" y="96"/>
                    </a:moveTo>
                    <a:cubicBezTo>
                      <a:pt x="28" y="48"/>
                      <a:pt x="56" y="0"/>
                      <a:pt x="96" y="0"/>
                    </a:cubicBezTo>
                    <a:cubicBezTo>
                      <a:pt x="136" y="0"/>
                      <a:pt x="224" y="80"/>
                      <a:pt x="240" y="9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48" y="236"/>
                <a:ext cx="217" cy="187"/>
                <a:chOff x="0" y="0"/>
                <a:chExt cx="192" cy="96"/>
              </a:xfrm>
            </p:grpSpPr>
            <p:sp>
              <p:nvSpPr>
                <p:cNvPr id="31767" name="Oval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768" name="Oval 24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374" y="236"/>
                <a:ext cx="218" cy="187"/>
                <a:chOff x="0" y="0"/>
                <a:chExt cx="192" cy="96"/>
              </a:xfrm>
            </p:grpSpPr>
            <p:sp>
              <p:nvSpPr>
                <p:cNvPr id="31770" name="Oval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" cy="9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771" name="Oval 27"/>
                <p:cNvSpPr>
                  <a:spLocks noChangeArrowheads="1"/>
                </p:cNvSpPr>
                <p:nvPr/>
              </p:nvSpPr>
              <p:spPr bwMode="auto">
                <a:xfrm>
                  <a:off x="48" y="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1772" name="未知"/>
              <p:cNvSpPr>
                <a:spLocks/>
              </p:cNvSpPr>
              <p:nvPr/>
            </p:nvSpPr>
            <p:spPr bwMode="auto">
              <a:xfrm flipV="1">
                <a:off x="211" y="611"/>
                <a:ext cx="326" cy="109"/>
              </a:xfrm>
              <a:custGeom>
                <a:avLst/>
                <a:gdLst>
                  <a:gd name="T0" fmla="*/ 0 w 384"/>
                  <a:gd name="T1" fmla="*/ 0 h 56"/>
                  <a:gd name="T2" fmla="*/ 26 w 384"/>
                  <a:gd name="T3" fmla="*/ 9831 h 56"/>
                  <a:gd name="T4" fmla="*/ 51 w 384"/>
                  <a:gd name="T5" fmla="*/ 9831 h 56"/>
                  <a:gd name="T6" fmla="*/ 104 w 384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4"/>
                  <a:gd name="T13" fmla="*/ 0 h 56"/>
                  <a:gd name="T14" fmla="*/ 384 w 38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4" h="56">
                    <a:moveTo>
                      <a:pt x="0" y="0"/>
                    </a:moveTo>
                    <a:cubicBezTo>
                      <a:pt x="32" y="20"/>
                      <a:pt x="64" y="40"/>
                      <a:pt x="96" y="48"/>
                    </a:cubicBezTo>
                    <a:cubicBezTo>
                      <a:pt x="128" y="56"/>
                      <a:pt x="144" y="56"/>
                      <a:pt x="192" y="48"/>
                    </a:cubicBezTo>
                    <a:cubicBezTo>
                      <a:pt x="240" y="40"/>
                      <a:pt x="352" y="8"/>
                      <a:pt x="384" y="0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1773" name="AutoShape 29" descr="小棋盘"/>
          <p:cNvSpPr>
            <a:spLocks noChangeArrowheads="1"/>
          </p:cNvSpPr>
          <p:nvPr/>
        </p:nvSpPr>
        <p:spPr bwMode="auto">
          <a:xfrm>
            <a:off x="611188" y="476250"/>
            <a:ext cx="3581400" cy="1371600"/>
          </a:xfrm>
          <a:prstGeom prst="cloudCallout">
            <a:avLst>
              <a:gd name="adj1" fmla="val 8245"/>
              <a:gd name="adj2" fmla="val 10208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FFFF"/>
                </a:solidFill>
                <a:latin typeface="Times New Roman" pitchFamily="18" charset="0"/>
                <a:ea typeface="仿宋_GB2312" pitchFamily="49" charset="-122"/>
              </a:rPr>
              <a:t>我只有一个电子，太少了</a:t>
            </a:r>
          </a:p>
        </p:txBody>
      </p:sp>
      <p:sp>
        <p:nvSpPr>
          <p:cNvPr id="31774" name="AutoShape 30" descr="小棋盘"/>
          <p:cNvSpPr>
            <a:spLocks noChangeArrowheads="1"/>
          </p:cNvSpPr>
          <p:nvPr/>
        </p:nvSpPr>
        <p:spPr bwMode="auto">
          <a:xfrm>
            <a:off x="6019800" y="381000"/>
            <a:ext cx="2590800" cy="1524000"/>
          </a:xfrm>
          <a:prstGeom prst="cloudCallout">
            <a:avLst>
              <a:gd name="adj1" fmla="val -22731"/>
              <a:gd name="adj2" fmla="val 8552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FFFF"/>
                </a:solidFill>
                <a:latin typeface="Times New Roman" pitchFamily="18" charset="0"/>
                <a:ea typeface="仿宋_GB2312" pitchFamily="49" charset="-122"/>
              </a:rPr>
              <a:t>我也少一个电子</a:t>
            </a:r>
          </a:p>
        </p:txBody>
      </p:sp>
      <p:sp>
        <p:nvSpPr>
          <p:cNvPr id="31775" name="未知"/>
          <p:cNvSpPr>
            <a:spLocks/>
          </p:cNvSpPr>
          <p:nvPr/>
        </p:nvSpPr>
        <p:spPr bwMode="auto">
          <a:xfrm>
            <a:off x="1600200" y="3886200"/>
            <a:ext cx="977900" cy="1181100"/>
          </a:xfrm>
          <a:custGeom>
            <a:avLst/>
            <a:gdLst>
              <a:gd name="T0" fmla="*/ 2147483647 w 616"/>
              <a:gd name="T1" fmla="*/ 2147483647 h 744"/>
              <a:gd name="T2" fmla="*/ 2147483647 w 616"/>
              <a:gd name="T3" fmla="*/ 2147483647 h 744"/>
              <a:gd name="T4" fmla="*/ 2147483647 w 616"/>
              <a:gd name="T5" fmla="*/ 2147483647 h 744"/>
              <a:gd name="T6" fmla="*/ 2147483647 w 616"/>
              <a:gd name="T7" fmla="*/ 2147483647 h 744"/>
              <a:gd name="T8" fmla="*/ 2147483647 w 616"/>
              <a:gd name="T9" fmla="*/ 2147483647 h 744"/>
              <a:gd name="T10" fmla="*/ 2147483647 w 616"/>
              <a:gd name="T11" fmla="*/ 2147483647 h 744"/>
              <a:gd name="T12" fmla="*/ 2147483647 w 616"/>
              <a:gd name="T13" fmla="*/ 2147483647 h 744"/>
              <a:gd name="T14" fmla="*/ 2147483647 w 616"/>
              <a:gd name="T15" fmla="*/ 2147483647 h 744"/>
              <a:gd name="T16" fmla="*/ 2147483647 w 616"/>
              <a:gd name="T17" fmla="*/ 2147483647 h 744"/>
              <a:gd name="T18" fmla="*/ 2147483647 w 616"/>
              <a:gd name="T19" fmla="*/ 2147483647 h 744"/>
              <a:gd name="T20" fmla="*/ 2147483647 w 616"/>
              <a:gd name="T21" fmla="*/ 2147483647 h 7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6"/>
              <a:gd name="T34" fmla="*/ 0 h 744"/>
              <a:gd name="T35" fmla="*/ 616 w 616"/>
              <a:gd name="T36" fmla="*/ 744 h 7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6" h="744">
                <a:moveTo>
                  <a:pt x="56" y="24"/>
                </a:moveTo>
                <a:cubicBezTo>
                  <a:pt x="40" y="48"/>
                  <a:pt x="0" y="232"/>
                  <a:pt x="8" y="312"/>
                </a:cubicBezTo>
                <a:cubicBezTo>
                  <a:pt x="16" y="392"/>
                  <a:pt x="56" y="448"/>
                  <a:pt x="104" y="504"/>
                </a:cubicBezTo>
                <a:cubicBezTo>
                  <a:pt x="152" y="560"/>
                  <a:pt x="224" y="608"/>
                  <a:pt x="296" y="648"/>
                </a:cubicBezTo>
                <a:cubicBezTo>
                  <a:pt x="368" y="688"/>
                  <a:pt x="488" y="744"/>
                  <a:pt x="536" y="744"/>
                </a:cubicBezTo>
                <a:cubicBezTo>
                  <a:pt x="584" y="744"/>
                  <a:pt x="616" y="680"/>
                  <a:pt x="584" y="648"/>
                </a:cubicBezTo>
                <a:cubicBezTo>
                  <a:pt x="552" y="616"/>
                  <a:pt x="408" y="592"/>
                  <a:pt x="344" y="552"/>
                </a:cubicBezTo>
                <a:cubicBezTo>
                  <a:pt x="280" y="512"/>
                  <a:pt x="240" y="448"/>
                  <a:pt x="200" y="408"/>
                </a:cubicBezTo>
                <a:cubicBezTo>
                  <a:pt x="160" y="368"/>
                  <a:pt x="120" y="352"/>
                  <a:pt x="104" y="312"/>
                </a:cubicBezTo>
                <a:cubicBezTo>
                  <a:pt x="88" y="272"/>
                  <a:pt x="112" y="216"/>
                  <a:pt x="104" y="168"/>
                </a:cubicBezTo>
                <a:cubicBezTo>
                  <a:pt x="96" y="120"/>
                  <a:pt x="72" y="0"/>
                  <a:pt x="56" y="24"/>
                </a:cubicBezTo>
                <a:close/>
              </a:path>
            </a:pathLst>
          </a:custGeom>
          <a:solidFill>
            <a:srgbClr val="66FF33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6" name="Oval 32"/>
          <p:cNvSpPr>
            <a:spLocks noChangeArrowheads="1"/>
          </p:cNvSpPr>
          <p:nvPr/>
        </p:nvSpPr>
        <p:spPr bwMode="auto">
          <a:xfrm>
            <a:off x="2514600" y="4724400"/>
            <a:ext cx="457200" cy="5334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Times New Roman" pitchFamily="18" charset="0"/>
              </a:rPr>
              <a:t>e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2051050" y="609282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itchFamily="18" charset="0"/>
              </a:rPr>
              <a:t>Ｈ 原子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5940425" y="609282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Cl  </a:t>
            </a:r>
            <a:r>
              <a:rPr lang="zh-CN" altLang="en-US" sz="2800" b="1">
                <a:latin typeface="Times New Roman" pitchFamily="18" charset="0"/>
              </a:rPr>
              <a:t>原子</a:t>
            </a: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268538" y="5532438"/>
            <a:ext cx="1081087" cy="792162"/>
            <a:chOff x="0" y="0"/>
            <a:chExt cx="681" cy="499"/>
          </a:xfrm>
        </p:grpSpPr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1" y="45"/>
              <a:ext cx="408" cy="408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1" name="Text Box 37"/>
            <p:cNvSpPr txBox="1">
              <a:spLocks noChangeArrowheads="1"/>
            </p:cNvSpPr>
            <p:nvPr/>
          </p:nvSpPr>
          <p:spPr bwMode="auto">
            <a:xfrm>
              <a:off x="0" y="91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+1</a:t>
              </a:r>
            </a:p>
          </p:txBody>
        </p:sp>
        <p:sp>
          <p:nvSpPr>
            <p:cNvPr id="31782" name="Arc 38"/>
            <p:cNvSpPr>
              <a:spLocks/>
            </p:cNvSpPr>
            <p:nvPr/>
          </p:nvSpPr>
          <p:spPr bwMode="auto">
            <a:xfrm rot="2212194">
              <a:off x="182" y="0"/>
              <a:ext cx="408" cy="49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3" name="Text Box 39"/>
            <p:cNvSpPr txBox="1">
              <a:spLocks noChangeArrowheads="1"/>
            </p:cNvSpPr>
            <p:nvPr/>
          </p:nvSpPr>
          <p:spPr bwMode="auto">
            <a:xfrm>
              <a:off x="409" y="136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1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5795963" y="5013325"/>
            <a:ext cx="2016125" cy="936625"/>
            <a:chOff x="0" y="0"/>
            <a:chExt cx="1270" cy="590"/>
          </a:xfrm>
        </p:grpSpPr>
        <p:sp>
          <p:nvSpPr>
            <p:cNvPr id="31785" name="Oval 41"/>
            <p:cNvSpPr>
              <a:spLocks noChangeArrowheads="1"/>
            </p:cNvSpPr>
            <p:nvPr/>
          </p:nvSpPr>
          <p:spPr bwMode="auto">
            <a:xfrm>
              <a:off x="545" y="45"/>
              <a:ext cx="499" cy="499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6" name="Text Box 42"/>
            <p:cNvSpPr txBox="1">
              <a:spLocks noChangeArrowheads="1"/>
            </p:cNvSpPr>
            <p:nvPr/>
          </p:nvSpPr>
          <p:spPr bwMode="auto">
            <a:xfrm>
              <a:off x="590" y="136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+17</a:t>
              </a:r>
            </a:p>
          </p:txBody>
        </p:sp>
        <p:sp>
          <p:nvSpPr>
            <p:cNvPr id="31787" name="Arc 43"/>
            <p:cNvSpPr>
              <a:spLocks/>
            </p:cNvSpPr>
            <p:nvPr/>
          </p:nvSpPr>
          <p:spPr bwMode="auto">
            <a:xfrm rot="19725880" flipH="1">
              <a:off x="182" y="0"/>
              <a:ext cx="499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8" name="Arc 44"/>
            <p:cNvSpPr>
              <a:spLocks/>
            </p:cNvSpPr>
            <p:nvPr/>
          </p:nvSpPr>
          <p:spPr bwMode="auto">
            <a:xfrm rot="19725880" flipH="1">
              <a:off x="363" y="0"/>
              <a:ext cx="499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89" name="Arc 45"/>
            <p:cNvSpPr>
              <a:spLocks/>
            </p:cNvSpPr>
            <p:nvPr/>
          </p:nvSpPr>
          <p:spPr bwMode="auto">
            <a:xfrm rot="19725880" flipH="1">
              <a:off x="0" y="0"/>
              <a:ext cx="499" cy="5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790" name="Text Box 46"/>
            <p:cNvSpPr txBox="1">
              <a:spLocks noChangeArrowheads="1"/>
            </p:cNvSpPr>
            <p:nvPr/>
          </p:nvSpPr>
          <p:spPr bwMode="auto">
            <a:xfrm>
              <a:off x="1" y="227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7</a:t>
              </a:r>
            </a:p>
          </p:txBody>
        </p:sp>
        <p:sp>
          <p:nvSpPr>
            <p:cNvPr id="31791" name="Text Box 47"/>
            <p:cNvSpPr txBox="1">
              <a:spLocks noChangeArrowheads="1"/>
            </p:cNvSpPr>
            <p:nvPr/>
          </p:nvSpPr>
          <p:spPr bwMode="auto">
            <a:xfrm>
              <a:off x="182" y="203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8</a:t>
              </a:r>
            </a:p>
          </p:txBody>
        </p:sp>
        <p:sp>
          <p:nvSpPr>
            <p:cNvPr id="31792" name="Text Box 48"/>
            <p:cNvSpPr txBox="1">
              <a:spLocks noChangeArrowheads="1"/>
            </p:cNvSpPr>
            <p:nvPr/>
          </p:nvSpPr>
          <p:spPr bwMode="auto">
            <a:xfrm>
              <a:off x="363" y="203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2</a:t>
              </a:r>
            </a:p>
          </p:txBody>
        </p:sp>
      </p:grpSp>
      <p:pic>
        <p:nvPicPr>
          <p:cNvPr id="49" name="Picture 16" descr="PE0175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000108"/>
            <a:ext cx="1428760" cy="224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AutoShape 17" descr="蓝色砂纸"/>
          <p:cNvSpPr>
            <a:spLocks noChangeArrowheads="1"/>
          </p:cNvSpPr>
          <p:nvPr/>
        </p:nvSpPr>
        <p:spPr bwMode="auto">
          <a:xfrm>
            <a:off x="2714612" y="285728"/>
            <a:ext cx="4286280" cy="642942"/>
          </a:xfrm>
          <a:prstGeom prst="wedgeRoundRectCallout">
            <a:avLst>
              <a:gd name="adj1" fmla="val -3176"/>
              <a:gd name="adj2" fmla="val 73569"/>
              <a:gd name="adj3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 cmpd="sng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Times New Roman" pitchFamily="18" charset="0"/>
              </a:rPr>
              <a:t>二位好！我有一个好办法</a:t>
            </a:r>
            <a:r>
              <a:rPr lang="zh-CN" altLang="en-US" sz="2400" b="1" dirty="0" smtClean="0">
                <a:latin typeface="Times New Roman" pitchFamily="18" charset="0"/>
              </a:rPr>
              <a:t>．</a:t>
            </a:r>
            <a:endParaRPr lang="zh-CN" altLang="en-US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3" grpId="0" animBg="1" autoUpdateAnimBg="0"/>
      <p:bldP spid="31773" grpId="1" animBg="1"/>
      <p:bldP spid="31774" grpId="0" animBg="1" autoUpdateAnimBg="0"/>
      <p:bldP spid="31774" grpId="1" animBg="1"/>
      <p:bldP spid="50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4214810" y="1357298"/>
            <a:ext cx="2387600" cy="2476500"/>
            <a:chOff x="5210184" y="1428736"/>
            <a:chExt cx="2387600" cy="2476500"/>
          </a:xfrm>
        </p:grpSpPr>
        <p:sp>
          <p:nvSpPr>
            <p:cNvPr id="33794" name="未知"/>
            <p:cNvSpPr>
              <a:spLocks/>
            </p:cNvSpPr>
            <p:nvPr/>
          </p:nvSpPr>
          <p:spPr bwMode="auto">
            <a:xfrm flipH="1">
              <a:off x="5429256" y="2089124"/>
              <a:ext cx="1143000" cy="1244600"/>
            </a:xfrm>
            <a:custGeom>
              <a:avLst/>
              <a:gdLst>
                <a:gd name="T0" fmla="*/ 2147483647 w 544"/>
                <a:gd name="T1" fmla="*/ 2147483647 h 744"/>
                <a:gd name="T2" fmla="*/ 2147483647 w 544"/>
                <a:gd name="T3" fmla="*/ 2147483647 h 744"/>
                <a:gd name="T4" fmla="*/ 2147483647 w 544"/>
                <a:gd name="T5" fmla="*/ 2147483647 h 744"/>
                <a:gd name="T6" fmla="*/ 2147483647 w 544"/>
                <a:gd name="T7" fmla="*/ 2147483647 h 744"/>
                <a:gd name="T8" fmla="*/ 2147483647 w 544"/>
                <a:gd name="T9" fmla="*/ 2147483647 h 744"/>
                <a:gd name="T10" fmla="*/ 2147483647 w 544"/>
                <a:gd name="T11" fmla="*/ 2147483647 h 744"/>
                <a:gd name="T12" fmla="*/ 2147483647 w 544"/>
                <a:gd name="T13" fmla="*/ 2147483647 h 744"/>
                <a:gd name="T14" fmla="*/ 2147483647 w 544"/>
                <a:gd name="T15" fmla="*/ 2147483647 h 744"/>
                <a:gd name="T16" fmla="*/ 2147483647 w 544"/>
                <a:gd name="T17" fmla="*/ 2147483647 h 744"/>
                <a:gd name="T18" fmla="*/ 2147483647 w 544"/>
                <a:gd name="T19" fmla="*/ 2147483647 h 744"/>
                <a:gd name="T20" fmla="*/ 2147483647 w 544"/>
                <a:gd name="T21" fmla="*/ 2147483647 h 744"/>
                <a:gd name="T22" fmla="*/ 2147483647 w 544"/>
                <a:gd name="T23" fmla="*/ 2147483647 h 7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744"/>
                <a:gd name="T38" fmla="*/ 544 w 544"/>
                <a:gd name="T39" fmla="*/ 744 h 7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744">
                  <a:moveTo>
                    <a:pt x="48" y="16"/>
                  </a:moveTo>
                  <a:cubicBezTo>
                    <a:pt x="96" y="0"/>
                    <a:pt x="264" y="56"/>
                    <a:pt x="336" y="112"/>
                  </a:cubicBezTo>
                  <a:cubicBezTo>
                    <a:pt x="408" y="168"/>
                    <a:pt x="448" y="288"/>
                    <a:pt x="480" y="352"/>
                  </a:cubicBezTo>
                  <a:cubicBezTo>
                    <a:pt x="512" y="416"/>
                    <a:pt x="520" y="440"/>
                    <a:pt x="528" y="496"/>
                  </a:cubicBezTo>
                  <a:cubicBezTo>
                    <a:pt x="536" y="552"/>
                    <a:pt x="544" y="648"/>
                    <a:pt x="528" y="688"/>
                  </a:cubicBezTo>
                  <a:cubicBezTo>
                    <a:pt x="512" y="728"/>
                    <a:pt x="448" y="744"/>
                    <a:pt x="432" y="736"/>
                  </a:cubicBezTo>
                  <a:cubicBezTo>
                    <a:pt x="416" y="728"/>
                    <a:pt x="440" y="680"/>
                    <a:pt x="432" y="640"/>
                  </a:cubicBezTo>
                  <a:cubicBezTo>
                    <a:pt x="424" y="600"/>
                    <a:pt x="408" y="552"/>
                    <a:pt x="384" y="496"/>
                  </a:cubicBezTo>
                  <a:cubicBezTo>
                    <a:pt x="360" y="440"/>
                    <a:pt x="320" y="344"/>
                    <a:pt x="288" y="304"/>
                  </a:cubicBezTo>
                  <a:cubicBezTo>
                    <a:pt x="256" y="264"/>
                    <a:pt x="232" y="272"/>
                    <a:pt x="192" y="256"/>
                  </a:cubicBezTo>
                  <a:cubicBezTo>
                    <a:pt x="152" y="240"/>
                    <a:pt x="72" y="248"/>
                    <a:pt x="48" y="208"/>
                  </a:cubicBezTo>
                  <a:cubicBezTo>
                    <a:pt x="24" y="168"/>
                    <a:pt x="0" y="32"/>
                    <a:pt x="48" y="16"/>
                  </a:cubicBezTo>
                  <a:close/>
                </a:path>
              </a:pathLst>
            </a:custGeom>
            <a:solidFill>
              <a:srgbClr val="00FF00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1" name="未知"/>
            <p:cNvSpPr>
              <a:spLocks/>
            </p:cNvSpPr>
            <p:nvPr/>
          </p:nvSpPr>
          <p:spPr bwMode="auto">
            <a:xfrm flipH="1">
              <a:off x="5210184" y="2508236"/>
              <a:ext cx="2222500" cy="1397000"/>
            </a:xfrm>
            <a:custGeom>
              <a:avLst/>
              <a:gdLst>
                <a:gd name="T0" fmla="*/ 2147483647 w 1368"/>
                <a:gd name="T1" fmla="*/ 2147483647 h 784"/>
                <a:gd name="T2" fmla="*/ 2147483647 w 1368"/>
                <a:gd name="T3" fmla="*/ 2147483647 h 784"/>
                <a:gd name="T4" fmla="*/ 2147483647 w 1368"/>
                <a:gd name="T5" fmla="*/ 2147483647 h 784"/>
                <a:gd name="T6" fmla="*/ 2147483647 w 1368"/>
                <a:gd name="T7" fmla="*/ 2147483647 h 784"/>
                <a:gd name="T8" fmla="*/ 2147483647 w 1368"/>
                <a:gd name="T9" fmla="*/ 2147483647 h 784"/>
                <a:gd name="T10" fmla="*/ 2147483647 w 1368"/>
                <a:gd name="T11" fmla="*/ 2147483647 h 784"/>
                <a:gd name="T12" fmla="*/ 2147483647 w 1368"/>
                <a:gd name="T13" fmla="*/ 2147483647 h 784"/>
                <a:gd name="T14" fmla="*/ 2147483647 w 1368"/>
                <a:gd name="T15" fmla="*/ 2147483647 h 784"/>
                <a:gd name="T16" fmla="*/ 2147483647 w 1368"/>
                <a:gd name="T17" fmla="*/ 2147483647 h 784"/>
                <a:gd name="T18" fmla="*/ 2147483647 w 1368"/>
                <a:gd name="T19" fmla="*/ 2147483647 h 784"/>
                <a:gd name="T20" fmla="*/ 2147483647 w 1368"/>
                <a:gd name="T21" fmla="*/ 2147483647 h 784"/>
                <a:gd name="T22" fmla="*/ 2147483647 w 1368"/>
                <a:gd name="T23" fmla="*/ 2147483647 h 784"/>
                <a:gd name="T24" fmla="*/ 2147483647 w 1368"/>
                <a:gd name="T25" fmla="*/ 2147483647 h 7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"/>
                <a:gd name="T40" fmla="*/ 0 h 784"/>
                <a:gd name="T41" fmla="*/ 1368 w 1368"/>
                <a:gd name="T42" fmla="*/ 784 h 7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" h="784">
                  <a:moveTo>
                    <a:pt x="8" y="160"/>
                  </a:moveTo>
                  <a:cubicBezTo>
                    <a:pt x="0" y="80"/>
                    <a:pt x="16" y="32"/>
                    <a:pt x="56" y="16"/>
                  </a:cubicBezTo>
                  <a:cubicBezTo>
                    <a:pt x="96" y="0"/>
                    <a:pt x="216" y="40"/>
                    <a:pt x="248" y="64"/>
                  </a:cubicBezTo>
                  <a:cubicBezTo>
                    <a:pt x="280" y="88"/>
                    <a:pt x="240" y="96"/>
                    <a:pt x="248" y="160"/>
                  </a:cubicBezTo>
                  <a:cubicBezTo>
                    <a:pt x="256" y="224"/>
                    <a:pt x="232" y="376"/>
                    <a:pt x="296" y="448"/>
                  </a:cubicBezTo>
                  <a:cubicBezTo>
                    <a:pt x="360" y="520"/>
                    <a:pt x="504" y="584"/>
                    <a:pt x="632" y="592"/>
                  </a:cubicBezTo>
                  <a:cubicBezTo>
                    <a:pt x="760" y="600"/>
                    <a:pt x="960" y="520"/>
                    <a:pt x="1064" y="496"/>
                  </a:cubicBezTo>
                  <a:cubicBezTo>
                    <a:pt x="1168" y="472"/>
                    <a:pt x="1224" y="424"/>
                    <a:pt x="1256" y="448"/>
                  </a:cubicBezTo>
                  <a:cubicBezTo>
                    <a:pt x="1288" y="472"/>
                    <a:pt x="1368" y="584"/>
                    <a:pt x="1256" y="640"/>
                  </a:cubicBezTo>
                  <a:cubicBezTo>
                    <a:pt x="1144" y="696"/>
                    <a:pt x="752" y="784"/>
                    <a:pt x="584" y="784"/>
                  </a:cubicBezTo>
                  <a:cubicBezTo>
                    <a:pt x="416" y="784"/>
                    <a:pt x="328" y="688"/>
                    <a:pt x="248" y="640"/>
                  </a:cubicBezTo>
                  <a:cubicBezTo>
                    <a:pt x="168" y="592"/>
                    <a:pt x="144" y="576"/>
                    <a:pt x="104" y="496"/>
                  </a:cubicBezTo>
                  <a:cubicBezTo>
                    <a:pt x="64" y="416"/>
                    <a:pt x="16" y="240"/>
                    <a:pt x="8" y="160"/>
                  </a:cubicBezTo>
                  <a:close/>
                </a:path>
              </a:pathLst>
            </a:custGeom>
            <a:solidFill>
              <a:srgbClr val="00FF00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6073784" y="1428736"/>
              <a:ext cx="1524000" cy="1524000"/>
              <a:chOff x="0" y="0"/>
              <a:chExt cx="960" cy="960"/>
            </a:xfrm>
          </p:grpSpPr>
          <p:sp>
            <p:nvSpPr>
              <p:cNvPr id="33809" name="Oval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960"/>
              </a:xfrm>
              <a:prstGeom prst="ellipse">
                <a:avLst/>
              </a:prstGeom>
              <a:solidFill>
                <a:srgbClr val="D60093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74" y="144"/>
                <a:ext cx="454" cy="624"/>
                <a:chOff x="0" y="0"/>
                <a:chExt cx="812" cy="573"/>
              </a:xfrm>
            </p:grpSpPr>
            <p:sp>
              <p:nvSpPr>
                <p:cNvPr id="33811" name="未知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12" name="未知"/>
                <p:cNvSpPr>
                  <a:spLocks/>
                </p:cNvSpPr>
                <p:nvPr/>
              </p:nvSpPr>
              <p:spPr bwMode="auto">
                <a:xfrm>
                  <a:off x="443" y="0"/>
                  <a:ext cx="369" cy="160"/>
                </a:xfrm>
                <a:custGeom>
                  <a:avLst/>
                  <a:gdLst>
                    <a:gd name="T0" fmla="*/ 0 w 240"/>
                    <a:gd name="T1" fmla="*/ 5728 h 96"/>
                    <a:gd name="T2" fmla="*/ 3017 w 240"/>
                    <a:gd name="T3" fmla="*/ 0 h 96"/>
                    <a:gd name="T4" fmla="*/ 7494 w 240"/>
                    <a:gd name="T5" fmla="*/ 5728 h 96"/>
                    <a:gd name="T6" fmla="*/ 0 60000 65536"/>
                    <a:gd name="T7" fmla="*/ 0 60000 65536"/>
                    <a:gd name="T8" fmla="*/ 0 60000 65536"/>
                    <a:gd name="T9" fmla="*/ 0 w 240"/>
                    <a:gd name="T10" fmla="*/ 0 h 96"/>
                    <a:gd name="T11" fmla="*/ 240 w 240"/>
                    <a:gd name="T12" fmla="*/ 96 h 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0" h="96">
                      <a:moveTo>
                        <a:pt x="0" y="96"/>
                      </a:moveTo>
                      <a:cubicBezTo>
                        <a:pt x="28" y="48"/>
                        <a:pt x="56" y="0"/>
                        <a:pt x="96" y="0"/>
                      </a:cubicBezTo>
                      <a:cubicBezTo>
                        <a:pt x="136" y="0"/>
                        <a:pt x="224" y="80"/>
                        <a:pt x="240" y="96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8" name="Group 21"/>
                <p:cNvGrpSpPr>
                  <a:grpSpLocks/>
                </p:cNvGrpSpPr>
                <p:nvPr/>
              </p:nvGrpSpPr>
              <p:grpSpPr bwMode="auto">
                <a:xfrm>
                  <a:off x="0" y="160"/>
                  <a:ext cx="295" cy="160"/>
                  <a:chOff x="0" y="0"/>
                  <a:chExt cx="192" cy="96"/>
                </a:xfrm>
              </p:grpSpPr>
              <p:sp>
                <p:nvSpPr>
                  <p:cNvPr id="3381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1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" name="Group 24"/>
                <p:cNvGrpSpPr>
                  <a:grpSpLocks/>
                </p:cNvGrpSpPr>
                <p:nvPr/>
              </p:nvGrpSpPr>
              <p:grpSpPr bwMode="auto">
                <a:xfrm>
                  <a:off x="443" y="160"/>
                  <a:ext cx="295" cy="160"/>
                  <a:chOff x="0" y="0"/>
                  <a:chExt cx="192" cy="96"/>
                </a:xfrm>
              </p:grpSpPr>
              <p:sp>
                <p:nvSpPr>
                  <p:cNvPr id="3381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92" cy="9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1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3819" name="未知"/>
                <p:cNvSpPr>
                  <a:spLocks/>
                </p:cNvSpPr>
                <p:nvPr/>
              </p:nvSpPr>
              <p:spPr bwMode="auto">
                <a:xfrm>
                  <a:off x="221" y="480"/>
                  <a:ext cx="443" cy="93"/>
                </a:xfrm>
                <a:custGeom>
                  <a:avLst/>
                  <a:gdLst>
                    <a:gd name="T0" fmla="*/ 0 w 384"/>
                    <a:gd name="T1" fmla="*/ 0 h 56"/>
                    <a:gd name="T2" fmla="*/ 302 w 384"/>
                    <a:gd name="T3" fmla="*/ 2788 h 56"/>
                    <a:gd name="T4" fmla="*/ 601 w 384"/>
                    <a:gd name="T5" fmla="*/ 2788 h 56"/>
                    <a:gd name="T6" fmla="*/ 1207 w 384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56"/>
                    <a:gd name="T14" fmla="*/ 384 w 384"/>
                    <a:gd name="T15" fmla="*/ 56 h 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56">
                      <a:moveTo>
                        <a:pt x="0" y="0"/>
                      </a:moveTo>
                      <a:cubicBezTo>
                        <a:pt x="32" y="20"/>
                        <a:pt x="64" y="40"/>
                        <a:pt x="96" y="48"/>
                      </a:cubicBezTo>
                      <a:cubicBezTo>
                        <a:pt x="128" y="56"/>
                        <a:pt x="144" y="56"/>
                        <a:pt x="192" y="48"/>
                      </a:cubicBezTo>
                      <a:cubicBezTo>
                        <a:pt x="240" y="40"/>
                        <a:pt x="352" y="8"/>
                        <a:pt x="384" y="0"/>
                      </a:cubicBez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56" name="组合 55"/>
          <p:cNvGrpSpPr/>
          <p:nvPr/>
        </p:nvGrpSpPr>
        <p:grpSpPr>
          <a:xfrm>
            <a:off x="2428860" y="1142984"/>
            <a:ext cx="2339440" cy="2547937"/>
            <a:chOff x="2428860" y="1142984"/>
            <a:chExt cx="2339440" cy="2547937"/>
          </a:xfrm>
        </p:grpSpPr>
        <p:sp>
          <p:nvSpPr>
            <p:cNvPr id="33795" name="未知"/>
            <p:cNvSpPr>
              <a:spLocks/>
            </p:cNvSpPr>
            <p:nvPr/>
          </p:nvSpPr>
          <p:spPr bwMode="auto">
            <a:xfrm>
              <a:off x="3214678" y="1857364"/>
              <a:ext cx="1143000" cy="1244600"/>
            </a:xfrm>
            <a:custGeom>
              <a:avLst/>
              <a:gdLst>
                <a:gd name="T0" fmla="*/ 2147483647 w 544"/>
                <a:gd name="T1" fmla="*/ 2147483647 h 744"/>
                <a:gd name="T2" fmla="*/ 2147483647 w 544"/>
                <a:gd name="T3" fmla="*/ 2147483647 h 744"/>
                <a:gd name="T4" fmla="*/ 2147483647 w 544"/>
                <a:gd name="T5" fmla="*/ 2147483647 h 744"/>
                <a:gd name="T6" fmla="*/ 2147483647 w 544"/>
                <a:gd name="T7" fmla="*/ 2147483647 h 744"/>
                <a:gd name="T8" fmla="*/ 2147483647 w 544"/>
                <a:gd name="T9" fmla="*/ 2147483647 h 744"/>
                <a:gd name="T10" fmla="*/ 2147483647 w 544"/>
                <a:gd name="T11" fmla="*/ 2147483647 h 744"/>
                <a:gd name="T12" fmla="*/ 2147483647 w 544"/>
                <a:gd name="T13" fmla="*/ 2147483647 h 744"/>
                <a:gd name="T14" fmla="*/ 2147483647 w 544"/>
                <a:gd name="T15" fmla="*/ 2147483647 h 744"/>
                <a:gd name="T16" fmla="*/ 2147483647 w 544"/>
                <a:gd name="T17" fmla="*/ 2147483647 h 744"/>
                <a:gd name="T18" fmla="*/ 2147483647 w 544"/>
                <a:gd name="T19" fmla="*/ 2147483647 h 744"/>
                <a:gd name="T20" fmla="*/ 2147483647 w 544"/>
                <a:gd name="T21" fmla="*/ 2147483647 h 744"/>
                <a:gd name="T22" fmla="*/ 2147483647 w 544"/>
                <a:gd name="T23" fmla="*/ 2147483647 h 7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744"/>
                <a:gd name="T38" fmla="*/ 544 w 544"/>
                <a:gd name="T39" fmla="*/ 744 h 7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744">
                  <a:moveTo>
                    <a:pt x="48" y="16"/>
                  </a:moveTo>
                  <a:cubicBezTo>
                    <a:pt x="96" y="0"/>
                    <a:pt x="264" y="56"/>
                    <a:pt x="336" y="112"/>
                  </a:cubicBezTo>
                  <a:cubicBezTo>
                    <a:pt x="408" y="168"/>
                    <a:pt x="448" y="288"/>
                    <a:pt x="480" y="352"/>
                  </a:cubicBezTo>
                  <a:cubicBezTo>
                    <a:pt x="512" y="416"/>
                    <a:pt x="520" y="440"/>
                    <a:pt x="528" y="496"/>
                  </a:cubicBezTo>
                  <a:cubicBezTo>
                    <a:pt x="536" y="552"/>
                    <a:pt x="544" y="648"/>
                    <a:pt x="528" y="688"/>
                  </a:cubicBezTo>
                  <a:cubicBezTo>
                    <a:pt x="512" y="728"/>
                    <a:pt x="448" y="744"/>
                    <a:pt x="432" y="736"/>
                  </a:cubicBezTo>
                  <a:cubicBezTo>
                    <a:pt x="416" y="728"/>
                    <a:pt x="440" y="680"/>
                    <a:pt x="432" y="640"/>
                  </a:cubicBezTo>
                  <a:cubicBezTo>
                    <a:pt x="424" y="600"/>
                    <a:pt x="408" y="552"/>
                    <a:pt x="384" y="496"/>
                  </a:cubicBezTo>
                  <a:cubicBezTo>
                    <a:pt x="360" y="440"/>
                    <a:pt x="320" y="344"/>
                    <a:pt x="288" y="304"/>
                  </a:cubicBezTo>
                  <a:cubicBezTo>
                    <a:pt x="256" y="264"/>
                    <a:pt x="232" y="272"/>
                    <a:pt x="192" y="256"/>
                  </a:cubicBezTo>
                  <a:cubicBezTo>
                    <a:pt x="152" y="240"/>
                    <a:pt x="72" y="248"/>
                    <a:pt x="48" y="208"/>
                  </a:cubicBezTo>
                  <a:cubicBezTo>
                    <a:pt x="24" y="168"/>
                    <a:pt x="0" y="32"/>
                    <a:pt x="48" y="16"/>
                  </a:cubicBezTo>
                  <a:close/>
                </a:path>
              </a:pathLst>
            </a:custGeom>
            <a:solidFill>
              <a:srgbClr val="00FF00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428860" y="1142984"/>
              <a:ext cx="2339440" cy="2547937"/>
              <a:chOff x="2484438" y="1125538"/>
              <a:chExt cx="2339440" cy="2547937"/>
            </a:xfrm>
          </p:grpSpPr>
          <p:sp>
            <p:nvSpPr>
              <p:cNvPr id="33820" name="未知"/>
              <p:cNvSpPr>
                <a:spLocks/>
              </p:cNvSpPr>
              <p:nvPr/>
            </p:nvSpPr>
            <p:spPr bwMode="auto">
              <a:xfrm>
                <a:off x="2484438" y="2276475"/>
                <a:ext cx="2222500" cy="1397000"/>
              </a:xfrm>
              <a:custGeom>
                <a:avLst/>
                <a:gdLst>
                  <a:gd name="T0" fmla="*/ 2147483647 w 1368"/>
                  <a:gd name="T1" fmla="*/ 2147483647 h 784"/>
                  <a:gd name="T2" fmla="*/ 2147483647 w 1368"/>
                  <a:gd name="T3" fmla="*/ 2147483647 h 784"/>
                  <a:gd name="T4" fmla="*/ 2147483647 w 1368"/>
                  <a:gd name="T5" fmla="*/ 2147483647 h 784"/>
                  <a:gd name="T6" fmla="*/ 2147483647 w 1368"/>
                  <a:gd name="T7" fmla="*/ 2147483647 h 784"/>
                  <a:gd name="T8" fmla="*/ 2147483647 w 1368"/>
                  <a:gd name="T9" fmla="*/ 2147483647 h 784"/>
                  <a:gd name="T10" fmla="*/ 2147483647 w 1368"/>
                  <a:gd name="T11" fmla="*/ 2147483647 h 784"/>
                  <a:gd name="T12" fmla="*/ 2147483647 w 1368"/>
                  <a:gd name="T13" fmla="*/ 2147483647 h 784"/>
                  <a:gd name="T14" fmla="*/ 2147483647 w 1368"/>
                  <a:gd name="T15" fmla="*/ 2147483647 h 784"/>
                  <a:gd name="T16" fmla="*/ 2147483647 w 1368"/>
                  <a:gd name="T17" fmla="*/ 2147483647 h 784"/>
                  <a:gd name="T18" fmla="*/ 2147483647 w 1368"/>
                  <a:gd name="T19" fmla="*/ 2147483647 h 784"/>
                  <a:gd name="T20" fmla="*/ 2147483647 w 1368"/>
                  <a:gd name="T21" fmla="*/ 2147483647 h 784"/>
                  <a:gd name="T22" fmla="*/ 2147483647 w 1368"/>
                  <a:gd name="T23" fmla="*/ 2147483647 h 784"/>
                  <a:gd name="T24" fmla="*/ 2147483647 w 1368"/>
                  <a:gd name="T25" fmla="*/ 2147483647 h 7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68"/>
                  <a:gd name="T40" fmla="*/ 0 h 784"/>
                  <a:gd name="T41" fmla="*/ 1368 w 1368"/>
                  <a:gd name="T42" fmla="*/ 784 h 7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68" h="784">
                    <a:moveTo>
                      <a:pt x="8" y="160"/>
                    </a:moveTo>
                    <a:cubicBezTo>
                      <a:pt x="0" y="80"/>
                      <a:pt x="16" y="32"/>
                      <a:pt x="56" y="16"/>
                    </a:cubicBezTo>
                    <a:cubicBezTo>
                      <a:pt x="96" y="0"/>
                      <a:pt x="216" y="40"/>
                      <a:pt x="248" y="64"/>
                    </a:cubicBezTo>
                    <a:cubicBezTo>
                      <a:pt x="280" y="88"/>
                      <a:pt x="240" y="96"/>
                      <a:pt x="248" y="160"/>
                    </a:cubicBezTo>
                    <a:cubicBezTo>
                      <a:pt x="256" y="224"/>
                      <a:pt x="232" y="376"/>
                      <a:pt x="296" y="448"/>
                    </a:cubicBezTo>
                    <a:cubicBezTo>
                      <a:pt x="360" y="520"/>
                      <a:pt x="504" y="584"/>
                      <a:pt x="632" y="592"/>
                    </a:cubicBezTo>
                    <a:cubicBezTo>
                      <a:pt x="760" y="600"/>
                      <a:pt x="960" y="520"/>
                      <a:pt x="1064" y="496"/>
                    </a:cubicBezTo>
                    <a:cubicBezTo>
                      <a:pt x="1168" y="472"/>
                      <a:pt x="1224" y="424"/>
                      <a:pt x="1256" y="448"/>
                    </a:cubicBezTo>
                    <a:cubicBezTo>
                      <a:pt x="1288" y="472"/>
                      <a:pt x="1368" y="584"/>
                      <a:pt x="1256" y="640"/>
                    </a:cubicBezTo>
                    <a:cubicBezTo>
                      <a:pt x="1144" y="696"/>
                      <a:pt x="752" y="784"/>
                      <a:pt x="584" y="784"/>
                    </a:cubicBezTo>
                    <a:cubicBezTo>
                      <a:pt x="416" y="784"/>
                      <a:pt x="328" y="688"/>
                      <a:pt x="248" y="640"/>
                    </a:cubicBezTo>
                    <a:cubicBezTo>
                      <a:pt x="168" y="592"/>
                      <a:pt x="144" y="576"/>
                      <a:pt x="104" y="496"/>
                    </a:cubicBezTo>
                    <a:cubicBezTo>
                      <a:pt x="64" y="416"/>
                      <a:pt x="16" y="240"/>
                      <a:pt x="8" y="160"/>
                    </a:cubicBezTo>
                    <a:close/>
                  </a:path>
                </a:pathLst>
              </a:custGeom>
              <a:solidFill>
                <a:srgbClr val="00FF00"/>
              </a:soli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" name="Group 4"/>
              <p:cNvGrpSpPr>
                <a:grpSpLocks/>
              </p:cNvGrpSpPr>
              <p:nvPr/>
            </p:nvGrpSpPr>
            <p:grpSpPr bwMode="auto">
              <a:xfrm>
                <a:off x="2484438" y="1125538"/>
                <a:ext cx="1524000" cy="1524000"/>
                <a:chOff x="0" y="0"/>
                <a:chExt cx="960" cy="960"/>
              </a:xfrm>
            </p:grpSpPr>
            <p:sp>
              <p:nvSpPr>
                <p:cNvPr id="33797" name="Oval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0" cy="960"/>
                </a:xfrm>
                <a:prstGeom prst="ellipse">
                  <a:avLst/>
                </a:prstGeom>
                <a:solidFill>
                  <a:schemeClr val="accent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" name="Group 6"/>
                <p:cNvGrpSpPr>
                  <a:grpSpLocks/>
                </p:cNvGrpSpPr>
                <p:nvPr/>
              </p:nvGrpSpPr>
              <p:grpSpPr bwMode="auto">
                <a:xfrm>
                  <a:off x="432" y="144"/>
                  <a:ext cx="406" cy="672"/>
                  <a:chOff x="0" y="0"/>
                  <a:chExt cx="812" cy="573"/>
                </a:xfrm>
              </p:grpSpPr>
              <p:sp>
                <p:nvSpPr>
                  <p:cNvPr id="33799" name="未知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369" cy="160"/>
                  </a:xfrm>
                  <a:custGeom>
                    <a:avLst/>
                    <a:gdLst>
                      <a:gd name="T0" fmla="*/ 0 w 240"/>
                      <a:gd name="T1" fmla="*/ 5728 h 96"/>
                      <a:gd name="T2" fmla="*/ 3017 w 240"/>
                      <a:gd name="T3" fmla="*/ 0 h 96"/>
                      <a:gd name="T4" fmla="*/ 7494 w 240"/>
                      <a:gd name="T5" fmla="*/ 5728 h 96"/>
                      <a:gd name="T6" fmla="*/ 0 60000 65536"/>
                      <a:gd name="T7" fmla="*/ 0 60000 65536"/>
                      <a:gd name="T8" fmla="*/ 0 60000 65536"/>
                      <a:gd name="T9" fmla="*/ 0 w 240"/>
                      <a:gd name="T10" fmla="*/ 0 h 96"/>
                      <a:gd name="T11" fmla="*/ 240 w 240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40" h="96">
                        <a:moveTo>
                          <a:pt x="0" y="96"/>
                        </a:moveTo>
                        <a:cubicBezTo>
                          <a:pt x="28" y="48"/>
                          <a:pt x="56" y="0"/>
                          <a:pt x="96" y="0"/>
                        </a:cubicBezTo>
                        <a:cubicBezTo>
                          <a:pt x="136" y="0"/>
                          <a:pt x="224" y="80"/>
                          <a:pt x="240" y="96"/>
                        </a:cubicBez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00" name="未知"/>
                  <p:cNvSpPr>
                    <a:spLocks/>
                  </p:cNvSpPr>
                  <p:nvPr/>
                </p:nvSpPr>
                <p:spPr bwMode="auto">
                  <a:xfrm>
                    <a:off x="443" y="0"/>
                    <a:ext cx="369" cy="160"/>
                  </a:xfrm>
                  <a:custGeom>
                    <a:avLst/>
                    <a:gdLst>
                      <a:gd name="T0" fmla="*/ 0 w 240"/>
                      <a:gd name="T1" fmla="*/ 5728 h 96"/>
                      <a:gd name="T2" fmla="*/ 3017 w 240"/>
                      <a:gd name="T3" fmla="*/ 0 h 96"/>
                      <a:gd name="T4" fmla="*/ 7494 w 240"/>
                      <a:gd name="T5" fmla="*/ 5728 h 96"/>
                      <a:gd name="T6" fmla="*/ 0 60000 65536"/>
                      <a:gd name="T7" fmla="*/ 0 60000 65536"/>
                      <a:gd name="T8" fmla="*/ 0 60000 65536"/>
                      <a:gd name="T9" fmla="*/ 0 w 240"/>
                      <a:gd name="T10" fmla="*/ 0 h 96"/>
                      <a:gd name="T11" fmla="*/ 240 w 240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40" h="96">
                        <a:moveTo>
                          <a:pt x="0" y="96"/>
                        </a:moveTo>
                        <a:cubicBezTo>
                          <a:pt x="28" y="48"/>
                          <a:pt x="56" y="0"/>
                          <a:pt x="96" y="0"/>
                        </a:cubicBezTo>
                        <a:cubicBezTo>
                          <a:pt x="136" y="0"/>
                          <a:pt x="224" y="80"/>
                          <a:pt x="240" y="96"/>
                        </a:cubicBez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160"/>
                    <a:ext cx="295" cy="160"/>
                    <a:chOff x="0" y="0"/>
                    <a:chExt cx="192" cy="96"/>
                  </a:xfrm>
                </p:grpSpPr>
                <p:sp>
                  <p:nvSpPr>
                    <p:cNvPr id="33802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92" cy="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803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" y="0"/>
                      <a:ext cx="96" cy="9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443" y="160"/>
                    <a:ext cx="295" cy="160"/>
                    <a:chOff x="0" y="0"/>
                    <a:chExt cx="192" cy="96"/>
                  </a:xfrm>
                </p:grpSpPr>
                <p:sp>
                  <p:nvSpPr>
                    <p:cNvPr id="33805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192" cy="96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806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" y="0"/>
                      <a:ext cx="96" cy="9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3807" name="未知"/>
                  <p:cNvSpPr>
                    <a:spLocks/>
                  </p:cNvSpPr>
                  <p:nvPr/>
                </p:nvSpPr>
                <p:spPr bwMode="auto">
                  <a:xfrm>
                    <a:off x="221" y="480"/>
                    <a:ext cx="443" cy="93"/>
                  </a:xfrm>
                  <a:custGeom>
                    <a:avLst/>
                    <a:gdLst>
                      <a:gd name="T0" fmla="*/ 0 w 384"/>
                      <a:gd name="T1" fmla="*/ 0 h 56"/>
                      <a:gd name="T2" fmla="*/ 302 w 384"/>
                      <a:gd name="T3" fmla="*/ 2788 h 56"/>
                      <a:gd name="T4" fmla="*/ 601 w 384"/>
                      <a:gd name="T5" fmla="*/ 2788 h 56"/>
                      <a:gd name="T6" fmla="*/ 1207 w 384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84"/>
                      <a:gd name="T13" fmla="*/ 0 h 56"/>
                      <a:gd name="T14" fmla="*/ 384 w 384"/>
                      <a:gd name="T15" fmla="*/ 56 h 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84" h="56">
                        <a:moveTo>
                          <a:pt x="0" y="0"/>
                        </a:moveTo>
                        <a:cubicBezTo>
                          <a:pt x="32" y="20"/>
                          <a:pt x="64" y="40"/>
                          <a:pt x="96" y="48"/>
                        </a:cubicBezTo>
                        <a:cubicBezTo>
                          <a:pt x="128" y="56"/>
                          <a:pt x="144" y="56"/>
                          <a:pt x="192" y="48"/>
                        </a:cubicBezTo>
                        <a:cubicBezTo>
                          <a:pt x="240" y="40"/>
                          <a:pt x="352" y="8"/>
                          <a:pt x="384" y="0"/>
                        </a:cubicBez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3984223" y="2911427"/>
                <a:ext cx="839655" cy="679291"/>
                <a:chOff x="87" y="-92"/>
                <a:chExt cx="577" cy="432"/>
              </a:xfrm>
            </p:grpSpPr>
            <p:sp>
              <p:nvSpPr>
                <p:cNvPr id="33826" name="Oval 34"/>
                <p:cNvSpPr>
                  <a:spLocks noChangeArrowheads="1"/>
                </p:cNvSpPr>
                <p:nvPr/>
              </p:nvSpPr>
              <p:spPr bwMode="auto">
                <a:xfrm>
                  <a:off x="136" y="-92"/>
                  <a:ext cx="528" cy="4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hlink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82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87" y="-1"/>
                  <a:ext cx="57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b="1" dirty="0">
                      <a:solidFill>
                        <a:srgbClr val="3333FF"/>
                      </a:solidFill>
                      <a:latin typeface="Times New Roman" pitchFamily="18" charset="0"/>
                    </a:rPr>
                    <a:t>电子</a:t>
                  </a:r>
                </a:p>
              </p:txBody>
            </p:sp>
          </p:grpSp>
        </p:grpSp>
      </p:grp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971550" y="476250"/>
            <a:ext cx="1524000" cy="754063"/>
          </a:xfrm>
          <a:prstGeom prst="wedgeRoundRectCallout">
            <a:avLst>
              <a:gd name="adj1" fmla="val 72083"/>
              <a:gd name="adj2" fmla="val 113370"/>
              <a:gd name="adj3" fmla="val 16667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400" b="1" i="1">
                <a:latin typeface="Times New Roman" pitchFamily="18" charset="0"/>
              </a:rPr>
              <a:t>愿意</a:t>
            </a:r>
          </a:p>
        </p:txBody>
      </p:sp>
      <p:pic>
        <p:nvPicPr>
          <p:cNvPr id="33823" name="Picture 31" descr="PE0175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114800"/>
            <a:ext cx="137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1" name="AutoShape 39"/>
          <p:cNvSpPr>
            <a:spLocks noChangeArrowheads="1"/>
          </p:cNvSpPr>
          <p:nvPr/>
        </p:nvSpPr>
        <p:spPr bwMode="auto">
          <a:xfrm>
            <a:off x="179388" y="2133600"/>
            <a:ext cx="2051050" cy="3133725"/>
          </a:xfrm>
          <a:prstGeom prst="wedgeEllipseCallout">
            <a:avLst>
              <a:gd name="adj1" fmla="val 109676"/>
              <a:gd name="adj2" fmla="val 56333"/>
            </a:avLst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Times New Roman" pitchFamily="18" charset="0"/>
              </a:rPr>
              <a:t>H</a:t>
            </a:r>
            <a:r>
              <a:rPr lang="zh-CN" altLang="en-US" sz="2400" b="1">
                <a:latin typeface="Times New Roman" pitchFamily="18" charset="0"/>
              </a:rPr>
              <a:t>原子，你愿意拿出一个电子共用吗？</a:t>
            </a:r>
          </a:p>
        </p:txBody>
      </p:sp>
      <p:sp>
        <p:nvSpPr>
          <p:cNvPr id="33832" name="AutoShape 40"/>
          <p:cNvSpPr>
            <a:spLocks noChangeArrowheads="1"/>
          </p:cNvSpPr>
          <p:nvPr/>
        </p:nvSpPr>
        <p:spPr bwMode="auto">
          <a:xfrm>
            <a:off x="7162800" y="3500438"/>
            <a:ext cx="1981200" cy="2765425"/>
          </a:xfrm>
          <a:prstGeom prst="wedgeEllipseCallout">
            <a:avLst>
              <a:gd name="adj1" fmla="val -83653"/>
              <a:gd name="adj2" fmla="val 3213"/>
            </a:avLst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Times New Roman" pitchFamily="18" charset="0"/>
              </a:rPr>
              <a:t>Cl</a:t>
            </a:r>
            <a:r>
              <a:rPr lang="zh-CN" altLang="en-US" sz="2400" b="1">
                <a:latin typeface="Times New Roman" pitchFamily="18" charset="0"/>
              </a:rPr>
              <a:t>原子，你愿意拿出一个电子共用吗？</a:t>
            </a:r>
          </a:p>
        </p:txBody>
      </p:sp>
      <p:sp>
        <p:nvSpPr>
          <p:cNvPr id="33833" name="AutoShape 41"/>
          <p:cNvSpPr>
            <a:spLocks noChangeArrowheads="1"/>
          </p:cNvSpPr>
          <p:nvPr/>
        </p:nvSpPr>
        <p:spPr bwMode="auto">
          <a:xfrm>
            <a:off x="2987675" y="4114800"/>
            <a:ext cx="2574925" cy="2743200"/>
          </a:xfrm>
          <a:prstGeom prst="wedgeEllipseCallout">
            <a:avLst>
              <a:gd name="adj1" fmla="val 39736"/>
              <a:gd name="adj2" fmla="val 6046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Times New Roman" pitchFamily="18" charset="0"/>
              </a:rPr>
              <a:t>我</a:t>
            </a:r>
            <a:r>
              <a:rPr lang="zh-CN" altLang="en-US" sz="2400" b="1" dirty="0">
                <a:solidFill>
                  <a:schemeClr val="bg1"/>
                </a:solidFill>
                <a:latin typeface="Times New Roman" pitchFamily="18" charset="0"/>
              </a:rPr>
              <a:t>给你们点燃之后，你们要结合在一起，为人类做出自己的贡献．</a:t>
            </a: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6516688" y="188913"/>
            <a:ext cx="1728787" cy="808037"/>
            <a:chOff x="0" y="0"/>
            <a:chExt cx="1089" cy="418"/>
          </a:xfrm>
        </p:grpSpPr>
        <p:sp>
          <p:nvSpPr>
            <p:cNvPr id="33835" name="AutoShape 43"/>
            <p:cNvSpPr>
              <a:spLocks noChangeArrowheads="1"/>
            </p:cNvSpPr>
            <p:nvPr/>
          </p:nvSpPr>
          <p:spPr bwMode="auto">
            <a:xfrm>
              <a:off x="0" y="0"/>
              <a:ext cx="1089" cy="418"/>
            </a:xfrm>
            <a:prstGeom prst="wedgeRoundRectCallout">
              <a:avLst>
                <a:gd name="adj1" fmla="val -70019"/>
                <a:gd name="adj2" fmla="val 178708"/>
                <a:gd name="adj3" fmla="val 16667"/>
              </a:avLst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zh-CN" altLang="en-US" sz="2400" b="1" i="1">
                <a:latin typeface="Times New Roman" pitchFamily="18" charset="0"/>
              </a:endParaRP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273" y="90"/>
              <a:ext cx="54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i="1"/>
                <a:t>愿意</a:t>
              </a:r>
            </a:p>
          </p:txBody>
        </p:sp>
      </p:grp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1979613" y="17002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H</a:t>
            </a: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6516688" y="17716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Cl</a:t>
            </a:r>
          </a:p>
        </p:txBody>
      </p: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4000496" y="2428868"/>
            <a:ext cx="838200" cy="679291"/>
            <a:chOff x="0" y="0"/>
            <a:chExt cx="576" cy="432"/>
          </a:xfrm>
        </p:grpSpPr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0" y="0"/>
              <a:ext cx="528" cy="432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30" name="Text Box 38"/>
            <p:cNvSpPr txBox="1">
              <a:spLocks noChangeArrowheads="1"/>
            </p:cNvSpPr>
            <p:nvPr/>
          </p:nvSpPr>
          <p:spPr bwMode="auto">
            <a:xfrm>
              <a:off x="0" y="91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3333FF"/>
                  </a:solidFill>
                  <a:latin typeface="Times New Roman" pitchFamily="18" charset="0"/>
                </a:rPr>
                <a:t>电子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2" grpId="0" animBg="1" autoUpdateAnimBg="0"/>
      <p:bldP spid="33831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1867</TotalTime>
  <Words>1016</Words>
  <Application>Microsoft Office PowerPoint</Application>
  <PresentationFormat>全屏显示(4:3)</PresentationFormat>
  <Paragraphs>352</Paragraphs>
  <Slides>24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7" baseType="lpstr">
      <vt:lpstr>凸显</vt:lpstr>
      <vt:lpstr>BMP 图像</vt:lpstr>
      <vt:lpstr>公式</vt:lpstr>
      <vt:lpstr>幻灯片 1</vt:lpstr>
      <vt:lpstr>实验探究</vt:lpstr>
      <vt:lpstr>动画——氯化钠的形成</vt:lpstr>
      <vt:lpstr>一、离子键</vt:lpstr>
      <vt:lpstr>（4）成键元素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三、化合物</vt:lpstr>
      <vt:lpstr>幻灯片 14</vt:lpstr>
      <vt:lpstr>回顾——氯化钠的形成</vt:lpstr>
      <vt:lpstr>四、电子式</vt:lpstr>
      <vt:lpstr>四、电子式</vt:lpstr>
      <vt:lpstr>幻灯片 18</vt:lpstr>
      <vt:lpstr>四、电子式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</dc:creator>
  <cp:lastModifiedBy>zhan</cp:lastModifiedBy>
  <cp:revision>165</cp:revision>
  <dcterms:created xsi:type="dcterms:W3CDTF">2017-04-05T00:49:08Z</dcterms:created>
  <dcterms:modified xsi:type="dcterms:W3CDTF">2017-04-16T13:42:30Z</dcterms:modified>
</cp:coreProperties>
</file>