
<file path=[Content_Types].xml><?xml version="1.0" encoding="utf-8"?>
<Types xmlns="http://schemas.openxmlformats.org/package/2006/content-types">
  <Default Extension="jpeg" ContentType="image/jpeg"/>
  <Default Extension="gif" ContentType="image/gif"/>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3"/>
  </p:sldMasterIdLst>
  <p:sldIdLst>
    <p:sldId id="306" r:id="rId4"/>
    <p:sldId id="257" r:id="rId5"/>
    <p:sldId id="307" r:id="rId6"/>
    <p:sldId id="267" r:id="rId7"/>
    <p:sldId id="268" r:id="rId8"/>
    <p:sldId id="269" r:id="rId9"/>
    <p:sldId id="270" r:id="rId10"/>
    <p:sldId id="271" r:id="rId11"/>
    <p:sldId id="275" r:id="rId12"/>
    <p:sldId id="274" r:id="rId13"/>
    <p:sldId id="309" r:id="rId14"/>
    <p:sldId id="336" r:id="rId15"/>
    <p:sldId id="283" r:id="rId16"/>
    <p:sldId id="324" r:id="rId17"/>
    <p:sldId id="316" r:id="rId18"/>
    <p:sldId id="317" r:id="rId19"/>
    <p:sldId id="318" r:id="rId20"/>
    <p:sldId id="319" r:id="rId21"/>
    <p:sldId id="322" r:id="rId22"/>
    <p:sldId id="303" r:id="rId23"/>
    <p:sldId id="323" r:id="rId24"/>
    <p:sldId id="320" r:id="rId25"/>
    <p:sldId id="326" r:id="rId26"/>
    <p:sldId id="327" r:id="rId27"/>
    <p:sldId id="329" r:id="rId28"/>
    <p:sldId id="330" r:id="rId29"/>
    <p:sldId id="332" r:id="rId30"/>
    <p:sldId id="331" r:id="rId31"/>
    <p:sldId id="333" r:id="rId32"/>
    <p:sldId id="334" r:id="rId33"/>
    <p:sldId id="337" r:id="rId34"/>
    <p:sldId id="310" r:id="rId35"/>
    <p:sldId id="278" r:id="rId36"/>
    <p:sldId id="315" r:id="rId37"/>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99"/>
    <a:srgbClr val="FFFFCC"/>
    <a:srgbClr val="FF0000"/>
    <a:srgbClr val="FF0066"/>
    <a:srgbClr val="FF33CC"/>
    <a:srgbClr val="9900FF"/>
    <a:srgbClr val="FFCCFF"/>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107" d="100"/>
          <a:sy n="107" d="100"/>
        </p:scale>
        <p:origin x="-90" y="-108"/>
      </p:cViewPr>
      <p:guideLst>
        <p:guide orient="horz" pos="2160"/>
        <p:guide pos="2880"/>
      </p:guideLst>
    </p:cSldViewPr>
  </p:slideViewPr>
  <p:notesTextViewPr>
    <p:cViewPr>
      <p:scale>
        <a:sx n="100" d="100"/>
        <a:sy n="100" d="100"/>
      </p:scale>
      <p:origin x="0" y="0"/>
    </p:cViewPr>
  </p:notesTextViewPr>
  <p:sorterViewPr>
    <p:cViewPr>
      <p:scale>
        <a:sx n="68" d="100"/>
        <a:sy n="68"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0" Type="http://schemas.openxmlformats.org/officeDocument/2006/relationships/tableStyles" Target="tableStyles.xml"/><Relationship Id="rId4" Type="http://schemas.openxmlformats.org/officeDocument/2006/relationships/slide" Target="slides/slide1.xml"/><Relationship Id="rId39" Type="http://schemas.openxmlformats.org/officeDocument/2006/relationships/viewProps" Target="viewProps.xml"/><Relationship Id="rId38" Type="http://schemas.openxmlformats.org/officeDocument/2006/relationships/presProps" Target="presProps.xml"/><Relationship Id="rId37" Type="http://schemas.openxmlformats.org/officeDocument/2006/relationships/slide" Target="slides/slide34.xml"/><Relationship Id="rId36" Type="http://schemas.openxmlformats.org/officeDocument/2006/relationships/slide" Target="slides/slide33.xml"/><Relationship Id="rId35" Type="http://schemas.openxmlformats.org/officeDocument/2006/relationships/slide" Target="slides/slide32.xml"/><Relationship Id="rId34" Type="http://schemas.openxmlformats.org/officeDocument/2006/relationships/slide" Target="slides/slide31.xml"/><Relationship Id="rId33" Type="http://schemas.openxmlformats.org/officeDocument/2006/relationships/slide" Target="slides/slide30.xml"/><Relationship Id="rId32" Type="http://schemas.openxmlformats.org/officeDocument/2006/relationships/slide" Target="slides/slide29.xml"/><Relationship Id="rId31" Type="http://schemas.openxmlformats.org/officeDocument/2006/relationships/slide" Target="slides/slide28.xml"/><Relationship Id="rId30" Type="http://schemas.openxmlformats.org/officeDocument/2006/relationships/slide" Target="slides/slide27.xml"/><Relationship Id="rId3" Type="http://schemas.openxmlformats.org/officeDocument/2006/relationships/slideMaster" Target="slideMasters/slideMaster2.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B2831D2D-3981-4C60-8DCF-1AECB0B955AA}" type="slidenum">
              <a:rPr lang="en-US" altLang="zh-CN"/>
            </a:fld>
            <a:endParaRPr lang="en-US" altLang="zh-C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06715D2A-D2C6-44EB-BCC0-126B7D534382}" type="slidenum">
              <a:rPr lang="en-US" altLang="zh-CN"/>
            </a:fld>
            <a:endParaRPr lang="en-US" alt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87B869BC-5C7E-46C5-89BE-ECF044BEAE73}" type="slidenum">
              <a:rPr lang="en-US" altLang="zh-CN"/>
            </a:fld>
            <a:endParaRPr lang="en-US" altLang="zh-CN"/>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7170" name="Rectangle 2"/>
          <p:cNvSpPr>
            <a:spLocks noGrp="1" noRot="1" noChangeArrowheads="1"/>
          </p:cNvSpPr>
          <p:nvPr>
            <p:ph type="ctrTitle"/>
          </p:nvPr>
        </p:nvSpPr>
        <p:spPr>
          <a:xfrm>
            <a:off x="685800" y="2286000"/>
            <a:ext cx="7772400" cy="1143000"/>
          </a:xfrm>
        </p:spPr>
        <p:txBody>
          <a:bodyPr/>
          <a:lstStyle>
            <a:lvl1pPr>
              <a:defRPr/>
            </a:lvl1pPr>
          </a:lstStyle>
          <a:p>
            <a:pPr lvl="0"/>
            <a:r>
              <a:rPr lang="zh-CN" altLang="en-US" noProof="0" smtClean="0"/>
              <a:t>单击此处编辑母版标题样式</a:t>
            </a:r>
            <a:endParaRPr lang="zh-CN" altLang="en-US" noProof="0" smtClean="0"/>
          </a:p>
        </p:txBody>
      </p:sp>
      <p:sp>
        <p:nvSpPr>
          <p:cNvPr id="7171" name="Rectangle 3"/>
          <p:cNvSpPr>
            <a:spLocks noGrp="1" noRot="1" noChangeArrowheads="1"/>
          </p:cNvSpPr>
          <p:nvPr>
            <p:ph type="subTitle" idx="1"/>
          </p:nvPr>
        </p:nvSpPr>
        <p:spPr>
          <a:xfrm>
            <a:off x="1371600" y="3886200"/>
            <a:ext cx="6400800" cy="1752600"/>
          </a:xfrm>
        </p:spPr>
        <p:txBody>
          <a:bodyPr/>
          <a:lstStyle>
            <a:lvl1pPr marL="0" indent="0" algn="ctr">
              <a:buFont typeface="Wingdings 2" panose="05020102010507070707" pitchFamily="18" charset="2"/>
              <a:buNone/>
              <a:defRPr/>
            </a:lvl1pPr>
          </a:lstStyle>
          <a:p>
            <a:pPr lvl="0"/>
            <a:r>
              <a:rPr lang="zh-CN" altLang="en-US" noProof="0" smtClean="0"/>
              <a:t>单击此处编辑母版副标题样式</a:t>
            </a:r>
            <a:endParaRPr lang="zh-CN" altLang="en-US" noProof="0" smtClean="0"/>
          </a:p>
        </p:txBody>
      </p:sp>
      <p:sp>
        <p:nvSpPr>
          <p:cNvPr id="7172" name="Rectangle 4"/>
          <p:cNvSpPr>
            <a:spLocks noGrp="1" noChangeArrowheads="1"/>
          </p:cNvSpPr>
          <p:nvPr>
            <p:ph type="dt" sz="half" idx="2"/>
          </p:nvPr>
        </p:nvSpPr>
        <p:spPr/>
        <p:txBody>
          <a:bodyPr/>
          <a:lstStyle>
            <a:lvl1pPr>
              <a:defRPr/>
            </a:lvl1pPr>
          </a:lstStyle>
          <a:p>
            <a:endParaRPr lang="en-US" altLang="zh-CN"/>
          </a:p>
        </p:txBody>
      </p:sp>
      <p:sp>
        <p:nvSpPr>
          <p:cNvPr id="7173" name="Rectangle 5"/>
          <p:cNvSpPr>
            <a:spLocks noGrp="1" noChangeArrowheads="1"/>
          </p:cNvSpPr>
          <p:nvPr>
            <p:ph type="ftr" sz="quarter" idx="3"/>
          </p:nvPr>
        </p:nvSpPr>
        <p:spPr/>
        <p:txBody>
          <a:bodyPr/>
          <a:lstStyle>
            <a:lvl1pPr>
              <a:defRPr/>
            </a:lvl1pPr>
          </a:lstStyle>
          <a:p>
            <a:endParaRPr lang="en-US" altLang="zh-CN"/>
          </a:p>
        </p:txBody>
      </p:sp>
      <p:sp>
        <p:nvSpPr>
          <p:cNvPr id="7174" name="Rectangle 6"/>
          <p:cNvSpPr>
            <a:spLocks noGrp="1" noChangeArrowheads="1"/>
          </p:cNvSpPr>
          <p:nvPr>
            <p:ph type="sldNum" sz="quarter" idx="4"/>
          </p:nvPr>
        </p:nvSpPr>
        <p:spPr/>
        <p:txBody>
          <a:bodyPr/>
          <a:lstStyle>
            <a:lvl1pPr>
              <a:defRPr/>
            </a:lvl1pPr>
          </a:lstStyle>
          <a:p>
            <a:fld id="{0988FCCB-2170-46C4-A0BE-1601820E17B4}" type="slidenum">
              <a:rPr lang="en-US" altLang="zh-CN"/>
            </a:fld>
            <a:endParaRPr lang="en-US" altLang="zh-CN"/>
          </a:p>
        </p:txBody>
      </p:sp>
    </p:spTree>
  </p:cSld>
  <p:clrMapOvr>
    <a:masterClrMapping/>
  </p:clrMapOvr>
  <p:transition>
    <p:blinds dir="vert"/>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1C93C918-AD9D-47A0-98A8-CC3B41404461}" type="slidenum">
              <a:rPr lang="en-US" altLang="zh-CN"/>
            </a:fld>
            <a:endParaRPr lang="en-US" altLang="zh-CN"/>
          </a:p>
        </p:txBody>
      </p:sp>
    </p:spTree>
  </p:cSld>
  <p:clrMapOvr>
    <a:masterClrMapping/>
  </p:clrMapOvr>
  <p:transition>
    <p:blinds dir="vert"/>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B9744C2C-9EF7-423C-9EE2-7ED53061E472}" type="slidenum">
              <a:rPr lang="en-US" altLang="zh-CN"/>
            </a:fld>
            <a:endParaRPr lang="en-US" altLang="zh-CN"/>
          </a:p>
        </p:txBody>
      </p:sp>
    </p:spTree>
  </p:cSld>
  <p:clrMapOvr>
    <a:masterClrMapping/>
  </p:clrMapOvr>
  <p:transition>
    <p:blinds dir="vert"/>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301625" y="1600200"/>
            <a:ext cx="4194175" cy="4498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648200" y="1600200"/>
            <a:ext cx="4194175" cy="4498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lvl1pPr>
              <a:defRPr/>
            </a:lvl1pPr>
          </a:lstStyle>
          <a:p>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DD697019-4471-4494-A6FE-5E95EB322B8D}" type="slidenum">
              <a:rPr lang="en-US" altLang="zh-CN"/>
            </a:fld>
            <a:endParaRPr lang="en-US" altLang="zh-CN"/>
          </a:p>
        </p:txBody>
      </p:sp>
    </p:spTree>
  </p:cSld>
  <p:clrMapOvr>
    <a:masterClrMapping/>
  </p:clrMapOvr>
  <p:transition>
    <p:blinds dir="vert"/>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lvl1pPr>
              <a:defRPr/>
            </a:lvl1pPr>
          </a:lstStyle>
          <a:p>
            <a:endParaRPr lang="en-US" altLang="zh-CN"/>
          </a:p>
        </p:txBody>
      </p:sp>
      <p:sp>
        <p:nvSpPr>
          <p:cNvPr id="8" name="页脚占位符 7"/>
          <p:cNvSpPr>
            <a:spLocks noGrp="1"/>
          </p:cNvSpPr>
          <p:nvPr>
            <p:ph type="ftr" sz="quarter" idx="11"/>
          </p:nvPr>
        </p:nvSpPr>
        <p:spPr/>
        <p:txBody>
          <a:bodyPr/>
          <a:lstStyle>
            <a:lvl1pPr>
              <a:defRPr/>
            </a:lvl1pPr>
          </a:lstStyle>
          <a:p>
            <a:endParaRPr lang="en-US" altLang="zh-CN"/>
          </a:p>
        </p:txBody>
      </p:sp>
      <p:sp>
        <p:nvSpPr>
          <p:cNvPr id="9" name="灯片编号占位符 8"/>
          <p:cNvSpPr>
            <a:spLocks noGrp="1"/>
          </p:cNvSpPr>
          <p:nvPr>
            <p:ph type="sldNum" sz="quarter" idx="12"/>
          </p:nvPr>
        </p:nvSpPr>
        <p:spPr/>
        <p:txBody>
          <a:bodyPr/>
          <a:lstStyle>
            <a:lvl1pPr>
              <a:defRPr/>
            </a:lvl1pPr>
          </a:lstStyle>
          <a:p>
            <a:fld id="{E67F97CE-EFB1-4E76-B886-4EFB93D19640}" type="slidenum">
              <a:rPr lang="en-US" altLang="zh-CN"/>
            </a:fld>
            <a:endParaRPr lang="en-US" altLang="zh-CN"/>
          </a:p>
        </p:txBody>
      </p:sp>
    </p:spTree>
  </p:cSld>
  <p:clrMapOvr>
    <a:masterClrMapping/>
  </p:clrMapOvr>
  <p:transition>
    <p:blinds dir="vert"/>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lvl1pPr>
              <a:defRPr/>
            </a:lvl1pPr>
          </a:lstStyle>
          <a:p>
            <a:endParaRPr lang="en-US" altLang="zh-CN"/>
          </a:p>
        </p:txBody>
      </p:sp>
      <p:sp>
        <p:nvSpPr>
          <p:cNvPr id="4" name="页脚占位符 3"/>
          <p:cNvSpPr>
            <a:spLocks noGrp="1"/>
          </p:cNvSpPr>
          <p:nvPr>
            <p:ph type="ftr" sz="quarter" idx="11"/>
          </p:nvPr>
        </p:nvSpPr>
        <p:spPr/>
        <p:txBody>
          <a:bodyPr/>
          <a:lstStyle>
            <a:lvl1pPr>
              <a:defRPr/>
            </a:lvl1pPr>
          </a:lstStyle>
          <a:p>
            <a:endParaRPr lang="en-US" altLang="zh-CN"/>
          </a:p>
        </p:txBody>
      </p:sp>
      <p:sp>
        <p:nvSpPr>
          <p:cNvPr id="5" name="灯片编号占位符 4"/>
          <p:cNvSpPr>
            <a:spLocks noGrp="1"/>
          </p:cNvSpPr>
          <p:nvPr>
            <p:ph type="sldNum" sz="quarter" idx="12"/>
          </p:nvPr>
        </p:nvSpPr>
        <p:spPr/>
        <p:txBody>
          <a:bodyPr/>
          <a:lstStyle>
            <a:lvl1pPr>
              <a:defRPr/>
            </a:lvl1pPr>
          </a:lstStyle>
          <a:p>
            <a:fld id="{83D686A5-3F2A-4363-ADB7-3265B26A50EE}" type="slidenum">
              <a:rPr lang="en-US" altLang="zh-CN"/>
            </a:fld>
            <a:endParaRPr lang="en-US" altLang="zh-CN"/>
          </a:p>
        </p:txBody>
      </p:sp>
    </p:spTree>
  </p:cSld>
  <p:clrMapOvr>
    <a:masterClrMapping/>
  </p:clrMapOvr>
  <p:transition>
    <p:blinds dir="vert"/>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lvl1pPr>
              <a:defRPr/>
            </a:lvl1pPr>
          </a:lstStyle>
          <a:p>
            <a:endParaRPr lang="en-US" altLang="zh-CN"/>
          </a:p>
        </p:txBody>
      </p:sp>
      <p:sp>
        <p:nvSpPr>
          <p:cNvPr id="3" name="页脚占位符 2"/>
          <p:cNvSpPr>
            <a:spLocks noGrp="1"/>
          </p:cNvSpPr>
          <p:nvPr>
            <p:ph type="ftr" sz="quarter" idx="11"/>
          </p:nvPr>
        </p:nvSpPr>
        <p:spPr/>
        <p:txBody>
          <a:bodyPr/>
          <a:lstStyle>
            <a:lvl1pPr>
              <a:defRPr/>
            </a:lvl1pPr>
          </a:lstStyle>
          <a:p>
            <a:endParaRPr lang="en-US" altLang="zh-CN"/>
          </a:p>
        </p:txBody>
      </p:sp>
      <p:sp>
        <p:nvSpPr>
          <p:cNvPr id="4" name="灯片编号占位符 3"/>
          <p:cNvSpPr>
            <a:spLocks noGrp="1"/>
          </p:cNvSpPr>
          <p:nvPr>
            <p:ph type="sldNum" sz="quarter" idx="12"/>
          </p:nvPr>
        </p:nvSpPr>
        <p:spPr/>
        <p:txBody>
          <a:bodyPr/>
          <a:lstStyle>
            <a:lvl1pPr>
              <a:defRPr/>
            </a:lvl1pPr>
          </a:lstStyle>
          <a:p>
            <a:fld id="{7C0A89B4-CCEB-4B7B-A7B2-E2CEE4E2DF39}" type="slidenum">
              <a:rPr lang="en-US" altLang="zh-CN"/>
            </a:fld>
            <a:endParaRPr lang="en-US" altLang="zh-CN"/>
          </a:p>
        </p:txBody>
      </p:sp>
    </p:spTree>
  </p:cSld>
  <p:clrMapOvr>
    <a:masterClrMapping/>
  </p:clrMapOvr>
  <p:transition>
    <p:blinds dir="vert"/>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lvl1pPr>
              <a:defRPr/>
            </a:lvl1pPr>
          </a:lstStyle>
          <a:p>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D00F6916-B2A5-4AFB-B8C2-9ECF4F689BF9}" type="slidenum">
              <a:rPr lang="en-US" altLang="zh-CN"/>
            </a:fld>
            <a:endParaRPr lang="en-US" altLang="zh-CN"/>
          </a:p>
        </p:txBody>
      </p:sp>
    </p:spTree>
  </p:cSld>
  <p:clrMapOvr>
    <a:masterClrMapping/>
  </p:clrMapOvr>
  <p:transition>
    <p:blinds dir="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2FD09A50-187F-44FA-A327-A2C1BB2E0DEB}" type="slidenum">
              <a:rPr lang="en-US" altLang="zh-CN"/>
            </a:fld>
            <a:endParaRPr lang="en-US" altLang="zh-CN"/>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lvl1pPr>
              <a:defRPr/>
            </a:lvl1pPr>
          </a:lstStyle>
          <a:p>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815237E2-95BC-4DDF-A34A-47CFF62E6767}" type="slidenum">
              <a:rPr lang="en-US" altLang="zh-CN"/>
            </a:fld>
            <a:endParaRPr lang="en-US" altLang="zh-CN"/>
          </a:p>
        </p:txBody>
      </p:sp>
    </p:spTree>
  </p:cSld>
  <p:clrMapOvr>
    <a:masterClrMapping/>
  </p:clrMapOvr>
  <p:transition>
    <p:blinds dir="vert"/>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F8321A80-B13C-466A-826D-1CD143345539}" type="slidenum">
              <a:rPr lang="en-US" altLang="zh-CN"/>
            </a:fld>
            <a:endParaRPr lang="en-US" altLang="zh-CN"/>
          </a:p>
        </p:txBody>
      </p:sp>
    </p:spTree>
  </p:cSld>
  <p:clrMapOvr>
    <a:masterClrMapping/>
  </p:clrMapOvr>
  <p:transition>
    <p:blinds dir="vert"/>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707188" y="228600"/>
            <a:ext cx="2135187" cy="587057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301625" y="228600"/>
            <a:ext cx="6253163" cy="5870575"/>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71CBF96D-6236-457B-9B77-FBE7E9A10D53}" type="slidenum">
              <a:rPr lang="en-US" altLang="zh-CN"/>
            </a:fld>
            <a:endParaRPr lang="en-US" altLang="zh-CN"/>
          </a:p>
        </p:txBody>
      </p:sp>
    </p:spTree>
  </p:cSld>
  <p:clrMapOvr>
    <a:masterClrMapping/>
  </p:clrMapOvr>
  <p:transition>
    <p:blinds dir="vert"/>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xAndMedia" preserve="1">
  <p:cSld name="标题，文本与媒体剪辑">
    <p:spTree>
      <p:nvGrpSpPr>
        <p:cNvPr id="1" name=""/>
        <p:cNvGrpSpPr/>
        <p:nvPr/>
      </p:nvGrpSpPr>
      <p:grpSpPr>
        <a:xfrm>
          <a:off x="0" y="0"/>
          <a:ext cx="0" cy="0"/>
          <a:chOff x="0" y="0"/>
          <a:chExt cx="0" cy="0"/>
        </a:xfrm>
      </p:grpSpPr>
      <p:sp>
        <p:nvSpPr>
          <p:cNvPr id="2" name="标题 1"/>
          <p:cNvSpPr>
            <a:spLocks noGrp="1"/>
          </p:cNvSpPr>
          <p:nvPr>
            <p:ph type="title"/>
          </p:nvPr>
        </p:nvSpPr>
        <p:spPr>
          <a:xfrm>
            <a:off x="301625" y="228600"/>
            <a:ext cx="8540750" cy="1143000"/>
          </a:xfrm>
        </p:spPr>
        <p:txBody>
          <a:bodyPr/>
          <a:lstStyle/>
          <a:p>
            <a:r>
              <a:rPr lang="zh-CN" altLang="en-US" smtClean="0"/>
              <a:t>单击此处编辑母版标题样式</a:t>
            </a:r>
            <a:endParaRPr lang="zh-CN" altLang="en-US"/>
          </a:p>
        </p:txBody>
      </p:sp>
      <p:sp>
        <p:nvSpPr>
          <p:cNvPr id="3" name="文本占位符 2"/>
          <p:cNvSpPr>
            <a:spLocks noGrp="1"/>
          </p:cNvSpPr>
          <p:nvPr>
            <p:ph type="body" sz="half" idx="1"/>
          </p:nvPr>
        </p:nvSpPr>
        <p:spPr>
          <a:xfrm>
            <a:off x="301625" y="1600200"/>
            <a:ext cx="4194175" cy="4498975"/>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媒体占位符 3"/>
          <p:cNvSpPr>
            <a:spLocks noGrp="1"/>
          </p:cNvSpPr>
          <p:nvPr>
            <p:ph type="media" sz="half" idx="2"/>
          </p:nvPr>
        </p:nvSpPr>
        <p:spPr>
          <a:xfrm>
            <a:off x="4648200" y="1600200"/>
            <a:ext cx="4194175" cy="4498975"/>
          </a:xfrm>
        </p:spPr>
        <p:txBody>
          <a:bodyPr/>
          <a:lstStyle/>
          <a:p>
            <a:endParaRPr lang="zh-CN" altLang="en-US"/>
          </a:p>
        </p:txBody>
      </p:sp>
      <p:sp>
        <p:nvSpPr>
          <p:cNvPr id="5" name="日期占位符 4"/>
          <p:cNvSpPr>
            <a:spLocks noGrp="1"/>
          </p:cNvSpPr>
          <p:nvPr>
            <p:ph type="dt" sz="half" idx="10"/>
          </p:nvPr>
        </p:nvSpPr>
        <p:spPr>
          <a:xfrm>
            <a:off x="301625" y="6245225"/>
            <a:ext cx="2289175" cy="476250"/>
          </a:xfrm>
        </p:spPr>
        <p:txBody>
          <a:bodyPr/>
          <a:lstStyle>
            <a:lvl1pPr>
              <a:defRPr/>
            </a:lvl1pPr>
          </a:lstStyle>
          <a:p>
            <a:endParaRPr lang="en-US" altLang="zh-CN"/>
          </a:p>
        </p:txBody>
      </p:sp>
      <p:sp>
        <p:nvSpPr>
          <p:cNvPr id="6" name="页脚占位符 5"/>
          <p:cNvSpPr>
            <a:spLocks noGrp="1"/>
          </p:cNvSpPr>
          <p:nvPr>
            <p:ph type="ftr" sz="quarter" idx="11"/>
          </p:nvPr>
        </p:nvSpPr>
        <p:spPr>
          <a:xfrm>
            <a:off x="3124200" y="6245225"/>
            <a:ext cx="2895600" cy="476250"/>
          </a:xfrm>
        </p:spPr>
        <p:txBody>
          <a:bodyPr/>
          <a:lstStyle>
            <a:lvl1pPr>
              <a:defRPr/>
            </a:lvl1pPr>
          </a:lstStyle>
          <a:p>
            <a:endParaRPr lang="en-US" altLang="zh-CN"/>
          </a:p>
        </p:txBody>
      </p:sp>
      <p:sp>
        <p:nvSpPr>
          <p:cNvPr id="7" name="灯片编号占位符 6"/>
          <p:cNvSpPr>
            <a:spLocks noGrp="1"/>
          </p:cNvSpPr>
          <p:nvPr>
            <p:ph type="sldNum" sz="quarter" idx="12"/>
          </p:nvPr>
        </p:nvSpPr>
        <p:spPr>
          <a:xfrm>
            <a:off x="6553200" y="6245225"/>
            <a:ext cx="2289175" cy="476250"/>
          </a:xfrm>
        </p:spPr>
        <p:txBody>
          <a:bodyPr/>
          <a:lstStyle>
            <a:lvl1pPr>
              <a:defRPr/>
            </a:lvl1pPr>
          </a:lstStyle>
          <a:p>
            <a:fld id="{02C4D466-6A71-4208-9694-B5B6869ECAE3}" type="slidenum">
              <a:rPr lang="en-US" altLang="zh-CN"/>
            </a:fld>
            <a:endParaRPr lang="en-US" altLang="zh-CN"/>
          </a:p>
        </p:txBody>
      </p:sp>
    </p:spTree>
  </p:cSld>
  <p:clrMapOvr>
    <a:masterClrMapping/>
  </p:clrMapOvr>
  <p:transition>
    <p:blinds dir="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44C359E5-1656-46BD-A296-5251F741F258}" type="slidenum">
              <a:rPr lang="en-US" altLang="zh-CN"/>
            </a:fld>
            <a:endParaRPr lang="en-US" alt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lvl1pPr>
              <a:defRPr/>
            </a:lvl1pPr>
          </a:lstStyle>
          <a:p>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7F8BAEE4-CD90-4E50-9EBF-BA4B6C620D69}" type="slidenum">
              <a:rPr lang="en-US" altLang="zh-CN"/>
            </a:fld>
            <a:endParaRPr lang="en-US" alt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lvl1pPr>
              <a:defRPr/>
            </a:lvl1pPr>
          </a:lstStyle>
          <a:p>
            <a:endParaRPr lang="en-US" altLang="zh-CN"/>
          </a:p>
        </p:txBody>
      </p:sp>
      <p:sp>
        <p:nvSpPr>
          <p:cNvPr id="8" name="页脚占位符 7"/>
          <p:cNvSpPr>
            <a:spLocks noGrp="1"/>
          </p:cNvSpPr>
          <p:nvPr>
            <p:ph type="ftr" sz="quarter" idx="11"/>
          </p:nvPr>
        </p:nvSpPr>
        <p:spPr/>
        <p:txBody>
          <a:bodyPr/>
          <a:lstStyle>
            <a:lvl1pPr>
              <a:defRPr/>
            </a:lvl1pPr>
          </a:lstStyle>
          <a:p>
            <a:endParaRPr lang="en-US" altLang="zh-CN"/>
          </a:p>
        </p:txBody>
      </p:sp>
      <p:sp>
        <p:nvSpPr>
          <p:cNvPr id="9" name="灯片编号占位符 8"/>
          <p:cNvSpPr>
            <a:spLocks noGrp="1"/>
          </p:cNvSpPr>
          <p:nvPr>
            <p:ph type="sldNum" sz="quarter" idx="12"/>
          </p:nvPr>
        </p:nvSpPr>
        <p:spPr/>
        <p:txBody>
          <a:bodyPr/>
          <a:lstStyle>
            <a:lvl1pPr>
              <a:defRPr/>
            </a:lvl1pPr>
          </a:lstStyle>
          <a:p>
            <a:fld id="{1E30E9B0-B91B-47D7-8199-4AD85EF51096}" type="slidenum">
              <a:rPr lang="en-US" altLang="zh-CN"/>
            </a:fld>
            <a:endParaRPr lang="en-US" alt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lvl1pPr>
              <a:defRPr/>
            </a:lvl1pPr>
          </a:lstStyle>
          <a:p>
            <a:endParaRPr lang="en-US" altLang="zh-CN"/>
          </a:p>
        </p:txBody>
      </p:sp>
      <p:sp>
        <p:nvSpPr>
          <p:cNvPr id="4" name="页脚占位符 3"/>
          <p:cNvSpPr>
            <a:spLocks noGrp="1"/>
          </p:cNvSpPr>
          <p:nvPr>
            <p:ph type="ftr" sz="quarter" idx="11"/>
          </p:nvPr>
        </p:nvSpPr>
        <p:spPr/>
        <p:txBody>
          <a:bodyPr/>
          <a:lstStyle>
            <a:lvl1pPr>
              <a:defRPr/>
            </a:lvl1pPr>
          </a:lstStyle>
          <a:p>
            <a:endParaRPr lang="en-US" altLang="zh-CN"/>
          </a:p>
        </p:txBody>
      </p:sp>
      <p:sp>
        <p:nvSpPr>
          <p:cNvPr id="5" name="灯片编号占位符 4"/>
          <p:cNvSpPr>
            <a:spLocks noGrp="1"/>
          </p:cNvSpPr>
          <p:nvPr>
            <p:ph type="sldNum" sz="quarter" idx="12"/>
          </p:nvPr>
        </p:nvSpPr>
        <p:spPr/>
        <p:txBody>
          <a:bodyPr/>
          <a:lstStyle>
            <a:lvl1pPr>
              <a:defRPr/>
            </a:lvl1pPr>
          </a:lstStyle>
          <a:p>
            <a:fld id="{A28126B6-0AB0-4B70-ACF4-F493DAB2E877}" type="slidenum">
              <a:rPr lang="en-US" altLang="zh-CN"/>
            </a:fld>
            <a:endParaRPr lang="en-US" alt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lvl1pPr>
              <a:defRPr/>
            </a:lvl1pPr>
          </a:lstStyle>
          <a:p>
            <a:endParaRPr lang="en-US" altLang="zh-CN"/>
          </a:p>
        </p:txBody>
      </p:sp>
      <p:sp>
        <p:nvSpPr>
          <p:cNvPr id="3" name="页脚占位符 2"/>
          <p:cNvSpPr>
            <a:spLocks noGrp="1"/>
          </p:cNvSpPr>
          <p:nvPr>
            <p:ph type="ftr" sz="quarter" idx="11"/>
          </p:nvPr>
        </p:nvSpPr>
        <p:spPr/>
        <p:txBody>
          <a:bodyPr/>
          <a:lstStyle>
            <a:lvl1pPr>
              <a:defRPr/>
            </a:lvl1pPr>
          </a:lstStyle>
          <a:p>
            <a:endParaRPr lang="en-US" altLang="zh-CN"/>
          </a:p>
        </p:txBody>
      </p:sp>
      <p:sp>
        <p:nvSpPr>
          <p:cNvPr id="4" name="灯片编号占位符 3"/>
          <p:cNvSpPr>
            <a:spLocks noGrp="1"/>
          </p:cNvSpPr>
          <p:nvPr>
            <p:ph type="sldNum" sz="quarter" idx="12"/>
          </p:nvPr>
        </p:nvSpPr>
        <p:spPr/>
        <p:txBody>
          <a:bodyPr/>
          <a:lstStyle>
            <a:lvl1pPr>
              <a:defRPr/>
            </a:lvl1pPr>
          </a:lstStyle>
          <a:p>
            <a:fld id="{B3336D14-D7D9-4928-9909-88F9AC7BA188}" type="slidenum">
              <a:rPr lang="en-US" altLang="zh-CN"/>
            </a:fld>
            <a:endParaRPr lang="en-US"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lvl1pPr>
              <a:defRPr/>
            </a:lvl1pPr>
          </a:lstStyle>
          <a:p>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350C6555-89D3-42D2-8E27-44960FB55547}" type="slidenum">
              <a:rPr lang="en-US" altLang="zh-CN"/>
            </a:fld>
            <a:endParaRPr lang="en-US" alt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lvl1pPr>
              <a:defRPr/>
            </a:lvl1pPr>
          </a:lstStyle>
          <a:p>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C9F0F97E-6783-48F1-9826-A224BAAECCD1}" type="slidenum">
              <a:rPr lang="en-US" altLang="zh-CN"/>
            </a:fld>
            <a:endParaRPr lang="en-US" altLang="zh-CN"/>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0.xml"/><Relationship Id="rId8" Type="http://schemas.openxmlformats.org/officeDocument/2006/relationships/slideLayout" Target="../slideLayouts/slideLayout19.xml"/><Relationship Id="rId7" Type="http://schemas.openxmlformats.org/officeDocument/2006/relationships/slideLayout" Target="../slideLayouts/slideLayout18.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3" Type="http://schemas.openxmlformats.org/officeDocument/2006/relationships/slideLayout" Target="../slideLayouts/slideLayout14.xml"/><Relationship Id="rId2" Type="http://schemas.openxmlformats.org/officeDocument/2006/relationships/slideLayout" Target="../slideLayouts/slideLayout13.xml"/><Relationship Id="rId13" Type="http://schemas.openxmlformats.org/officeDocument/2006/relationships/theme" Target="../theme/theme2.xml"/><Relationship Id="rId12" Type="http://schemas.openxmlformats.org/officeDocument/2006/relationships/slideLayout" Target="../slideLayouts/slideLayout23.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lstStyle/>
          <a:p>
            <a:pPr lvl="0"/>
            <a:r>
              <a:rPr lang="zh-CN" altLang="en-US" smtClean="0"/>
              <a:t>单击此处编辑母版标题样式</a:t>
            </a:r>
            <a:endParaRPr lang="zh-CN" altLang="en-US" smtClean="0"/>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smtClean="0"/>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400"/>
            </a:lvl1pPr>
          </a:lstStyle>
          <a:p>
            <a:endParaRPr lang="en-US" altLang="zh-CN"/>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ctr">
              <a:defRPr sz="1400"/>
            </a:lvl1pPr>
          </a:lstStyle>
          <a:p>
            <a:endParaRPr lang="en-US" altLang="zh-CN"/>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400"/>
            </a:lvl1pPr>
          </a:lstStyle>
          <a:p>
            <a:fld id="{6B2ADDAC-D6E6-49C2-AF51-238FBC0F1022}" type="slidenum">
              <a:rPr lang="en-US" altLang="zh-CN"/>
            </a:fld>
            <a:endParaRPr lang="en-US" altLang="zh-C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2pPr>
      <a:lvl3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3pPr>
      <a:lvl4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4pPr>
      <a:lvl5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5pPr>
      <a:lvl6pPr marL="4572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6pPr>
      <a:lvl7pPr marL="9144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7pPr>
      <a:lvl8pPr marL="13716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8pPr>
      <a:lvl9pPr marL="18288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ea typeface="+mn-ea"/>
        </a:defRPr>
      </a:lvl2pPr>
      <a:lvl3pPr marL="1143000" indent="-228600" algn="l" rtl="0" fontAlgn="base">
        <a:spcBef>
          <a:spcPct val="20000"/>
        </a:spcBef>
        <a:spcAft>
          <a:spcPct val="0"/>
        </a:spcAft>
        <a:buChar char="•"/>
        <a:defRPr sz="2400">
          <a:solidFill>
            <a:schemeClr val="tx1"/>
          </a:solidFill>
          <a:latin typeface="+mn-lt"/>
          <a:ea typeface="+mn-ea"/>
        </a:defRPr>
      </a:lvl3pPr>
      <a:lvl4pPr marL="1600200" indent="-228600" algn="l" rtl="0" fontAlgn="base">
        <a:spcBef>
          <a:spcPct val="20000"/>
        </a:spcBef>
        <a:spcAft>
          <a:spcPct val="0"/>
        </a:spcAft>
        <a:buChar char="–"/>
        <a:defRPr sz="2000">
          <a:solidFill>
            <a:schemeClr val="tx1"/>
          </a:solidFill>
          <a:latin typeface="+mn-lt"/>
          <a:ea typeface="+mn-ea"/>
        </a:defRPr>
      </a:lvl4pPr>
      <a:lvl5pPr marL="2057400" indent="-228600" algn="l" rtl="0" fontAlgn="base">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6146" name="Rectangle 2"/>
          <p:cNvSpPr>
            <a:spLocks noGrp="1" noRot="1" noChangeArrowheads="1"/>
          </p:cNvSpPr>
          <p:nvPr>
            <p:ph type="title"/>
          </p:nvPr>
        </p:nvSpPr>
        <p:spPr bwMode="auto">
          <a:xfrm>
            <a:off x="301625" y="228600"/>
            <a:ext cx="854075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lstStyle/>
          <a:p>
            <a:pPr lvl="0"/>
            <a:r>
              <a:rPr lang="zh-CN" altLang="en-US" smtClean="0"/>
              <a:t>单击此处编辑母版标题样式</a:t>
            </a:r>
            <a:endParaRPr lang="zh-CN" altLang="en-US" smtClean="0"/>
          </a:p>
        </p:txBody>
      </p:sp>
      <p:sp>
        <p:nvSpPr>
          <p:cNvPr id="6147" name="Rectangle 3"/>
          <p:cNvSpPr>
            <a:spLocks noGrp="1" noRot="1" noChangeArrowheads="1"/>
          </p:cNvSpPr>
          <p:nvPr>
            <p:ph type="body" idx="1"/>
          </p:nvPr>
        </p:nvSpPr>
        <p:spPr bwMode="auto">
          <a:xfrm>
            <a:off x="301625" y="1600200"/>
            <a:ext cx="8540750" cy="4498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smtClean="0"/>
          </a:p>
        </p:txBody>
      </p:sp>
      <p:sp>
        <p:nvSpPr>
          <p:cNvPr id="6148" name="Rectangle 4"/>
          <p:cNvSpPr>
            <a:spLocks noGrp="1" noChangeArrowheads="1"/>
          </p:cNvSpPr>
          <p:nvPr>
            <p:ph type="dt" sz="half" idx="2"/>
          </p:nvPr>
        </p:nvSpPr>
        <p:spPr bwMode="auto">
          <a:xfrm>
            <a:off x="301625" y="6245225"/>
            <a:ext cx="2289175"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400"/>
            </a:lvl1pPr>
          </a:lstStyle>
          <a:p>
            <a:endParaRPr lang="en-US" altLang="zh-CN"/>
          </a:p>
        </p:txBody>
      </p:sp>
      <p:sp>
        <p:nvSpPr>
          <p:cNvPr id="614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ctr">
              <a:defRPr sz="1400"/>
            </a:lvl1pPr>
          </a:lstStyle>
          <a:p>
            <a:endParaRPr lang="en-US" altLang="zh-CN"/>
          </a:p>
        </p:txBody>
      </p:sp>
      <p:sp>
        <p:nvSpPr>
          <p:cNvPr id="6150" name="Rectangle 6"/>
          <p:cNvSpPr>
            <a:spLocks noGrp="1" noChangeArrowheads="1"/>
          </p:cNvSpPr>
          <p:nvPr>
            <p:ph type="sldNum" sz="quarter" idx="4"/>
          </p:nvPr>
        </p:nvSpPr>
        <p:spPr bwMode="auto">
          <a:xfrm>
            <a:off x="6553200" y="6245225"/>
            <a:ext cx="2289175"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400"/>
            </a:lvl1pPr>
          </a:lstStyle>
          <a:p>
            <a:fld id="{965EEA12-C9F4-4360-BF25-DA649DC4EC53}" type="slidenum">
              <a:rPr lang="en-US" altLang="zh-CN"/>
            </a:fld>
            <a:endParaRPr lang="en-US" altLang="zh-CN"/>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ransition>
    <p:blinds dir="vert"/>
  </p:transition>
  <p:timing>
    <p:tnLst>
      <p:par>
        <p:cTn id="1" dur="indefinite" restart="never" nodeType="tmRoot"/>
      </p:par>
    </p:tnLst>
  </p:timing>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2pPr>
      <a:lvl3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3pPr>
      <a:lvl4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4pPr>
      <a:lvl5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5pPr>
      <a:lvl6pPr marL="4572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6pPr>
      <a:lvl7pPr marL="9144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7pPr>
      <a:lvl8pPr marL="13716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8pPr>
      <a:lvl9pPr marL="18288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9pPr>
    </p:titleStyle>
    <p:bodyStyle>
      <a:lvl1pPr marL="342900" indent="-342900" algn="l" rtl="0" fontAlgn="base">
        <a:spcBef>
          <a:spcPct val="20000"/>
        </a:spcBef>
        <a:spcAft>
          <a:spcPct val="0"/>
        </a:spcAft>
        <a:buClr>
          <a:schemeClr val="folHlink"/>
        </a:buClr>
        <a:buSzPct val="85000"/>
        <a:buFont typeface="Wingdings 2" panose="05020102010507070707" pitchFamily="18" charset="2"/>
        <a:buChar char="¡"/>
        <a:defRPr sz="3200">
          <a:solidFill>
            <a:schemeClr val="tx1"/>
          </a:solidFill>
          <a:latin typeface="+mn-lt"/>
          <a:ea typeface="+mn-ea"/>
          <a:cs typeface="+mn-cs"/>
        </a:defRPr>
      </a:lvl1pPr>
      <a:lvl2pPr marL="742950" indent="-285750" algn="l" rtl="0" fontAlgn="base">
        <a:spcBef>
          <a:spcPct val="20000"/>
        </a:spcBef>
        <a:spcAft>
          <a:spcPct val="0"/>
        </a:spcAft>
        <a:buClr>
          <a:schemeClr val="hlink"/>
        </a:buClr>
        <a:buSzPct val="85000"/>
        <a:buFont typeface="Wingdings" panose="05000000000000000000" pitchFamily="2" charset="2"/>
        <a:buChar char=""/>
        <a:defRPr sz="2800">
          <a:solidFill>
            <a:schemeClr val="tx1"/>
          </a:solidFill>
          <a:latin typeface="+mn-lt"/>
          <a:ea typeface="+mn-ea"/>
        </a:defRPr>
      </a:lvl2pPr>
      <a:lvl3pPr marL="1143000" indent="-228600" algn="l" rtl="0" fontAlgn="base">
        <a:spcBef>
          <a:spcPct val="20000"/>
        </a:spcBef>
        <a:spcAft>
          <a:spcPct val="0"/>
        </a:spcAft>
        <a:buClr>
          <a:schemeClr val="folHlink"/>
        </a:buClr>
        <a:buSzPct val="90000"/>
        <a:buFont typeface="Wingdings 2" panose="05020102010507070707" pitchFamily="18" charset="2"/>
        <a:buChar char="¡"/>
        <a:defRPr sz="2400">
          <a:solidFill>
            <a:schemeClr val="tx1"/>
          </a:solidFill>
          <a:latin typeface="+mn-lt"/>
          <a:ea typeface="+mn-ea"/>
        </a:defRPr>
      </a:lvl3pPr>
      <a:lvl4pPr marL="1600200" indent="-228600" algn="l" rtl="0" fontAlgn="base">
        <a:spcBef>
          <a:spcPct val="20000"/>
        </a:spcBef>
        <a:spcAft>
          <a:spcPct val="0"/>
        </a:spcAft>
        <a:buClr>
          <a:schemeClr val="hlink"/>
        </a:buClr>
        <a:buSzPct val="90000"/>
        <a:buFont typeface="Wingdings" panose="05000000000000000000" pitchFamily="2" charset="2"/>
        <a:buChar char=""/>
        <a:defRPr sz="2000">
          <a:solidFill>
            <a:schemeClr val="tx1"/>
          </a:solidFill>
          <a:latin typeface="+mn-lt"/>
          <a:ea typeface="+mn-ea"/>
        </a:defRPr>
      </a:lvl4pPr>
      <a:lvl5pPr marL="2057400" indent="-228600" algn="l" rtl="0" fontAlgn="base">
        <a:spcBef>
          <a:spcPct val="20000"/>
        </a:spcBef>
        <a:spcAft>
          <a:spcPct val="0"/>
        </a:spcAft>
        <a:buClr>
          <a:schemeClr val="folHlink"/>
        </a:buClr>
        <a:buSzPct val="90000"/>
        <a:buFont typeface="Wingdings 2" panose="05020102010507070707" pitchFamily="18" charset="2"/>
        <a:buChar char="¡"/>
        <a:defRPr sz="2000">
          <a:solidFill>
            <a:schemeClr val="tx1"/>
          </a:solidFill>
          <a:latin typeface="+mn-lt"/>
          <a:ea typeface="+mn-ea"/>
        </a:defRPr>
      </a:lvl5pPr>
      <a:lvl6pPr marL="2514600" indent="-228600" algn="l" rtl="0" fontAlgn="base">
        <a:spcBef>
          <a:spcPct val="20000"/>
        </a:spcBef>
        <a:spcAft>
          <a:spcPct val="0"/>
        </a:spcAft>
        <a:buClr>
          <a:schemeClr val="folHlink"/>
        </a:buClr>
        <a:buSzPct val="90000"/>
        <a:buFont typeface="Wingdings 2" panose="05020102010507070707" pitchFamily="18" charset="2"/>
        <a:buChar char="¡"/>
        <a:defRPr sz="2000">
          <a:solidFill>
            <a:schemeClr val="tx1"/>
          </a:solidFill>
          <a:latin typeface="+mn-lt"/>
          <a:ea typeface="+mn-ea"/>
        </a:defRPr>
      </a:lvl6pPr>
      <a:lvl7pPr marL="2971800" indent="-228600" algn="l" rtl="0" fontAlgn="base">
        <a:spcBef>
          <a:spcPct val="20000"/>
        </a:spcBef>
        <a:spcAft>
          <a:spcPct val="0"/>
        </a:spcAft>
        <a:buClr>
          <a:schemeClr val="folHlink"/>
        </a:buClr>
        <a:buSzPct val="90000"/>
        <a:buFont typeface="Wingdings 2" panose="05020102010507070707" pitchFamily="18" charset="2"/>
        <a:buChar char="¡"/>
        <a:defRPr sz="2000">
          <a:solidFill>
            <a:schemeClr val="tx1"/>
          </a:solidFill>
          <a:latin typeface="+mn-lt"/>
          <a:ea typeface="+mn-ea"/>
        </a:defRPr>
      </a:lvl7pPr>
      <a:lvl8pPr marL="3429000" indent="-228600" algn="l" rtl="0" fontAlgn="base">
        <a:spcBef>
          <a:spcPct val="20000"/>
        </a:spcBef>
        <a:spcAft>
          <a:spcPct val="0"/>
        </a:spcAft>
        <a:buClr>
          <a:schemeClr val="folHlink"/>
        </a:buClr>
        <a:buSzPct val="90000"/>
        <a:buFont typeface="Wingdings 2" panose="05020102010507070707" pitchFamily="18" charset="2"/>
        <a:buChar char="¡"/>
        <a:defRPr sz="2000">
          <a:solidFill>
            <a:schemeClr val="tx1"/>
          </a:solidFill>
          <a:latin typeface="+mn-lt"/>
          <a:ea typeface="+mn-ea"/>
        </a:defRPr>
      </a:lvl8pPr>
      <a:lvl9pPr marL="3886200" indent="-228600" algn="l" rtl="0" fontAlgn="base">
        <a:spcBef>
          <a:spcPct val="20000"/>
        </a:spcBef>
        <a:spcAft>
          <a:spcPct val="0"/>
        </a:spcAft>
        <a:buClr>
          <a:schemeClr val="folHlink"/>
        </a:buClr>
        <a:buSzPct val="90000"/>
        <a:buFont typeface="Wingdings 2" panose="05020102010507070707" pitchFamily="18" charset="2"/>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1.jpeg"/></Relationships>
</file>

<file path=ppt/slides/_rels/slide10.xml.rels><?xml version="1.0" encoding="UTF-8" standalone="yes"?>
<Relationships xmlns="http://schemas.openxmlformats.org/package/2006/relationships"><Relationship Id="rId4" Type="http://schemas.openxmlformats.org/officeDocument/2006/relationships/slideLayout" Target="../slideLayouts/slideLayout23.xml"/><Relationship Id="rId3" Type="http://schemas.openxmlformats.org/officeDocument/2006/relationships/image" Target="../media/image9.jpeg"/><Relationship Id="rId2" Type="http://schemas.openxmlformats.org/officeDocument/2006/relationships/slide" Target="slide7.xml"/><Relationship Id="rId1" Type="http://schemas.openxmlformats.org/officeDocument/2006/relationships/image" Target="../media/image6.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4" Type="http://schemas.openxmlformats.org/officeDocument/2006/relationships/slideLayout" Target="../slideLayouts/slideLayout23.xml"/><Relationship Id="rId3" Type="http://schemas.openxmlformats.org/officeDocument/2006/relationships/image" Target="../media/image9.jpeg"/><Relationship Id="rId2" Type="http://schemas.openxmlformats.org/officeDocument/2006/relationships/slide" Target="slide7.xml"/><Relationship Id="rId1" Type="http://schemas.openxmlformats.org/officeDocument/2006/relationships/image" Target="../media/image6.jpeg"/></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18.xml"/><Relationship Id="rId1" Type="http://schemas.openxmlformats.org/officeDocument/2006/relationships/image" Target="../media/image10.jpeg"/></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18.xml"/><Relationship Id="rId1" Type="http://schemas.openxmlformats.org/officeDocument/2006/relationships/image" Target="../media/image10.jpeg"/></Relationships>
</file>

<file path=ppt/slides/_rels/slide15.xml.rels><?xml version="1.0" encoding="UTF-8" standalone="yes"?>
<Relationships xmlns="http://schemas.openxmlformats.org/package/2006/relationships"><Relationship Id="rId7" Type="http://schemas.openxmlformats.org/officeDocument/2006/relationships/slideLayout" Target="../slideLayouts/slideLayout18.xml"/><Relationship Id="rId6" Type="http://schemas.openxmlformats.org/officeDocument/2006/relationships/image" Target="../media/image16.jpeg"/><Relationship Id="rId5" Type="http://schemas.openxmlformats.org/officeDocument/2006/relationships/image" Target="../media/image15.jpeg"/><Relationship Id="rId4" Type="http://schemas.openxmlformats.org/officeDocument/2006/relationships/image" Target="../media/image14.jpeg"/><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image" Target="../media/image11.jpeg"/></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18.xml"/><Relationship Id="rId1" Type="http://schemas.openxmlformats.org/officeDocument/2006/relationships/image" Target="../media/image17.jpeg"/></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image" Target="../media/image18.jpeg"/></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18.xml"/><Relationship Id="rId1" Type="http://schemas.openxmlformats.org/officeDocument/2006/relationships/image" Target="../media/image19.jpeg"/></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18.xml"/><Relationship Id="rId1" Type="http://schemas.openxmlformats.org/officeDocument/2006/relationships/image" Target="../media/image20.jpeg"/></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slide" Target="slide5.xml"/><Relationship Id="rId1" Type="http://schemas.openxmlformats.org/officeDocument/2006/relationships/image" Target="../media/image2.jpeg"/></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18.xml"/><Relationship Id="rId1" Type="http://schemas.openxmlformats.org/officeDocument/2006/relationships/image" Target="../media/image21.jpeg"/></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18.xml"/><Relationship Id="rId1" Type="http://schemas.openxmlformats.org/officeDocument/2006/relationships/image" Target="../media/image21.jpeg"/></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18.xml"/><Relationship Id="rId1" Type="http://schemas.openxmlformats.org/officeDocument/2006/relationships/image" Target="../media/image20.jpeg"/></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18.xml"/><Relationship Id="rId1" Type="http://schemas.openxmlformats.org/officeDocument/2006/relationships/image" Target="../media/image10.jpeg"/></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18.xml"/><Relationship Id="rId1" Type="http://schemas.openxmlformats.org/officeDocument/2006/relationships/image" Target="../media/image10.jpeg"/></Relationships>
</file>

<file path=ppt/slides/_rels/slide25.xml.rels><?xml version="1.0" encoding="UTF-8" standalone="yes"?>
<Relationships xmlns="http://schemas.openxmlformats.org/package/2006/relationships"><Relationship Id="rId4" Type="http://schemas.openxmlformats.org/officeDocument/2006/relationships/slideLayout" Target="../slideLayouts/slideLayout18.xml"/><Relationship Id="rId3" Type="http://schemas.openxmlformats.org/officeDocument/2006/relationships/image" Target="../media/image24.jpeg"/><Relationship Id="rId2" Type="http://schemas.openxmlformats.org/officeDocument/2006/relationships/image" Target="../media/image23.jpeg"/><Relationship Id="rId1" Type="http://schemas.openxmlformats.org/officeDocument/2006/relationships/image" Target="../media/image22.jpeg"/></Relationships>
</file>

<file path=ppt/slides/_rels/slide26.xml.rels><?xml version="1.0" encoding="UTF-8" standalone="yes"?>
<Relationships xmlns="http://schemas.openxmlformats.org/package/2006/relationships"><Relationship Id="rId3" Type="http://schemas.openxmlformats.org/officeDocument/2006/relationships/slideLayout" Target="../slideLayouts/slideLayout18.xml"/><Relationship Id="rId2" Type="http://schemas.openxmlformats.org/officeDocument/2006/relationships/image" Target="../media/image26.GIF"/><Relationship Id="rId1" Type="http://schemas.openxmlformats.org/officeDocument/2006/relationships/image" Target="../media/image25.GIF"/></Relationships>
</file>

<file path=ppt/slides/_rels/slide27.xml.rels><?xml version="1.0" encoding="UTF-8" standalone="yes"?>
<Relationships xmlns="http://schemas.openxmlformats.org/package/2006/relationships"><Relationship Id="rId2" Type="http://schemas.openxmlformats.org/officeDocument/2006/relationships/slideLayout" Target="../slideLayouts/slideLayout18.xml"/><Relationship Id="rId1" Type="http://schemas.openxmlformats.org/officeDocument/2006/relationships/image" Target="../media/image5.jpeg"/></Relationships>
</file>

<file path=ppt/slides/_rels/slide28.xml.rels><?xml version="1.0" encoding="UTF-8" standalone="yes"?>
<Relationships xmlns="http://schemas.openxmlformats.org/package/2006/relationships"><Relationship Id="rId2" Type="http://schemas.openxmlformats.org/officeDocument/2006/relationships/slideLayout" Target="../slideLayouts/slideLayout18.xml"/><Relationship Id="rId1" Type="http://schemas.openxmlformats.org/officeDocument/2006/relationships/image" Target="../media/image10.jpeg"/></Relationships>
</file>

<file path=ppt/slides/_rels/slide29.xml.rels><?xml version="1.0" encoding="UTF-8" standalone="yes"?>
<Relationships xmlns="http://schemas.openxmlformats.org/package/2006/relationships"><Relationship Id="rId2" Type="http://schemas.openxmlformats.org/officeDocument/2006/relationships/slideLayout" Target="../slideLayouts/slideLayout18.xml"/><Relationship Id="rId1" Type="http://schemas.openxmlformats.org/officeDocument/2006/relationships/image" Target="../media/image10.jpeg"/></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image" Target="../media/image4.jpeg"/><Relationship Id="rId1" Type="http://schemas.openxmlformats.org/officeDocument/2006/relationships/image" Target="../media/image3.jpeg"/></Relationships>
</file>

<file path=ppt/slides/_rels/slide30.xml.rels><?xml version="1.0" encoding="UTF-8" standalone="yes"?>
<Relationships xmlns="http://schemas.openxmlformats.org/package/2006/relationships"><Relationship Id="rId2" Type="http://schemas.openxmlformats.org/officeDocument/2006/relationships/slideLayout" Target="../slideLayouts/slideLayout18.xml"/><Relationship Id="rId1" Type="http://schemas.openxmlformats.org/officeDocument/2006/relationships/image" Target="../media/image10.jpeg"/></Relationships>
</file>

<file path=ppt/slides/_rels/slide31.xml.rels><?xml version="1.0" encoding="UTF-8" standalone="yes"?>
<Relationships xmlns="http://schemas.openxmlformats.org/package/2006/relationships"><Relationship Id="rId2" Type="http://schemas.openxmlformats.org/officeDocument/2006/relationships/slideLayout" Target="../slideLayouts/slideLayout18.xml"/><Relationship Id="rId1" Type="http://schemas.openxmlformats.org/officeDocument/2006/relationships/image" Target="../media/image10.jpeg"/></Relationships>
</file>

<file path=ppt/slides/_rels/slide32.xml.rels><?xml version="1.0" encoding="UTF-8" standalone="yes"?>
<Relationships xmlns="http://schemas.openxmlformats.org/package/2006/relationships"><Relationship Id="rId7" Type="http://schemas.openxmlformats.org/officeDocument/2006/relationships/slideLayout" Target="../slideLayouts/slideLayout18.xml"/><Relationship Id="rId6" Type="http://schemas.openxmlformats.org/officeDocument/2006/relationships/image" Target="../media/image32.jpeg"/><Relationship Id="rId5" Type="http://schemas.openxmlformats.org/officeDocument/2006/relationships/image" Target="../media/image31.jpeg"/><Relationship Id="rId4" Type="http://schemas.openxmlformats.org/officeDocument/2006/relationships/image" Target="../media/image30.jpeg"/><Relationship Id="rId3" Type="http://schemas.openxmlformats.org/officeDocument/2006/relationships/image" Target="../media/image29.jpeg"/><Relationship Id="rId2" Type="http://schemas.openxmlformats.org/officeDocument/2006/relationships/image" Target="../media/image28.jpeg"/><Relationship Id="rId1" Type="http://schemas.openxmlformats.org/officeDocument/2006/relationships/image" Target="../media/image27.png"/></Relationships>
</file>

<file path=ppt/slides/_rels/slide33.xml.rels><?xml version="1.0" encoding="UTF-8" standalone="yes"?>
<Relationships xmlns="http://schemas.openxmlformats.org/package/2006/relationships"><Relationship Id="rId2" Type="http://schemas.openxmlformats.org/officeDocument/2006/relationships/slideLayout" Target="../slideLayouts/slideLayout18.xml"/><Relationship Id="rId1" Type="http://schemas.openxmlformats.org/officeDocument/2006/relationships/image" Target="../media/image33.jpeg"/></Relationships>
</file>

<file path=ppt/slides/_rels/slide34.xml.rels><?xml version="1.0" encoding="UTF-8" standalone="yes"?>
<Relationships xmlns="http://schemas.openxmlformats.org/package/2006/relationships"><Relationship Id="rId8" Type="http://schemas.openxmlformats.org/officeDocument/2006/relationships/slideLayout" Target="../slideLayouts/slideLayout18.xml"/><Relationship Id="rId7" Type="http://schemas.openxmlformats.org/officeDocument/2006/relationships/image" Target="../media/image40.jpeg"/><Relationship Id="rId6" Type="http://schemas.openxmlformats.org/officeDocument/2006/relationships/image" Target="../media/image39.jpeg"/><Relationship Id="rId5" Type="http://schemas.openxmlformats.org/officeDocument/2006/relationships/image" Target="../media/image38.jpeg"/><Relationship Id="rId4" Type="http://schemas.openxmlformats.org/officeDocument/2006/relationships/image" Target="../media/image37.jpeg"/><Relationship Id="rId3" Type="http://schemas.openxmlformats.org/officeDocument/2006/relationships/image" Target="../media/image36.jpeg"/><Relationship Id="rId2" Type="http://schemas.openxmlformats.org/officeDocument/2006/relationships/image" Target="../media/image35.jpeg"/><Relationship Id="rId1" Type="http://schemas.openxmlformats.org/officeDocument/2006/relationships/image" Target="../media/image3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image" Target="../media/image5.jpeg"/></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image" Target="../media/image6.jpeg"/><Relationship Id="rId1" Type="http://schemas.openxmlformats.org/officeDocument/2006/relationships/image" Target="../media/image5.jpeg"/></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image" Target="../media/image6.jpeg"/><Relationship Id="rId1" Type="http://schemas.openxmlformats.org/officeDocument/2006/relationships/image" Target="../media/image5.jpeg"/></Relationships>
</file>

<file path=ppt/slides/_rels/slide8.xml.rels><?xml version="1.0" encoding="UTF-8" standalone="yes"?>
<Relationships xmlns="http://schemas.openxmlformats.org/package/2006/relationships"><Relationship Id="rId4" Type="http://schemas.openxmlformats.org/officeDocument/2006/relationships/slideLayout" Target="../slideLayouts/slideLayout18.xml"/><Relationship Id="rId3" Type="http://schemas.openxmlformats.org/officeDocument/2006/relationships/image" Target="../media/image7.jpeg"/><Relationship Id="rId2" Type="http://schemas.openxmlformats.org/officeDocument/2006/relationships/slide" Target="slide7.xml"/><Relationship Id="rId1" Type="http://schemas.openxmlformats.org/officeDocument/2006/relationships/image" Target="../media/image6.jpeg"/></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1" cstate="email"/>
          <a:stretch>
            <a:fillRect/>
          </a:stretch>
        </p:blipFill>
        <p:spPr>
          <a:xfrm>
            <a:off x="0" y="0"/>
            <a:ext cx="9144000" cy="6858000"/>
          </a:xfrm>
          <a:prstGeom prst="rect">
            <a:avLst/>
          </a:prstGeom>
        </p:spPr>
      </p:pic>
      <p:sp>
        <p:nvSpPr>
          <p:cNvPr id="64523" name="Text Box 11"/>
          <p:cNvSpPr txBox="1">
            <a:spLocks noChangeArrowheads="1"/>
          </p:cNvSpPr>
          <p:nvPr/>
        </p:nvSpPr>
        <p:spPr bwMode="auto">
          <a:xfrm>
            <a:off x="1653988" y="1676400"/>
            <a:ext cx="579120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zh-CN" sz="9600" b="1" dirty="0">
                <a:solidFill>
                  <a:srgbClr val="FF0000"/>
                </a:solidFill>
                <a:latin typeface="楷体_GB2312" pitchFamily="49" charset="-122"/>
                <a:ea typeface="楷体_GB2312" pitchFamily="49" charset="-122"/>
              </a:rPr>
              <a:t>10</a:t>
            </a:r>
            <a:r>
              <a:rPr lang="en-US" altLang="zh-CN" sz="9600" b="1" dirty="0">
                <a:solidFill>
                  <a:srgbClr val="FF0000"/>
                </a:solidFill>
                <a:ea typeface="楷体_GB2312" pitchFamily="49" charset="-122"/>
              </a:rPr>
              <a:t> </a:t>
            </a:r>
            <a:r>
              <a:rPr lang="zh-CN" altLang="en-US" sz="9600" b="1" dirty="0">
                <a:solidFill>
                  <a:srgbClr val="FF0000"/>
                </a:solidFill>
                <a:ea typeface="楷体_GB2312" pitchFamily="49" charset="-122"/>
              </a:rPr>
              <a:t>比尾巴</a:t>
            </a:r>
            <a:endParaRPr lang="zh-CN" altLang="en-US" sz="9600" b="1" dirty="0">
              <a:solidFill>
                <a:srgbClr val="33CC33"/>
              </a:solidFill>
            </a:endParaRPr>
          </a:p>
        </p:txBody>
      </p:sp>
      <p:sp>
        <p:nvSpPr>
          <p:cNvPr id="64524" name="Text Box 12"/>
          <p:cNvSpPr txBox="1">
            <a:spLocks noChangeArrowheads="1"/>
          </p:cNvSpPr>
          <p:nvPr/>
        </p:nvSpPr>
        <p:spPr bwMode="auto">
          <a:xfrm>
            <a:off x="1676400" y="5791200"/>
            <a:ext cx="18415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zh-CN" altLang="zh-CN" sz="4000">
              <a:solidFill>
                <a:srgbClr val="9900FF"/>
              </a:solidFill>
              <a:latin typeface="华文行楷" panose="02010800040101010101" pitchFamily="2" charset="-122"/>
              <a:ea typeface="华文行楷" panose="02010800040101010101" pitchFamily="2" charset="-122"/>
            </a:endParaRPr>
          </a:p>
        </p:txBody>
      </p:sp>
      <p:sp>
        <p:nvSpPr>
          <p:cNvPr id="10" name="矩形 9"/>
          <p:cNvSpPr/>
          <p:nvPr/>
        </p:nvSpPr>
        <p:spPr>
          <a:xfrm>
            <a:off x="3946525" y="4761291"/>
            <a:ext cx="2035810" cy="426720"/>
          </a:xfrm>
          <a:prstGeom prst="rect">
            <a:avLst/>
          </a:prstGeom>
        </p:spPr>
        <p:txBody>
          <a:bodyPr wrap="none">
            <a:spAutoFit/>
          </a:bodyPr>
          <a:lstStyle/>
          <a:p>
            <a:pPr marL="342900" lvl="0" indent="-342900" fontAlgn="base">
              <a:lnSpc>
                <a:spcPct val="110000"/>
              </a:lnSpc>
              <a:spcBef>
                <a:spcPct val="0"/>
              </a:spcBef>
              <a:spcAft>
                <a:spcPct val="0"/>
              </a:spcAft>
            </a:pPr>
            <a:r>
              <a:rPr lang="zh-CN" sz="2000" kern="0" dirty="0">
                <a:solidFill>
                  <a:srgbClr val="000000"/>
                </a:solidFill>
                <a:latin typeface="微软雅黑" panose="020B0503020204020204" pitchFamily="34" charset="-122"/>
                <a:ea typeface="微软雅黑" panose="020B0503020204020204" pitchFamily="34" charset="-122"/>
              </a:rPr>
              <a:t>白云小学 陈静君</a:t>
            </a:r>
            <a:endParaRPr lang="zh-CN" sz="2000" kern="0" dirty="0">
              <a:solidFill>
                <a:srgbClr val="000000"/>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5" name="WordArt 3"/>
          <p:cNvSpPr>
            <a:spLocks noChangeArrowheads="1" noChangeShapeType="1" noTextEdit="1"/>
          </p:cNvSpPr>
          <p:nvPr/>
        </p:nvSpPr>
        <p:spPr bwMode="auto">
          <a:xfrm>
            <a:off x="301625" y="685800"/>
            <a:ext cx="8540750" cy="1143000"/>
          </a:xfrm>
          <a:prstGeom prst="rect">
            <a:avLst/>
          </a:prstGeom>
          <a:extLst>
            <a:ext uri="{AF507438-7753-43E0-B8FC-AC1667EBCBE1}">
              <a14:hiddenEffects xmlns:a14="http://schemas.microsoft.com/office/drawing/2010/main">
                <a:effectLst/>
              </a14:hiddenEffects>
            </a:ext>
          </a:extLst>
        </p:spPr>
        <p:txBody>
          <a:bodyPr spcFirstLastPara="1" wrap="none" fromWordArt="1">
            <a:prstTxWarp prst="textArchUp">
              <a:avLst>
                <a:gd name="adj" fmla="val 10800000"/>
              </a:avLst>
            </a:prstTxWarp>
          </a:bodyPr>
          <a:lstStyle/>
          <a:p>
            <a:r>
              <a:rPr lang="zh-CN" altLang="en-US" sz="3600" b="1" kern="10">
                <a:ln w="9525">
                  <a:solidFill>
                    <a:srgbClr val="FF00FF"/>
                  </a:solidFill>
                  <a:round/>
                </a:ln>
                <a:solidFill>
                  <a:srgbClr val="FF00FF"/>
                </a:solidFill>
                <a:latin typeface="楷体_GB2312"/>
                <a:ea typeface="楷体_GB2312"/>
              </a:rPr>
              <a:t>四、说过程</a:t>
            </a:r>
            <a:endParaRPr lang="zh-CN" altLang="en-US" sz="3600" b="1" kern="10">
              <a:ln w="9525">
                <a:solidFill>
                  <a:srgbClr val="FF00FF"/>
                </a:solidFill>
                <a:round/>
              </a:ln>
              <a:solidFill>
                <a:srgbClr val="FF00FF"/>
              </a:solidFill>
              <a:latin typeface="楷体_GB2312"/>
              <a:ea typeface="楷体_GB2312"/>
            </a:endParaRPr>
          </a:p>
        </p:txBody>
      </p:sp>
      <p:sp>
        <p:nvSpPr>
          <p:cNvPr id="28674" name="Rectangle 2"/>
          <p:cNvSpPr>
            <a:spLocks noGrp="1" noRot="1" noChangeArrowheads="1"/>
          </p:cNvSpPr>
          <p:nvPr>
            <p:ph type="body" sz="half" idx="1"/>
          </p:nvPr>
        </p:nvSpPr>
        <p:spPr>
          <a:xfrm>
            <a:off x="276472" y="1600200"/>
            <a:ext cx="8461375" cy="3505200"/>
          </a:xfrm>
        </p:spPr>
        <p:txBody>
          <a:bodyPr/>
          <a:lstStyle/>
          <a:p>
            <a:pPr>
              <a:lnSpc>
                <a:spcPct val="90000"/>
              </a:lnSpc>
              <a:buFont typeface="Wingdings 2" panose="05020102010507070707" pitchFamily="18" charset="2"/>
              <a:buNone/>
            </a:pPr>
            <a:r>
              <a:rPr lang="zh-CN" altLang="en-US" sz="2400" dirty="0">
                <a:ea typeface="楷体_GB2312" pitchFamily="49" charset="-122"/>
              </a:rPr>
              <a:t>（一）</a:t>
            </a:r>
            <a:r>
              <a:rPr lang="zh-CN" altLang="en-US" sz="2400" dirty="0">
                <a:solidFill>
                  <a:schemeClr val="folHlink"/>
                </a:solidFill>
              </a:rPr>
              <a:t>创设情境，谈话导入。</a:t>
            </a:r>
            <a:r>
              <a:rPr lang="zh-CN" altLang="en-US" sz="2400" dirty="0"/>
              <a:t> </a:t>
            </a:r>
            <a:br>
              <a:rPr lang="zh-CN" altLang="en-US" sz="2400" dirty="0">
                <a:ea typeface="楷体_GB2312" pitchFamily="49" charset="-122"/>
              </a:rPr>
            </a:br>
            <a:r>
              <a:rPr lang="zh-CN" altLang="en-US" sz="2400" dirty="0">
                <a:ea typeface="楷体_GB2312" pitchFamily="49" charset="-122"/>
              </a:rPr>
              <a:t>首先播放一首动画儿歌</a:t>
            </a:r>
            <a:r>
              <a:rPr lang="en-US" altLang="zh-CN" sz="2400" dirty="0">
                <a:ea typeface="楷体_GB2312" pitchFamily="49" charset="-122"/>
              </a:rPr>
              <a:t>《</a:t>
            </a:r>
            <a:r>
              <a:rPr lang="zh-CN" altLang="en-US" sz="2400" dirty="0">
                <a:ea typeface="楷体_GB2312" pitchFamily="49" charset="-122"/>
              </a:rPr>
              <a:t>小动物之歌</a:t>
            </a:r>
            <a:r>
              <a:rPr lang="en-US" altLang="zh-CN" sz="2400" dirty="0">
                <a:ea typeface="楷体_GB2312" pitchFamily="49" charset="-122"/>
              </a:rPr>
              <a:t>》</a:t>
            </a:r>
            <a:r>
              <a:rPr lang="zh-CN" altLang="en-US" sz="2400" dirty="0">
                <a:ea typeface="楷体_GB2312" pitchFamily="49" charset="-122"/>
              </a:rPr>
              <a:t>，把学生带入一个有趣的动物世界。然后通过儿歌创设情境：今天动物王国里要举行一场有趣的比赛，你想不想去观看比赛？那小动物们要比赛什么呢？随机出示并板书课题：比尾巴，要求学生书空并大声说出笔画名称。再利用课件指导认读识记“比、尾、巴”三个生字。提醒尾巴的“巴”读轻声。</a:t>
            </a:r>
            <a:endParaRPr lang="zh-CN" altLang="en-US" sz="2400" dirty="0">
              <a:ea typeface="楷体_GB2312" pitchFamily="49" charset="-122"/>
            </a:endParaRPr>
          </a:p>
        </p:txBody>
      </p:sp>
      <p:pic>
        <p:nvPicPr>
          <p:cNvPr id="28676" name="Picture 4" descr="图片6"/>
          <p:cNvPicPr>
            <a:picLocks noChangeAspect="1" noChangeArrowheads="1"/>
          </p:cNvPicPr>
          <p:nvPr/>
        </p:nvPicPr>
        <p:blipFill>
          <a:blip r:embed="rId1" cstate="email">
            <a:clrChange>
              <a:clrFrom>
                <a:srgbClr val="F8F8F6"/>
              </a:clrFrom>
              <a:clrTo>
                <a:srgbClr val="F8F8F6">
                  <a:alpha val="0"/>
                </a:srgbClr>
              </a:clrTo>
            </a:clrChange>
          </a:blip>
          <a:srcRect/>
          <a:stretch>
            <a:fillRect/>
          </a:stretch>
        </p:blipFill>
        <p:spPr bwMode="auto">
          <a:xfrm rot="1570253">
            <a:off x="1752600" y="228600"/>
            <a:ext cx="1524000" cy="611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688" name="Picture 16" descr="4cbc5cb22228dda476460000">
            <a:hlinkClick r:id="rId2" action="ppaction://hlinksldjump"/>
          </p:cNvPr>
          <p:cNvPicPr>
            <a:picLocks noChangeAspect="1" noChangeArrowheads="1"/>
          </p:cNvPicPr>
          <p:nvPr/>
        </p:nvPicPr>
        <p:blipFill>
          <a:blip r:embed="rId3" cstate="email"/>
          <a:srcRect/>
          <a:stretch>
            <a:fillRect/>
          </a:stretch>
        </p:blipFill>
        <p:spPr bwMode="auto">
          <a:xfrm>
            <a:off x="8001000" y="5908675"/>
            <a:ext cx="1143000" cy="949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blinds dir="ver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8613" name="Group 5"/>
          <p:cNvGrpSpPr/>
          <p:nvPr/>
        </p:nvGrpSpPr>
        <p:grpSpPr bwMode="auto">
          <a:xfrm>
            <a:off x="1295400" y="1752600"/>
            <a:ext cx="5903913" cy="2662238"/>
            <a:chOff x="0" y="0"/>
            <a:chExt cx="2632" cy="1030"/>
          </a:xfrm>
        </p:grpSpPr>
        <p:sp>
          <p:nvSpPr>
            <p:cNvPr id="68614" name="Rectangle 6"/>
            <p:cNvSpPr>
              <a:spLocks noChangeArrowheads="1"/>
            </p:cNvSpPr>
            <p:nvPr/>
          </p:nvSpPr>
          <p:spPr bwMode="auto">
            <a:xfrm>
              <a:off x="0" y="0"/>
              <a:ext cx="2398" cy="6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sz="9600" b="1">
                  <a:latin typeface="Times New Roman" panose="02020603050405020304" pitchFamily="18" charset="0"/>
                </a:rPr>
                <a:t>bǐ</a:t>
              </a:r>
              <a:r>
                <a:rPr lang="en-US" altLang="zh-CN" sz="9600" b="1">
                  <a:latin typeface="Times New Roman" panose="02020603050405020304" pitchFamily="18" charset="0"/>
                </a:rPr>
                <a:t> </a:t>
              </a:r>
              <a:r>
                <a:rPr lang="zh-CN" sz="9600" b="1"/>
                <a:t>wěi bɑ</a:t>
              </a:r>
              <a:endParaRPr lang="zh-CN" sz="9600" b="1"/>
            </a:p>
          </p:txBody>
        </p:sp>
        <p:sp>
          <p:nvSpPr>
            <p:cNvPr id="68615" name="Rectangle 7"/>
            <p:cNvSpPr>
              <a:spLocks noChangeArrowheads="1"/>
            </p:cNvSpPr>
            <p:nvPr/>
          </p:nvSpPr>
          <p:spPr bwMode="auto">
            <a:xfrm>
              <a:off x="91" y="429"/>
              <a:ext cx="2541" cy="6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en-US" sz="9600" b="1">
                  <a:solidFill>
                    <a:srgbClr val="FF0000"/>
                  </a:solidFill>
                  <a:latin typeface="楷体_GB2312" pitchFamily="49" charset="-122"/>
                  <a:ea typeface="楷体_GB2312" pitchFamily="49" charset="-122"/>
                </a:rPr>
                <a:t>比 尾 巴</a:t>
              </a:r>
              <a:r>
                <a:rPr lang="zh-CN" sz="9600" b="1">
                  <a:solidFill>
                    <a:srgbClr val="FF0000"/>
                  </a:solidFill>
                  <a:latin typeface="楷体_GB2312" pitchFamily="49" charset="-122"/>
                  <a:ea typeface="楷体_GB2312" pitchFamily="49" charset="-122"/>
                </a:rPr>
                <a:t> </a:t>
              </a:r>
              <a:endParaRPr lang="zh-CN" sz="9600" b="1">
                <a:solidFill>
                  <a:srgbClr val="FF0000"/>
                </a:solidFill>
                <a:latin typeface="楷体_GB2312" pitchFamily="49" charset="-122"/>
                <a:ea typeface="楷体_GB2312" pitchFamily="49" charset="-122"/>
              </a:endParaRPr>
            </a:p>
          </p:txBody>
        </p:sp>
      </p:grpSp>
      <p:sp>
        <p:nvSpPr>
          <p:cNvPr id="68616" name="WordArt 8"/>
          <p:cNvSpPr>
            <a:spLocks noChangeArrowheads="1" noChangeShapeType="1" noTextEdit="1"/>
          </p:cNvSpPr>
          <p:nvPr/>
        </p:nvSpPr>
        <p:spPr bwMode="auto">
          <a:xfrm>
            <a:off x="228600" y="304800"/>
            <a:ext cx="1800225" cy="1385888"/>
          </a:xfrm>
          <a:prstGeom prst="rect">
            <a:avLst/>
          </a:prstGeom>
        </p:spPr>
        <p:txBody>
          <a:bodyPr wrap="none" fromWordArt="1">
            <a:prstTxWarp prst="textSlantUp">
              <a:avLst>
                <a:gd name="adj" fmla="val 32056"/>
              </a:avLst>
            </a:prstTxWarp>
          </a:bodyPr>
          <a:lstStyle/>
          <a:p>
            <a:pPr algn="ctr"/>
            <a:r>
              <a:rPr lang="zh-CN" altLang="en-US" sz="3600" kern="10">
                <a:ln w="9525" cap="rnd">
                  <a:solidFill>
                    <a:srgbClr val="CC99FF"/>
                  </a:solidFill>
                  <a:round/>
                </a:ln>
                <a:gradFill rotWithShape="1">
                  <a:gsLst>
                    <a:gs pos="0">
                      <a:srgbClr val="6600CC"/>
                    </a:gs>
                    <a:gs pos="100000">
                      <a:srgbClr val="CC00CC"/>
                    </a:gs>
                  </a:gsLst>
                  <a:lin ang="5400000" scaled="1"/>
                </a:gradFill>
                <a:effectLst>
                  <a:outerShdw dist="53882" dir="2700000" algn="ctr" rotWithShape="0">
                    <a:srgbClr val="9999FF">
                      <a:alpha val="80000"/>
                    </a:srgbClr>
                  </a:outerShdw>
                </a:effectLst>
                <a:latin typeface="宋体" panose="02010600030101010101" pitchFamily="2" charset="-122"/>
                <a:ea typeface="宋体" panose="02010600030101010101" pitchFamily="2" charset="-122"/>
              </a:rPr>
              <a:t>我会读</a:t>
            </a:r>
            <a:endParaRPr lang="zh-CN" altLang="en-US" sz="3600" kern="10">
              <a:ln w="9525" cap="rnd">
                <a:solidFill>
                  <a:srgbClr val="CC99FF"/>
                </a:solidFill>
                <a:round/>
              </a:ln>
              <a:gradFill rotWithShape="1">
                <a:gsLst>
                  <a:gs pos="0">
                    <a:srgbClr val="6600CC"/>
                  </a:gs>
                  <a:gs pos="100000">
                    <a:srgbClr val="CC00CC"/>
                  </a:gs>
                </a:gsLst>
                <a:lin ang="5400000" scaled="1"/>
              </a:gradFill>
              <a:effectLst>
                <a:outerShdw dist="53882" dir="2700000" algn="ctr" rotWithShape="0">
                  <a:srgbClr val="9999FF">
                    <a:alpha val="80000"/>
                  </a:srgbClr>
                </a:outerShdw>
              </a:effectLst>
              <a:latin typeface="宋体" panose="02010600030101010101" pitchFamily="2" charset="-122"/>
              <a:ea typeface="宋体" panose="02010600030101010101" pitchFamily="2" charset="-122"/>
            </a:endParaRPr>
          </a:p>
        </p:txBody>
      </p:sp>
    </p:spTree>
  </p:cSld>
  <p:clrMapOvr>
    <a:masterClrMapping/>
  </p:clrMapOvr>
  <p:transition>
    <p:blinds dir="ver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9810" name="WordArt 2"/>
          <p:cNvSpPr>
            <a:spLocks noChangeArrowheads="1" noChangeShapeType="1" noTextEdit="1"/>
          </p:cNvSpPr>
          <p:nvPr/>
        </p:nvSpPr>
        <p:spPr bwMode="auto">
          <a:xfrm>
            <a:off x="301625" y="685800"/>
            <a:ext cx="8540750" cy="1143000"/>
          </a:xfrm>
          <a:prstGeom prst="rect">
            <a:avLst/>
          </a:prstGeom>
          <a:extLst>
            <a:ext uri="{AF507438-7753-43E0-B8FC-AC1667EBCBE1}">
              <a14:hiddenEffects xmlns:a14="http://schemas.microsoft.com/office/drawing/2010/main">
                <a:effectLst/>
              </a14:hiddenEffects>
            </a:ext>
          </a:extLst>
        </p:spPr>
        <p:txBody>
          <a:bodyPr spcFirstLastPara="1" wrap="none" fromWordArt="1">
            <a:prstTxWarp prst="textArchUp">
              <a:avLst>
                <a:gd name="adj" fmla="val 10800000"/>
              </a:avLst>
            </a:prstTxWarp>
          </a:bodyPr>
          <a:lstStyle/>
          <a:p>
            <a:r>
              <a:rPr lang="zh-CN" altLang="en-US" sz="3600" b="1" kern="10">
                <a:ln w="9525">
                  <a:solidFill>
                    <a:srgbClr val="FF00FF"/>
                  </a:solidFill>
                  <a:round/>
                </a:ln>
                <a:solidFill>
                  <a:srgbClr val="FF00FF"/>
                </a:solidFill>
                <a:latin typeface="楷体_GB2312"/>
                <a:ea typeface="楷体_GB2312"/>
              </a:rPr>
              <a:t>四、说过程</a:t>
            </a:r>
            <a:endParaRPr lang="zh-CN" altLang="en-US" sz="3600" b="1" kern="10">
              <a:ln w="9525">
                <a:solidFill>
                  <a:srgbClr val="FF00FF"/>
                </a:solidFill>
                <a:round/>
              </a:ln>
              <a:solidFill>
                <a:srgbClr val="FF00FF"/>
              </a:solidFill>
              <a:latin typeface="楷体_GB2312"/>
              <a:ea typeface="楷体_GB2312"/>
            </a:endParaRPr>
          </a:p>
        </p:txBody>
      </p:sp>
      <p:sp>
        <p:nvSpPr>
          <p:cNvPr id="119811" name="Rectangle 3"/>
          <p:cNvSpPr>
            <a:spLocks noGrp="1" noRot="1" noChangeArrowheads="1"/>
          </p:cNvSpPr>
          <p:nvPr>
            <p:ph type="body" sz="half" idx="1"/>
          </p:nvPr>
        </p:nvSpPr>
        <p:spPr>
          <a:xfrm>
            <a:off x="301625" y="1600200"/>
            <a:ext cx="8461375" cy="4498975"/>
          </a:xfrm>
        </p:spPr>
        <p:txBody>
          <a:bodyPr/>
          <a:lstStyle/>
          <a:p>
            <a:pPr>
              <a:lnSpc>
                <a:spcPct val="90000"/>
              </a:lnSpc>
              <a:buFont typeface="Wingdings 2" panose="05020102010507070707" pitchFamily="18" charset="2"/>
              <a:buNone/>
            </a:pPr>
            <a:r>
              <a:rPr lang="zh-CN" altLang="en-US" sz="2400" dirty="0">
                <a:ea typeface="楷体_GB2312" pitchFamily="49" charset="-122"/>
              </a:rPr>
              <a:t>（一）</a:t>
            </a:r>
            <a:r>
              <a:rPr lang="zh-CN" altLang="en-US" sz="2400" dirty="0">
                <a:solidFill>
                  <a:schemeClr val="folHlink"/>
                </a:solidFill>
              </a:rPr>
              <a:t>创设情境，谈话导入。</a:t>
            </a:r>
            <a:r>
              <a:rPr lang="zh-CN" altLang="en-US" sz="2400" dirty="0"/>
              <a:t> </a:t>
            </a:r>
            <a:br>
              <a:rPr lang="zh-CN" altLang="en-US" sz="2400" dirty="0">
                <a:ea typeface="楷体_GB2312" pitchFamily="49" charset="-122"/>
              </a:rPr>
            </a:br>
            <a:r>
              <a:rPr lang="zh-CN" altLang="en-US" sz="2400" dirty="0">
                <a:ea typeface="楷体_GB2312" pitchFamily="49" charset="-122"/>
              </a:rPr>
              <a:t>首先播放一首动画儿歌</a:t>
            </a:r>
            <a:r>
              <a:rPr lang="en-US" altLang="zh-CN" sz="2400" dirty="0">
                <a:ea typeface="楷体_GB2312" pitchFamily="49" charset="-122"/>
              </a:rPr>
              <a:t>《</a:t>
            </a:r>
            <a:r>
              <a:rPr lang="zh-CN" altLang="en-US" sz="2400" dirty="0">
                <a:ea typeface="楷体_GB2312" pitchFamily="49" charset="-122"/>
              </a:rPr>
              <a:t>小动物之歌</a:t>
            </a:r>
            <a:r>
              <a:rPr lang="en-US" altLang="zh-CN" sz="2400" dirty="0">
                <a:ea typeface="楷体_GB2312" pitchFamily="49" charset="-122"/>
              </a:rPr>
              <a:t>》</a:t>
            </a:r>
            <a:r>
              <a:rPr lang="zh-CN" altLang="en-US" sz="2400" dirty="0">
                <a:ea typeface="楷体_GB2312" pitchFamily="49" charset="-122"/>
              </a:rPr>
              <a:t>，把学生带入一个有趣的动物世界。然后通过儿歌创设情境：今天动物王国里要举行一场有趣的比赛，你想不想去观看比赛？那小动物们要比赛什么呢？随机出示并板书课题：比尾巴，要求学生书空并大声说出笔画名称。再利用课件指导认读识记“比、尾、巴”三个生字。提醒尾巴的“巴”读轻声。</a:t>
            </a:r>
            <a:endParaRPr lang="zh-CN" altLang="en-US" sz="2400" dirty="0">
              <a:ea typeface="楷体_GB2312" pitchFamily="49" charset="-122"/>
            </a:endParaRPr>
          </a:p>
        </p:txBody>
      </p:sp>
      <p:pic>
        <p:nvPicPr>
          <p:cNvPr id="119812" name="Picture 4" descr="图片6"/>
          <p:cNvPicPr>
            <a:picLocks noChangeAspect="1" noChangeArrowheads="1"/>
          </p:cNvPicPr>
          <p:nvPr/>
        </p:nvPicPr>
        <p:blipFill>
          <a:blip r:embed="rId1" cstate="email">
            <a:clrChange>
              <a:clrFrom>
                <a:srgbClr val="F8F8F6"/>
              </a:clrFrom>
              <a:clrTo>
                <a:srgbClr val="F8F8F6">
                  <a:alpha val="0"/>
                </a:srgbClr>
              </a:clrTo>
            </a:clrChange>
          </a:blip>
          <a:srcRect/>
          <a:stretch>
            <a:fillRect/>
          </a:stretch>
        </p:blipFill>
        <p:spPr bwMode="auto">
          <a:xfrm rot="1570253">
            <a:off x="1752600" y="228600"/>
            <a:ext cx="1524000" cy="611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9814" name="Picture 6" descr="4cbc5cb22228dda476460000">
            <a:hlinkClick r:id="rId2" action="ppaction://hlinksldjump"/>
          </p:cNvPr>
          <p:cNvPicPr>
            <a:picLocks noChangeAspect="1" noChangeArrowheads="1"/>
          </p:cNvPicPr>
          <p:nvPr/>
        </p:nvPicPr>
        <p:blipFill>
          <a:blip r:embed="rId3" cstate="email"/>
          <a:srcRect/>
          <a:stretch>
            <a:fillRect/>
          </a:stretch>
        </p:blipFill>
        <p:spPr bwMode="auto">
          <a:xfrm>
            <a:off x="8001000" y="5908675"/>
            <a:ext cx="1143000" cy="949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9816" name="AutoShape 8"/>
          <p:cNvSpPr>
            <a:spLocks noChangeArrowheads="1"/>
          </p:cNvSpPr>
          <p:nvPr/>
        </p:nvSpPr>
        <p:spPr bwMode="auto">
          <a:xfrm>
            <a:off x="4953000" y="228600"/>
            <a:ext cx="3505200" cy="2514600"/>
          </a:xfrm>
          <a:prstGeom prst="cloudCallout">
            <a:avLst>
              <a:gd name="adj1" fmla="val -85370"/>
              <a:gd name="adj2" fmla="val 58588"/>
            </a:avLst>
          </a:prstGeom>
          <a:solidFill>
            <a:srgbClr val="CCFF33"/>
          </a:solidFill>
          <a:ln w="9525">
            <a:solidFill>
              <a:schemeClr val="tx1"/>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zh-CN" altLang="en-US" b="1" dirty="0">
                <a:solidFill>
                  <a:schemeClr val="tx2"/>
                </a:solidFill>
              </a:rPr>
              <a:t>兴趣是最好的老师。</a:t>
            </a:r>
            <a:r>
              <a:rPr lang="en-US" altLang="zh-CN" b="1" dirty="0">
                <a:solidFill>
                  <a:schemeClr val="tx2"/>
                </a:solidFill>
              </a:rPr>
              <a:t>——</a:t>
            </a:r>
            <a:r>
              <a:rPr lang="zh-CN" altLang="en-US" b="1" dirty="0">
                <a:solidFill>
                  <a:schemeClr val="tx2"/>
                </a:solidFill>
              </a:rPr>
              <a:t>爱因斯坦</a:t>
            </a:r>
            <a:endParaRPr lang="zh-CN" altLang="en-US" b="1" dirty="0">
              <a:solidFill>
                <a:schemeClr val="tx2"/>
              </a:solidFill>
            </a:endParaRPr>
          </a:p>
          <a:p>
            <a:pPr algn="ctr"/>
            <a:r>
              <a:rPr lang="zh-CN" altLang="en-US" b="1" dirty="0">
                <a:solidFill>
                  <a:schemeClr val="tx2"/>
                </a:solidFill>
              </a:rPr>
              <a:t>学生有兴趣，就会用全副精神去做事，学与乐不可分。</a:t>
            </a:r>
            <a:endParaRPr lang="zh-CN" altLang="en-US" b="1" dirty="0">
              <a:solidFill>
                <a:schemeClr val="tx2"/>
              </a:solidFill>
            </a:endParaRPr>
          </a:p>
          <a:p>
            <a:pPr algn="ctr"/>
            <a:r>
              <a:rPr lang="en-US" altLang="zh-CN" b="1" dirty="0">
                <a:solidFill>
                  <a:schemeClr val="tx2"/>
                </a:solidFill>
              </a:rPr>
              <a:t>——</a:t>
            </a:r>
            <a:r>
              <a:rPr lang="zh-CN" altLang="en-US" b="1" dirty="0">
                <a:solidFill>
                  <a:schemeClr val="tx2"/>
                </a:solidFill>
              </a:rPr>
              <a:t>陶行知</a:t>
            </a:r>
            <a:endParaRPr lang="zh-CN" altLang="en-US" b="1" dirty="0">
              <a:solidFill>
                <a:schemeClr val="tx2"/>
              </a:solidFill>
            </a:endParaRPr>
          </a:p>
        </p:txBody>
      </p:sp>
      <p:sp>
        <p:nvSpPr>
          <p:cNvPr id="119817" name="AutoShape 9"/>
          <p:cNvSpPr>
            <a:spLocks noChangeArrowheads="1"/>
          </p:cNvSpPr>
          <p:nvPr/>
        </p:nvSpPr>
        <p:spPr bwMode="auto">
          <a:xfrm>
            <a:off x="3962400" y="4191000"/>
            <a:ext cx="4953000" cy="2209800"/>
          </a:xfrm>
          <a:prstGeom prst="cloudCallout">
            <a:avLst>
              <a:gd name="adj1" fmla="val -51185"/>
              <a:gd name="adj2" fmla="val -60130"/>
            </a:avLst>
          </a:prstGeom>
          <a:solidFill>
            <a:srgbClr val="CCFF33"/>
          </a:solidFill>
          <a:ln w="9525">
            <a:solidFill>
              <a:schemeClr val="tx1"/>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zh-CN" altLang="en-US" b="1" dirty="0">
                <a:solidFill>
                  <a:schemeClr val="tx2"/>
                </a:solidFill>
              </a:rPr>
              <a:t>动画儿歌的播放，可以大大激发学生的学习兴趣，也从感官上拉近了学生与文本的距离，让学生轻松地走进了动物世界。同时还解决了三个生字的认读识记。</a:t>
            </a:r>
            <a:endParaRPr lang="zh-CN" altLang="en-US" b="1" dirty="0">
              <a:solidFill>
                <a:schemeClr val="tx2"/>
              </a:solidFill>
            </a:endParaRPr>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119816"/>
                                        </p:tgtEl>
                                        <p:attrNameLst>
                                          <p:attrName>style.visibility</p:attrName>
                                        </p:attrNameLst>
                                      </p:cBhvr>
                                      <p:to>
                                        <p:strVal val="visible"/>
                                      </p:to>
                                    </p:set>
                                    <p:anim calcmode="lin" valueType="num">
                                      <p:cBhvr additive="base">
                                        <p:cTn id="7" dur="500" fill="hold"/>
                                        <p:tgtEl>
                                          <p:spTgt spid="119816"/>
                                        </p:tgtEl>
                                        <p:attrNameLst>
                                          <p:attrName>ppt_x</p:attrName>
                                        </p:attrNameLst>
                                      </p:cBhvr>
                                      <p:tavLst>
                                        <p:tav tm="0">
                                          <p:val>
                                            <p:strVal val="#ppt_x"/>
                                          </p:val>
                                        </p:tav>
                                        <p:tav tm="100000">
                                          <p:val>
                                            <p:strVal val="#ppt_x"/>
                                          </p:val>
                                        </p:tav>
                                      </p:tavLst>
                                    </p:anim>
                                    <p:anim calcmode="lin" valueType="num">
                                      <p:cBhvr additive="base">
                                        <p:cTn id="8" dur="500" fill="hold"/>
                                        <p:tgtEl>
                                          <p:spTgt spid="119816"/>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19817"/>
                                        </p:tgtEl>
                                        <p:attrNameLst>
                                          <p:attrName>style.visibility</p:attrName>
                                        </p:attrNameLst>
                                      </p:cBhvr>
                                      <p:to>
                                        <p:strVal val="visible"/>
                                      </p:to>
                                    </p:set>
                                    <p:anim calcmode="lin" valueType="num">
                                      <p:cBhvr additive="base">
                                        <p:cTn id="13" dur="500" fill="hold"/>
                                        <p:tgtEl>
                                          <p:spTgt spid="119817"/>
                                        </p:tgtEl>
                                        <p:attrNameLst>
                                          <p:attrName>ppt_x</p:attrName>
                                        </p:attrNameLst>
                                      </p:cBhvr>
                                      <p:tavLst>
                                        <p:tav tm="0">
                                          <p:val>
                                            <p:strVal val="#ppt_x"/>
                                          </p:val>
                                        </p:tav>
                                        <p:tav tm="100000">
                                          <p:val>
                                            <p:strVal val="#ppt_x"/>
                                          </p:val>
                                        </p:tav>
                                      </p:tavLst>
                                    </p:anim>
                                    <p:anim calcmode="lin" valueType="num">
                                      <p:cBhvr additive="base">
                                        <p:cTn id="14" dur="500" fill="hold"/>
                                        <p:tgtEl>
                                          <p:spTgt spid="11981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9816" grpId="0" animBg="1"/>
      <p:bldP spid="11981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914" name="Picture 2" descr="22"/>
          <p:cNvPicPr>
            <a:picLocks noChangeAspect="1" noChangeArrowheads="1"/>
          </p:cNvPicPr>
          <p:nvPr/>
        </p:nvPicPr>
        <p:blipFill>
          <a:blip r:embed="rId1"/>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8915" name="Rectangle 3"/>
          <p:cNvSpPr>
            <a:spLocks noChangeArrowheads="1"/>
          </p:cNvSpPr>
          <p:nvPr/>
        </p:nvSpPr>
        <p:spPr bwMode="auto">
          <a:xfrm>
            <a:off x="1524000" y="1812925"/>
            <a:ext cx="6629400" cy="2224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zh-CN" altLang="en-US" sz="2800" b="1">
                <a:solidFill>
                  <a:srgbClr val="FF0066"/>
                </a:solidFill>
              </a:rPr>
              <a:t>（二）初读课文 整体感知</a:t>
            </a:r>
            <a:endParaRPr lang="zh-CN" altLang="en-US" sz="2800" b="1">
              <a:solidFill>
                <a:srgbClr val="FF0066"/>
              </a:solidFill>
            </a:endParaRPr>
          </a:p>
          <a:p>
            <a:r>
              <a:rPr lang="zh-CN" altLang="en-US" sz="4000" b="1"/>
              <a:t>      </a:t>
            </a:r>
            <a:r>
              <a:rPr lang="zh-CN" altLang="en-US" sz="2400" b="1"/>
              <a:t>“有哪些小动物参加比尾巴大赛呢？”在学生兴趣正浓的时候，让学生了解课文内容。借助拼音自由朗读课文，提醒学生注意含有生字的词语和句子要多读几遍。</a:t>
            </a:r>
            <a:endParaRPr lang="zh-CN" altLang="en-US" sz="2400" b="1"/>
          </a:p>
        </p:txBody>
      </p:sp>
      <p:sp>
        <p:nvSpPr>
          <p:cNvPr id="38916" name="WordArt 4"/>
          <p:cNvSpPr>
            <a:spLocks noChangeArrowheads="1" noChangeShapeType="1" noTextEdit="1"/>
          </p:cNvSpPr>
          <p:nvPr/>
        </p:nvSpPr>
        <p:spPr bwMode="auto">
          <a:xfrm>
            <a:off x="301625" y="838200"/>
            <a:ext cx="8540750" cy="1143000"/>
          </a:xfrm>
          <a:prstGeom prst="rect">
            <a:avLst/>
          </a:prstGeom>
          <a:extLst>
            <a:ext uri="{AF507438-7753-43E0-B8FC-AC1667EBCBE1}">
              <a14:hiddenEffects xmlns:a14="http://schemas.microsoft.com/office/drawing/2010/main">
                <a:effectLst/>
              </a14:hiddenEffects>
            </a:ext>
          </a:extLst>
        </p:spPr>
        <p:txBody>
          <a:bodyPr spcFirstLastPara="1" wrap="none" fromWordArt="1">
            <a:prstTxWarp prst="textArchUp">
              <a:avLst>
                <a:gd name="adj" fmla="val 10800000"/>
              </a:avLst>
            </a:prstTxWarp>
          </a:bodyPr>
          <a:lstStyle/>
          <a:p>
            <a:pPr algn="ctr"/>
            <a:r>
              <a:rPr lang="zh-CN" altLang="en-US" sz="3600" b="1" kern="10">
                <a:ln w="9525">
                  <a:solidFill>
                    <a:srgbClr val="FF00FF"/>
                  </a:solidFill>
                  <a:round/>
                </a:ln>
                <a:solidFill>
                  <a:srgbClr val="FF00FF"/>
                </a:solidFill>
                <a:latin typeface="楷体_GB2312"/>
                <a:ea typeface="楷体_GB2312"/>
              </a:rPr>
              <a:t>四、说过程</a:t>
            </a:r>
            <a:endParaRPr lang="zh-CN" altLang="en-US" sz="3600" b="1" kern="10">
              <a:ln w="9525">
                <a:solidFill>
                  <a:srgbClr val="FF00FF"/>
                </a:solidFill>
                <a:round/>
              </a:ln>
              <a:solidFill>
                <a:srgbClr val="FF00FF"/>
              </a:solidFill>
              <a:latin typeface="楷体_GB2312"/>
              <a:ea typeface="楷体_GB2312"/>
            </a:endParaRPr>
          </a:p>
        </p:txBody>
      </p:sp>
      <p:sp>
        <p:nvSpPr>
          <p:cNvPr id="38917" name="AutoShape 5"/>
          <p:cNvSpPr>
            <a:spLocks noChangeArrowheads="1"/>
          </p:cNvSpPr>
          <p:nvPr/>
        </p:nvSpPr>
        <p:spPr bwMode="auto">
          <a:xfrm>
            <a:off x="3276600" y="4724400"/>
            <a:ext cx="4114800" cy="1447800"/>
          </a:xfrm>
          <a:prstGeom prst="wedgeRoundRectCallout">
            <a:avLst>
              <a:gd name="adj1" fmla="val -52315"/>
              <a:gd name="adj2" fmla="val -102958"/>
              <a:gd name="adj3" fmla="val 16667"/>
            </a:avLst>
          </a:prstGeom>
          <a:solidFill>
            <a:srgbClr val="CCFF33"/>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zh-CN" altLang="en-US" sz="2800" b="1"/>
              <a:t>学生通过朗读对全文内容有了大致了解，为后面的学习做好铺垫。</a:t>
            </a:r>
            <a:endParaRPr lang="zh-CN" altLang="en-US" sz="2800" b="1"/>
          </a:p>
        </p:txBody>
      </p:sp>
    </p:spTree>
  </p:cSld>
  <p:clrMapOvr>
    <a:masterClrMapping/>
  </p:clrMapOvr>
  <p:transition>
    <p:blinds dir="ver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7522" name="Picture 2" descr="22"/>
          <p:cNvPicPr>
            <a:picLocks noChangeAspect="1" noChangeArrowheads="1"/>
          </p:cNvPicPr>
          <p:nvPr/>
        </p:nvPicPr>
        <p:blipFill>
          <a:blip r:embed="rId1"/>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107523" name="Rectangle 3"/>
          <p:cNvSpPr>
            <a:spLocks noChangeArrowheads="1"/>
          </p:cNvSpPr>
          <p:nvPr/>
        </p:nvSpPr>
        <p:spPr bwMode="auto">
          <a:xfrm>
            <a:off x="1524000" y="1812925"/>
            <a:ext cx="6629400" cy="3562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zh-CN" altLang="en-US" sz="2800" b="1">
                <a:solidFill>
                  <a:srgbClr val="FF0066"/>
                </a:solidFill>
              </a:rPr>
              <a:t>（三）由浅入深 认读字词</a:t>
            </a:r>
            <a:endParaRPr lang="zh-CN" altLang="en-US" sz="2800" b="1">
              <a:solidFill>
                <a:srgbClr val="FF0066"/>
              </a:solidFill>
            </a:endParaRPr>
          </a:p>
          <a:p>
            <a:r>
              <a:rPr lang="zh-CN" altLang="en-US" sz="2400" b="1"/>
              <a:t>学生自由朗读课文之后回答问题，教师出示六张动物图片，贴在黑板上，同时大屏幕出示六个小动物的名字，开始识字。识字分</a:t>
            </a:r>
            <a:r>
              <a:rPr lang="en-US" altLang="zh-CN" sz="2400" b="1"/>
              <a:t>5</a:t>
            </a:r>
            <a:r>
              <a:rPr lang="zh-CN" altLang="en-US" sz="2400" b="1"/>
              <a:t>个小环节。</a:t>
            </a:r>
            <a:endParaRPr lang="zh-CN" altLang="en-US" sz="2400" b="1"/>
          </a:p>
          <a:p>
            <a:r>
              <a:rPr lang="en-US" altLang="zh-CN" sz="2400" b="1"/>
              <a:t>1.</a:t>
            </a:r>
            <a:r>
              <a:rPr lang="zh-CN" altLang="en-US" sz="2400" b="1"/>
              <a:t>看图片、拼拼音、读名字；</a:t>
            </a:r>
            <a:endParaRPr lang="zh-CN" altLang="en-US" sz="2400" b="1"/>
          </a:p>
          <a:p>
            <a:r>
              <a:rPr lang="en-US" altLang="zh-CN" sz="2400" b="1"/>
              <a:t>2.</a:t>
            </a:r>
            <a:r>
              <a:rPr lang="zh-CN" altLang="en-US" sz="2400" b="1"/>
              <a:t>去掉图片看拼音读名字；</a:t>
            </a:r>
            <a:endParaRPr lang="zh-CN" altLang="en-US" sz="2400" b="1"/>
          </a:p>
          <a:p>
            <a:r>
              <a:rPr lang="en-US" altLang="zh-CN" sz="2400" b="1"/>
              <a:t>3.</a:t>
            </a:r>
            <a:r>
              <a:rPr lang="zh-CN" altLang="en-US" sz="2400" b="1"/>
              <a:t>去掉拼音只读名字；</a:t>
            </a:r>
            <a:endParaRPr lang="zh-CN" altLang="en-US" sz="2400" b="1"/>
          </a:p>
          <a:p>
            <a:r>
              <a:rPr lang="en-US" altLang="zh-CN" sz="2400" b="1"/>
              <a:t>4.</a:t>
            </a:r>
            <a:r>
              <a:rPr lang="zh-CN" altLang="en-US" sz="2400" b="1"/>
              <a:t>上台看图片贴名字。</a:t>
            </a:r>
            <a:endParaRPr lang="zh-CN" altLang="en-US" sz="2400" b="1"/>
          </a:p>
          <a:p>
            <a:r>
              <a:rPr lang="en-US" altLang="zh-CN" sz="2400" b="1"/>
              <a:t>5.</a:t>
            </a:r>
            <a:r>
              <a:rPr lang="zh-CN" altLang="en-US" sz="2400" b="1"/>
              <a:t>自主识记剩余</a:t>
            </a:r>
            <a:r>
              <a:rPr lang="en-US" altLang="zh-CN" sz="2400" b="1"/>
              <a:t>4</a:t>
            </a:r>
            <a:r>
              <a:rPr lang="zh-CN" altLang="en-US" sz="2400" b="1"/>
              <a:t>个生字，交流识字方法</a:t>
            </a:r>
            <a:r>
              <a:rPr lang="zh-CN" altLang="en-US"/>
              <a:t> </a:t>
            </a:r>
            <a:r>
              <a:rPr lang="zh-CN" altLang="en-US" sz="2400" b="1"/>
              <a:t>。</a:t>
            </a:r>
            <a:r>
              <a:rPr lang="zh-CN" altLang="en-US" sz="3200"/>
              <a:t> </a:t>
            </a:r>
            <a:endParaRPr lang="zh-CN" altLang="en-US" sz="3200"/>
          </a:p>
        </p:txBody>
      </p:sp>
      <p:sp>
        <p:nvSpPr>
          <p:cNvPr id="107524" name="WordArt 4"/>
          <p:cNvSpPr>
            <a:spLocks noChangeArrowheads="1" noChangeShapeType="1" noTextEdit="1"/>
          </p:cNvSpPr>
          <p:nvPr/>
        </p:nvSpPr>
        <p:spPr bwMode="auto">
          <a:xfrm>
            <a:off x="301625" y="914400"/>
            <a:ext cx="8540750" cy="1143000"/>
          </a:xfrm>
          <a:prstGeom prst="rect">
            <a:avLst/>
          </a:prstGeom>
          <a:extLst>
            <a:ext uri="{AF507438-7753-43E0-B8FC-AC1667EBCBE1}">
              <a14:hiddenEffects xmlns:a14="http://schemas.microsoft.com/office/drawing/2010/main">
                <a:effectLst/>
              </a14:hiddenEffects>
            </a:ext>
          </a:extLst>
        </p:spPr>
        <p:txBody>
          <a:bodyPr spcFirstLastPara="1" wrap="none" fromWordArt="1">
            <a:prstTxWarp prst="textArchUp">
              <a:avLst>
                <a:gd name="adj" fmla="val 10800000"/>
              </a:avLst>
            </a:prstTxWarp>
          </a:bodyPr>
          <a:lstStyle/>
          <a:p>
            <a:pPr algn="ctr"/>
            <a:r>
              <a:rPr lang="zh-CN" altLang="en-US" sz="3600" b="1" kern="10">
                <a:ln w="9525">
                  <a:solidFill>
                    <a:srgbClr val="FF00FF"/>
                  </a:solidFill>
                  <a:round/>
                </a:ln>
                <a:solidFill>
                  <a:srgbClr val="FF00FF"/>
                </a:solidFill>
                <a:latin typeface="楷体_GB2312"/>
                <a:ea typeface="楷体_GB2312"/>
              </a:rPr>
              <a:t>四、说过程</a:t>
            </a:r>
            <a:endParaRPr lang="zh-CN" altLang="en-US" sz="3600" b="1" kern="10">
              <a:ln w="9525">
                <a:solidFill>
                  <a:srgbClr val="FF00FF"/>
                </a:solidFill>
                <a:round/>
              </a:ln>
              <a:solidFill>
                <a:srgbClr val="FF00FF"/>
              </a:solidFill>
              <a:latin typeface="楷体_GB2312"/>
              <a:ea typeface="楷体_GB2312"/>
            </a:endParaRPr>
          </a:p>
        </p:txBody>
      </p:sp>
    </p:spTree>
  </p:cSld>
  <p:clrMapOvr>
    <a:masterClrMapping/>
  </p:clrMapOvr>
  <p:transition>
    <p:blinds dir="ver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98306" name="Picture 2" descr="pic_227412"/>
          <p:cNvPicPr>
            <a:picLocks noChangeAspect="1" noChangeArrowheads="1"/>
          </p:cNvPicPr>
          <p:nvPr/>
        </p:nvPicPr>
        <p:blipFill>
          <a:blip r:embed="rId1" cstate="email"/>
          <a:srcRect/>
          <a:stretch>
            <a:fillRect/>
          </a:stretch>
        </p:blipFill>
        <p:spPr bwMode="auto">
          <a:xfrm>
            <a:off x="250825" y="0"/>
            <a:ext cx="2160588" cy="2060575"/>
          </a:xfrm>
          <a:prstGeom prst="rect">
            <a:avLst/>
          </a:prstGeom>
          <a:noFill/>
          <a:extLst>
            <a:ext uri="{909E8E84-426E-40DD-AFC4-6F175D3DCCD1}">
              <a14:hiddenFill xmlns:a14="http://schemas.microsoft.com/office/drawing/2010/main">
                <a:solidFill>
                  <a:srgbClr val="FFFFFF"/>
                </a:solidFill>
              </a14:hiddenFill>
            </a:ext>
          </a:extLst>
        </p:spPr>
      </p:pic>
      <p:pic>
        <p:nvPicPr>
          <p:cNvPr id="98307" name="Picture 3" descr="pic_227413"/>
          <p:cNvPicPr>
            <a:picLocks noChangeAspect="1" noChangeArrowheads="1"/>
          </p:cNvPicPr>
          <p:nvPr/>
        </p:nvPicPr>
        <p:blipFill>
          <a:blip r:embed="rId2" cstate="email"/>
          <a:srcRect/>
          <a:stretch>
            <a:fillRect/>
          </a:stretch>
        </p:blipFill>
        <p:spPr bwMode="auto">
          <a:xfrm>
            <a:off x="3348038" y="188913"/>
            <a:ext cx="2087562" cy="1590675"/>
          </a:xfrm>
          <a:prstGeom prst="rect">
            <a:avLst/>
          </a:prstGeom>
          <a:noFill/>
          <a:extLst>
            <a:ext uri="{909E8E84-426E-40DD-AFC4-6F175D3DCCD1}">
              <a14:hiddenFill xmlns:a14="http://schemas.microsoft.com/office/drawing/2010/main">
                <a:solidFill>
                  <a:srgbClr val="FFFFFF"/>
                </a:solidFill>
              </a14:hiddenFill>
            </a:ext>
          </a:extLst>
        </p:spPr>
      </p:pic>
      <p:pic>
        <p:nvPicPr>
          <p:cNvPr id="98308" name="Picture 4" descr="pic_227414"/>
          <p:cNvPicPr>
            <a:picLocks noChangeAspect="1" noChangeArrowheads="1"/>
          </p:cNvPicPr>
          <p:nvPr/>
        </p:nvPicPr>
        <p:blipFill>
          <a:blip r:embed="rId3" cstate="email"/>
          <a:srcRect/>
          <a:stretch>
            <a:fillRect/>
          </a:stretch>
        </p:blipFill>
        <p:spPr bwMode="auto">
          <a:xfrm>
            <a:off x="6588125" y="188913"/>
            <a:ext cx="1871663" cy="1630362"/>
          </a:xfrm>
          <a:prstGeom prst="rect">
            <a:avLst/>
          </a:prstGeom>
          <a:noFill/>
          <a:extLst>
            <a:ext uri="{909E8E84-426E-40DD-AFC4-6F175D3DCCD1}">
              <a14:hiddenFill xmlns:a14="http://schemas.microsoft.com/office/drawing/2010/main">
                <a:solidFill>
                  <a:srgbClr val="FFFFFF"/>
                </a:solidFill>
              </a14:hiddenFill>
            </a:ext>
          </a:extLst>
        </p:spPr>
      </p:pic>
      <p:pic>
        <p:nvPicPr>
          <p:cNvPr id="98309" name="Picture 5" descr="pic_227415"/>
          <p:cNvPicPr>
            <a:picLocks noChangeAspect="1" noChangeArrowheads="1"/>
          </p:cNvPicPr>
          <p:nvPr/>
        </p:nvPicPr>
        <p:blipFill>
          <a:blip r:embed="rId4" cstate="email"/>
          <a:srcRect/>
          <a:stretch>
            <a:fillRect/>
          </a:stretch>
        </p:blipFill>
        <p:spPr bwMode="auto">
          <a:xfrm>
            <a:off x="611188" y="3357563"/>
            <a:ext cx="1944687" cy="1730375"/>
          </a:xfrm>
          <a:prstGeom prst="rect">
            <a:avLst/>
          </a:prstGeom>
          <a:noFill/>
          <a:extLst>
            <a:ext uri="{909E8E84-426E-40DD-AFC4-6F175D3DCCD1}">
              <a14:hiddenFill xmlns:a14="http://schemas.microsoft.com/office/drawing/2010/main">
                <a:solidFill>
                  <a:srgbClr val="FFFFFF"/>
                </a:solidFill>
              </a14:hiddenFill>
            </a:ext>
          </a:extLst>
        </p:spPr>
      </p:pic>
      <p:pic>
        <p:nvPicPr>
          <p:cNvPr id="98310" name="Picture 6" descr="pic_227416"/>
          <p:cNvPicPr>
            <a:picLocks noChangeAspect="1" noChangeArrowheads="1"/>
          </p:cNvPicPr>
          <p:nvPr/>
        </p:nvPicPr>
        <p:blipFill>
          <a:blip r:embed="rId5" cstate="email"/>
          <a:srcRect/>
          <a:stretch>
            <a:fillRect/>
          </a:stretch>
        </p:blipFill>
        <p:spPr bwMode="auto">
          <a:xfrm>
            <a:off x="3708400" y="3357563"/>
            <a:ext cx="1800225" cy="1500187"/>
          </a:xfrm>
          <a:prstGeom prst="rect">
            <a:avLst/>
          </a:prstGeom>
          <a:noFill/>
          <a:extLst>
            <a:ext uri="{909E8E84-426E-40DD-AFC4-6F175D3DCCD1}">
              <a14:hiddenFill xmlns:a14="http://schemas.microsoft.com/office/drawing/2010/main">
                <a:solidFill>
                  <a:srgbClr val="FFFFFF"/>
                </a:solidFill>
              </a14:hiddenFill>
            </a:ext>
          </a:extLst>
        </p:spPr>
      </p:pic>
      <p:pic>
        <p:nvPicPr>
          <p:cNvPr id="98311" name="Picture 7" descr="pic_227417"/>
          <p:cNvPicPr>
            <a:picLocks noChangeAspect="1" noChangeArrowheads="1"/>
          </p:cNvPicPr>
          <p:nvPr/>
        </p:nvPicPr>
        <p:blipFill>
          <a:blip r:embed="rId6" cstate="email"/>
          <a:srcRect/>
          <a:stretch>
            <a:fillRect/>
          </a:stretch>
        </p:blipFill>
        <p:spPr bwMode="auto">
          <a:xfrm>
            <a:off x="6659563" y="3357563"/>
            <a:ext cx="2087562" cy="1652587"/>
          </a:xfrm>
          <a:prstGeom prst="rect">
            <a:avLst/>
          </a:prstGeom>
          <a:noFill/>
          <a:extLst>
            <a:ext uri="{909E8E84-426E-40DD-AFC4-6F175D3DCCD1}">
              <a14:hiddenFill xmlns:a14="http://schemas.microsoft.com/office/drawing/2010/main">
                <a:solidFill>
                  <a:srgbClr val="FFFFFF"/>
                </a:solidFill>
              </a14:hiddenFill>
            </a:ext>
          </a:extLst>
        </p:spPr>
      </p:pic>
      <p:sp>
        <p:nvSpPr>
          <p:cNvPr id="98312" name="Text Box 8"/>
          <p:cNvSpPr txBox="1">
            <a:spLocks noChangeArrowheads="1"/>
          </p:cNvSpPr>
          <p:nvPr/>
        </p:nvSpPr>
        <p:spPr bwMode="auto">
          <a:xfrm>
            <a:off x="684213" y="2590800"/>
            <a:ext cx="1906587" cy="823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kumimoji="1" lang="zh-CN" altLang="en-US" sz="4800" b="1" dirty="0">
                <a:latin typeface="楷体_GB2312" pitchFamily="49" charset="-122"/>
                <a:ea typeface="楷体_GB2312" pitchFamily="49" charset="-122"/>
              </a:rPr>
              <a:t>猴 子</a:t>
            </a:r>
            <a:endParaRPr kumimoji="1" lang="zh-CN" altLang="en-US" sz="4800" b="1" dirty="0">
              <a:latin typeface="楷体_GB2312" pitchFamily="49" charset="-122"/>
              <a:ea typeface="楷体_GB2312" pitchFamily="49" charset="-122"/>
            </a:endParaRPr>
          </a:p>
        </p:txBody>
      </p:sp>
      <p:sp>
        <p:nvSpPr>
          <p:cNvPr id="98313" name="Text Box 9"/>
          <p:cNvSpPr txBox="1">
            <a:spLocks noChangeArrowheads="1"/>
          </p:cNvSpPr>
          <p:nvPr/>
        </p:nvSpPr>
        <p:spPr bwMode="auto">
          <a:xfrm>
            <a:off x="3708400" y="2420938"/>
            <a:ext cx="1800225" cy="823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kumimoji="1" lang="zh-CN" altLang="en-US" sz="4800" b="1">
                <a:latin typeface="楷体_GB2312" pitchFamily="49" charset="-122"/>
                <a:ea typeface="楷体_GB2312" pitchFamily="49" charset="-122"/>
              </a:rPr>
              <a:t>兔 子</a:t>
            </a:r>
            <a:endParaRPr kumimoji="1" lang="zh-CN" altLang="en-US" sz="4800" b="1">
              <a:latin typeface="楷体_GB2312" pitchFamily="49" charset="-122"/>
              <a:ea typeface="楷体_GB2312" pitchFamily="49" charset="-122"/>
            </a:endParaRPr>
          </a:p>
        </p:txBody>
      </p:sp>
      <p:sp>
        <p:nvSpPr>
          <p:cNvPr id="98314" name="Text Box 10"/>
          <p:cNvSpPr txBox="1">
            <a:spLocks noChangeArrowheads="1"/>
          </p:cNvSpPr>
          <p:nvPr/>
        </p:nvSpPr>
        <p:spPr bwMode="auto">
          <a:xfrm>
            <a:off x="6781800" y="2438400"/>
            <a:ext cx="1743075" cy="823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kumimoji="1" lang="zh-CN" altLang="en-US" sz="4800" b="1">
                <a:latin typeface="楷体_GB2312" pitchFamily="49" charset="-122"/>
                <a:ea typeface="楷体_GB2312" pitchFamily="49" charset="-122"/>
              </a:rPr>
              <a:t>松 鼠</a:t>
            </a:r>
            <a:endParaRPr kumimoji="1" lang="zh-CN" altLang="en-US" sz="4800" b="1">
              <a:latin typeface="楷体_GB2312" pitchFamily="49" charset="-122"/>
              <a:ea typeface="楷体_GB2312" pitchFamily="49" charset="-122"/>
            </a:endParaRPr>
          </a:p>
        </p:txBody>
      </p:sp>
      <p:sp>
        <p:nvSpPr>
          <p:cNvPr id="98315" name="Text Box 11"/>
          <p:cNvSpPr txBox="1">
            <a:spLocks noChangeArrowheads="1"/>
          </p:cNvSpPr>
          <p:nvPr/>
        </p:nvSpPr>
        <p:spPr bwMode="auto">
          <a:xfrm>
            <a:off x="533400" y="5562600"/>
            <a:ext cx="2743200" cy="823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kumimoji="1" lang="zh-CN" altLang="en-US" sz="4800" b="1">
                <a:latin typeface="楷体_GB2312" pitchFamily="49" charset="-122"/>
                <a:ea typeface="楷体_GB2312" pitchFamily="49" charset="-122"/>
              </a:rPr>
              <a:t>公 鸡</a:t>
            </a:r>
            <a:endParaRPr kumimoji="1" lang="zh-CN" altLang="en-US" sz="4800" b="1">
              <a:latin typeface="楷体_GB2312" pitchFamily="49" charset="-122"/>
              <a:ea typeface="楷体_GB2312" pitchFamily="49" charset="-122"/>
            </a:endParaRPr>
          </a:p>
        </p:txBody>
      </p:sp>
      <p:sp>
        <p:nvSpPr>
          <p:cNvPr id="98316" name="Text Box 12"/>
          <p:cNvSpPr txBox="1">
            <a:spLocks noChangeArrowheads="1"/>
          </p:cNvSpPr>
          <p:nvPr/>
        </p:nvSpPr>
        <p:spPr bwMode="auto">
          <a:xfrm>
            <a:off x="381000" y="4941888"/>
            <a:ext cx="2808288"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kumimoji="1" lang="en-US" altLang="zh-CN" sz="3600">
                <a:solidFill>
                  <a:srgbClr val="FF0066"/>
                </a:solidFill>
                <a:latin typeface="Dotum" panose="020B0600000101010101" pitchFamily="34" charset="-127"/>
                <a:ea typeface="Dotum" panose="020B0600000101010101" pitchFamily="34" charset="-127"/>
              </a:rPr>
              <a:t>g</a:t>
            </a:r>
            <a:r>
              <a:rPr kumimoji="1" lang="en-US" altLang="zh-CN" sz="3600" b="1">
                <a:solidFill>
                  <a:srgbClr val="FF0066"/>
                </a:solidFill>
                <a:latin typeface="黑体" panose="02010609060101010101" pitchFamily="2" charset="-122"/>
                <a:ea typeface="黑体" panose="02010609060101010101" pitchFamily="2" charset="-122"/>
              </a:rPr>
              <a:t>ōn</a:t>
            </a:r>
            <a:r>
              <a:rPr kumimoji="1" lang="en-US" altLang="zh-CN" sz="3600" b="1">
                <a:solidFill>
                  <a:srgbClr val="FF0066"/>
                </a:solidFill>
                <a:latin typeface="Dotum" panose="020B0600000101010101" pitchFamily="34" charset="-127"/>
                <a:ea typeface="Dotum" panose="020B0600000101010101" pitchFamily="34" charset="-127"/>
              </a:rPr>
              <a:t>g</a:t>
            </a:r>
            <a:r>
              <a:rPr kumimoji="1" lang="en-US" altLang="zh-CN" sz="3600" b="1">
                <a:solidFill>
                  <a:srgbClr val="FF0066"/>
                </a:solidFill>
                <a:latin typeface="黑体" panose="02010609060101010101" pitchFamily="2" charset="-122"/>
                <a:ea typeface="黑体" panose="02010609060101010101" pitchFamily="2" charset="-122"/>
              </a:rPr>
              <a:t> jī</a:t>
            </a:r>
            <a:r>
              <a:rPr kumimoji="1" lang="en-US" altLang="zh-CN" sz="2400">
                <a:latin typeface="Times New Roman" panose="02020603050405020304" pitchFamily="18" charset="0"/>
              </a:rPr>
              <a:t> </a:t>
            </a:r>
            <a:endParaRPr kumimoji="1" lang="en-US" altLang="zh-CN" sz="2400">
              <a:latin typeface="Times New Roman" panose="02020603050405020304" pitchFamily="18" charset="0"/>
            </a:endParaRPr>
          </a:p>
        </p:txBody>
      </p:sp>
      <p:sp>
        <p:nvSpPr>
          <p:cNvPr id="98317" name="Text Box 13"/>
          <p:cNvSpPr txBox="1">
            <a:spLocks noChangeArrowheads="1"/>
          </p:cNvSpPr>
          <p:nvPr/>
        </p:nvSpPr>
        <p:spPr bwMode="auto">
          <a:xfrm>
            <a:off x="3810000" y="5589588"/>
            <a:ext cx="2133600" cy="823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kumimoji="1" lang="zh-CN" altLang="en-US" sz="4800" b="1">
                <a:latin typeface="楷体_GB2312" pitchFamily="49" charset="-122"/>
                <a:ea typeface="楷体_GB2312" pitchFamily="49" charset="-122"/>
              </a:rPr>
              <a:t>鸭 子</a:t>
            </a:r>
            <a:endParaRPr kumimoji="1" lang="zh-CN" altLang="en-US" sz="4800" b="1">
              <a:latin typeface="楷体_GB2312" pitchFamily="49" charset="-122"/>
              <a:ea typeface="楷体_GB2312" pitchFamily="49" charset="-122"/>
            </a:endParaRPr>
          </a:p>
        </p:txBody>
      </p:sp>
      <p:sp>
        <p:nvSpPr>
          <p:cNvPr id="98318" name="Text Box 14"/>
          <p:cNvSpPr txBox="1">
            <a:spLocks noChangeArrowheads="1"/>
          </p:cNvSpPr>
          <p:nvPr/>
        </p:nvSpPr>
        <p:spPr bwMode="auto">
          <a:xfrm>
            <a:off x="6781800" y="5516563"/>
            <a:ext cx="1751013" cy="823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kumimoji="1" lang="zh-CN" altLang="en-US" sz="4800" b="1">
                <a:latin typeface="楷体_GB2312" pitchFamily="49" charset="-122"/>
                <a:ea typeface="楷体_GB2312" pitchFamily="49" charset="-122"/>
              </a:rPr>
              <a:t>孔 雀</a:t>
            </a:r>
            <a:endParaRPr kumimoji="1" lang="zh-CN" altLang="en-US" sz="4800" b="1">
              <a:latin typeface="楷体_GB2312" pitchFamily="49" charset="-122"/>
              <a:ea typeface="楷体_GB2312" pitchFamily="49" charset="-122"/>
            </a:endParaRPr>
          </a:p>
        </p:txBody>
      </p:sp>
      <p:sp>
        <p:nvSpPr>
          <p:cNvPr id="98319" name="Rectangle 15"/>
          <p:cNvSpPr>
            <a:spLocks noChangeArrowheads="1"/>
          </p:cNvSpPr>
          <p:nvPr/>
        </p:nvSpPr>
        <p:spPr bwMode="auto">
          <a:xfrm>
            <a:off x="3733800" y="4953000"/>
            <a:ext cx="16002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kumimoji="1" lang="en-US" altLang="zh-CN" sz="3600" b="1">
                <a:solidFill>
                  <a:srgbClr val="FF0066"/>
                </a:solidFill>
                <a:latin typeface="Times New Roman" panose="02020603050405020304" pitchFamily="18" charset="0"/>
              </a:rPr>
              <a:t>yā    zi</a:t>
            </a:r>
            <a:endParaRPr kumimoji="1" lang="en-US" altLang="zh-CN" sz="3600" b="1">
              <a:solidFill>
                <a:srgbClr val="FF0066"/>
              </a:solidFill>
              <a:latin typeface="Times New Roman" panose="02020603050405020304" pitchFamily="18" charset="0"/>
            </a:endParaRPr>
          </a:p>
        </p:txBody>
      </p:sp>
      <p:sp>
        <p:nvSpPr>
          <p:cNvPr id="98320" name="Rectangle 16"/>
          <p:cNvSpPr>
            <a:spLocks noChangeArrowheads="1"/>
          </p:cNvSpPr>
          <p:nvPr/>
        </p:nvSpPr>
        <p:spPr bwMode="auto">
          <a:xfrm>
            <a:off x="6400800" y="4881563"/>
            <a:ext cx="2281238"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kumimoji="1" lang="en-US" altLang="zh-CN" sz="3600" b="1">
                <a:solidFill>
                  <a:srgbClr val="FF0066"/>
                </a:solidFill>
                <a:latin typeface="Times New Roman" panose="02020603050405020304" pitchFamily="18" charset="0"/>
              </a:rPr>
              <a:t>kǒn</a:t>
            </a:r>
            <a:r>
              <a:rPr kumimoji="1" lang="en-US" altLang="zh-CN" sz="3600" b="1">
                <a:solidFill>
                  <a:srgbClr val="FF0066"/>
                </a:solidFill>
                <a:latin typeface="Dotum" panose="020B0600000101010101" pitchFamily="34" charset="-127"/>
                <a:ea typeface="Dotum" panose="020B0600000101010101" pitchFamily="34" charset="-127"/>
              </a:rPr>
              <a:t>g </a:t>
            </a:r>
            <a:r>
              <a:rPr kumimoji="1" lang="en-US" altLang="zh-CN" sz="3600" b="1">
                <a:solidFill>
                  <a:srgbClr val="FF0066"/>
                </a:solidFill>
                <a:latin typeface="Times New Roman" panose="02020603050405020304" pitchFamily="18" charset="0"/>
              </a:rPr>
              <a:t> què</a:t>
            </a:r>
            <a:r>
              <a:rPr kumimoji="1" lang="en-US" altLang="zh-CN" sz="3600">
                <a:latin typeface="Times New Roman" panose="02020603050405020304" pitchFamily="18" charset="0"/>
              </a:rPr>
              <a:t> </a:t>
            </a:r>
            <a:endParaRPr kumimoji="1" lang="en-US" altLang="zh-CN" sz="3600">
              <a:latin typeface="Times New Roman" panose="02020603050405020304" pitchFamily="18" charset="0"/>
            </a:endParaRPr>
          </a:p>
        </p:txBody>
      </p:sp>
      <p:sp>
        <p:nvSpPr>
          <p:cNvPr id="98321" name="Rectangle 17"/>
          <p:cNvSpPr>
            <a:spLocks noChangeArrowheads="1"/>
          </p:cNvSpPr>
          <p:nvPr/>
        </p:nvSpPr>
        <p:spPr bwMode="auto">
          <a:xfrm>
            <a:off x="684213" y="1911350"/>
            <a:ext cx="15938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3600" b="1" dirty="0" err="1">
                <a:solidFill>
                  <a:srgbClr val="FF0066"/>
                </a:solidFill>
                <a:latin typeface="Times New Roman" panose="02020603050405020304" pitchFamily="18" charset="0"/>
              </a:rPr>
              <a:t>hóu</a:t>
            </a:r>
            <a:r>
              <a:rPr kumimoji="1" lang="en-US" altLang="zh-CN" sz="3600" b="1" dirty="0">
                <a:solidFill>
                  <a:srgbClr val="FF0066"/>
                </a:solidFill>
                <a:latin typeface="Times New Roman" panose="02020603050405020304" pitchFamily="18" charset="0"/>
              </a:rPr>
              <a:t>   </a:t>
            </a:r>
            <a:r>
              <a:rPr kumimoji="1" lang="en-US" altLang="zh-CN" sz="3600" b="1" dirty="0" err="1">
                <a:solidFill>
                  <a:srgbClr val="FF0066"/>
                </a:solidFill>
                <a:latin typeface="Times New Roman" panose="02020603050405020304" pitchFamily="18" charset="0"/>
              </a:rPr>
              <a:t>zi</a:t>
            </a:r>
            <a:endParaRPr kumimoji="1" lang="en-US" altLang="zh-CN" sz="3600" b="1" dirty="0">
              <a:solidFill>
                <a:srgbClr val="FF0066"/>
              </a:solidFill>
              <a:latin typeface="Times New Roman" panose="02020603050405020304" pitchFamily="18" charset="0"/>
            </a:endParaRPr>
          </a:p>
        </p:txBody>
      </p:sp>
      <p:sp>
        <p:nvSpPr>
          <p:cNvPr id="98322" name="Rectangle 18"/>
          <p:cNvSpPr>
            <a:spLocks noChangeArrowheads="1"/>
          </p:cNvSpPr>
          <p:nvPr/>
        </p:nvSpPr>
        <p:spPr bwMode="auto">
          <a:xfrm>
            <a:off x="3708400" y="1839913"/>
            <a:ext cx="16065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3600" b="1">
                <a:solidFill>
                  <a:srgbClr val="FF0066"/>
                </a:solidFill>
                <a:latin typeface="Times New Roman" panose="02020603050405020304" pitchFamily="18" charset="0"/>
              </a:rPr>
              <a:t>tù      zi</a:t>
            </a:r>
            <a:endParaRPr kumimoji="1" lang="en-US" altLang="zh-CN" sz="3600" b="1">
              <a:solidFill>
                <a:srgbClr val="FF0066"/>
              </a:solidFill>
              <a:latin typeface="Times New Roman" panose="02020603050405020304" pitchFamily="18" charset="0"/>
            </a:endParaRPr>
          </a:p>
        </p:txBody>
      </p:sp>
      <p:sp>
        <p:nvSpPr>
          <p:cNvPr id="98323" name="Rectangle 19"/>
          <p:cNvSpPr>
            <a:spLocks noChangeArrowheads="1"/>
          </p:cNvSpPr>
          <p:nvPr/>
        </p:nvSpPr>
        <p:spPr bwMode="auto">
          <a:xfrm>
            <a:off x="6781800" y="1828800"/>
            <a:ext cx="1852613"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3600" b="1">
                <a:solidFill>
                  <a:srgbClr val="FF0066"/>
                </a:solidFill>
                <a:latin typeface="Times New Roman" panose="02020603050405020304" pitchFamily="18" charset="0"/>
              </a:rPr>
              <a:t>sōnɡ shǔ</a:t>
            </a:r>
            <a:endParaRPr kumimoji="1" lang="en-US" altLang="zh-CN" sz="3600" b="1">
              <a:solidFill>
                <a:srgbClr val="FF0066"/>
              </a:solidFill>
              <a:latin typeface="Times New Roman" panose="02020603050405020304" pitchFamily="18" charset="0"/>
            </a:endParaRPr>
          </a:p>
        </p:txBody>
      </p:sp>
      <p:sp>
        <p:nvSpPr>
          <p:cNvPr id="98324" name="AutoShape 20"/>
          <p:cNvSpPr>
            <a:spLocks noChangeArrowheads="1"/>
          </p:cNvSpPr>
          <p:nvPr/>
        </p:nvSpPr>
        <p:spPr bwMode="auto">
          <a:xfrm>
            <a:off x="3962400" y="0"/>
            <a:ext cx="3505200" cy="1676400"/>
          </a:xfrm>
          <a:prstGeom prst="wedgeRoundRectCallout">
            <a:avLst>
              <a:gd name="adj1" fmla="val 42981"/>
              <a:gd name="adj2" fmla="val 68750"/>
              <a:gd name="adj3" fmla="val 16667"/>
            </a:avLst>
          </a:prstGeom>
          <a:solidFill>
            <a:srgbClr val="CCFF33"/>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zh-CN" altLang="en-US" b="1" dirty="0"/>
              <a:t>新课标明确指出：识字教学是本学段教学重点。学生已有看拼音识字的能力，教学中着重指导平翘舌读音和轻声读音，进一步明确生难字的认读。</a:t>
            </a:r>
            <a:endParaRPr lang="zh-CN" altLang="en-US" b="1" dirty="0"/>
          </a:p>
        </p:txBody>
      </p:sp>
      <p:sp>
        <p:nvSpPr>
          <p:cNvPr id="98325" name="AutoShape 21"/>
          <p:cNvSpPr>
            <a:spLocks noChangeArrowheads="1"/>
          </p:cNvSpPr>
          <p:nvPr/>
        </p:nvSpPr>
        <p:spPr bwMode="auto">
          <a:xfrm>
            <a:off x="5257800" y="4800600"/>
            <a:ext cx="2971800" cy="1752600"/>
          </a:xfrm>
          <a:prstGeom prst="cloudCallout">
            <a:avLst>
              <a:gd name="adj1" fmla="val -53579"/>
              <a:gd name="adj2" fmla="val -73278"/>
            </a:avLst>
          </a:prstGeom>
          <a:solidFill>
            <a:srgbClr val="CCFF33"/>
          </a:solidFill>
          <a:ln w="9525">
            <a:solidFill>
              <a:schemeClr val="tx1"/>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zh-CN" altLang="en-US" b="1"/>
              <a:t>采用小老师领读、指名读、开火车读、齐读等多种方式加以认读巩固字音。</a:t>
            </a:r>
            <a:endParaRPr lang="zh-CN" altLang="en-US" b="1"/>
          </a:p>
        </p:txBody>
      </p:sp>
      <p:sp>
        <p:nvSpPr>
          <p:cNvPr id="98326" name="Text Box 22"/>
          <p:cNvSpPr txBox="1">
            <a:spLocks noChangeArrowheads="1"/>
          </p:cNvSpPr>
          <p:nvPr/>
        </p:nvSpPr>
        <p:spPr bwMode="auto">
          <a:xfrm>
            <a:off x="152400" y="1600200"/>
            <a:ext cx="458788" cy="3429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a:spAutoFit/>
          </a:bodyPr>
          <a:lstStyle/>
          <a:p>
            <a:r>
              <a:rPr lang="en-US" altLang="zh-CN" b="1"/>
              <a:t>1 </a:t>
            </a:r>
            <a:r>
              <a:rPr lang="zh-CN" altLang="en-US" b="1"/>
              <a:t>、看图片、拼拼音读名字；</a:t>
            </a:r>
            <a:endParaRPr lang="zh-CN" altLang="en-US" b="1"/>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98306"/>
                                        </p:tgtEl>
                                        <p:attrNameLst>
                                          <p:attrName>style.visibility</p:attrName>
                                        </p:attrNameLst>
                                      </p:cBhvr>
                                      <p:to>
                                        <p:strVal val="visible"/>
                                      </p:to>
                                    </p:set>
                                    <p:animEffect transition="in" filter="blinds(horizontal)">
                                      <p:cBhvr>
                                        <p:cTn id="7" dur="500"/>
                                        <p:tgtEl>
                                          <p:spTgt spid="98306"/>
                                        </p:tgtEl>
                                      </p:cBhvr>
                                    </p:animEffect>
                                  </p:childTnLst>
                                </p:cTn>
                              </p:par>
                              <p:par>
                                <p:cTn id="8" presetID="49" presetClass="entr" presetSubtype="0" decel="100000" fill="hold" grpId="0" nodeType="withEffect">
                                  <p:stCondLst>
                                    <p:cond delay="0"/>
                                  </p:stCondLst>
                                  <p:childTnLst>
                                    <p:set>
                                      <p:cBhvr>
                                        <p:cTn id="9" dur="1" fill="hold">
                                          <p:stCondLst>
                                            <p:cond delay="0"/>
                                          </p:stCondLst>
                                        </p:cTn>
                                        <p:tgtEl>
                                          <p:spTgt spid="98312"/>
                                        </p:tgtEl>
                                        <p:attrNameLst>
                                          <p:attrName>style.visibility</p:attrName>
                                        </p:attrNameLst>
                                      </p:cBhvr>
                                      <p:to>
                                        <p:strVal val="visible"/>
                                      </p:to>
                                    </p:set>
                                    <p:anim calcmode="lin" valueType="num">
                                      <p:cBhvr>
                                        <p:cTn id="10" dur="500" fill="hold"/>
                                        <p:tgtEl>
                                          <p:spTgt spid="98312"/>
                                        </p:tgtEl>
                                        <p:attrNameLst>
                                          <p:attrName>ppt_w</p:attrName>
                                        </p:attrNameLst>
                                      </p:cBhvr>
                                      <p:tavLst>
                                        <p:tav tm="0">
                                          <p:val>
                                            <p:fltVal val="0"/>
                                          </p:val>
                                        </p:tav>
                                        <p:tav tm="100000">
                                          <p:val>
                                            <p:strVal val="#ppt_w"/>
                                          </p:val>
                                        </p:tav>
                                      </p:tavLst>
                                    </p:anim>
                                    <p:anim calcmode="lin" valueType="num">
                                      <p:cBhvr>
                                        <p:cTn id="11" dur="500" fill="hold"/>
                                        <p:tgtEl>
                                          <p:spTgt spid="98312"/>
                                        </p:tgtEl>
                                        <p:attrNameLst>
                                          <p:attrName>ppt_h</p:attrName>
                                        </p:attrNameLst>
                                      </p:cBhvr>
                                      <p:tavLst>
                                        <p:tav tm="0">
                                          <p:val>
                                            <p:fltVal val="0"/>
                                          </p:val>
                                        </p:tav>
                                        <p:tav tm="100000">
                                          <p:val>
                                            <p:strVal val="#ppt_h"/>
                                          </p:val>
                                        </p:tav>
                                      </p:tavLst>
                                    </p:anim>
                                    <p:anim calcmode="lin" valueType="num">
                                      <p:cBhvr>
                                        <p:cTn id="12" dur="500" fill="hold"/>
                                        <p:tgtEl>
                                          <p:spTgt spid="98312"/>
                                        </p:tgtEl>
                                        <p:attrNameLst>
                                          <p:attrName>style.rotation</p:attrName>
                                        </p:attrNameLst>
                                      </p:cBhvr>
                                      <p:tavLst>
                                        <p:tav tm="0">
                                          <p:val>
                                            <p:fltVal val="360"/>
                                          </p:val>
                                        </p:tav>
                                        <p:tav tm="100000">
                                          <p:val>
                                            <p:fltVal val="0"/>
                                          </p:val>
                                        </p:tav>
                                      </p:tavLst>
                                    </p:anim>
                                    <p:animEffect transition="in" filter="fade">
                                      <p:cBhvr>
                                        <p:cTn id="13" dur="500"/>
                                        <p:tgtEl>
                                          <p:spTgt spid="98312"/>
                                        </p:tgtEl>
                                      </p:cBhvr>
                                    </p:animEffect>
                                  </p:childTnLst>
                                </p:cTn>
                              </p:par>
                              <p:par>
                                <p:cTn id="14" presetID="1" presetClass="entr" presetSubtype="0" fill="hold" grpId="0" nodeType="withEffect">
                                  <p:stCondLst>
                                    <p:cond delay="0"/>
                                  </p:stCondLst>
                                  <p:childTnLst>
                                    <p:set>
                                      <p:cBhvr>
                                        <p:cTn id="15" dur="1" fill="hold">
                                          <p:stCondLst>
                                            <p:cond delay="0"/>
                                          </p:stCondLst>
                                        </p:cTn>
                                        <p:tgtEl>
                                          <p:spTgt spid="98321"/>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2" presetClass="entr" presetSubtype="1" fill="hold" nodeType="clickEffect">
                                  <p:stCondLst>
                                    <p:cond delay="0"/>
                                  </p:stCondLst>
                                  <p:childTnLst>
                                    <p:set>
                                      <p:cBhvr>
                                        <p:cTn id="19" dur="1" fill="hold">
                                          <p:stCondLst>
                                            <p:cond delay="0"/>
                                          </p:stCondLst>
                                        </p:cTn>
                                        <p:tgtEl>
                                          <p:spTgt spid="98307"/>
                                        </p:tgtEl>
                                        <p:attrNameLst>
                                          <p:attrName>style.visibility</p:attrName>
                                        </p:attrNameLst>
                                      </p:cBhvr>
                                      <p:to>
                                        <p:strVal val="visible"/>
                                      </p:to>
                                    </p:set>
                                    <p:anim calcmode="lin" valueType="num">
                                      <p:cBhvr additive="base">
                                        <p:cTn id="20" dur="1000" fill="hold"/>
                                        <p:tgtEl>
                                          <p:spTgt spid="98307"/>
                                        </p:tgtEl>
                                        <p:attrNameLst>
                                          <p:attrName>ppt_x</p:attrName>
                                        </p:attrNameLst>
                                      </p:cBhvr>
                                      <p:tavLst>
                                        <p:tav tm="0">
                                          <p:val>
                                            <p:strVal val="#ppt_x"/>
                                          </p:val>
                                        </p:tav>
                                        <p:tav tm="100000">
                                          <p:val>
                                            <p:strVal val="#ppt_x"/>
                                          </p:val>
                                        </p:tav>
                                      </p:tavLst>
                                    </p:anim>
                                    <p:anim calcmode="lin" valueType="num">
                                      <p:cBhvr additive="base">
                                        <p:cTn id="21" dur="1000" fill="hold"/>
                                        <p:tgtEl>
                                          <p:spTgt spid="98307"/>
                                        </p:tgtEl>
                                        <p:attrNameLst>
                                          <p:attrName>ppt_y</p:attrName>
                                        </p:attrNameLst>
                                      </p:cBhvr>
                                      <p:tavLst>
                                        <p:tav tm="0">
                                          <p:val>
                                            <p:strVal val="0-#ppt_h/2"/>
                                          </p:val>
                                        </p:tav>
                                        <p:tav tm="100000">
                                          <p:val>
                                            <p:strVal val="#ppt_y"/>
                                          </p:val>
                                        </p:tav>
                                      </p:tavLst>
                                    </p:anim>
                                  </p:childTnLst>
                                </p:cTn>
                              </p:par>
                              <p:par>
                                <p:cTn id="22" presetID="19" presetClass="entr" presetSubtype="10" fill="hold" grpId="0" nodeType="withEffect">
                                  <p:stCondLst>
                                    <p:cond delay="0"/>
                                  </p:stCondLst>
                                  <p:childTnLst>
                                    <p:set>
                                      <p:cBhvr>
                                        <p:cTn id="23" dur="1" fill="hold">
                                          <p:stCondLst>
                                            <p:cond delay="0"/>
                                          </p:stCondLst>
                                        </p:cTn>
                                        <p:tgtEl>
                                          <p:spTgt spid="98313"/>
                                        </p:tgtEl>
                                        <p:attrNameLst>
                                          <p:attrName>style.visibility</p:attrName>
                                        </p:attrNameLst>
                                      </p:cBhvr>
                                      <p:to>
                                        <p:strVal val="visible"/>
                                      </p:to>
                                    </p:set>
                                    <p:anim calcmode="lin" valueType="num">
                                      <p:cBhvr>
                                        <p:cTn id="24" dur="500" fill="hold"/>
                                        <p:tgtEl>
                                          <p:spTgt spid="98313"/>
                                        </p:tgtEl>
                                        <p:attrNameLst>
                                          <p:attrName>ppt_w</p:attrName>
                                        </p:attrNameLst>
                                      </p:cBhvr>
                                      <p:tavLst>
                                        <p:tav tm="0" fmla="#ppt_w*sin(2.5*pi*$)">
                                          <p:val>
                                            <p:fltVal val="0"/>
                                          </p:val>
                                        </p:tav>
                                        <p:tav tm="100000">
                                          <p:val>
                                            <p:fltVal val="1"/>
                                          </p:val>
                                        </p:tav>
                                      </p:tavLst>
                                    </p:anim>
                                    <p:anim calcmode="lin" valueType="num">
                                      <p:cBhvr>
                                        <p:cTn id="25" dur="500" fill="hold"/>
                                        <p:tgtEl>
                                          <p:spTgt spid="98313"/>
                                        </p:tgtEl>
                                        <p:attrNameLst>
                                          <p:attrName>ppt_h</p:attrName>
                                        </p:attrNameLst>
                                      </p:cBhvr>
                                      <p:tavLst>
                                        <p:tav tm="0">
                                          <p:val>
                                            <p:strVal val="#ppt_h"/>
                                          </p:val>
                                        </p:tav>
                                        <p:tav tm="100000">
                                          <p:val>
                                            <p:strVal val="#ppt_h"/>
                                          </p:val>
                                        </p:tav>
                                      </p:tavLst>
                                    </p:anim>
                                  </p:childTnLst>
                                </p:cTn>
                              </p:par>
                              <p:par>
                                <p:cTn id="26" presetID="1" presetClass="entr" presetSubtype="0" fill="hold" grpId="0" nodeType="withEffect">
                                  <p:stCondLst>
                                    <p:cond delay="0"/>
                                  </p:stCondLst>
                                  <p:childTnLst>
                                    <p:set>
                                      <p:cBhvr>
                                        <p:cTn id="27" dur="1" fill="hold">
                                          <p:stCondLst>
                                            <p:cond delay="0"/>
                                          </p:stCondLst>
                                        </p:cTn>
                                        <p:tgtEl>
                                          <p:spTgt spid="98322"/>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2" presetClass="entr" presetSubtype="1" fill="hold" nodeType="clickEffect">
                                  <p:stCondLst>
                                    <p:cond delay="0"/>
                                  </p:stCondLst>
                                  <p:childTnLst>
                                    <p:set>
                                      <p:cBhvr>
                                        <p:cTn id="31" dur="1" fill="hold">
                                          <p:stCondLst>
                                            <p:cond delay="0"/>
                                          </p:stCondLst>
                                        </p:cTn>
                                        <p:tgtEl>
                                          <p:spTgt spid="98308"/>
                                        </p:tgtEl>
                                        <p:attrNameLst>
                                          <p:attrName>style.visibility</p:attrName>
                                        </p:attrNameLst>
                                      </p:cBhvr>
                                      <p:to>
                                        <p:strVal val="visible"/>
                                      </p:to>
                                    </p:set>
                                    <p:anim calcmode="lin" valueType="num">
                                      <p:cBhvr additive="base">
                                        <p:cTn id="32" dur="1000" fill="hold"/>
                                        <p:tgtEl>
                                          <p:spTgt spid="98308"/>
                                        </p:tgtEl>
                                        <p:attrNameLst>
                                          <p:attrName>ppt_x</p:attrName>
                                        </p:attrNameLst>
                                      </p:cBhvr>
                                      <p:tavLst>
                                        <p:tav tm="0">
                                          <p:val>
                                            <p:strVal val="#ppt_x"/>
                                          </p:val>
                                        </p:tav>
                                        <p:tav tm="100000">
                                          <p:val>
                                            <p:strVal val="#ppt_x"/>
                                          </p:val>
                                        </p:tav>
                                      </p:tavLst>
                                    </p:anim>
                                    <p:anim calcmode="lin" valueType="num">
                                      <p:cBhvr additive="base">
                                        <p:cTn id="33" dur="1000" fill="hold"/>
                                        <p:tgtEl>
                                          <p:spTgt spid="98308"/>
                                        </p:tgtEl>
                                        <p:attrNameLst>
                                          <p:attrName>ppt_y</p:attrName>
                                        </p:attrNameLst>
                                      </p:cBhvr>
                                      <p:tavLst>
                                        <p:tav tm="0">
                                          <p:val>
                                            <p:strVal val="0-#ppt_h/2"/>
                                          </p:val>
                                        </p:tav>
                                        <p:tav tm="100000">
                                          <p:val>
                                            <p:strVal val="#ppt_y"/>
                                          </p:val>
                                        </p:tav>
                                      </p:tavLst>
                                    </p:anim>
                                  </p:childTnLst>
                                </p:cTn>
                              </p:par>
                              <p:par>
                                <p:cTn id="34" presetID="3" presetClass="entr" presetSubtype="10" fill="hold" grpId="0" nodeType="withEffect">
                                  <p:stCondLst>
                                    <p:cond delay="0"/>
                                  </p:stCondLst>
                                  <p:childTnLst>
                                    <p:set>
                                      <p:cBhvr>
                                        <p:cTn id="35" dur="1" fill="hold">
                                          <p:stCondLst>
                                            <p:cond delay="0"/>
                                          </p:stCondLst>
                                        </p:cTn>
                                        <p:tgtEl>
                                          <p:spTgt spid="98314"/>
                                        </p:tgtEl>
                                        <p:attrNameLst>
                                          <p:attrName>style.visibility</p:attrName>
                                        </p:attrNameLst>
                                      </p:cBhvr>
                                      <p:to>
                                        <p:strVal val="visible"/>
                                      </p:to>
                                    </p:set>
                                    <p:animEffect transition="in" filter="blinds(horizontal)">
                                      <p:cBhvr>
                                        <p:cTn id="36" dur="500"/>
                                        <p:tgtEl>
                                          <p:spTgt spid="98314"/>
                                        </p:tgtEl>
                                      </p:cBhvr>
                                    </p:animEffect>
                                  </p:childTnLst>
                                </p:cTn>
                              </p:par>
                              <p:par>
                                <p:cTn id="37" presetID="1" presetClass="entr" presetSubtype="0" fill="hold" grpId="0" nodeType="withEffect">
                                  <p:stCondLst>
                                    <p:cond delay="0"/>
                                  </p:stCondLst>
                                  <p:childTnLst>
                                    <p:set>
                                      <p:cBhvr>
                                        <p:cTn id="38" dur="1" fill="hold">
                                          <p:stCondLst>
                                            <p:cond delay="0"/>
                                          </p:stCondLst>
                                        </p:cTn>
                                        <p:tgtEl>
                                          <p:spTgt spid="98323"/>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nodeType="clickEffect">
                                  <p:stCondLst>
                                    <p:cond delay="0"/>
                                  </p:stCondLst>
                                  <p:childTnLst>
                                    <p:set>
                                      <p:cBhvr>
                                        <p:cTn id="42" dur="1" fill="hold">
                                          <p:stCondLst>
                                            <p:cond delay="0"/>
                                          </p:stCondLst>
                                        </p:cTn>
                                        <p:tgtEl>
                                          <p:spTgt spid="98309"/>
                                        </p:tgtEl>
                                        <p:attrNameLst>
                                          <p:attrName>style.visibility</p:attrName>
                                        </p:attrNameLst>
                                      </p:cBhvr>
                                      <p:to>
                                        <p:strVal val="visible"/>
                                      </p:to>
                                    </p:set>
                                    <p:anim calcmode="lin" valueType="num">
                                      <p:cBhvr additive="base">
                                        <p:cTn id="43" dur="1000" fill="hold"/>
                                        <p:tgtEl>
                                          <p:spTgt spid="98309"/>
                                        </p:tgtEl>
                                        <p:attrNameLst>
                                          <p:attrName>ppt_x</p:attrName>
                                        </p:attrNameLst>
                                      </p:cBhvr>
                                      <p:tavLst>
                                        <p:tav tm="0">
                                          <p:val>
                                            <p:strVal val="0-#ppt_w/2"/>
                                          </p:val>
                                        </p:tav>
                                        <p:tav tm="100000">
                                          <p:val>
                                            <p:strVal val="#ppt_x"/>
                                          </p:val>
                                        </p:tav>
                                      </p:tavLst>
                                    </p:anim>
                                    <p:anim calcmode="lin" valueType="num">
                                      <p:cBhvr additive="base">
                                        <p:cTn id="44" dur="1000" fill="hold"/>
                                        <p:tgtEl>
                                          <p:spTgt spid="98309"/>
                                        </p:tgtEl>
                                        <p:attrNameLst>
                                          <p:attrName>ppt_y</p:attrName>
                                        </p:attrNameLst>
                                      </p:cBhvr>
                                      <p:tavLst>
                                        <p:tav tm="0">
                                          <p:val>
                                            <p:strVal val="#ppt_y"/>
                                          </p:val>
                                        </p:tav>
                                        <p:tav tm="100000">
                                          <p:val>
                                            <p:strVal val="#ppt_y"/>
                                          </p:val>
                                        </p:tav>
                                      </p:tavLst>
                                    </p:anim>
                                  </p:childTnLst>
                                </p:cTn>
                              </p:par>
                              <p:par>
                                <p:cTn id="45" presetID="55" presetClass="entr" presetSubtype="0" fill="hold" grpId="0" nodeType="withEffect">
                                  <p:stCondLst>
                                    <p:cond delay="0"/>
                                  </p:stCondLst>
                                  <p:childTnLst>
                                    <p:set>
                                      <p:cBhvr>
                                        <p:cTn id="46" dur="1" fill="hold">
                                          <p:stCondLst>
                                            <p:cond delay="0"/>
                                          </p:stCondLst>
                                        </p:cTn>
                                        <p:tgtEl>
                                          <p:spTgt spid="98315"/>
                                        </p:tgtEl>
                                        <p:attrNameLst>
                                          <p:attrName>style.visibility</p:attrName>
                                        </p:attrNameLst>
                                      </p:cBhvr>
                                      <p:to>
                                        <p:strVal val="visible"/>
                                      </p:to>
                                    </p:set>
                                    <p:anim calcmode="lin" valueType="num">
                                      <p:cBhvr>
                                        <p:cTn id="47" dur="1000" fill="hold"/>
                                        <p:tgtEl>
                                          <p:spTgt spid="98315"/>
                                        </p:tgtEl>
                                        <p:attrNameLst>
                                          <p:attrName>ppt_w</p:attrName>
                                        </p:attrNameLst>
                                      </p:cBhvr>
                                      <p:tavLst>
                                        <p:tav tm="0">
                                          <p:val>
                                            <p:strVal val="#ppt_w*0.70"/>
                                          </p:val>
                                        </p:tav>
                                        <p:tav tm="100000">
                                          <p:val>
                                            <p:strVal val="#ppt_w"/>
                                          </p:val>
                                        </p:tav>
                                      </p:tavLst>
                                    </p:anim>
                                    <p:anim calcmode="lin" valueType="num">
                                      <p:cBhvr>
                                        <p:cTn id="48" dur="1000" fill="hold"/>
                                        <p:tgtEl>
                                          <p:spTgt spid="98315"/>
                                        </p:tgtEl>
                                        <p:attrNameLst>
                                          <p:attrName>ppt_h</p:attrName>
                                        </p:attrNameLst>
                                      </p:cBhvr>
                                      <p:tavLst>
                                        <p:tav tm="0">
                                          <p:val>
                                            <p:strVal val="#ppt_h"/>
                                          </p:val>
                                        </p:tav>
                                        <p:tav tm="100000">
                                          <p:val>
                                            <p:strVal val="#ppt_h"/>
                                          </p:val>
                                        </p:tav>
                                      </p:tavLst>
                                    </p:anim>
                                    <p:animEffect transition="in" filter="fade">
                                      <p:cBhvr>
                                        <p:cTn id="49" dur="1000"/>
                                        <p:tgtEl>
                                          <p:spTgt spid="98315"/>
                                        </p:tgtEl>
                                      </p:cBhvr>
                                    </p:animEffect>
                                  </p:childTnLst>
                                </p:cTn>
                              </p:par>
                              <p:par>
                                <p:cTn id="50" presetID="1" presetClass="entr" presetSubtype="0" fill="hold" grpId="0" nodeType="withEffect">
                                  <p:stCondLst>
                                    <p:cond delay="0"/>
                                  </p:stCondLst>
                                  <p:childTnLst>
                                    <p:set>
                                      <p:cBhvr>
                                        <p:cTn id="51" dur="1" fill="hold">
                                          <p:stCondLst>
                                            <p:cond delay="0"/>
                                          </p:stCondLst>
                                        </p:cTn>
                                        <p:tgtEl>
                                          <p:spTgt spid="98316"/>
                                        </p:tgtEl>
                                        <p:attrNameLst>
                                          <p:attrName>style.visibility</p:attrName>
                                        </p:attrNameLst>
                                      </p:cBhvr>
                                      <p:to>
                                        <p:strVal val="visible"/>
                                      </p:to>
                                    </p:set>
                                  </p:childTnLst>
                                </p:cTn>
                              </p:par>
                            </p:childTnLst>
                          </p:cTn>
                        </p:par>
                      </p:childTnLst>
                    </p:cTn>
                  </p:par>
                  <p:par>
                    <p:cTn id="52" fill="hold">
                      <p:stCondLst>
                        <p:cond delay="indefinite"/>
                      </p:stCondLst>
                      <p:childTnLst>
                        <p:par>
                          <p:cTn id="53" fill="hold">
                            <p:stCondLst>
                              <p:cond delay="0"/>
                            </p:stCondLst>
                            <p:childTnLst>
                              <p:par>
                                <p:cTn id="54" presetID="2" presetClass="entr" presetSubtype="4" fill="hold" nodeType="clickEffect">
                                  <p:stCondLst>
                                    <p:cond delay="0"/>
                                  </p:stCondLst>
                                  <p:childTnLst>
                                    <p:set>
                                      <p:cBhvr>
                                        <p:cTn id="55" dur="1" fill="hold">
                                          <p:stCondLst>
                                            <p:cond delay="0"/>
                                          </p:stCondLst>
                                        </p:cTn>
                                        <p:tgtEl>
                                          <p:spTgt spid="98310"/>
                                        </p:tgtEl>
                                        <p:attrNameLst>
                                          <p:attrName>style.visibility</p:attrName>
                                        </p:attrNameLst>
                                      </p:cBhvr>
                                      <p:to>
                                        <p:strVal val="visible"/>
                                      </p:to>
                                    </p:set>
                                    <p:anim calcmode="lin" valueType="num">
                                      <p:cBhvr additive="base">
                                        <p:cTn id="56" dur="1000" fill="hold"/>
                                        <p:tgtEl>
                                          <p:spTgt spid="98310"/>
                                        </p:tgtEl>
                                        <p:attrNameLst>
                                          <p:attrName>ppt_x</p:attrName>
                                        </p:attrNameLst>
                                      </p:cBhvr>
                                      <p:tavLst>
                                        <p:tav tm="0">
                                          <p:val>
                                            <p:strVal val="#ppt_x"/>
                                          </p:val>
                                        </p:tav>
                                        <p:tav tm="100000">
                                          <p:val>
                                            <p:strVal val="#ppt_x"/>
                                          </p:val>
                                        </p:tav>
                                      </p:tavLst>
                                    </p:anim>
                                    <p:anim calcmode="lin" valueType="num">
                                      <p:cBhvr additive="base">
                                        <p:cTn id="57" dur="1000" fill="hold"/>
                                        <p:tgtEl>
                                          <p:spTgt spid="98310"/>
                                        </p:tgtEl>
                                        <p:attrNameLst>
                                          <p:attrName>ppt_y</p:attrName>
                                        </p:attrNameLst>
                                      </p:cBhvr>
                                      <p:tavLst>
                                        <p:tav tm="0">
                                          <p:val>
                                            <p:strVal val="1+#ppt_h/2"/>
                                          </p:val>
                                        </p:tav>
                                        <p:tav tm="100000">
                                          <p:val>
                                            <p:strVal val="#ppt_y"/>
                                          </p:val>
                                        </p:tav>
                                      </p:tavLst>
                                    </p:anim>
                                  </p:childTnLst>
                                </p:cTn>
                              </p:par>
                              <p:par>
                                <p:cTn id="58" presetID="3" presetClass="entr" presetSubtype="10" fill="hold" grpId="0" nodeType="withEffect">
                                  <p:stCondLst>
                                    <p:cond delay="0"/>
                                  </p:stCondLst>
                                  <p:childTnLst>
                                    <p:set>
                                      <p:cBhvr>
                                        <p:cTn id="59" dur="1" fill="hold">
                                          <p:stCondLst>
                                            <p:cond delay="0"/>
                                          </p:stCondLst>
                                        </p:cTn>
                                        <p:tgtEl>
                                          <p:spTgt spid="98317"/>
                                        </p:tgtEl>
                                        <p:attrNameLst>
                                          <p:attrName>style.visibility</p:attrName>
                                        </p:attrNameLst>
                                      </p:cBhvr>
                                      <p:to>
                                        <p:strVal val="visible"/>
                                      </p:to>
                                    </p:set>
                                    <p:animEffect transition="in" filter="blinds(horizontal)">
                                      <p:cBhvr>
                                        <p:cTn id="60" dur="500"/>
                                        <p:tgtEl>
                                          <p:spTgt spid="98317"/>
                                        </p:tgtEl>
                                      </p:cBhvr>
                                    </p:animEffect>
                                  </p:childTnLst>
                                </p:cTn>
                              </p:par>
                              <p:par>
                                <p:cTn id="61" presetID="1" presetClass="entr" presetSubtype="0" fill="hold" grpId="0" nodeType="withEffect">
                                  <p:stCondLst>
                                    <p:cond delay="0"/>
                                  </p:stCondLst>
                                  <p:childTnLst>
                                    <p:set>
                                      <p:cBhvr>
                                        <p:cTn id="62" dur="1" fill="hold">
                                          <p:stCondLst>
                                            <p:cond delay="0"/>
                                          </p:stCondLst>
                                        </p:cTn>
                                        <p:tgtEl>
                                          <p:spTgt spid="98319"/>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98311"/>
                                        </p:tgtEl>
                                        <p:attrNameLst>
                                          <p:attrName>style.visibility</p:attrName>
                                        </p:attrNameLst>
                                      </p:cBhvr>
                                      <p:to>
                                        <p:strVal val="visible"/>
                                      </p:to>
                                    </p:set>
                                    <p:anim calcmode="lin" valueType="num">
                                      <p:cBhvr additive="base">
                                        <p:cTn id="67" dur="1000" fill="hold"/>
                                        <p:tgtEl>
                                          <p:spTgt spid="98311"/>
                                        </p:tgtEl>
                                        <p:attrNameLst>
                                          <p:attrName>ppt_x</p:attrName>
                                        </p:attrNameLst>
                                      </p:cBhvr>
                                      <p:tavLst>
                                        <p:tav tm="0">
                                          <p:val>
                                            <p:strVal val="#ppt_x"/>
                                          </p:val>
                                        </p:tav>
                                        <p:tav tm="100000">
                                          <p:val>
                                            <p:strVal val="#ppt_x"/>
                                          </p:val>
                                        </p:tav>
                                      </p:tavLst>
                                    </p:anim>
                                    <p:anim calcmode="lin" valueType="num">
                                      <p:cBhvr additive="base">
                                        <p:cTn id="68" dur="1000" fill="hold"/>
                                        <p:tgtEl>
                                          <p:spTgt spid="98311"/>
                                        </p:tgtEl>
                                        <p:attrNameLst>
                                          <p:attrName>ppt_y</p:attrName>
                                        </p:attrNameLst>
                                      </p:cBhvr>
                                      <p:tavLst>
                                        <p:tav tm="0">
                                          <p:val>
                                            <p:strVal val="1+#ppt_h/2"/>
                                          </p:val>
                                        </p:tav>
                                        <p:tav tm="100000">
                                          <p:val>
                                            <p:strVal val="#ppt_y"/>
                                          </p:val>
                                        </p:tav>
                                      </p:tavLst>
                                    </p:anim>
                                  </p:childTnLst>
                                </p:cTn>
                              </p:par>
                              <p:par>
                                <p:cTn id="69" presetID="20" presetClass="entr" presetSubtype="0" fill="hold" grpId="0" nodeType="withEffect">
                                  <p:stCondLst>
                                    <p:cond delay="0"/>
                                  </p:stCondLst>
                                  <p:childTnLst>
                                    <p:set>
                                      <p:cBhvr>
                                        <p:cTn id="70" dur="1" fill="hold">
                                          <p:stCondLst>
                                            <p:cond delay="0"/>
                                          </p:stCondLst>
                                        </p:cTn>
                                        <p:tgtEl>
                                          <p:spTgt spid="98318"/>
                                        </p:tgtEl>
                                        <p:attrNameLst>
                                          <p:attrName>style.visibility</p:attrName>
                                        </p:attrNameLst>
                                      </p:cBhvr>
                                      <p:to>
                                        <p:strVal val="visible"/>
                                      </p:to>
                                    </p:set>
                                    <p:animEffect transition="in" filter="wedge">
                                      <p:cBhvr>
                                        <p:cTn id="71" dur="2000"/>
                                        <p:tgtEl>
                                          <p:spTgt spid="98318"/>
                                        </p:tgtEl>
                                      </p:cBhvr>
                                    </p:animEffect>
                                  </p:childTnLst>
                                </p:cTn>
                              </p:par>
                              <p:par>
                                <p:cTn id="72" presetID="1" presetClass="entr" presetSubtype="0" fill="hold" grpId="0" nodeType="withEffect">
                                  <p:stCondLst>
                                    <p:cond delay="0"/>
                                  </p:stCondLst>
                                  <p:childTnLst>
                                    <p:set>
                                      <p:cBhvr>
                                        <p:cTn id="73" dur="1" fill="hold">
                                          <p:stCondLst>
                                            <p:cond delay="0"/>
                                          </p:stCondLst>
                                        </p:cTn>
                                        <p:tgtEl>
                                          <p:spTgt spid="98320"/>
                                        </p:tgtEl>
                                        <p:attrNameLst>
                                          <p:attrName>style.visibility</p:attrName>
                                        </p:attrNameLst>
                                      </p:cBhvr>
                                      <p:to>
                                        <p:strVal val="visible"/>
                                      </p:to>
                                    </p:set>
                                  </p:childTnLst>
                                </p:cTn>
                              </p:par>
                            </p:childTnLst>
                          </p:cTn>
                        </p:par>
                      </p:childTnLst>
                    </p:cTn>
                  </p:par>
                  <p:par>
                    <p:cTn id="74" fill="hold">
                      <p:stCondLst>
                        <p:cond delay="indefinite"/>
                      </p:stCondLst>
                      <p:childTnLst>
                        <p:par>
                          <p:cTn id="75" fill="hold">
                            <p:stCondLst>
                              <p:cond delay="0"/>
                            </p:stCondLst>
                            <p:childTnLst>
                              <p:par>
                                <p:cTn id="76" presetID="2" presetClass="entr" presetSubtype="1" fill="hold" grpId="0" nodeType="clickEffect">
                                  <p:stCondLst>
                                    <p:cond delay="0"/>
                                  </p:stCondLst>
                                  <p:childTnLst>
                                    <p:set>
                                      <p:cBhvr>
                                        <p:cTn id="77" dur="1" fill="hold">
                                          <p:stCondLst>
                                            <p:cond delay="0"/>
                                          </p:stCondLst>
                                        </p:cTn>
                                        <p:tgtEl>
                                          <p:spTgt spid="98324"/>
                                        </p:tgtEl>
                                        <p:attrNameLst>
                                          <p:attrName>style.visibility</p:attrName>
                                        </p:attrNameLst>
                                      </p:cBhvr>
                                      <p:to>
                                        <p:strVal val="visible"/>
                                      </p:to>
                                    </p:set>
                                    <p:anim calcmode="lin" valueType="num">
                                      <p:cBhvr additive="base">
                                        <p:cTn id="78" dur="500" fill="hold"/>
                                        <p:tgtEl>
                                          <p:spTgt spid="98324"/>
                                        </p:tgtEl>
                                        <p:attrNameLst>
                                          <p:attrName>ppt_x</p:attrName>
                                        </p:attrNameLst>
                                      </p:cBhvr>
                                      <p:tavLst>
                                        <p:tav tm="0">
                                          <p:val>
                                            <p:strVal val="#ppt_x"/>
                                          </p:val>
                                        </p:tav>
                                        <p:tav tm="100000">
                                          <p:val>
                                            <p:strVal val="#ppt_x"/>
                                          </p:val>
                                        </p:tav>
                                      </p:tavLst>
                                    </p:anim>
                                    <p:anim calcmode="lin" valueType="num">
                                      <p:cBhvr additive="base">
                                        <p:cTn id="79" dur="500" fill="hold"/>
                                        <p:tgtEl>
                                          <p:spTgt spid="98324"/>
                                        </p:tgtEl>
                                        <p:attrNameLst>
                                          <p:attrName>ppt_y</p:attrName>
                                        </p:attrNameLst>
                                      </p:cBhvr>
                                      <p:tavLst>
                                        <p:tav tm="0">
                                          <p:val>
                                            <p:strVal val="0-#ppt_h/2"/>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2" presetClass="entr" presetSubtype="4" fill="hold" grpId="0" nodeType="clickEffect">
                                  <p:stCondLst>
                                    <p:cond delay="0"/>
                                  </p:stCondLst>
                                  <p:childTnLst>
                                    <p:set>
                                      <p:cBhvr>
                                        <p:cTn id="83" dur="1" fill="hold">
                                          <p:stCondLst>
                                            <p:cond delay="0"/>
                                          </p:stCondLst>
                                        </p:cTn>
                                        <p:tgtEl>
                                          <p:spTgt spid="98325"/>
                                        </p:tgtEl>
                                        <p:attrNameLst>
                                          <p:attrName>style.visibility</p:attrName>
                                        </p:attrNameLst>
                                      </p:cBhvr>
                                      <p:to>
                                        <p:strVal val="visible"/>
                                      </p:to>
                                    </p:set>
                                    <p:anim calcmode="lin" valueType="num">
                                      <p:cBhvr additive="base">
                                        <p:cTn id="84" dur="500" fill="hold"/>
                                        <p:tgtEl>
                                          <p:spTgt spid="98325"/>
                                        </p:tgtEl>
                                        <p:attrNameLst>
                                          <p:attrName>ppt_x</p:attrName>
                                        </p:attrNameLst>
                                      </p:cBhvr>
                                      <p:tavLst>
                                        <p:tav tm="0">
                                          <p:val>
                                            <p:strVal val="#ppt_x"/>
                                          </p:val>
                                        </p:tav>
                                        <p:tav tm="100000">
                                          <p:val>
                                            <p:strVal val="#ppt_x"/>
                                          </p:val>
                                        </p:tav>
                                      </p:tavLst>
                                    </p:anim>
                                    <p:anim calcmode="lin" valueType="num">
                                      <p:cBhvr additive="base">
                                        <p:cTn id="85" dur="500" fill="hold"/>
                                        <p:tgtEl>
                                          <p:spTgt spid="9832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312" grpId="0"/>
      <p:bldP spid="98313" grpId="0"/>
      <p:bldP spid="98314" grpId="0"/>
      <p:bldP spid="98315" grpId="0"/>
      <p:bldP spid="98316" grpId="0"/>
      <p:bldP spid="98317" grpId="0"/>
      <p:bldP spid="98318" grpId="0"/>
      <p:bldP spid="98319" grpId="0"/>
      <p:bldP spid="98320" grpId="0"/>
      <p:bldP spid="98321" grpId="0"/>
      <p:bldP spid="98322" grpId="0"/>
      <p:bldP spid="98323" grpId="0"/>
      <p:bldP spid="98324" grpId="0" animBg="1"/>
      <p:bldP spid="98325"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0">
          <a:blip r:embed="rId1"/>
          <a:srcRect/>
          <a:stretch>
            <a:fillRect/>
          </a:stretch>
        </a:blipFill>
        <a:effectLst/>
      </p:bgPr>
    </p:bg>
    <p:spTree>
      <p:nvGrpSpPr>
        <p:cNvPr id="1" name=""/>
        <p:cNvGrpSpPr/>
        <p:nvPr/>
      </p:nvGrpSpPr>
      <p:grpSpPr>
        <a:xfrm>
          <a:off x="0" y="0"/>
          <a:ext cx="0" cy="0"/>
          <a:chOff x="0" y="0"/>
          <a:chExt cx="0" cy="0"/>
        </a:xfrm>
      </p:grpSpPr>
      <p:sp>
        <p:nvSpPr>
          <p:cNvPr id="100360" name="Text Box 8"/>
          <p:cNvSpPr txBox="1">
            <a:spLocks noChangeArrowheads="1"/>
          </p:cNvSpPr>
          <p:nvPr/>
        </p:nvSpPr>
        <p:spPr bwMode="auto">
          <a:xfrm>
            <a:off x="1370013" y="2514600"/>
            <a:ext cx="1906587" cy="823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kumimoji="1" lang="zh-CN" altLang="en-US" sz="4800" b="1" dirty="0">
                <a:latin typeface="楷体_GB2312" pitchFamily="49" charset="-122"/>
                <a:ea typeface="楷体_GB2312" pitchFamily="49" charset="-122"/>
              </a:rPr>
              <a:t>猴 子</a:t>
            </a:r>
            <a:endParaRPr kumimoji="1" lang="zh-CN" altLang="en-US" sz="4800" b="1" dirty="0">
              <a:latin typeface="楷体_GB2312" pitchFamily="49" charset="-122"/>
              <a:ea typeface="楷体_GB2312" pitchFamily="49" charset="-122"/>
            </a:endParaRPr>
          </a:p>
        </p:txBody>
      </p:sp>
      <p:sp>
        <p:nvSpPr>
          <p:cNvPr id="100361" name="Text Box 9"/>
          <p:cNvSpPr txBox="1">
            <a:spLocks noChangeArrowheads="1"/>
          </p:cNvSpPr>
          <p:nvPr/>
        </p:nvSpPr>
        <p:spPr bwMode="auto">
          <a:xfrm>
            <a:off x="3708400" y="4738688"/>
            <a:ext cx="1800225" cy="823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kumimoji="1" lang="zh-CN" altLang="en-US" sz="4800" b="1">
                <a:latin typeface="楷体_GB2312" pitchFamily="49" charset="-122"/>
                <a:ea typeface="楷体_GB2312" pitchFamily="49" charset="-122"/>
              </a:rPr>
              <a:t>兔 子</a:t>
            </a:r>
            <a:endParaRPr kumimoji="1" lang="zh-CN" altLang="en-US" sz="4800" b="1">
              <a:latin typeface="楷体_GB2312" pitchFamily="49" charset="-122"/>
              <a:ea typeface="楷体_GB2312" pitchFamily="49" charset="-122"/>
            </a:endParaRPr>
          </a:p>
        </p:txBody>
      </p:sp>
      <p:sp>
        <p:nvSpPr>
          <p:cNvPr id="100362" name="Text Box 10"/>
          <p:cNvSpPr txBox="1">
            <a:spLocks noChangeArrowheads="1"/>
          </p:cNvSpPr>
          <p:nvPr/>
        </p:nvSpPr>
        <p:spPr bwMode="auto">
          <a:xfrm>
            <a:off x="3581400" y="2438400"/>
            <a:ext cx="1743075" cy="823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kumimoji="1" lang="zh-CN" altLang="en-US" sz="4800" b="1">
                <a:latin typeface="楷体_GB2312" pitchFamily="49" charset="-122"/>
                <a:ea typeface="楷体_GB2312" pitchFamily="49" charset="-122"/>
              </a:rPr>
              <a:t>松 鼠</a:t>
            </a:r>
            <a:endParaRPr kumimoji="1" lang="zh-CN" altLang="en-US" sz="4800" b="1">
              <a:latin typeface="楷体_GB2312" pitchFamily="49" charset="-122"/>
              <a:ea typeface="楷体_GB2312" pitchFamily="49" charset="-122"/>
            </a:endParaRPr>
          </a:p>
        </p:txBody>
      </p:sp>
      <p:sp>
        <p:nvSpPr>
          <p:cNvPr id="100363" name="Text Box 11"/>
          <p:cNvSpPr txBox="1">
            <a:spLocks noChangeArrowheads="1"/>
          </p:cNvSpPr>
          <p:nvPr/>
        </p:nvSpPr>
        <p:spPr bwMode="auto">
          <a:xfrm>
            <a:off x="5867400" y="2452688"/>
            <a:ext cx="2743200" cy="823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kumimoji="1" lang="zh-CN" altLang="en-US" sz="4800" b="1">
                <a:latin typeface="楷体_GB2312" pitchFamily="49" charset="-122"/>
                <a:ea typeface="楷体_GB2312" pitchFamily="49" charset="-122"/>
              </a:rPr>
              <a:t>公 鸡</a:t>
            </a:r>
            <a:endParaRPr kumimoji="1" lang="zh-CN" altLang="en-US" sz="4800" b="1">
              <a:latin typeface="楷体_GB2312" pitchFamily="49" charset="-122"/>
              <a:ea typeface="楷体_GB2312" pitchFamily="49" charset="-122"/>
            </a:endParaRPr>
          </a:p>
        </p:txBody>
      </p:sp>
      <p:sp>
        <p:nvSpPr>
          <p:cNvPr id="100364" name="Text Box 12"/>
          <p:cNvSpPr txBox="1">
            <a:spLocks noChangeArrowheads="1"/>
          </p:cNvSpPr>
          <p:nvPr/>
        </p:nvSpPr>
        <p:spPr bwMode="auto">
          <a:xfrm>
            <a:off x="5649913" y="1752600"/>
            <a:ext cx="2808287"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kumimoji="1" lang="en-US" altLang="zh-CN" sz="3600">
                <a:solidFill>
                  <a:srgbClr val="FF0066"/>
                </a:solidFill>
                <a:latin typeface="Dotum" panose="020B0600000101010101" pitchFamily="34" charset="-127"/>
                <a:ea typeface="Dotum" panose="020B0600000101010101" pitchFamily="34" charset="-127"/>
              </a:rPr>
              <a:t>g</a:t>
            </a:r>
            <a:r>
              <a:rPr kumimoji="1" lang="en-US" altLang="zh-CN" sz="3600" b="1">
                <a:solidFill>
                  <a:srgbClr val="FF0066"/>
                </a:solidFill>
                <a:latin typeface="黑体" panose="02010609060101010101" pitchFamily="2" charset="-122"/>
                <a:ea typeface="黑体" panose="02010609060101010101" pitchFamily="2" charset="-122"/>
              </a:rPr>
              <a:t>ōn</a:t>
            </a:r>
            <a:r>
              <a:rPr kumimoji="1" lang="en-US" altLang="zh-CN" sz="3600" b="1">
                <a:solidFill>
                  <a:srgbClr val="FF0066"/>
                </a:solidFill>
                <a:latin typeface="Dotum" panose="020B0600000101010101" pitchFamily="34" charset="-127"/>
                <a:ea typeface="Dotum" panose="020B0600000101010101" pitchFamily="34" charset="-127"/>
              </a:rPr>
              <a:t>g</a:t>
            </a:r>
            <a:r>
              <a:rPr kumimoji="1" lang="en-US" altLang="zh-CN" sz="3600" b="1">
                <a:solidFill>
                  <a:srgbClr val="FF0066"/>
                </a:solidFill>
                <a:latin typeface="黑体" panose="02010609060101010101" pitchFamily="2" charset="-122"/>
                <a:ea typeface="黑体" panose="02010609060101010101" pitchFamily="2" charset="-122"/>
              </a:rPr>
              <a:t> jī</a:t>
            </a:r>
            <a:r>
              <a:rPr kumimoji="1" lang="en-US" altLang="zh-CN" sz="2400">
                <a:latin typeface="Times New Roman" panose="02020603050405020304" pitchFamily="18" charset="0"/>
              </a:rPr>
              <a:t> </a:t>
            </a:r>
            <a:endParaRPr kumimoji="1" lang="en-US" altLang="zh-CN" sz="2400">
              <a:latin typeface="Times New Roman" panose="02020603050405020304" pitchFamily="18" charset="0"/>
            </a:endParaRPr>
          </a:p>
        </p:txBody>
      </p:sp>
      <p:sp>
        <p:nvSpPr>
          <p:cNvPr id="100365" name="Text Box 13"/>
          <p:cNvSpPr txBox="1">
            <a:spLocks noChangeArrowheads="1"/>
          </p:cNvSpPr>
          <p:nvPr/>
        </p:nvSpPr>
        <p:spPr bwMode="auto">
          <a:xfrm>
            <a:off x="1371600" y="4738688"/>
            <a:ext cx="2133600" cy="823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kumimoji="1" lang="zh-CN" altLang="en-US" sz="4800" b="1">
                <a:latin typeface="楷体_GB2312" pitchFamily="49" charset="-122"/>
                <a:ea typeface="楷体_GB2312" pitchFamily="49" charset="-122"/>
              </a:rPr>
              <a:t>鸭 子</a:t>
            </a:r>
            <a:endParaRPr kumimoji="1" lang="zh-CN" altLang="en-US" sz="4800" b="1">
              <a:latin typeface="楷体_GB2312" pitchFamily="49" charset="-122"/>
              <a:ea typeface="楷体_GB2312" pitchFamily="49" charset="-122"/>
            </a:endParaRPr>
          </a:p>
        </p:txBody>
      </p:sp>
      <p:sp>
        <p:nvSpPr>
          <p:cNvPr id="100366" name="Text Box 14"/>
          <p:cNvSpPr txBox="1">
            <a:spLocks noChangeArrowheads="1"/>
          </p:cNvSpPr>
          <p:nvPr/>
        </p:nvSpPr>
        <p:spPr bwMode="auto">
          <a:xfrm>
            <a:off x="6096000" y="4738688"/>
            <a:ext cx="1751013" cy="823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kumimoji="1" lang="zh-CN" altLang="en-US" sz="4800" b="1">
                <a:latin typeface="楷体_GB2312" pitchFamily="49" charset="-122"/>
                <a:ea typeface="楷体_GB2312" pitchFamily="49" charset="-122"/>
              </a:rPr>
              <a:t>孔 雀</a:t>
            </a:r>
            <a:endParaRPr kumimoji="1" lang="zh-CN" altLang="en-US" sz="4800" b="1">
              <a:latin typeface="楷体_GB2312" pitchFamily="49" charset="-122"/>
              <a:ea typeface="楷体_GB2312" pitchFamily="49" charset="-122"/>
            </a:endParaRPr>
          </a:p>
        </p:txBody>
      </p:sp>
      <p:sp>
        <p:nvSpPr>
          <p:cNvPr id="100367" name="Rectangle 15"/>
          <p:cNvSpPr>
            <a:spLocks noChangeArrowheads="1"/>
          </p:cNvSpPr>
          <p:nvPr/>
        </p:nvSpPr>
        <p:spPr bwMode="auto">
          <a:xfrm>
            <a:off x="1447800" y="4191000"/>
            <a:ext cx="16002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kumimoji="1" lang="en-US" altLang="zh-CN" sz="3600" b="1">
                <a:solidFill>
                  <a:srgbClr val="FF0066"/>
                </a:solidFill>
                <a:latin typeface="Times New Roman" panose="02020603050405020304" pitchFamily="18" charset="0"/>
              </a:rPr>
              <a:t>yā    zi</a:t>
            </a:r>
            <a:endParaRPr kumimoji="1" lang="en-US" altLang="zh-CN" sz="3600" b="1">
              <a:solidFill>
                <a:srgbClr val="FF0066"/>
              </a:solidFill>
              <a:latin typeface="Times New Roman" panose="02020603050405020304" pitchFamily="18" charset="0"/>
            </a:endParaRPr>
          </a:p>
        </p:txBody>
      </p:sp>
      <p:sp>
        <p:nvSpPr>
          <p:cNvPr id="100368" name="Rectangle 16"/>
          <p:cNvSpPr>
            <a:spLocks noChangeArrowheads="1"/>
          </p:cNvSpPr>
          <p:nvPr/>
        </p:nvSpPr>
        <p:spPr bwMode="auto">
          <a:xfrm>
            <a:off x="5715000" y="4114800"/>
            <a:ext cx="2281238"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kumimoji="1" lang="en-US" altLang="zh-CN" sz="3600" b="1">
                <a:solidFill>
                  <a:srgbClr val="FF0066"/>
                </a:solidFill>
                <a:latin typeface="Times New Roman" panose="02020603050405020304" pitchFamily="18" charset="0"/>
              </a:rPr>
              <a:t>kǒn</a:t>
            </a:r>
            <a:r>
              <a:rPr kumimoji="1" lang="en-US" altLang="zh-CN" sz="3600" b="1">
                <a:solidFill>
                  <a:srgbClr val="FF0066"/>
                </a:solidFill>
                <a:latin typeface="Dotum" panose="020B0600000101010101" pitchFamily="34" charset="-127"/>
                <a:ea typeface="Dotum" panose="020B0600000101010101" pitchFamily="34" charset="-127"/>
              </a:rPr>
              <a:t>g </a:t>
            </a:r>
            <a:r>
              <a:rPr kumimoji="1" lang="en-US" altLang="zh-CN" sz="3600" b="1">
                <a:solidFill>
                  <a:srgbClr val="FF0066"/>
                </a:solidFill>
                <a:latin typeface="Times New Roman" panose="02020603050405020304" pitchFamily="18" charset="0"/>
              </a:rPr>
              <a:t> què</a:t>
            </a:r>
            <a:r>
              <a:rPr kumimoji="1" lang="en-US" altLang="zh-CN" sz="3600">
                <a:latin typeface="Times New Roman" panose="02020603050405020304" pitchFamily="18" charset="0"/>
              </a:rPr>
              <a:t> </a:t>
            </a:r>
            <a:endParaRPr kumimoji="1" lang="en-US" altLang="zh-CN" sz="3600">
              <a:latin typeface="Times New Roman" panose="02020603050405020304" pitchFamily="18" charset="0"/>
            </a:endParaRPr>
          </a:p>
        </p:txBody>
      </p:sp>
      <p:sp>
        <p:nvSpPr>
          <p:cNvPr id="100369" name="Rectangle 17"/>
          <p:cNvSpPr>
            <a:spLocks noChangeArrowheads="1"/>
          </p:cNvSpPr>
          <p:nvPr/>
        </p:nvSpPr>
        <p:spPr bwMode="auto">
          <a:xfrm>
            <a:off x="1371600" y="1911350"/>
            <a:ext cx="15938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3600" b="1">
                <a:solidFill>
                  <a:srgbClr val="FF0066"/>
                </a:solidFill>
                <a:latin typeface="Times New Roman" panose="02020603050405020304" pitchFamily="18" charset="0"/>
              </a:rPr>
              <a:t>hóu   zi</a:t>
            </a:r>
            <a:endParaRPr kumimoji="1" lang="en-US" altLang="zh-CN" sz="3600" b="1">
              <a:solidFill>
                <a:srgbClr val="FF0066"/>
              </a:solidFill>
              <a:latin typeface="Times New Roman" panose="02020603050405020304" pitchFamily="18" charset="0"/>
            </a:endParaRPr>
          </a:p>
        </p:txBody>
      </p:sp>
      <p:sp>
        <p:nvSpPr>
          <p:cNvPr id="100370" name="Rectangle 18"/>
          <p:cNvSpPr>
            <a:spLocks noChangeArrowheads="1"/>
          </p:cNvSpPr>
          <p:nvPr/>
        </p:nvSpPr>
        <p:spPr bwMode="auto">
          <a:xfrm>
            <a:off x="3708400" y="4159250"/>
            <a:ext cx="16065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3600" b="1">
                <a:solidFill>
                  <a:srgbClr val="FF0066"/>
                </a:solidFill>
                <a:latin typeface="Times New Roman" panose="02020603050405020304" pitchFamily="18" charset="0"/>
              </a:rPr>
              <a:t>tù      zi</a:t>
            </a:r>
            <a:endParaRPr kumimoji="1" lang="en-US" altLang="zh-CN" sz="3600" b="1">
              <a:solidFill>
                <a:srgbClr val="FF0066"/>
              </a:solidFill>
              <a:latin typeface="Times New Roman" panose="02020603050405020304" pitchFamily="18" charset="0"/>
            </a:endParaRPr>
          </a:p>
        </p:txBody>
      </p:sp>
      <p:sp>
        <p:nvSpPr>
          <p:cNvPr id="100371" name="Rectangle 19"/>
          <p:cNvSpPr>
            <a:spLocks noChangeArrowheads="1"/>
          </p:cNvSpPr>
          <p:nvPr/>
        </p:nvSpPr>
        <p:spPr bwMode="auto">
          <a:xfrm>
            <a:off x="3505200" y="1828800"/>
            <a:ext cx="1852613"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3600" b="1">
                <a:solidFill>
                  <a:srgbClr val="FF0066"/>
                </a:solidFill>
                <a:latin typeface="Times New Roman" panose="02020603050405020304" pitchFamily="18" charset="0"/>
              </a:rPr>
              <a:t>sōnɡ shǔ</a:t>
            </a:r>
            <a:endParaRPr kumimoji="1" lang="en-US" altLang="zh-CN" sz="3600" b="1">
              <a:solidFill>
                <a:srgbClr val="FF0066"/>
              </a:solidFill>
              <a:latin typeface="Times New Roman" panose="02020603050405020304" pitchFamily="18" charset="0"/>
            </a:endParaRPr>
          </a:p>
        </p:txBody>
      </p:sp>
      <p:sp>
        <p:nvSpPr>
          <p:cNvPr id="100372" name="Text Box 20"/>
          <p:cNvSpPr txBox="1">
            <a:spLocks noChangeArrowheads="1"/>
          </p:cNvSpPr>
          <p:nvPr/>
        </p:nvSpPr>
        <p:spPr bwMode="auto">
          <a:xfrm>
            <a:off x="288925" y="188913"/>
            <a:ext cx="321627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zh-CN" b="1" dirty="0"/>
              <a:t>2.</a:t>
            </a:r>
            <a:r>
              <a:rPr lang="zh-CN" altLang="en-US" b="1" dirty="0"/>
              <a:t>去掉图片看拼音读名字；</a:t>
            </a:r>
            <a:endParaRPr lang="zh-CN" altLang="en-US" b="1" dirty="0"/>
          </a:p>
        </p:txBody>
      </p:sp>
    </p:spTree>
  </p:cSld>
  <p:clrMapOvr>
    <a:masterClrMapping/>
  </p:clrMapOvr>
  <p:transition>
    <p:blinds dir="ver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0">
          <a:blip r:embed="rId1"/>
          <a:srcRect/>
          <a:stretch>
            <a:fillRect/>
          </a:stretch>
        </a:blipFill>
        <a:effectLst/>
      </p:bgPr>
    </p:bg>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a:xfrm>
            <a:off x="838200" y="533400"/>
            <a:ext cx="8540750" cy="1143000"/>
          </a:xfrm>
          <a:noFill/>
        </p:spPr>
        <p:txBody>
          <a:bodyPr/>
          <a:lstStyle/>
          <a:p>
            <a:pPr algn="l"/>
            <a:br>
              <a:rPr lang="en-US" altLang="zh-CN" sz="4000" b="1"/>
            </a:br>
            <a:r>
              <a:rPr lang="en-US" altLang="zh-CN" sz="4000" b="1"/>
              <a:t> </a:t>
            </a:r>
            <a:r>
              <a:rPr lang="zh-CN" altLang="en-US" sz="5400" b="1">
                <a:latin typeface="楷体_GB2312" pitchFamily="49" charset="-122"/>
                <a:ea typeface="楷体_GB2312" pitchFamily="49" charset="-122"/>
              </a:rPr>
              <a:t>猴子</a:t>
            </a:r>
            <a:endParaRPr lang="zh-CN" altLang="en-US" sz="5400" b="1">
              <a:latin typeface="楷体_GB2312" pitchFamily="49" charset="-122"/>
              <a:ea typeface="楷体_GB2312" pitchFamily="49" charset="-122"/>
            </a:endParaRPr>
          </a:p>
        </p:txBody>
      </p:sp>
      <p:sp>
        <p:nvSpPr>
          <p:cNvPr id="101379" name="Rectangle 3"/>
          <p:cNvSpPr>
            <a:spLocks noChangeArrowheads="1"/>
          </p:cNvSpPr>
          <p:nvPr/>
        </p:nvSpPr>
        <p:spPr bwMode="auto">
          <a:xfrm>
            <a:off x="1547813" y="2852738"/>
            <a:ext cx="2376487"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kumimoji="1" lang="zh-CN" altLang="en-US" sz="5400" b="1">
                <a:latin typeface="Times New Roman" panose="02020603050405020304" pitchFamily="18" charset="0"/>
                <a:ea typeface="楷体_GB2312" pitchFamily="49" charset="-122"/>
              </a:rPr>
              <a:t>兔子</a:t>
            </a:r>
            <a:endParaRPr kumimoji="1" lang="zh-CN" altLang="en-US" sz="5400" b="1">
              <a:latin typeface="Times New Roman" panose="02020603050405020304" pitchFamily="18" charset="0"/>
              <a:ea typeface="楷体_GB2312" pitchFamily="49" charset="-122"/>
            </a:endParaRPr>
          </a:p>
        </p:txBody>
      </p:sp>
      <p:sp>
        <p:nvSpPr>
          <p:cNvPr id="101380" name="Rectangle 4"/>
          <p:cNvSpPr>
            <a:spLocks noChangeArrowheads="1"/>
          </p:cNvSpPr>
          <p:nvPr/>
        </p:nvSpPr>
        <p:spPr bwMode="auto">
          <a:xfrm>
            <a:off x="3348038" y="765175"/>
            <a:ext cx="3455987" cy="1646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kumimoji="1" lang="en-US" altLang="zh-CN" sz="4800" b="1">
              <a:latin typeface="Times New Roman" panose="02020603050405020304" pitchFamily="18" charset="0"/>
            </a:endParaRPr>
          </a:p>
          <a:p>
            <a:r>
              <a:rPr kumimoji="1" lang="en-US" altLang="zh-CN" sz="4800">
                <a:solidFill>
                  <a:srgbClr val="FF3399"/>
                </a:solidFill>
                <a:latin typeface="Times New Roman" panose="02020603050405020304" pitchFamily="18" charset="0"/>
              </a:rPr>
              <a:t> </a:t>
            </a:r>
            <a:r>
              <a:rPr kumimoji="1" lang="zh-CN" altLang="en-US" sz="5400" b="1">
                <a:solidFill>
                  <a:schemeClr val="tx2"/>
                </a:solidFill>
                <a:latin typeface="楷体_GB2312" pitchFamily="49" charset="-122"/>
                <a:ea typeface="楷体_GB2312" pitchFamily="49" charset="-122"/>
              </a:rPr>
              <a:t>松鼠</a:t>
            </a:r>
            <a:endParaRPr kumimoji="1" lang="zh-CN" altLang="en-US" sz="5400" b="1">
              <a:solidFill>
                <a:schemeClr val="tx2"/>
              </a:solidFill>
              <a:latin typeface="楷体_GB2312" pitchFamily="49" charset="-122"/>
              <a:ea typeface="楷体_GB2312" pitchFamily="49" charset="-122"/>
            </a:endParaRPr>
          </a:p>
        </p:txBody>
      </p:sp>
      <p:sp>
        <p:nvSpPr>
          <p:cNvPr id="101381" name="Rectangle 5"/>
          <p:cNvSpPr>
            <a:spLocks noChangeArrowheads="1"/>
          </p:cNvSpPr>
          <p:nvPr/>
        </p:nvSpPr>
        <p:spPr bwMode="auto">
          <a:xfrm>
            <a:off x="1258888" y="4114800"/>
            <a:ext cx="2449512" cy="1646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kumimoji="1" lang="en-US" altLang="zh-CN" sz="4800" b="1">
              <a:solidFill>
                <a:srgbClr val="FF3399"/>
              </a:solidFill>
              <a:latin typeface="Times New Roman" panose="02020603050405020304" pitchFamily="18" charset="0"/>
            </a:endParaRPr>
          </a:p>
          <a:p>
            <a:r>
              <a:rPr kumimoji="1" lang="zh-CN" altLang="en-US" sz="5400" b="1">
                <a:solidFill>
                  <a:schemeClr val="tx2"/>
                </a:solidFill>
                <a:latin typeface="楷体_GB2312" pitchFamily="49" charset="-122"/>
                <a:ea typeface="楷体_GB2312" pitchFamily="49" charset="-122"/>
              </a:rPr>
              <a:t>公</a:t>
            </a:r>
            <a:r>
              <a:rPr kumimoji="1" lang="zh-CN" altLang="en-US" sz="5400" b="1">
                <a:latin typeface="楷体_GB2312" pitchFamily="49" charset="-122"/>
                <a:ea typeface="楷体_GB2312" pitchFamily="49" charset="-122"/>
              </a:rPr>
              <a:t>鸡</a:t>
            </a:r>
            <a:endParaRPr kumimoji="1" lang="zh-CN" altLang="en-US" sz="5400" b="1">
              <a:latin typeface="楷体_GB2312" pitchFamily="49" charset="-122"/>
              <a:ea typeface="楷体_GB2312" pitchFamily="49" charset="-122"/>
            </a:endParaRPr>
          </a:p>
        </p:txBody>
      </p:sp>
      <p:sp>
        <p:nvSpPr>
          <p:cNvPr id="101382" name="Rectangle 6"/>
          <p:cNvSpPr>
            <a:spLocks noChangeArrowheads="1"/>
          </p:cNvSpPr>
          <p:nvPr/>
        </p:nvSpPr>
        <p:spPr bwMode="auto">
          <a:xfrm>
            <a:off x="4343400" y="3657600"/>
            <a:ext cx="2881313" cy="1646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kumimoji="1" lang="en-US" altLang="zh-CN" sz="4800" b="1">
              <a:latin typeface="Times New Roman" panose="02020603050405020304" pitchFamily="18" charset="0"/>
            </a:endParaRPr>
          </a:p>
          <a:p>
            <a:r>
              <a:rPr kumimoji="1" lang="en-US" altLang="zh-CN" sz="4800">
                <a:latin typeface="Times New Roman" panose="02020603050405020304" pitchFamily="18" charset="0"/>
              </a:rPr>
              <a:t> </a:t>
            </a:r>
            <a:r>
              <a:rPr kumimoji="1" lang="zh-CN" altLang="en-US" sz="5400" b="1">
                <a:solidFill>
                  <a:schemeClr val="tx2"/>
                </a:solidFill>
                <a:latin typeface="楷体_GB2312" pitchFamily="49" charset="-122"/>
                <a:ea typeface="楷体_GB2312" pitchFamily="49" charset="-122"/>
              </a:rPr>
              <a:t>孔雀</a:t>
            </a:r>
            <a:endParaRPr kumimoji="1" lang="zh-CN" altLang="en-US" sz="5400" b="1">
              <a:solidFill>
                <a:schemeClr val="tx2"/>
              </a:solidFill>
              <a:latin typeface="楷体_GB2312" pitchFamily="49" charset="-122"/>
              <a:ea typeface="楷体_GB2312" pitchFamily="49" charset="-122"/>
            </a:endParaRPr>
          </a:p>
        </p:txBody>
      </p:sp>
      <p:sp>
        <p:nvSpPr>
          <p:cNvPr id="101383" name="Rectangle 7"/>
          <p:cNvSpPr>
            <a:spLocks noChangeArrowheads="1"/>
          </p:cNvSpPr>
          <p:nvPr/>
        </p:nvSpPr>
        <p:spPr bwMode="auto">
          <a:xfrm>
            <a:off x="5795963" y="2133600"/>
            <a:ext cx="2808287" cy="1646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kumimoji="1" lang="en-US" altLang="zh-CN" sz="4800" b="1">
              <a:latin typeface="Times New Roman" panose="02020603050405020304" pitchFamily="18" charset="0"/>
            </a:endParaRPr>
          </a:p>
          <a:p>
            <a:r>
              <a:rPr kumimoji="1" lang="zh-CN" altLang="en-US" sz="5400" b="1">
                <a:solidFill>
                  <a:schemeClr val="tx2"/>
                </a:solidFill>
                <a:latin typeface="楷体_GB2312" pitchFamily="49" charset="-122"/>
                <a:ea typeface="楷体_GB2312" pitchFamily="49" charset="-122"/>
              </a:rPr>
              <a:t>鸭</a:t>
            </a:r>
            <a:r>
              <a:rPr kumimoji="1" lang="zh-CN" altLang="en-US" sz="5400" b="1">
                <a:latin typeface="楷体_GB2312" pitchFamily="49" charset="-122"/>
                <a:ea typeface="楷体_GB2312" pitchFamily="49" charset="-122"/>
              </a:rPr>
              <a:t>子</a:t>
            </a:r>
            <a:endParaRPr kumimoji="1" lang="zh-CN" altLang="en-US" sz="5400" b="1">
              <a:latin typeface="楷体_GB2312" pitchFamily="49" charset="-122"/>
              <a:ea typeface="楷体_GB2312" pitchFamily="49" charset="-122"/>
            </a:endParaRPr>
          </a:p>
        </p:txBody>
      </p:sp>
      <p:sp>
        <p:nvSpPr>
          <p:cNvPr id="101384" name="Text Box 8"/>
          <p:cNvSpPr txBox="1">
            <a:spLocks noChangeArrowheads="1"/>
          </p:cNvSpPr>
          <p:nvPr/>
        </p:nvSpPr>
        <p:spPr bwMode="auto">
          <a:xfrm>
            <a:off x="441325" y="341313"/>
            <a:ext cx="268287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zh-CN" b="1"/>
              <a:t>3.</a:t>
            </a:r>
            <a:r>
              <a:rPr lang="zh-CN" altLang="en-US" b="1"/>
              <a:t>去掉拼音只读名字；</a:t>
            </a:r>
            <a:endParaRPr lang="zh-CN" altLang="en-US" b="1"/>
          </a:p>
        </p:txBody>
      </p:sp>
      <p:sp>
        <p:nvSpPr>
          <p:cNvPr id="101385" name="Text Box 9"/>
          <p:cNvSpPr txBox="1">
            <a:spLocks noChangeArrowheads="1"/>
          </p:cNvSpPr>
          <p:nvPr/>
        </p:nvSpPr>
        <p:spPr bwMode="auto">
          <a:xfrm>
            <a:off x="1295400" y="4800600"/>
            <a:ext cx="796925" cy="823913"/>
          </a:xfrm>
          <a:prstGeom prst="rect">
            <a:avLst/>
          </a:prstGeom>
          <a:noFill/>
          <a:ln>
            <a:noFill/>
          </a:ln>
          <a:effectLst/>
          <a:extLst>
            <a:ext uri="{909E8E84-426E-40DD-AFC4-6F175D3DCCD1}">
              <a14:hiddenFill xmlns:a14="http://schemas.microsoft.com/office/drawing/2010/main">
                <a:solidFill>
                  <a:srgbClr val="CCFF33"/>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en-US" sz="4800" b="1">
                <a:solidFill>
                  <a:srgbClr val="FF0000"/>
                </a:solidFill>
                <a:ea typeface="楷体_GB2312" pitchFamily="49" charset="-122"/>
              </a:rPr>
              <a:t>八</a:t>
            </a:r>
            <a:endParaRPr lang="zh-CN" altLang="en-US" sz="4800" b="1">
              <a:solidFill>
                <a:srgbClr val="FF0000"/>
              </a:solidFill>
              <a:ea typeface="楷体_GB2312" pitchFamily="49" charset="-122"/>
            </a:endParaRPr>
          </a:p>
        </p:txBody>
      </p:sp>
      <p:sp>
        <p:nvSpPr>
          <p:cNvPr id="101386" name="Text Box 10"/>
          <p:cNvSpPr txBox="1">
            <a:spLocks noChangeArrowheads="1"/>
          </p:cNvSpPr>
          <p:nvPr/>
        </p:nvSpPr>
        <p:spPr bwMode="auto">
          <a:xfrm>
            <a:off x="2073275" y="4876800"/>
            <a:ext cx="822325" cy="854075"/>
          </a:xfrm>
          <a:prstGeom prst="rect">
            <a:avLst/>
          </a:prstGeom>
          <a:noFill/>
          <a:ln>
            <a:noFill/>
          </a:ln>
          <a:effectLst/>
          <a:extLst>
            <a:ext uri="{909E8E84-426E-40DD-AFC4-6F175D3DCCD1}">
              <a14:hiddenFill xmlns:a14="http://schemas.microsoft.com/office/drawing/2010/main">
                <a:solidFill>
                  <a:srgbClr val="CCFF33"/>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en-US" sz="5000" b="1">
                <a:solidFill>
                  <a:srgbClr val="FF0000"/>
                </a:solidFill>
                <a:ea typeface="楷体_GB2312" pitchFamily="49" charset="-122"/>
              </a:rPr>
              <a:t>鸟</a:t>
            </a:r>
            <a:endParaRPr lang="zh-CN" altLang="en-US" sz="5000" b="1">
              <a:solidFill>
                <a:srgbClr val="FF0000"/>
              </a:solidFill>
              <a:ea typeface="楷体_GB2312" pitchFamily="49" charset="-122"/>
            </a:endParaRPr>
          </a:p>
        </p:txBody>
      </p:sp>
      <p:sp>
        <p:nvSpPr>
          <p:cNvPr id="101387" name="Text Box 11"/>
          <p:cNvSpPr txBox="1">
            <a:spLocks noChangeArrowheads="1"/>
          </p:cNvSpPr>
          <p:nvPr/>
        </p:nvSpPr>
        <p:spPr bwMode="auto">
          <a:xfrm>
            <a:off x="5943600" y="2895600"/>
            <a:ext cx="822325" cy="854075"/>
          </a:xfrm>
          <a:prstGeom prst="rect">
            <a:avLst/>
          </a:prstGeom>
          <a:noFill/>
          <a:ln>
            <a:noFill/>
          </a:ln>
          <a:effectLst/>
          <a:extLst>
            <a:ext uri="{909E8E84-426E-40DD-AFC4-6F175D3DCCD1}">
              <a14:hiddenFill xmlns:a14="http://schemas.microsoft.com/office/drawing/2010/main">
                <a:solidFill>
                  <a:srgbClr val="CCFF33"/>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en-US" sz="5000" b="1">
                <a:solidFill>
                  <a:srgbClr val="FF0000"/>
                </a:solidFill>
                <a:ea typeface="楷体_GB2312" pitchFamily="49" charset="-122"/>
              </a:rPr>
              <a:t>鸟</a:t>
            </a:r>
            <a:endParaRPr lang="zh-CN" altLang="en-US" sz="5000" b="1">
              <a:solidFill>
                <a:srgbClr val="FF0000"/>
              </a:solidFill>
              <a:ea typeface="楷体_GB2312" pitchFamily="49" charset="-122"/>
            </a:endParaRPr>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1378"/>
                                        </p:tgtEl>
                                        <p:attrNameLst>
                                          <p:attrName>style.visibility</p:attrName>
                                        </p:attrNameLst>
                                      </p:cBhvr>
                                      <p:to>
                                        <p:strVal val="visible"/>
                                      </p:to>
                                    </p:set>
                                    <p:anim calcmode="lin" valueType="num">
                                      <p:cBhvr additive="base">
                                        <p:cTn id="7" dur="500" fill="hold"/>
                                        <p:tgtEl>
                                          <p:spTgt spid="101378"/>
                                        </p:tgtEl>
                                        <p:attrNameLst>
                                          <p:attrName>ppt_x</p:attrName>
                                        </p:attrNameLst>
                                      </p:cBhvr>
                                      <p:tavLst>
                                        <p:tav tm="0">
                                          <p:val>
                                            <p:strVal val="#ppt_x"/>
                                          </p:val>
                                        </p:tav>
                                        <p:tav tm="100000">
                                          <p:val>
                                            <p:strVal val="#ppt_x"/>
                                          </p:val>
                                        </p:tav>
                                      </p:tavLst>
                                    </p:anim>
                                    <p:anim calcmode="lin" valueType="num">
                                      <p:cBhvr additive="base">
                                        <p:cTn id="8" dur="500" fill="hold"/>
                                        <p:tgtEl>
                                          <p:spTgt spid="10137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1379"/>
                                        </p:tgtEl>
                                        <p:attrNameLst>
                                          <p:attrName>style.visibility</p:attrName>
                                        </p:attrNameLst>
                                      </p:cBhvr>
                                      <p:to>
                                        <p:strVal val="visible"/>
                                      </p:to>
                                    </p:set>
                                    <p:anim calcmode="lin" valueType="num">
                                      <p:cBhvr additive="base">
                                        <p:cTn id="13" dur="500" fill="hold"/>
                                        <p:tgtEl>
                                          <p:spTgt spid="101379"/>
                                        </p:tgtEl>
                                        <p:attrNameLst>
                                          <p:attrName>ppt_x</p:attrName>
                                        </p:attrNameLst>
                                      </p:cBhvr>
                                      <p:tavLst>
                                        <p:tav tm="0">
                                          <p:val>
                                            <p:strVal val="#ppt_x"/>
                                          </p:val>
                                        </p:tav>
                                        <p:tav tm="100000">
                                          <p:val>
                                            <p:strVal val="#ppt_x"/>
                                          </p:val>
                                        </p:tav>
                                      </p:tavLst>
                                    </p:anim>
                                    <p:anim calcmode="lin" valueType="num">
                                      <p:cBhvr additive="base">
                                        <p:cTn id="14" dur="500" fill="hold"/>
                                        <p:tgtEl>
                                          <p:spTgt spid="101379"/>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01380"/>
                                        </p:tgtEl>
                                        <p:attrNameLst>
                                          <p:attrName>style.visibility</p:attrName>
                                        </p:attrNameLst>
                                      </p:cBhvr>
                                      <p:to>
                                        <p:strVal val="visible"/>
                                      </p:to>
                                    </p:set>
                                    <p:anim calcmode="lin" valueType="num">
                                      <p:cBhvr additive="base">
                                        <p:cTn id="19" dur="500" fill="hold"/>
                                        <p:tgtEl>
                                          <p:spTgt spid="101380"/>
                                        </p:tgtEl>
                                        <p:attrNameLst>
                                          <p:attrName>ppt_x</p:attrName>
                                        </p:attrNameLst>
                                      </p:cBhvr>
                                      <p:tavLst>
                                        <p:tav tm="0">
                                          <p:val>
                                            <p:strVal val="#ppt_x"/>
                                          </p:val>
                                        </p:tav>
                                        <p:tav tm="100000">
                                          <p:val>
                                            <p:strVal val="#ppt_x"/>
                                          </p:val>
                                        </p:tav>
                                      </p:tavLst>
                                    </p:anim>
                                    <p:anim calcmode="lin" valueType="num">
                                      <p:cBhvr additive="base">
                                        <p:cTn id="20" dur="500" fill="hold"/>
                                        <p:tgtEl>
                                          <p:spTgt spid="101380"/>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01381"/>
                                        </p:tgtEl>
                                        <p:attrNameLst>
                                          <p:attrName>style.visibility</p:attrName>
                                        </p:attrNameLst>
                                      </p:cBhvr>
                                      <p:to>
                                        <p:strVal val="visible"/>
                                      </p:to>
                                    </p:set>
                                    <p:anim calcmode="lin" valueType="num">
                                      <p:cBhvr additive="base">
                                        <p:cTn id="25" dur="500" fill="hold"/>
                                        <p:tgtEl>
                                          <p:spTgt spid="101381"/>
                                        </p:tgtEl>
                                        <p:attrNameLst>
                                          <p:attrName>ppt_x</p:attrName>
                                        </p:attrNameLst>
                                      </p:cBhvr>
                                      <p:tavLst>
                                        <p:tav tm="0">
                                          <p:val>
                                            <p:strVal val="0-#ppt_w/2"/>
                                          </p:val>
                                        </p:tav>
                                        <p:tav tm="100000">
                                          <p:val>
                                            <p:strVal val="#ppt_x"/>
                                          </p:val>
                                        </p:tav>
                                      </p:tavLst>
                                    </p:anim>
                                    <p:anim calcmode="lin" valueType="num">
                                      <p:cBhvr additive="base">
                                        <p:cTn id="26" dur="500" fill="hold"/>
                                        <p:tgtEl>
                                          <p:spTgt spid="101381"/>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01382"/>
                                        </p:tgtEl>
                                        <p:attrNameLst>
                                          <p:attrName>style.visibility</p:attrName>
                                        </p:attrNameLst>
                                      </p:cBhvr>
                                      <p:to>
                                        <p:strVal val="visible"/>
                                      </p:to>
                                    </p:set>
                                    <p:anim calcmode="lin" valueType="num">
                                      <p:cBhvr additive="base">
                                        <p:cTn id="31" dur="500" fill="hold"/>
                                        <p:tgtEl>
                                          <p:spTgt spid="101382"/>
                                        </p:tgtEl>
                                        <p:attrNameLst>
                                          <p:attrName>ppt_x</p:attrName>
                                        </p:attrNameLst>
                                      </p:cBhvr>
                                      <p:tavLst>
                                        <p:tav tm="0">
                                          <p:val>
                                            <p:strVal val="#ppt_x"/>
                                          </p:val>
                                        </p:tav>
                                        <p:tav tm="100000">
                                          <p:val>
                                            <p:strVal val="#ppt_x"/>
                                          </p:val>
                                        </p:tav>
                                      </p:tavLst>
                                    </p:anim>
                                    <p:anim calcmode="lin" valueType="num">
                                      <p:cBhvr additive="base">
                                        <p:cTn id="32" dur="500" fill="hold"/>
                                        <p:tgtEl>
                                          <p:spTgt spid="101382"/>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101383"/>
                                        </p:tgtEl>
                                        <p:attrNameLst>
                                          <p:attrName>style.visibility</p:attrName>
                                        </p:attrNameLst>
                                      </p:cBhvr>
                                      <p:to>
                                        <p:strVal val="visible"/>
                                      </p:to>
                                    </p:set>
                                    <p:anim calcmode="lin" valueType="num">
                                      <p:cBhvr additive="base">
                                        <p:cTn id="37" dur="500" fill="hold"/>
                                        <p:tgtEl>
                                          <p:spTgt spid="101383"/>
                                        </p:tgtEl>
                                        <p:attrNameLst>
                                          <p:attrName>ppt_x</p:attrName>
                                        </p:attrNameLst>
                                      </p:cBhvr>
                                      <p:tavLst>
                                        <p:tav tm="0">
                                          <p:val>
                                            <p:strVal val="0-#ppt_w/2"/>
                                          </p:val>
                                        </p:tav>
                                        <p:tav tm="100000">
                                          <p:val>
                                            <p:strVal val="#ppt_x"/>
                                          </p:val>
                                        </p:tav>
                                      </p:tavLst>
                                    </p:anim>
                                    <p:anim calcmode="lin" valueType="num">
                                      <p:cBhvr additive="base">
                                        <p:cTn id="38" dur="500" fill="hold"/>
                                        <p:tgtEl>
                                          <p:spTgt spid="101383"/>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01385"/>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101386"/>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10138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378" grpId="0"/>
      <p:bldP spid="101379" grpId="0"/>
      <p:bldP spid="101380" grpId="0"/>
      <p:bldP spid="101381" grpId="0"/>
      <p:bldP spid="101382" grpId="0"/>
      <p:bldP spid="101383" grpId="0"/>
      <p:bldP spid="101385" grpId="0"/>
      <p:bldP spid="101386" grpId="0"/>
      <p:bldP spid="101387" grpId="0"/>
    </p:bld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0">
          <a:blip r:embed="rId1"/>
          <a:srcRect/>
          <a:stretch>
            <a:fillRect/>
          </a:stretch>
        </a:blipFill>
        <a:effectLst/>
      </p:bgPr>
    </p:bg>
    <p:spTree>
      <p:nvGrpSpPr>
        <p:cNvPr id="1" name=""/>
        <p:cNvGrpSpPr/>
        <p:nvPr/>
      </p:nvGrpSpPr>
      <p:grpSpPr>
        <a:xfrm>
          <a:off x="0" y="0"/>
          <a:ext cx="0" cy="0"/>
          <a:chOff x="0" y="0"/>
          <a:chExt cx="0" cy="0"/>
        </a:xfrm>
      </p:grpSpPr>
      <p:sp>
        <p:nvSpPr>
          <p:cNvPr id="102404" name="Text Box 4"/>
          <p:cNvSpPr txBox="1">
            <a:spLocks noChangeArrowheads="1"/>
          </p:cNvSpPr>
          <p:nvPr/>
        </p:nvSpPr>
        <p:spPr bwMode="auto">
          <a:xfrm>
            <a:off x="1355725" y="2252663"/>
            <a:ext cx="698817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3600" b="1">
                <a:solidFill>
                  <a:schemeClr val="hlink"/>
                </a:solidFill>
              </a:rPr>
              <a:t>4.</a:t>
            </a:r>
            <a:r>
              <a:rPr lang="zh-CN" altLang="en-US" sz="3600" b="1">
                <a:solidFill>
                  <a:schemeClr val="hlink"/>
                </a:solidFill>
              </a:rPr>
              <a:t>请学生上台贴动物名字的卡片。</a:t>
            </a:r>
            <a:endParaRPr lang="zh-CN" altLang="en-US" sz="3600" b="1">
              <a:solidFill>
                <a:schemeClr val="hlink"/>
              </a:solidFill>
            </a:endParaRPr>
          </a:p>
        </p:txBody>
      </p:sp>
      <p:sp>
        <p:nvSpPr>
          <p:cNvPr id="102405" name="AutoShape 5"/>
          <p:cNvSpPr>
            <a:spLocks noChangeArrowheads="1"/>
          </p:cNvSpPr>
          <p:nvPr/>
        </p:nvSpPr>
        <p:spPr bwMode="auto">
          <a:xfrm>
            <a:off x="2667000" y="4114800"/>
            <a:ext cx="5181600" cy="2286000"/>
          </a:xfrm>
          <a:prstGeom prst="wedgeRoundRectCallout">
            <a:avLst>
              <a:gd name="adj1" fmla="val -981"/>
              <a:gd name="adj2" fmla="val -101736"/>
              <a:gd name="adj3" fmla="val 16667"/>
            </a:avLst>
          </a:prstGeom>
          <a:solidFill>
            <a:srgbClr val="CCFF33"/>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zh-CN" altLang="en-US" sz="2000" b="1" dirty="0"/>
              <a:t>当学生把这些动物的名字认识之后，就认识了本课的一多半生字了。以上</a:t>
            </a:r>
            <a:r>
              <a:rPr lang="en-US" altLang="zh-CN" sz="2000" b="1" dirty="0"/>
              <a:t>4</a:t>
            </a:r>
            <a:r>
              <a:rPr lang="zh-CN" altLang="en-US" sz="2000" b="1" dirty="0"/>
              <a:t>个小环节的识字教学设计符合一年级学生的认识规律，由浅入深，多种形式地读，采取活泼有趣的方式让生字反复再现，结合动手操作，有效强化了学生对生字的认读。</a:t>
            </a:r>
            <a:r>
              <a:rPr lang="zh-CN" altLang="en-US" sz="2000" dirty="0"/>
              <a:t> </a:t>
            </a:r>
            <a:endParaRPr lang="zh-CN" altLang="en-US" sz="2000" dirty="0"/>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102405"/>
                                        </p:tgtEl>
                                        <p:attrNameLst>
                                          <p:attrName>style.visibility</p:attrName>
                                        </p:attrNameLst>
                                      </p:cBhvr>
                                      <p:to>
                                        <p:strVal val="visible"/>
                                      </p:to>
                                    </p:set>
                                    <p:anim calcmode="lin" valueType="num">
                                      <p:cBhvr additive="base">
                                        <p:cTn id="7" dur="500" fill="hold"/>
                                        <p:tgtEl>
                                          <p:spTgt spid="102405"/>
                                        </p:tgtEl>
                                        <p:attrNameLst>
                                          <p:attrName>ppt_x</p:attrName>
                                        </p:attrNameLst>
                                      </p:cBhvr>
                                      <p:tavLst>
                                        <p:tav tm="0">
                                          <p:val>
                                            <p:strVal val="#ppt_x"/>
                                          </p:val>
                                        </p:tav>
                                        <p:tav tm="100000">
                                          <p:val>
                                            <p:strVal val="#ppt_x"/>
                                          </p:val>
                                        </p:tav>
                                      </p:tavLst>
                                    </p:anim>
                                    <p:anim calcmode="lin" valueType="num">
                                      <p:cBhvr additive="base">
                                        <p:cTn id="8" dur="500" fill="hold"/>
                                        <p:tgtEl>
                                          <p:spTgt spid="102405"/>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05"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5474" name="Picture 2" descr="墙"/>
          <p:cNvPicPr>
            <a:picLocks noChangeAspect="1" noChangeArrowheads="1"/>
          </p:cNvPicPr>
          <p:nvPr/>
        </p:nvPicPr>
        <p:blipFill>
          <a:blip r:embed="rId1"/>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105476" name="Text Box 4"/>
          <p:cNvSpPr txBox="1">
            <a:spLocks noChangeArrowheads="1"/>
          </p:cNvSpPr>
          <p:nvPr/>
        </p:nvSpPr>
        <p:spPr bwMode="auto">
          <a:xfrm>
            <a:off x="407988" y="1736725"/>
            <a:ext cx="8964612" cy="5395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kumimoji="1" lang="en-US" altLang="zh-CN" sz="6000" dirty="0" err="1">
                <a:solidFill>
                  <a:srgbClr val="FF0066"/>
                </a:solidFill>
                <a:latin typeface="Times New Roman" panose="02020603050405020304" pitchFamily="18" charset="0"/>
              </a:rPr>
              <a:t>duǎn</a:t>
            </a:r>
            <a:r>
              <a:rPr kumimoji="1" lang="en-US" altLang="zh-CN" sz="6000" dirty="0">
                <a:solidFill>
                  <a:srgbClr val="FF0066"/>
                </a:solidFill>
                <a:latin typeface="Times New Roman" panose="02020603050405020304" pitchFamily="18" charset="0"/>
              </a:rPr>
              <a:t>   </a:t>
            </a:r>
            <a:r>
              <a:rPr kumimoji="1" lang="en-US" altLang="zh-CN" sz="6000" dirty="0" err="1">
                <a:solidFill>
                  <a:srgbClr val="FF0066"/>
                </a:solidFill>
                <a:latin typeface="Times New Roman" panose="02020603050405020304" pitchFamily="18" charset="0"/>
              </a:rPr>
              <a:t>bǎ</a:t>
            </a:r>
            <a:r>
              <a:rPr kumimoji="1" lang="en-US" altLang="zh-CN" sz="6000" dirty="0">
                <a:solidFill>
                  <a:srgbClr val="FF0066"/>
                </a:solidFill>
                <a:latin typeface="Times New Roman" panose="02020603050405020304" pitchFamily="18" charset="0"/>
              </a:rPr>
              <a:t>    </a:t>
            </a:r>
            <a:r>
              <a:rPr kumimoji="1" lang="en-US" altLang="zh-CN" sz="5400" dirty="0" err="1">
                <a:solidFill>
                  <a:srgbClr val="FF0066"/>
                </a:solidFill>
              </a:rPr>
              <a:t>biǎn</a:t>
            </a:r>
            <a:r>
              <a:rPr kumimoji="1" lang="en-US" altLang="zh-CN" sz="5400" dirty="0">
                <a:solidFill>
                  <a:srgbClr val="FF0066"/>
                </a:solidFill>
              </a:rPr>
              <a:t>    </a:t>
            </a:r>
            <a:r>
              <a:rPr kumimoji="1" lang="en-US" altLang="zh-CN" sz="5400" dirty="0" err="1">
                <a:solidFill>
                  <a:srgbClr val="FF0066"/>
                </a:solidFill>
              </a:rPr>
              <a:t>zuì</a:t>
            </a:r>
            <a:r>
              <a:rPr kumimoji="1" lang="en-US" altLang="zh-CN" dirty="0"/>
              <a:t> </a:t>
            </a:r>
            <a:endParaRPr kumimoji="1" lang="en-US" altLang="zh-CN" sz="6000" dirty="0">
              <a:solidFill>
                <a:srgbClr val="FF0066"/>
              </a:solidFill>
              <a:latin typeface="Times New Roman" panose="02020603050405020304" pitchFamily="18" charset="0"/>
            </a:endParaRPr>
          </a:p>
          <a:p>
            <a:pPr>
              <a:spcBef>
                <a:spcPct val="50000"/>
              </a:spcBef>
            </a:pPr>
            <a:r>
              <a:rPr kumimoji="1" lang="en-US" altLang="zh-CN" sz="6000" dirty="0">
                <a:solidFill>
                  <a:srgbClr val="FF0066"/>
                </a:solidFill>
                <a:latin typeface="Times New Roman" panose="02020603050405020304" pitchFamily="18" charset="0"/>
              </a:rPr>
              <a:t> </a:t>
            </a:r>
            <a:r>
              <a:rPr kumimoji="1" lang="zh-CN" altLang="en-US" sz="7200" b="1" dirty="0">
                <a:solidFill>
                  <a:srgbClr val="0000FF"/>
                </a:solidFill>
                <a:latin typeface="楷体_GB2312" pitchFamily="49" charset="-122"/>
                <a:ea typeface="楷体_GB2312" pitchFamily="49" charset="-122"/>
              </a:rPr>
              <a:t>短  把  扁  最</a:t>
            </a:r>
            <a:endParaRPr kumimoji="1" lang="zh-CN" altLang="en-US" sz="7200" dirty="0">
              <a:solidFill>
                <a:srgbClr val="FF0066"/>
              </a:solidFill>
              <a:latin typeface="楷体_GB2312" pitchFamily="49" charset="-122"/>
              <a:ea typeface="楷体_GB2312" pitchFamily="49" charset="-122"/>
            </a:endParaRPr>
          </a:p>
          <a:p>
            <a:pPr>
              <a:spcBef>
                <a:spcPct val="50000"/>
              </a:spcBef>
            </a:pPr>
            <a:endParaRPr kumimoji="1" lang="zh-CN" altLang="en-US" sz="6000" b="1" dirty="0">
              <a:solidFill>
                <a:srgbClr val="0000FF"/>
              </a:solidFill>
              <a:latin typeface="Times New Roman" panose="02020603050405020304" pitchFamily="18" charset="0"/>
            </a:endParaRPr>
          </a:p>
          <a:p>
            <a:pPr>
              <a:spcBef>
                <a:spcPct val="50000"/>
              </a:spcBef>
            </a:pPr>
            <a:r>
              <a:rPr kumimoji="1" lang="zh-CN" altLang="en-US" sz="6000" b="1" dirty="0">
                <a:solidFill>
                  <a:srgbClr val="0000FF"/>
                </a:solidFill>
                <a:latin typeface="Times New Roman" panose="02020603050405020304" pitchFamily="18" charset="0"/>
              </a:rPr>
              <a:t> </a:t>
            </a:r>
            <a:endParaRPr kumimoji="1" lang="zh-CN" altLang="en-US" sz="6000" b="1" dirty="0">
              <a:solidFill>
                <a:srgbClr val="0000FF"/>
              </a:solidFill>
              <a:latin typeface="Times New Roman" panose="02020603050405020304" pitchFamily="18" charset="0"/>
            </a:endParaRPr>
          </a:p>
        </p:txBody>
      </p:sp>
      <p:sp>
        <p:nvSpPr>
          <p:cNvPr id="105477" name="Text Box 5"/>
          <p:cNvSpPr txBox="1">
            <a:spLocks noChangeArrowheads="1"/>
          </p:cNvSpPr>
          <p:nvPr/>
        </p:nvSpPr>
        <p:spPr bwMode="auto">
          <a:xfrm>
            <a:off x="1050925" y="1027113"/>
            <a:ext cx="4478338"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a:t>5.</a:t>
            </a:r>
            <a:r>
              <a:rPr lang="zh-CN" altLang="en-US" b="1"/>
              <a:t>自主识记剩余</a:t>
            </a:r>
            <a:r>
              <a:rPr lang="en-US" altLang="zh-CN" b="1"/>
              <a:t>4</a:t>
            </a:r>
            <a:r>
              <a:rPr lang="zh-CN" altLang="en-US" b="1"/>
              <a:t>个生字，交流识字方法。</a:t>
            </a:r>
            <a:r>
              <a:rPr lang="zh-CN" altLang="en-US"/>
              <a:t> </a:t>
            </a:r>
            <a:endParaRPr lang="zh-CN" altLang="en-US"/>
          </a:p>
        </p:txBody>
      </p:sp>
    </p:spTree>
  </p:cSld>
  <p:clrMapOvr>
    <a:masterClrMapping/>
  </p:clrMapOvr>
  <p:transition>
    <p:blinds dir="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1"/>
          <a:srcRect/>
          <a:stretch>
            <a:fillRect/>
          </a:stretch>
        </a:blipFill>
        <a:effectLst/>
      </p:bgPr>
    </p:bg>
    <p:spTree>
      <p:nvGrpSpPr>
        <p:cNvPr id="1" name=""/>
        <p:cNvGrpSpPr/>
        <p:nvPr/>
      </p:nvGrpSpPr>
      <p:grpSpPr>
        <a:xfrm>
          <a:off x="0" y="0"/>
          <a:ext cx="0" cy="0"/>
          <a:chOff x="0" y="0"/>
          <a:chExt cx="0" cy="0"/>
        </a:xfrm>
      </p:grpSpPr>
      <p:sp>
        <p:nvSpPr>
          <p:cNvPr id="8197" name="Text Box 5"/>
          <p:cNvSpPr txBox="1">
            <a:spLocks noChangeArrowheads="1"/>
          </p:cNvSpPr>
          <p:nvPr/>
        </p:nvSpPr>
        <p:spPr bwMode="auto">
          <a:xfrm>
            <a:off x="1127125" y="936625"/>
            <a:ext cx="63404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zh-CN" altLang="zh-CN"/>
          </a:p>
        </p:txBody>
      </p:sp>
      <p:sp>
        <p:nvSpPr>
          <p:cNvPr id="8207" name="WordArt 15"/>
          <p:cNvSpPr>
            <a:spLocks noChangeArrowheads="1" noChangeShapeType="1" noTextEdit="1"/>
          </p:cNvSpPr>
          <p:nvPr/>
        </p:nvSpPr>
        <p:spPr bwMode="auto">
          <a:xfrm>
            <a:off x="2895600" y="381000"/>
            <a:ext cx="3429000" cy="1447800"/>
          </a:xfrm>
          <a:prstGeom prst="rect">
            <a:avLst/>
          </a:prstGeom>
          <a:extLst>
            <a:ext uri="{AF507438-7753-43E0-B8FC-AC1667EBCBE1}">
              <a14:hiddenEffects xmlns:a14="http://schemas.microsoft.com/office/drawing/2010/main">
                <a:effectLst/>
              </a14:hiddenEffects>
            </a:ext>
          </a:extLst>
        </p:spPr>
        <p:txBody>
          <a:bodyPr wrap="none" fromWordArt="1">
            <a:prstTxWarp prst="textDeflate">
              <a:avLst>
                <a:gd name="adj" fmla="val 26227"/>
              </a:avLst>
            </a:prstTxWarp>
          </a:bodyPr>
          <a:lstStyle/>
          <a:p>
            <a:pPr algn="ctr"/>
            <a:r>
              <a:rPr lang="zh-CN" altLang="en-US" sz="3600" b="1" kern="10">
                <a:ln w="9525">
                  <a:solidFill>
                    <a:srgbClr val="000000"/>
                  </a:solidFill>
                  <a:round/>
                </a:ln>
                <a:solidFill>
                  <a:srgbClr val="000000"/>
                </a:solidFill>
                <a:latin typeface="楷体_GB2312"/>
                <a:ea typeface="楷体_GB2312"/>
              </a:rPr>
              <a:t>说课流程</a:t>
            </a:r>
            <a:endParaRPr lang="zh-CN" altLang="en-US" sz="3600" b="1" kern="10">
              <a:ln w="9525">
                <a:solidFill>
                  <a:srgbClr val="000000"/>
                </a:solidFill>
                <a:round/>
              </a:ln>
              <a:solidFill>
                <a:srgbClr val="000000"/>
              </a:solidFill>
              <a:latin typeface="楷体_GB2312"/>
              <a:ea typeface="楷体_GB2312"/>
            </a:endParaRPr>
          </a:p>
        </p:txBody>
      </p:sp>
      <p:sp>
        <p:nvSpPr>
          <p:cNvPr id="8208" name="Oval 16">
            <a:hlinkClick r:id="rId2" action="ppaction://hlinksldjump"/>
          </p:cNvPr>
          <p:cNvSpPr>
            <a:spLocks noChangeArrowheads="1"/>
          </p:cNvSpPr>
          <p:nvPr/>
        </p:nvSpPr>
        <p:spPr bwMode="auto">
          <a:xfrm>
            <a:off x="457200" y="2133600"/>
            <a:ext cx="2286000" cy="990600"/>
          </a:xfrm>
          <a:prstGeom prst="ellipse">
            <a:avLst/>
          </a:prstGeom>
          <a:solidFill>
            <a:srgbClr val="FFCCFF"/>
          </a:solidFill>
          <a:ln w="9525" algn="ctr">
            <a:solidFill>
              <a:srgbClr val="FF99CC"/>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zh-CN" altLang="en-US" sz="3200" b="1">
                <a:ea typeface="楷体_GB2312" pitchFamily="49" charset="-122"/>
              </a:rPr>
              <a:t>说教材</a:t>
            </a:r>
            <a:endParaRPr lang="zh-CN" altLang="en-US" sz="3200" b="1">
              <a:ea typeface="楷体_GB2312" pitchFamily="49" charset="-122"/>
            </a:endParaRPr>
          </a:p>
        </p:txBody>
      </p:sp>
      <p:sp>
        <p:nvSpPr>
          <p:cNvPr id="8209" name="AutoShape 17"/>
          <p:cNvSpPr>
            <a:spLocks noChangeArrowheads="1"/>
          </p:cNvSpPr>
          <p:nvPr/>
        </p:nvSpPr>
        <p:spPr bwMode="auto">
          <a:xfrm>
            <a:off x="1219200" y="3276600"/>
            <a:ext cx="485775" cy="976313"/>
          </a:xfrm>
          <a:prstGeom prst="downArrow">
            <a:avLst>
              <a:gd name="adj1" fmla="val 50000"/>
              <a:gd name="adj2" fmla="val 50245"/>
            </a:avLst>
          </a:prstGeom>
          <a:solidFill>
            <a:srgbClr val="FFFF00"/>
          </a:solidFill>
          <a:ln w="9525">
            <a:solidFill>
              <a:srgbClr val="FFFF00"/>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zh-CN" altLang="en-US"/>
          </a:p>
        </p:txBody>
      </p:sp>
      <p:sp>
        <p:nvSpPr>
          <p:cNvPr id="8210" name="Oval 18"/>
          <p:cNvSpPr>
            <a:spLocks noChangeArrowheads="1"/>
          </p:cNvSpPr>
          <p:nvPr/>
        </p:nvSpPr>
        <p:spPr bwMode="auto">
          <a:xfrm>
            <a:off x="228600" y="4419600"/>
            <a:ext cx="2362200" cy="990600"/>
          </a:xfrm>
          <a:prstGeom prst="ellipse">
            <a:avLst/>
          </a:prstGeom>
          <a:solidFill>
            <a:srgbClr val="FFCCFF"/>
          </a:solidFill>
          <a:ln w="9525">
            <a:solidFill>
              <a:srgbClr val="FF99CC"/>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zh-CN" altLang="en-US" sz="3200" b="1">
                <a:ea typeface="楷体_GB2312" pitchFamily="49" charset="-122"/>
              </a:rPr>
              <a:t>说学情</a:t>
            </a:r>
            <a:endParaRPr lang="zh-CN" altLang="en-US" sz="3200" b="1">
              <a:ea typeface="楷体_GB2312" pitchFamily="49" charset="-122"/>
            </a:endParaRPr>
          </a:p>
        </p:txBody>
      </p:sp>
      <p:sp>
        <p:nvSpPr>
          <p:cNvPr id="8211" name="AutoShape 19"/>
          <p:cNvSpPr>
            <a:spLocks noChangeArrowheads="1"/>
          </p:cNvSpPr>
          <p:nvPr/>
        </p:nvSpPr>
        <p:spPr bwMode="auto">
          <a:xfrm rot="16200000">
            <a:off x="2881312" y="4481513"/>
            <a:ext cx="333375" cy="914400"/>
          </a:xfrm>
          <a:prstGeom prst="downArrow">
            <a:avLst>
              <a:gd name="adj1" fmla="val 50000"/>
              <a:gd name="adj2" fmla="val 68571"/>
            </a:avLst>
          </a:prstGeom>
          <a:solidFill>
            <a:srgbClr val="FFFF00"/>
          </a:solidFill>
          <a:ln w="9525">
            <a:solidFill>
              <a:srgbClr val="FFFF00"/>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zh-CN" altLang="en-US"/>
          </a:p>
        </p:txBody>
      </p:sp>
      <p:sp>
        <p:nvSpPr>
          <p:cNvPr id="8212" name="Oval 20"/>
          <p:cNvSpPr>
            <a:spLocks noChangeArrowheads="1"/>
          </p:cNvSpPr>
          <p:nvPr/>
        </p:nvSpPr>
        <p:spPr bwMode="auto">
          <a:xfrm>
            <a:off x="3581400" y="4343400"/>
            <a:ext cx="2438400" cy="1371600"/>
          </a:xfrm>
          <a:prstGeom prst="ellipse">
            <a:avLst/>
          </a:prstGeom>
          <a:solidFill>
            <a:srgbClr val="FFCCFF"/>
          </a:solidFill>
          <a:ln w="9525" algn="ctr">
            <a:solidFill>
              <a:srgbClr val="FF99CC"/>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zh-CN" altLang="en-US" sz="3200" b="1">
                <a:ea typeface="楷体_GB2312" pitchFamily="49" charset="-122"/>
              </a:rPr>
              <a:t>说教法学法</a:t>
            </a:r>
            <a:endParaRPr lang="zh-CN" altLang="en-US" sz="3200" b="1">
              <a:ea typeface="楷体_GB2312" pitchFamily="49" charset="-122"/>
            </a:endParaRPr>
          </a:p>
        </p:txBody>
      </p:sp>
      <p:sp>
        <p:nvSpPr>
          <p:cNvPr id="8213" name="AutoShape 21"/>
          <p:cNvSpPr>
            <a:spLocks noChangeArrowheads="1"/>
          </p:cNvSpPr>
          <p:nvPr/>
        </p:nvSpPr>
        <p:spPr bwMode="auto">
          <a:xfrm rot="16200000">
            <a:off x="6234112" y="4633913"/>
            <a:ext cx="333375" cy="762000"/>
          </a:xfrm>
          <a:prstGeom prst="downArrow">
            <a:avLst>
              <a:gd name="adj1" fmla="val 50000"/>
              <a:gd name="adj2" fmla="val 57143"/>
            </a:avLst>
          </a:prstGeom>
          <a:solidFill>
            <a:srgbClr val="FFFF00"/>
          </a:solidFill>
          <a:ln w="9525">
            <a:solidFill>
              <a:srgbClr val="FFFF00"/>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zh-CN" altLang="en-US"/>
          </a:p>
        </p:txBody>
      </p:sp>
      <p:sp>
        <p:nvSpPr>
          <p:cNvPr id="8214" name="Oval 22"/>
          <p:cNvSpPr>
            <a:spLocks noChangeArrowheads="1"/>
          </p:cNvSpPr>
          <p:nvPr/>
        </p:nvSpPr>
        <p:spPr bwMode="auto">
          <a:xfrm>
            <a:off x="6781800" y="4495800"/>
            <a:ext cx="2133600" cy="990600"/>
          </a:xfrm>
          <a:prstGeom prst="ellipse">
            <a:avLst/>
          </a:prstGeom>
          <a:solidFill>
            <a:srgbClr val="FFCCFF"/>
          </a:solidFill>
          <a:ln w="9525" algn="ctr">
            <a:solidFill>
              <a:srgbClr val="FF99CC"/>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zh-CN" altLang="en-US" sz="3200" b="1">
                <a:ea typeface="楷体_GB2312" pitchFamily="49" charset="-122"/>
              </a:rPr>
              <a:t>说过程</a:t>
            </a:r>
            <a:endParaRPr lang="zh-CN" altLang="en-US" sz="3200" b="1">
              <a:ea typeface="楷体_GB2312" pitchFamily="49" charset="-122"/>
            </a:endParaRPr>
          </a:p>
        </p:txBody>
      </p:sp>
      <p:sp>
        <p:nvSpPr>
          <p:cNvPr id="8215" name="AutoShape 23"/>
          <p:cNvSpPr>
            <a:spLocks noChangeArrowheads="1"/>
          </p:cNvSpPr>
          <p:nvPr/>
        </p:nvSpPr>
        <p:spPr bwMode="auto">
          <a:xfrm rot="10800000">
            <a:off x="7591425" y="3367088"/>
            <a:ext cx="485775" cy="976312"/>
          </a:xfrm>
          <a:prstGeom prst="downArrow">
            <a:avLst>
              <a:gd name="adj1" fmla="val 50000"/>
              <a:gd name="adj2" fmla="val 50245"/>
            </a:avLst>
          </a:prstGeom>
          <a:solidFill>
            <a:srgbClr val="FFFF00"/>
          </a:solidFill>
          <a:ln w="9525">
            <a:solidFill>
              <a:srgbClr val="FFFF00"/>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zh-CN" altLang="en-US"/>
          </a:p>
        </p:txBody>
      </p:sp>
      <p:sp>
        <p:nvSpPr>
          <p:cNvPr id="8216" name="Oval 24"/>
          <p:cNvSpPr>
            <a:spLocks noChangeArrowheads="1"/>
          </p:cNvSpPr>
          <p:nvPr/>
        </p:nvSpPr>
        <p:spPr bwMode="auto">
          <a:xfrm>
            <a:off x="6477000" y="2133600"/>
            <a:ext cx="2590800" cy="990600"/>
          </a:xfrm>
          <a:prstGeom prst="ellipse">
            <a:avLst/>
          </a:prstGeom>
          <a:solidFill>
            <a:srgbClr val="FFCCFF"/>
          </a:solidFill>
          <a:ln w="9525" algn="ctr">
            <a:solidFill>
              <a:srgbClr val="FF99CC"/>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zh-CN" altLang="en-US" sz="3200" b="1">
                <a:ea typeface="楷体_GB2312" pitchFamily="49" charset="-122"/>
              </a:rPr>
              <a:t>板书设计</a:t>
            </a:r>
            <a:endParaRPr lang="zh-CN" altLang="en-US" sz="3200" b="1">
              <a:ea typeface="楷体_GB2312" pitchFamily="49" charset="-122"/>
            </a:endParaRPr>
          </a:p>
        </p:txBody>
      </p:sp>
    </p:spTree>
  </p:cSld>
  <p:clrMapOvr>
    <a:masterClrMapping/>
  </p:clrMapOvr>
  <p:transition>
    <p:blinds dir="vert"/>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42" name="Picture 2" descr="博士"/>
          <p:cNvPicPr>
            <a:picLocks noChangeAspect="1" noChangeArrowheads="1"/>
          </p:cNvPicPr>
          <p:nvPr/>
        </p:nvPicPr>
        <p:blipFill>
          <a:blip r:embed="rId1"/>
          <a:srcRect/>
          <a:stretch>
            <a:fillRect/>
          </a:stretch>
        </p:blipFill>
        <p:spPr bwMode="auto">
          <a:xfrm>
            <a:off x="228600" y="0"/>
            <a:ext cx="9144000" cy="7010400"/>
          </a:xfrm>
          <a:prstGeom prst="rect">
            <a:avLst/>
          </a:prstGeom>
          <a:noFill/>
          <a:extLst>
            <a:ext uri="{909E8E84-426E-40DD-AFC4-6F175D3DCCD1}">
              <a14:hiddenFill xmlns:a14="http://schemas.microsoft.com/office/drawing/2010/main">
                <a:solidFill>
                  <a:srgbClr val="FFFFFF"/>
                </a:solidFill>
              </a14:hiddenFill>
            </a:ext>
          </a:extLst>
        </p:spPr>
      </p:pic>
      <p:sp>
        <p:nvSpPr>
          <p:cNvPr id="61443" name="Text Box 3"/>
          <p:cNvSpPr txBox="1">
            <a:spLocks noChangeArrowheads="1"/>
          </p:cNvSpPr>
          <p:nvPr/>
        </p:nvSpPr>
        <p:spPr bwMode="auto">
          <a:xfrm>
            <a:off x="974725" y="636588"/>
            <a:ext cx="6280150" cy="1951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en-US" sz="2400" b="1" dirty="0"/>
              <a:t>全班交流，归纳方法</a:t>
            </a:r>
            <a:r>
              <a:rPr lang="zh-CN" altLang="en-US" dirty="0"/>
              <a:t> </a:t>
            </a:r>
            <a:endParaRPr lang="zh-CN" altLang="en-US" sz="2400" dirty="0">
              <a:solidFill>
                <a:srgbClr val="FF0066"/>
              </a:solidFill>
            </a:endParaRPr>
          </a:p>
          <a:p>
            <a:r>
              <a:rPr lang="zh-CN" altLang="en-US" dirty="0"/>
              <a:t>    </a:t>
            </a:r>
            <a:endParaRPr lang="zh-CN" altLang="en-US" dirty="0"/>
          </a:p>
          <a:p>
            <a:r>
              <a:rPr lang="zh-CN" altLang="en-US" sz="4000" dirty="0">
                <a:latin typeface="宋体" panose="02010600030101010101" pitchFamily="2" charset="-122"/>
              </a:rPr>
              <a:t>加一加、减一减、换一换、</a:t>
            </a:r>
            <a:endParaRPr lang="zh-CN" altLang="en-US" sz="4000" dirty="0">
              <a:latin typeface="宋体" panose="02010600030101010101" pitchFamily="2" charset="-122"/>
            </a:endParaRPr>
          </a:p>
          <a:p>
            <a:r>
              <a:rPr lang="zh-CN" altLang="en-US" sz="4000" dirty="0">
                <a:latin typeface="宋体" panose="02010600030101010101" pitchFamily="2" charset="-122"/>
              </a:rPr>
              <a:t>编字谜、猜字谜</a:t>
            </a:r>
            <a:r>
              <a:rPr lang="zh-CN" altLang="en-US" dirty="0"/>
              <a:t>	</a:t>
            </a:r>
            <a:r>
              <a:rPr lang="zh-CN" altLang="en-US" sz="4000" dirty="0"/>
              <a:t>、编故事</a:t>
            </a:r>
            <a:endParaRPr lang="zh-CN" altLang="en-US" sz="4000" dirty="0"/>
          </a:p>
        </p:txBody>
      </p:sp>
      <p:sp>
        <p:nvSpPr>
          <p:cNvPr id="61444" name="AutoShape 4"/>
          <p:cNvSpPr>
            <a:spLocks noChangeArrowheads="1"/>
          </p:cNvSpPr>
          <p:nvPr/>
        </p:nvSpPr>
        <p:spPr bwMode="auto">
          <a:xfrm>
            <a:off x="762000" y="3429000"/>
            <a:ext cx="5562600" cy="1905000"/>
          </a:xfrm>
          <a:prstGeom prst="wedgeRoundRectCallout">
            <a:avLst>
              <a:gd name="adj1" fmla="val -26144"/>
              <a:gd name="adj2" fmla="val -101583"/>
              <a:gd name="adj3" fmla="val 16667"/>
            </a:avLst>
          </a:prstGeom>
          <a:solidFill>
            <a:srgbClr val="CCFF33"/>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zh-CN" sz="2000" b="1" dirty="0">
                <a:solidFill>
                  <a:srgbClr val="FF0000"/>
                </a:solidFill>
              </a:rPr>
              <a:t>“</a:t>
            </a:r>
            <a:r>
              <a:rPr lang="zh-CN" altLang="en-US" sz="2000" b="1" dirty="0">
                <a:solidFill>
                  <a:srgbClr val="FF0000"/>
                </a:solidFill>
              </a:rPr>
              <a:t>授之以鱼不如授之以渔”。新课标要求：要让学生喜欢学习汉字，有主动识字的愿望。</a:t>
            </a:r>
            <a:r>
              <a:rPr lang="zh-CN" altLang="en-US" sz="2000" b="1" dirty="0"/>
              <a:t>结合学生年龄特点设计的多种识字方法的归纳有利于促使学生主动识字，感受祖国汉字的无穷魅力。</a:t>
            </a:r>
            <a:endParaRPr lang="zh-CN" altLang="en-US" sz="2000" b="1" dirty="0"/>
          </a:p>
        </p:txBody>
      </p:sp>
    </p:spTree>
  </p:cSld>
  <p:clrMapOvr>
    <a:masterClrMapping/>
  </p:clrMapOvr>
  <p:transition>
    <p:blinds dir="vert"/>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6498" name="Picture 2" descr="博士"/>
          <p:cNvPicPr>
            <a:picLocks noChangeAspect="1" noChangeArrowheads="1"/>
          </p:cNvPicPr>
          <p:nvPr/>
        </p:nvPicPr>
        <p:blipFill>
          <a:blip r:embed="rId1"/>
          <a:srcRect/>
          <a:stretch>
            <a:fillRect/>
          </a:stretch>
        </p:blipFill>
        <p:spPr bwMode="auto">
          <a:xfrm>
            <a:off x="0" y="0"/>
            <a:ext cx="9144000" cy="7010400"/>
          </a:xfrm>
          <a:prstGeom prst="rect">
            <a:avLst/>
          </a:prstGeom>
          <a:noFill/>
          <a:extLst>
            <a:ext uri="{909E8E84-426E-40DD-AFC4-6F175D3DCCD1}">
              <a14:hiddenFill xmlns:a14="http://schemas.microsoft.com/office/drawing/2010/main">
                <a:solidFill>
                  <a:srgbClr val="FFFFFF"/>
                </a:solidFill>
              </a14:hiddenFill>
            </a:ext>
          </a:extLst>
        </p:spPr>
      </p:pic>
      <p:sp>
        <p:nvSpPr>
          <p:cNvPr id="106499" name="Text Box 3"/>
          <p:cNvSpPr txBox="1">
            <a:spLocks noChangeArrowheads="1"/>
          </p:cNvSpPr>
          <p:nvPr/>
        </p:nvSpPr>
        <p:spPr bwMode="auto">
          <a:xfrm>
            <a:off x="974725" y="630238"/>
            <a:ext cx="3841750" cy="1951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en-US" sz="2400" dirty="0">
                <a:solidFill>
                  <a:srgbClr val="FF0066"/>
                </a:solidFill>
              </a:rPr>
              <a:t>同</a:t>
            </a:r>
            <a:r>
              <a:rPr lang="zh-CN" altLang="en-US" sz="2400" b="1" dirty="0">
                <a:solidFill>
                  <a:srgbClr val="FF0066"/>
                </a:solidFill>
              </a:rPr>
              <a:t>桌合作，巩固识字</a:t>
            </a:r>
            <a:endParaRPr lang="zh-CN" altLang="en-US" sz="2400" dirty="0">
              <a:solidFill>
                <a:srgbClr val="FF0066"/>
              </a:solidFill>
            </a:endParaRPr>
          </a:p>
          <a:p>
            <a:r>
              <a:rPr lang="zh-CN" altLang="en-US" dirty="0"/>
              <a:t>    </a:t>
            </a:r>
            <a:endParaRPr lang="zh-CN" altLang="en-US" dirty="0"/>
          </a:p>
          <a:p>
            <a:r>
              <a:rPr lang="zh-CN" altLang="en-US" sz="4000" dirty="0">
                <a:latin typeface="宋体" panose="02010600030101010101" pitchFamily="2" charset="-122"/>
              </a:rPr>
              <a:t>“我指你认” </a:t>
            </a:r>
            <a:endParaRPr lang="zh-CN" altLang="en-US" sz="4000" dirty="0">
              <a:latin typeface="宋体" panose="02010600030101010101" pitchFamily="2" charset="-122"/>
            </a:endParaRPr>
          </a:p>
          <a:p>
            <a:r>
              <a:rPr lang="zh-CN" altLang="en-US" sz="4000" dirty="0">
                <a:latin typeface="宋体" panose="02010600030101010101" pitchFamily="2" charset="-122"/>
              </a:rPr>
              <a:t>“你读我记”</a:t>
            </a:r>
            <a:r>
              <a:rPr lang="zh-CN" altLang="en-US" dirty="0"/>
              <a:t>	</a:t>
            </a:r>
            <a:endParaRPr lang="zh-CN" altLang="en-US" dirty="0"/>
          </a:p>
        </p:txBody>
      </p:sp>
      <p:sp>
        <p:nvSpPr>
          <p:cNvPr id="106500" name="AutoShape 4"/>
          <p:cNvSpPr>
            <a:spLocks noChangeArrowheads="1"/>
          </p:cNvSpPr>
          <p:nvPr/>
        </p:nvSpPr>
        <p:spPr bwMode="auto">
          <a:xfrm>
            <a:off x="762000" y="3505200"/>
            <a:ext cx="5410200" cy="1905000"/>
          </a:xfrm>
          <a:prstGeom prst="wedgeRoundRectCallout">
            <a:avLst>
              <a:gd name="adj1" fmla="val -25468"/>
              <a:gd name="adj2" fmla="val -101583"/>
              <a:gd name="adj3" fmla="val 16667"/>
            </a:avLst>
          </a:prstGeom>
          <a:solidFill>
            <a:srgbClr val="CCFF33"/>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zh-CN" altLang="en-US" b="1" dirty="0">
                <a:solidFill>
                  <a:srgbClr val="FF0066"/>
                </a:solidFill>
              </a:rPr>
              <a:t>自主、合作、探究的学习方式是课标中提出并倡导的。</a:t>
            </a:r>
            <a:r>
              <a:rPr lang="zh-CN" altLang="en-US" b="1" dirty="0"/>
              <a:t>通过这样多种形式的识字，激发了学生的识字兴趣。让每个孩子都参与教学活动，关注到了学生的个体差异和不同的学习需求，又能充分激发学生的主动意识，还培养了认真倾听的好习惯。</a:t>
            </a:r>
            <a:r>
              <a:rPr lang="zh-CN" altLang="en-US" dirty="0"/>
              <a:t> </a:t>
            </a:r>
            <a:endParaRPr lang="zh-CN" altLang="en-US" dirty="0"/>
          </a:p>
        </p:txBody>
      </p:sp>
    </p:spTree>
  </p:cSld>
  <p:clrMapOvr>
    <a:masterClrMapping/>
  </p:clrMapOvr>
  <p:transition>
    <p:blinds dir="vert"/>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428" name="Picture 4" descr="墙"/>
          <p:cNvPicPr>
            <a:picLocks noChangeAspect="1" noChangeArrowheads="1"/>
          </p:cNvPicPr>
          <p:nvPr/>
        </p:nvPicPr>
        <p:blipFill>
          <a:blip r:embed="rId1"/>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103429" name="Text Box 5"/>
          <p:cNvSpPr txBox="1">
            <a:spLocks noChangeArrowheads="1"/>
          </p:cNvSpPr>
          <p:nvPr/>
        </p:nvSpPr>
        <p:spPr bwMode="auto">
          <a:xfrm>
            <a:off x="1066800" y="1828800"/>
            <a:ext cx="6096000" cy="2771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kumimoji="1" lang="zh-CN" altLang="en-US" sz="4400" dirty="0">
                <a:latin typeface="楷体_GB2312" pitchFamily="49" charset="-122"/>
                <a:ea typeface="楷体_GB2312" pitchFamily="49" charset="-122"/>
              </a:rPr>
              <a:t>长</a:t>
            </a:r>
            <a:r>
              <a:rPr kumimoji="1" lang="zh-CN" altLang="en-US" sz="4400" dirty="0">
                <a:solidFill>
                  <a:srgbClr val="FF0066"/>
                </a:solidFill>
                <a:latin typeface="楷体_GB2312" pitchFamily="49" charset="-122"/>
                <a:ea typeface="楷体_GB2312" pitchFamily="49" charset="-122"/>
              </a:rPr>
              <a:t>短</a:t>
            </a:r>
            <a:r>
              <a:rPr kumimoji="1" lang="zh-CN" altLang="en-US" sz="4400" dirty="0">
                <a:latin typeface="楷体_GB2312" pitchFamily="49" charset="-122"/>
                <a:ea typeface="楷体_GB2312" pitchFamily="49" charset="-122"/>
              </a:rPr>
              <a:t>  一</a:t>
            </a:r>
            <a:r>
              <a:rPr kumimoji="1" lang="zh-CN" altLang="en-US" sz="4400" dirty="0">
                <a:solidFill>
                  <a:srgbClr val="FF0066"/>
                </a:solidFill>
                <a:latin typeface="楷体_GB2312" pitchFamily="49" charset="-122"/>
                <a:ea typeface="楷体_GB2312" pitchFamily="49" charset="-122"/>
              </a:rPr>
              <a:t>把</a:t>
            </a:r>
            <a:r>
              <a:rPr kumimoji="1" lang="zh-CN" altLang="en-US" sz="4400" dirty="0">
                <a:latin typeface="楷体_GB2312" pitchFamily="49" charset="-122"/>
                <a:ea typeface="楷体_GB2312" pitchFamily="49" charset="-122"/>
              </a:rPr>
              <a:t>伞 </a:t>
            </a:r>
            <a:r>
              <a:rPr kumimoji="1" lang="zh-CN" altLang="en-US" sz="4400" dirty="0">
                <a:solidFill>
                  <a:srgbClr val="FF0066"/>
                </a:solidFill>
                <a:latin typeface="楷体_GB2312" pitchFamily="49" charset="-122"/>
                <a:ea typeface="楷体_GB2312" pitchFamily="49" charset="-122"/>
              </a:rPr>
              <a:t> 猴</a:t>
            </a:r>
            <a:r>
              <a:rPr kumimoji="1" lang="zh-CN" altLang="en-US" sz="4400" dirty="0">
                <a:latin typeface="楷体_GB2312" pitchFamily="49" charset="-122"/>
                <a:ea typeface="楷体_GB2312" pitchFamily="49" charset="-122"/>
              </a:rPr>
              <a:t>子 </a:t>
            </a:r>
            <a:endParaRPr kumimoji="1" lang="zh-CN" altLang="en-US" sz="4400" dirty="0">
              <a:latin typeface="楷体_GB2312" pitchFamily="49" charset="-122"/>
              <a:ea typeface="楷体_GB2312" pitchFamily="49" charset="-122"/>
            </a:endParaRPr>
          </a:p>
          <a:p>
            <a:pPr>
              <a:spcBef>
                <a:spcPct val="50000"/>
              </a:spcBef>
            </a:pPr>
            <a:r>
              <a:rPr kumimoji="1" lang="zh-CN" altLang="en-US" sz="4400" dirty="0">
                <a:solidFill>
                  <a:srgbClr val="FF0066"/>
                </a:solidFill>
                <a:latin typeface="楷体_GB2312" pitchFamily="49" charset="-122"/>
                <a:ea typeface="楷体_GB2312" pitchFamily="49" charset="-122"/>
              </a:rPr>
              <a:t>松鼠</a:t>
            </a:r>
            <a:r>
              <a:rPr kumimoji="1" lang="zh-CN" altLang="en-US" sz="4400" dirty="0">
                <a:latin typeface="楷体_GB2312" pitchFamily="49" charset="-122"/>
                <a:ea typeface="楷体_GB2312" pitchFamily="49" charset="-122"/>
              </a:rPr>
              <a:t>  </a:t>
            </a:r>
            <a:r>
              <a:rPr kumimoji="1" lang="zh-CN" altLang="en-US" sz="4400" dirty="0">
                <a:solidFill>
                  <a:srgbClr val="FF0066"/>
                </a:solidFill>
                <a:latin typeface="楷体_GB2312" pitchFamily="49" charset="-122"/>
                <a:ea typeface="楷体_GB2312" pitchFamily="49" charset="-122"/>
              </a:rPr>
              <a:t>扁尾巴</a:t>
            </a:r>
            <a:r>
              <a:rPr kumimoji="1" lang="zh-CN" altLang="en-US" sz="4400" dirty="0">
                <a:latin typeface="楷体_GB2312" pitchFamily="49" charset="-122"/>
                <a:ea typeface="楷体_GB2312" pitchFamily="49" charset="-122"/>
              </a:rPr>
              <a:t>  </a:t>
            </a:r>
            <a:r>
              <a:rPr kumimoji="1" lang="zh-CN" altLang="en-US" sz="4400" dirty="0">
                <a:solidFill>
                  <a:srgbClr val="FF0066"/>
                </a:solidFill>
                <a:latin typeface="楷体_GB2312" pitchFamily="49" charset="-122"/>
                <a:ea typeface="楷体_GB2312" pitchFamily="49" charset="-122"/>
              </a:rPr>
              <a:t>最</a:t>
            </a:r>
            <a:r>
              <a:rPr kumimoji="1" lang="zh-CN" altLang="en-US" sz="4400" dirty="0">
                <a:latin typeface="楷体_GB2312" pitchFamily="49" charset="-122"/>
                <a:ea typeface="楷体_GB2312" pitchFamily="49" charset="-122"/>
              </a:rPr>
              <a:t>好看 </a:t>
            </a:r>
            <a:endParaRPr kumimoji="1" lang="zh-CN" altLang="en-US" sz="4400" dirty="0">
              <a:latin typeface="楷体_GB2312" pitchFamily="49" charset="-122"/>
              <a:ea typeface="楷体_GB2312" pitchFamily="49" charset="-122"/>
            </a:endParaRPr>
          </a:p>
          <a:p>
            <a:pPr>
              <a:spcBef>
                <a:spcPct val="50000"/>
              </a:spcBef>
            </a:pPr>
            <a:r>
              <a:rPr kumimoji="1" lang="zh-CN" altLang="en-US" sz="4400" dirty="0">
                <a:solidFill>
                  <a:srgbClr val="FF0066"/>
                </a:solidFill>
                <a:latin typeface="楷体_GB2312" pitchFamily="49" charset="-122"/>
                <a:ea typeface="楷体_GB2312" pitchFamily="49" charset="-122"/>
              </a:rPr>
              <a:t>公</a:t>
            </a:r>
            <a:r>
              <a:rPr kumimoji="1" lang="zh-CN" altLang="en-US" sz="4400" dirty="0">
                <a:latin typeface="楷体_GB2312" pitchFamily="49" charset="-122"/>
                <a:ea typeface="楷体_GB2312" pitchFamily="49" charset="-122"/>
              </a:rPr>
              <a:t>鸡  </a:t>
            </a:r>
            <a:r>
              <a:rPr kumimoji="1" lang="zh-CN" altLang="en-US" sz="4400" dirty="0">
                <a:solidFill>
                  <a:srgbClr val="FF0066"/>
                </a:solidFill>
                <a:latin typeface="楷体_GB2312" pitchFamily="49" charset="-122"/>
                <a:ea typeface="楷体_GB2312" pitchFamily="49" charset="-122"/>
              </a:rPr>
              <a:t>鸭</a:t>
            </a:r>
            <a:r>
              <a:rPr kumimoji="1" lang="zh-CN" altLang="en-US" sz="4400" dirty="0">
                <a:latin typeface="楷体_GB2312" pitchFamily="49" charset="-122"/>
                <a:ea typeface="楷体_GB2312" pitchFamily="49" charset="-122"/>
              </a:rPr>
              <a:t>子</a:t>
            </a:r>
            <a:endParaRPr kumimoji="1" lang="zh-CN" altLang="en-US" sz="4400" dirty="0">
              <a:latin typeface="楷体_GB2312" pitchFamily="49" charset="-122"/>
              <a:ea typeface="楷体_GB2312" pitchFamily="49" charset="-122"/>
            </a:endParaRPr>
          </a:p>
        </p:txBody>
      </p:sp>
      <p:sp>
        <p:nvSpPr>
          <p:cNvPr id="103430" name="Text Box 6"/>
          <p:cNvSpPr txBox="1">
            <a:spLocks noChangeArrowheads="1"/>
          </p:cNvSpPr>
          <p:nvPr/>
        </p:nvSpPr>
        <p:spPr bwMode="auto">
          <a:xfrm>
            <a:off x="1203325" y="1103313"/>
            <a:ext cx="62039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en-US" dirty="0"/>
              <a:t>开火车认读新词，做到“字不离词”，实现“由字到词”的深入。</a:t>
            </a:r>
            <a:endParaRPr lang="zh-CN" altLang="en-US" dirty="0"/>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103429"/>
                                        </p:tgtEl>
                                        <p:attrNameLst>
                                          <p:attrName>style.visibility</p:attrName>
                                        </p:attrNameLst>
                                      </p:cBhvr>
                                      <p:to>
                                        <p:strVal val="visible"/>
                                      </p:to>
                                    </p:set>
                                    <p:anim calcmode="lin" valueType="num">
                                      <p:cBhvr>
                                        <p:cTn id="7" dur="500" fill="hold"/>
                                        <p:tgtEl>
                                          <p:spTgt spid="103429"/>
                                        </p:tgtEl>
                                        <p:attrNameLst>
                                          <p:attrName>ppt_w</p:attrName>
                                        </p:attrNameLst>
                                      </p:cBhvr>
                                      <p:tavLst>
                                        <p:tav tm="0">
                                          <p:val>
                                            <p:fltVal val="0"/>
                                          </p:val>
                                        </p:tav>
                                        <p:tav tm="100000">
                                          <p:val>
                                            <p:strVal val="#ppt_w"/>
                                          </p:val>
                                        </p:tav>
                                      </p:tavLst>
                                    </p:anim>
                                    <p:anim calcmode="lin" valueType="num">
                                      <p:cBhvr>
                                        <p:cTn id="8" dur="500" fill="hold"/>
                                        <p:tgtEl>
                                          <p:spTgt spid="103429"/>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429" grpId="0"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9570" name="Picture 2" descr="22"/>
          <p:cNvPicPr>
            <a:picLocks noChangeAspect="1" noChangeArrowheads="1"/>
          </p:cNvPicPr>
          <p:nvPr/>
        </p:nvPicPr>
        <p:blipFill>
          <a:blip r:embed="rId1"/>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109572" name="WordArt 4"/>
          <p:cNvSpPr>
            <a:spLocks noChangeArrowheads="1" noChangeShapeType="1" noTextEdit="1"/>
          </p:cNvSpPr>
          <p:nvPr/>
        </p:nvSpPr>
        <p:spPr bwMode="auto">
          <a:xfrm>
            <a:off x="301625" y="838200"/>
            <a:ext cx="8540750" cy="1143000"/>
          </a:xfrm>
          <a:prstGeom prst="rect">
            <a:avLst/>
          </a:prstGeom>
          <a:extLst>
            <a:ext uri="{AF507438-7753-43E0-B8FC-AC1667EBCBE1}">
              <a14:hiddenEffects xmlns:a14="http://schemas.microsoft.com/office/drawing/2010/main">
                <a:effectLst/>
              </a14:hiddenEffects>
            </a:ext>
          </a:extLst>
        </p:spPr>
        <p:txBody>
          <a:bodyPr spcFirstLastPara="1" wrap="none" fromWordArt="1">
            <a:prstTxWarp prst="textArchUp">
              <a:avLst>
                <a:gd name="adj" fmla="val 10800000"/>
              </a:avLst>
            </a:prstTxWarp>
          </a:bodyPr>
          <a:lstStyle/>
          <a:p>
            <a:pPr algn="ctr"/>
            <a:r>
              <a:rPr lang="zh-CN" altLang="en-US" sz="3600" b="1" kern="10">
                <a:ln w="9525">
                  <a:solidFill>
                    <a:srgbClr val="FF00FF"/>
                  </a:solidFill>
                  <a:round/>
                </a:ln>
                <a:solidFill>
                  <a:srgbClr val="FF00FF"/>
                </a:solidFill>
                <a:latin typeface="楷体_GB2312"/>
                <a:ea typeface="楷体_GB2312"/>
              </a:rPr>
              <a:t>四、说过程</a:t>
            </a:r>
            <a:endParaRPr lang="zh-CN" altLang="en-US" sz="3600" b="1" kern="10">
              <a:ln w="9525">
                <a:solidFill>
                  <a:srgbClr val="FF00FF"/>
                </a:solidFill>
                <a:round/>
              </a:ln>
              <a:solidFill>
                <a:srgbClr val="FF00FF"/>
              </a:solidFill>
              <a:latin typeface="楷体_GB2312"/>
              <a:ea typeface="楷体_GB2312"/>
            </a:endParaRPr>
          </a:p>
        </p:txBody>
      </p:sp>
      <p:sp>
        <p:nvSpPr>
          <p:cNvPr id="109574" name="Text Box 6"/>
          <p:cNvSpPr txBox="1">
            <a:spLocks noChangeArrowheads="1"/>
          </p:cNvSpPr>
          <p:nvPr/>
        </p:nvSpPr>
        <p:spPr bwMode="auto">
          <a:xfrm>
            <a:off x="838200" y="1600200"/>
            <a:ext cx="431006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en-US" sz="2800" b="1" dirty="0">
                <a:solidFill>
                  <a:srgbClr val="FF0066"/>
                </a:solidFill>
              </a:rPr>
              <a:t>（四）趣味对读  读中感悟</a:t>
            </a:r>
            <a:endParaRPr lang="zh-CN" altLang="en-US" sz="2800" b="1" dirty="0">
              <a:solidFill>
                <a:srgbClr val="FF0066"/>
              </a:solidFill>
            </a:endParaRPr>
          </a:p>
        </p:txBody>
      </p:sp>
      <p:sp>
        <p:nvSpPr>
          <p:cNvPr id="109575" name="Text Box 7"/>
          <p:cNvSpPr txBox="1">
            <a:spLocks noChangeArrowheads="1"/>
          </p:cNvSpPr>
          <p:nvPr/>
        </p:nvSpPr>
        <p:spPr bwMode="auto">
          <a:xfrm>
            <a:off x="681038" y="2212975"/>
            <a:ext cx="7777162" cy="2282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400" b="1" dirty="0">
                <a:solidFill>
                  <a:schemeClr val="tx2"/>
                </a:solidFill>
              </a:rPr>
              <a:t>1.</a:t>
            </a:r>
            <a:r>
              <a:rPr lang="zh-CN" altLang="en-US" sz="2400" b="1" dirty="0">
                <a:solidFill>
                  <a:schemeClr val="tx2"/>
                </a:solidFill>
              </a:rPr>
              <a:t>自读思考。</a:t>
            </a:r>
            <a:r>
              <a:rPr lang="zh-CN" altLang="en-US" sz="2400" b="1" dirty="0">
                <a:solidFill>
                  <a:srgbClr val="9900FF"/>
                </a:solidFill>
              </a:rPr>
              <a:t>新课标指出：“阅读教学是学生、教师、文本三者之间对话的过程”。</a:t>
            </a:r>
            <a:r>
              <a:rPr lang="zh-CN" altLang="en-US" sz="2400" b="1" dirty="0"/>
              <a:t>只有学生走进了文本，对所学内容产生了浓厚的兴趣，变被动学为主动学，他们才能有自己独特的情感和体验。因此，我让学生当评委，融入课文情境：小评委们，你们知道比赛有哪些项目吗？这样设计调动了他们的积极性，再一次认真地读课文。</a:t>
            </a:r>
            <a:endParaRPr lang="zh-CN" altLang="en-US" sz="2400" b="1" dirty="0"/>
          </a:p>
        </p:txBody>
      </p:sp>
      <p:sp>
        <p:nvSpPr>
          <p:cNvPr id="109576" name="AutoShape 8"/>
          <p:cNvSpPr>
            <a:spLocks noChangeArrowheads="1"/>
          </p:cNvSpPr>
          <p:nvPr/>
        </p:nvSpPr>
        <p:spPr bwMode="auto">
          <a:xfrm>
            <a:off x="1143000" y="4876800"/>
            <a:ext cx="5410200" cy="1981200"/>
          </a:xfrm>
          <a:prstGeom prst="cloudCallout">
            <a:avLst>
              <a:gd name="adj1" fmla="val 20745"/>
              <a:gd name="adj2" fmla="val -90144"/>
            </a:avLst>
          </a:prstGeom>
          <a:solidFill>
            <a:srgbClr val="CCFF33"/>
          </a:solidFill>
          <a:ln w="9525">
            <a:solidFill>
              <a:schemeClr val="tx1"/>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zh-CN" altLang="en-US" sz="4000" b="1">
                <a:solidFill>
                  <a:srgbClr val="FF0000"/>
                </a:solidFill>
              </a:rPr>
              <a:t>带着问题读书</a:t>
            </a:r>
            <a:r>
              <a:rPr lang="zh-CN" altLang="en-US" sz="2000" b="1">
                <a:solidFill>
                  <a:srgbClr val="FF0000"/>
                </a:solidFill>
              </a:rPr>
              <a:t>（良好读书习惯的培养，同时提醒学生正确的读书姿势，随时纠正。注重养成教育。）</a:t>
            </a:r>
            <a:endParaRPr lang="zh-CN" altLang="en-US" sz="2000" b="1">
              <a:solidFill>
                <a:srgbClr val="FF0000"/>
              </a:solidFill>
            </a:endParaRPr>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109576"/>
                                        </p:tgtEl>
                                        <p:attrNameLst>
                                          <p:attrName>style.visibility</p:attrName>
                                        </p:attrNameLst>
                                      </p:cBhvr>
                                      <p:to>
                                        <p:strVal val="visible"/>
                                      </p:to>
                                    </p:set>
                                    <p:anim calcmode="lin" valueType="num">
                                      <p:cBhvr additive="base">
                                        <p:cTn id="7" dur="500" fill="hold"/>
                                        <p:tgtEl>
                                          <p:spTgt spid="109576"/>
                                        </p:tgtEl>
                                        <p:attrNameLst>
                                          <p:attrName>ppt_x</p:attrName>
                                        </p:attrNameLst>
                                      </p:cBhvr>
                                      <p:tavLst>
                                        <p:tav tm="0">
                                          <p:val>
                                            <p:strVal val="0-#ppt_w/2"/>
                                          </p:val>
                                        </p:tav>
                                        <p:tav tm="100000">
                                          <p:val>
                                            <p:strVal val="#ppt_x"/>
                                          </p:val>
                                        </p:tav>
                                      </p:tavLst>
                                    </p:anim>
                                    <p:anim calcmode="lin" valueType="num">
                                      <p:cBhvr additive="base">
                                        <p:cTn id="8" dur="500" fill="hold"/>
                                        <p:tgtEl>
                                          <p:spTgt spid="10957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9576"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0594" name="Picture 2" descr="22"/>
          <p:cNvPicPr>
            <a:picLocks noChangeAspect="1" noChangeArrowheads="1"/>
          </p:cNvPicPr>
          <p:nvPr/>
        </p:nvPicPr>
        <p:blipFill>
          <a:blip r:embed="rId1"/>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110595" name="WordArt 3"/>
          <p:cNvSpPr>
            <a:spLocks noChangeArrowheads="1" noChangeShapeType="1" noTextEdit="1"/>
          </p:cNvSpPr>
          <p:nvPr/>
        </p:nvSpPr>
        <p:spPr bwMode="auto">
          <a:xfrm>
            <a:off x="301625" y="838200"/>
            <a:ext cx="8540750" cy="1143000"/>
          </a:xfrm>
          <a:prstGeom prst="rect">
            <a:avLst/>
          </a:prstGeom>
          <a:extLst>
            <a:ext uri="{AF507438-7753-43E0-B8FC-AC1667EBCBE1}">
              <a14:hiddenEffects xmlns:a14="http://schemas.microsoft.com/office/drawing/2010/main">
                <a:effectLst/>
              </a14:hiddenEffects>
            </a:ext>
          </a:extLst>
        </p:spPr>
        <p:txBody>
          <a:bodyPr spcFirstLastPara="1" wrap="none" fromWordArt="1">
            <a:prstTxWarp prst="textArchUp">
              <a:avLst>
                <a:gd name="adj" fmla="val 10800000"/>
              </a:avLst>
            </a:prstTxWarp>
          </a:bodyPr>
          <a:lstStyle/>
          <a:p>
            <a:pPr algn="ctr"/>
            <a:r>
              <a:rPr lang="zh-CN" altLang="en-US" sz="3600" b="1" kern="10">
                <a:ln w="9525">
                  <a:solidFill>
                    <a:srgbClr val="FF00FF"/>
                  </a:solidFill>
                  <a:round/>
                </a:ln>
                <a:solidFill>
                  <a:srgbClr val="FF00FF"/>
                </a:solidFill>
                <a:latin typeface="楷体_GB2312"/>
                <a:ea typeface="楷体_GB2312"/>
              </a:rPr>
              <a:t>四、说过程</a:t>
            </a:r>
            <a:endParaRPr lang="zh-CN" altLang="en-US" sz="3600" b="1" kern="10">
              <a:ln w="9525">
                <a:solidFill>
                  <a:srgbClr val="FF00FF"/>
                </a:solidFill>
                <a:round/>
              </a:ln>
              <a:solidFill>
                <a:srgbClr val="FF00FF"/>
              </a:solidFill>
              <a:latin typeface="楷体_GB2312"/>
              <a:ea typeface="楷体_GB2312"/>
            </a:endParaRPr>
          </a:p>
        </p:txBody>
      </p:sp>
      <p:sp>
        <p:nvSpPr>
          <p:cNvPr id="110599" name="Text Box 7"/>
          <p:cNvSpPr txBox="1">
            <a:spLocks noChangeArrowheads="1"/>
          </p:cNvSpPr>
          <p:nvPr/>
        </p:nvSpPr>
        <p:spPr bwMode="auto">
          <a:xfrm>
            <a:off x="593725" y="1798638"/>
            <a:ext cx="5026025" cy="1249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en-US" sz="2400" b="1" dirty="0">
                <a:solidFill>
                  <a:srgbClr val="FF0066"/>
                </a:solidFill>
              </a:rPr>
              <a:t>（四）趣味对读  读中感悟</a:t>
            </a:r>
            <a:endParaRPr lang="zh-CN" altLang="en-US" sz="2400" b="1" dirty="0">
              <a:solidFill>
                <a:srgbClr val="FF0066"/>
              </a:solidFill>
            </a:endParaRPr>
          </a:p>
          <a:p>
            <a:endParaRPr lang="zh-CN" altLang="en-US" sz="2400" b="1" dirty="0">
              <a:solidFill>
                <a:srgbClr val="FF0066"/>
              </a:solidFill>
            </a:endParaRPr>
          </a:p>
          <a:p>
            <a:r>
              <a:rPr lang="en-US" altLang="zh-CN" sz="2800" b="1" dirty="0">
                <a:solidFill>
                  <a:schemeClr val="tx2"/>
                </a:solidFill>
              </a:rPr>
              <a:t>2</a:t>
            </a:r>
            <a:r>
              <a:rPr lang="zh-CN" altLang="en-US" sz="2800" b="1" dirty="0">
                <a:solidFill>
                  <a:schemeClr val="tx2"/>
                </a:solidFill>
              </a:rPr>
              <a:t>、趣味对读，读好问答句式。</a:t>
            </a:r>
            <a:endParaRPr lang="zh-CN" altLang="en-US" sz="2800" b="1" dirty="0">
              <a:solidFill>
                <a:schemeClr val="tx2"/>
              </a:solidFill>
            </a:endParaRPr>
          </a:p>
        </p:txBody>
      </p:sp>
      <p:sp>
        <p:nvSpPr>
          <p:cNvPr id="110600" name="Text Box 8"/>
          <p:cNvSpPr txBox="1">
            <a:spLocks noChangeArrowheads="1"/>
          </p:cNvSpPr>
          <p:nvPr/>
        </p:nvSpPr>
        <p:spPr bwMode="auto">
          <a:xfrm>
            <a:off x="152400" y="3184525"/>
            <a:ext cx="7777163"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000" b="1" dirty="0"/>
              <a:t>       </a:t>
            </a:r>
            <a:r>
              <a:rPr lang="zh-CN" altLang="en-US" sz="2000" b="1" dirty="0"/>
              <a:t>为了突破难点，在朗读感悟这一环节，我先把文中的前三个问句提出来，通过</a:t>
            </a:r>
            <a:r>
              <a:rPr lang="zh-CN" altLang="en-US" b="1" dirty="0"/>
              <a:t>范读、模仿读、指名读、比赛读</a:t>
            </a:r>
            <a:r>
              <a:rPr lang="zh-CN" altLang="en-US" sz="2000" b="1" dirty="0"/>
              <a:t>等几个环节，让学生学会问句的读法</a:t>
            </a:r>
            <a:r>
              <a:rPr lang="zh-CN" altLang="en-US" b="1" dirty="0"/>
              <a:t>。</a:t>
            </a:r>
            <a:r>
              <a:rPr lang="zh-CN" altLang="en-US" dirty="0"/>
              <a:t> </a:t>
            </a:r>
            <a:r>
              <a:rPr lang="zh-CN" altLang="en-US" sz="2000" dirty="0"/>
              <a:t> </a:t>
            </a:r>
            <a:endParaRPr lang="zh-CN" altLang="en-US" sz="2000" dirty="0"/>
          </a:p>
        </p:txBody>
      </p:sp>
    </p:spTree>
  </p:cSld>
  <p:clrMapOvr>
    <a:masterClrMapping/>
  </p:clrMapOvr>
  <p:transition>
    <p:blinds dir="vert"/>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112642" name="Text Box 2"/>
          <p:cNvSpPr txBox="1">
            <a:spLocks noChangeArrowheads="1"/>
          </p:cNvSpPr>
          <p:nvPr/>
        </p:nvSpPr>
        <p:spPr bwMode="auto">
          <a:xfrm>
            <a:off x="5334000" y="1143000"/>
            <a:ext cx="587375" cy="823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pPr>
            <a:r>
              <a:rPr lang="zh-CN" altLang="en-US" sz="4800">
                <a:latin typeface="Times New Roman" panose="02020603050405020304" pitchFamily="18" charset="0"/>
              </a:rPr>
              <a:t>？</a:t>
            </a:r>
            <a:endParaRPr lang="zh-CN" altLang="en-US" sz="4800">
              <a:latin typeface="Times New Roman" panose="02020603050405020304" pitchFamily="18" charset="0"/>
            </a:endParaRPr>
          </a:p>
        </p:txBody>
      </p:sp>
      <p:sp>
        <p:nvSpPr>
          <p:cNvPr id="112643" name="Text Box 3"/>
          <p:cNvSpPr txBox="1">
            <a:spLocks noChangeArrowheads="1"/>
          </p:cNvSpPr>
          <p:nvPr/>
        </p:nvSpPr>
        <p:spPr bwMode="auto">
          <a:xfrm>
            <a:off x="1168400" y="1120775"/>
            <a:ext cx="43180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r>
              <a:rPr lang="zh-CN" altLang="en-US" sz="4400">
                <a:latin typeface="Times New Roman" panose="02020603050405020304" pitchFamily="18" charset="0"/>
              </a:rPr>
              <a:t>谁  的  尾  巴  长</a:t>
            </a:r>
            <a:endParaRPr lang="zh-CN" altLang="en-US" sz="4400">
              <a:latin typeface="Times New Roman" panose="02020603050405020304" pitchFamily="18" charset="0"/>
            </a:endParaRPr>
          </a:p>
        </p:txBody>
      </p:sp>
      <p:pic>
        <p:nvPicPr>
          <p:cNvPr id="112644" name="Picture 4" descr="猴子"/>
          <p:cNvPicPr>
            <a:picLocks noChangeAspect="1" noChangeArrowheads="1"/>
          </p:cNvPicPr>
          <p:nvPr/>
        </p:nvPicPr>
        <p:blipFill>
          <a:blip r:embed="rId1" cstate="email">
            <a:clrChange>
              <a:clrFrom>
                <a:srgbClr val="FFFFFF"/>
              </a:clrFrom>
              <a:clrTo>
                <a:srgbClr val="FFFFFF">
                  <a:alpha val="0"/>
                </a:srgbClr>
              </a:clrTo>
            </a:clrChange>
          </a:blip>
          <a:srcRect/>
          <a:stretch>
            <a:fillRect/>
          </a:stretch>
        </p:blipFill>
        <p:spPr bwMode="auto">
          <a:xfrm>
            <a:off x="1600200" y="3886200"/>
            <a:ext cx="1295400" cy="166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645" name="Picture 5" descr="兔"/>
          <p:cNvPicPr>
            <a:picLocks noChangeAspect="1" noChangeArrowheads="1"/>
          </p:cNvPicPr>
          <p:nvPr/>
        </p:nvPicPr>
        <p:blipFill>
          <a:blip r:embed="rId2" cstate="email"/>
          <a:srcRect/>
          <a:stretch>
            <a:fillRect/>
          </a:stretch>
        </p:blipFill>
        <p:spPr bwMode="auto">
          <a:xfrm>
            <a:off x="4038600" y="4191000"/>
            <a:ext cx="1660525" cy="1146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646" name="Picture 6" descr="兔子"/>
          <p:cNvPicPr>
            <a:picLocks noChangeAspect="1" noChangeArrowheads="1"/>
          </p:cNvPicPr>
          <p:nvPr/>
        </p:nvPicPr>
        <p:blipFill>
          <a:blip r:embed="rId3" cstate="email">
            <a:clrChange>
              <a:clrFrom>
                <a:srgbClr val="FFFFFF"/>
              </a:clrFrom>
              <a:clrTo>
                <a:srgbClr val="FFFFFF">
                  <a:alpha val="0"/>
                </a:srgbClr>
              </a:clrTo>
            </a:clrChange>
          </a:blip>
          <a:srcRect/>
          <a:stretch>
            <a:fillRect/>
          </a:stretch>
        </p:blipFill>
        <p:spPr bwMode="auto">
          <a:xfrm>
            <a:off x="6934200" y="3810000"/>
            <a:ext cx="1289050" cy="1560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47" name="Text Box 7"/>
          <p:cNvSpPr txBox="1">
            <a:spLocks noChangeArrowheads="1"/>
          </p:cNvSpPr>
          <p:nvPr/>
        </p:nvSpPr>
        <p:spPr bwMode="auto">
          <a:xfrm>
            <a:off x="250825" y="3141663"/>
            <a:ext cx="85598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r>
              <a:rPr lang="zh-CN" altLang="en-US" sz="4400">
                <a:latin typeface="Times New Roman" panose="02020603050405020304" pitchFamily="18" charset="0"/>
              </a:rPr>
              <a:t>谁  的  尾  巴  好  像  一  把  伞</a:t>
            </a:r>
            <a:endParaRPr lang="zh-CN" altLang="en-US" sz="4400">
              <a:latin typeface="Times New Roman" panose="02020603050405020304" pitchFamily="18" charset="0"/>
            </a:endParaRPr>
          </a:p>
        </p:txBody>
      </p:sp>
      <p:sp>
        <p:nvSpPr>
          <p:cNvPr id="112648" name="Line 8"/>
          <p:cNvSpPr>
            <a:spLocks noChangeShapeType="1"/>
          </p:cNvSpPr>
          <p:nvPr/>
        </p:nvSpPr>
        <p:spPr bwMode="auto">
          <a:xfrm>
            <a:off x="609600" y="3810000"/>
            <a:ext cx="8305800" cy="0"/>
          </a:xfrm>
          <a:prstGeom prst="line">
            <a:avLst/>
          </a:prstGeom>
          <a:noFill/>
          <a:ln w="9525">
            <a:solidFill>
              <a:schemeClr val="accent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112649" name="Text Box 9"/>
          <p:cNvSpPr txBox="1">
            <a:spLocks noChangeArrowheads="1"/>
          </p:cNvSpPr>
          <p:nvPr/>
        </p:nvSpPr>
        <p:spPr bwMode="auto">
          <a:xfrm>
            <a:off x="1295400" y="685800"/>
            <a:ext cx="33528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r>
              <a:rPr lang="en-US" altLang="zh-CN" sz="3600">
                <a:latin typeface="Times New Roman" panose="02020603050405020304" pitchFamily="18" charset="0"/>
              </a:rPr>
              <a:t>shu</a:t>
            </a:r>
            <a:r>
              <a:rPr lang="en-US" altLang="zh-CN" sz="3600">
                <a:latin typeface="Times New Roman" panose="02020603050405020304"/>
              </a:rPr>
              <a:t>í</a:t>
            </a:r>
            <a:r>
              <a:rPr lang="en-US" altLang="zh-CN" sz="3600">
                <a:latin typeface="Times New Roman" panose="02020603050405020304" pitchFamily="18" charset="0"/>
              </a:rPr>
              <a:t>  de  w</a:t>
            </a:r>
            <a:r>
              <a:rPr lang="en-US" altLang="zh-CN" sz="3600">
                <a:latin typeface="宋体" panose="02010600030101010101" pitchFamily="2" charset="-122"/>
              </a:rPr>
              <a:t>ěi </a:t>
            </a:r>
            <a:r>
              <a:rPr lang="en-US" altLang="zh-CN" sz="3600">
                <a:latin typeface="Times New Roman" panose="02020603050405020304" pitchFamily="18" charset="0"/>
              </a:rPr>
              <a:t>b</a:t>
            </a:r>
            <a:r>
              <a:rPr lang="en-US" altLang="zh-CN" sz="3600">
                <a:latin typeface="宋体" panose="02010600030101010101" pitchFamily="2" charset="-122"/>
              </a:rPr>
              <a:t>ɑ</a:t>
            </a:r>
            <a:endParaRPr lang="en-US" altLang="zh-CN" sz="3600">
              <a:latin typeface="Times New Roman" panose="02020603050405020304" pitchFamily="18" charset="0"/>
            </a:endParaRPr>
          </a:p>
        </p:txBody>
      </p:sp>
      <p:sp>
        <p:nvSpPr>
          <p:cNvPr id="112650" name="Text Box 10"/>
          <p:cNvSpPr txBox="1">
            <a:spLocks noChangeArrowheads="1"/>
          </p:cNvSpPr>
          <p:nvPr/>
        </p:nvSpPr>
        <p:spPr bwMode="auto">
          <a:xfrm>
            <a:off x="4495800" y="685800"/>
            <a:ext cx="13716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r>
              <a:rPr lang="en-US" altLang="zh-CN" sz="3600">
                <a:latin typeface="Times New Roman" panose="02020603050405020304" pitchFamily="18" charset="0"/>
              </a:rPr>
              <a:t>ch</a:t>
            </a:r>
            <a:r>
              <a:rPr lang="en-US" altLang="zh-CN" sz="3600">
                <a:latin typeface="Times New Roman" panose="02020603050405020304"/>
              </a:rPr>
              <a:t>á</a:t>
            </a:r>
            <a:r>
              <a:rPr lang="en-US" altLang="zh-CN" sz="3600">
                <a:latin typeface="Times New Roman" panose="02020603050405020304" pitchFamily="18" charset="0"/>
              </a:rPr>
              <a:t>n</a:t>
            </a:r>
            <a:r>
              <a:rPr lang="en-US" altLang="zh-CN" sz="3600">
                <a:latin typeface="宋体" panose="02010600030101010101" pitchFamily="2" charset="-122"/>
              </a:rPr>
              <a:t>ɡ</a:t>
            </a:r>
            <a:r>
              <a:rPr lang="en-US" altLang="zh-CN" sz="3600">
                <a:latin typeface="Times New Roman" panose="02020603050405020304" pitchFamily="18" charset="0"/>
              </a:rPr>
              <a:t> </a:t>
            </a:r>
            <a:endParaRPr lang="en-US" altLang="zh-CN" sz="3600">
              <a:latin typeface="Times New Roman" panose="02020603050405020304" pitchFamily="18" charset="0"/>
            </a:endParaRPr>
          </a:p>
        </p:txBody>
      </p:sp>
      <p:sp>
        <p:nvSpPr>
          <p:cNvPr id="112651" name="Text Box 11"/>
          <p:cNvSpPr txBox="1">
            <a:spLocks noChangeArrowheads="1"/>
          </p:cNvSpPr>
          <p:nvPr/>
        </p:nvSpPr>
        <p:spPr bwMode="auto">
          <a:xfrm>
            <a:off x="1295400" y="1644650"/>
            <a:ext cx="33528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r>
              <a:rPr lang="en-US" altLang="zh-CN" sz="3600">
                <a:latin typeface="Times New Roman" panose="02020603050405020304" pitchFamily="18" charset="0"/>
              </a:rPr>
              <a:t>shu</a:t>
            </a:r>
            <a:r>
              <a:rPr lang="en-US" altLang="zh-CN" sz="3600">
                <a:latin typeface="Times New Roman" panose="02020603050405020304"/>
              </a:rPr>
              <a:t>í</a:t>
            </a:r>
            <a:r>
              <a:rPr lang="en-US" altLang="zh-CN" sz="3600">
                <a:latin typeface="Times New Roman" panose="02020603050405020304" pitchFamily="18" charset="0"/>
              </a:rPr>
              <a:t>  de  w</a:t>
            </a:r>
            <a:r>
              <a:rPr lang="en-US" altLang="zh-CN" sz="3600">
                <a:latin typeface="宋体" panose="02010600030101010101" pitchFamily="2" charset="-122"/>
              </a:rPr>
              <a:t>ěi </a:t>
            </a:r>
            <a:r>
              <a:rPr lang="en-US" altLang="zh-CN" sz="3600">
                <a:latin typeface="Times New Roman" panose="02020603050405020304" pitchFamily="18" charset="0"/>
              </a:rPr>
              <a:t>b</a:t>
            </a:r>
            <a:r>
              <a:rPr lang="en-US" altLang="zh-CN" sz="3600">
                <a:latin typeface="宋体" panose="02010600030101010101" pitchFamily="2" charset="-122"/>
              </a:rPr>
              <a:t>ɑ</a:t>
            </a:r>
            <a:endParaRPr lang="en-US" altLang="zh-CN" sz="3600">
              <a:latin typeface="Times New Roman" panose="02020603050405020304" pitchFamily="18" charset="0"/>
            </a:endParaRPr>
          </a:p>
        </p:txBody>
      </p:sp>
      <p:sp>
        <p:nvSpPr>
          <p:cNvPr id="112652" name="Text Box 12"/>
          <p:cNvSpPr txBox="1">
            <a:spLocks noChangeArrowheads="1"/>
          </p:cNvSpPr>
          <p:nvPr/>
        </p:nvSpPr>
        <p:spPr bwMode="auto">
          <a:xfrm>
            <a:off x="4572000" y="1644650"/>
            <a:ext cx="11430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r>
              <a:rPr lang="en-US" altLang="zh-CN" sz="3600">
                <a:latin typeface="Times New Roman" panose="02020603050405020304" pitchFamily="18" charset="0"/>
              </a:rPr>
              <a:t>du</a:t>
            </a:r>
            <a:r>
              <a:rPr lang="en-US" altLang="zh-CN" sz="3600">
                <a:latin typeface="宋体" panose="02010600030101010101" pitchFamily="2" charset="-122"/>
              </a:rPr>
              <a:t>ǎ</a:t>
            </a:r>
            <a:r>
              <a:rPr lang="en-US" altLang="zh-CN" sz="3600">
                <a:latin typeface="Times New Roman" panose="02020603050405020304" pitchFamily="18" charset="0"/>
              </a:rPr>
              <a:t>n</a:t>
            </a:r>
            <a:endParaRPr lang="en-US" altLang="zh-CN" sz="3600">
              <a:latin typeface="Times New Roman" panose="02020603050405020304" pitchFamily="18" charset="0"/>
            </a:endParaRPr>
          </a:p>
        </p:txBody>
      </p:sp>
      <p:sp>
        <p:nvSpPr>
          <p:cNvPr id="112653" name="Text Box 13"/>
          <p:cNvSpPr txBox="1">
            <a:spLocks noChangeArrowheads="1"/>
          </p:cNvSpPr>
          <p:nvPr/>
        </p:nvSpPr>
        <p:spPr bwMode="auto">
          <a:xfrm>
            <a:off x="1295400" y="2635250"/>
            <a:ext cx="33528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r>
              <a:rPr lang="en-US" altLang="zh-CN" sz="3600">
                <a:latin typeface="Times New Roman" panose="02020603050405020304" pitchFamily="18" charset="0"/>
              </a:rPr>
              <a:t>shu</a:t>
            </a:r>
            <a:r>
              <a:rPr lang="en-US" altLang="zh-CN" sz="3600">
                <a:latin typeface="Times New Roman" panose="02020603050405020304"/>
              </a:rPr>
              <a:t>í</a:t>
            </a:r>
            <a:r>
              <a:rPr lang="en-US" altLang="zh-CN" sz="3600">
                <a:latin typeface="Times New Roman" panose="02020603050405020304" pitchFamily="18" charset="0"/>
              </a:rPr>
              <a:t>  de  w</a:t>
            </a:r>
            <a:r>
              <a:rPr lang="en-US" altLang="zh-CN" sz="3600">
                <a:latin typeface="宋体" panose="02010600030101010101" pitchFamily="2" charset="-122"/>
              </a:rPr>
              <a:t>ěi </a:t>
            </a:r>
            <a:r>
              <a:rPr lang="en-US" altLang="zh-CN" sz="3600">
                <a:latin typeface="Times New Roman" panose="02020603050405020304" pitchFamily="18" charset="0"/>
              </a:rPr>
              <a:t>b</a:t>
            </a:r>
            <a:r>
              <a:rPr lang="en-US" altLang="zh-CN" sz="3600">
                <a:latin typeface="宋体" panose="02010600030101010101" pitchFamily="2" charset="-122"/>
              </a:rPr>
              <a:t>ɑ</a:t>
            </a:r>
            <a:endParaRPr lang="en-US" altLang="zh-CN" sz="3600">
              <a:latin typeface="Times New Roman" panose="02020603050405020304" pitchFamily="18" charset="0"/>
            </a:endParaRPr>
          </a:p>
        </p:txBody>
      </p:sp>
      <p:grpSp>
        <p:nvGrpSpPr>
          <p:cNvPr id="112654" name="Group 14"/>
          <p:cNvGrpSpPr/>
          <p:nvPr/>
        </p:nvGrpSpPr>
        <p:grpSpPr bwMode="auto">
          <a:xfrm>
            <a:off x="1187450" y="5607050"/>
            <a:ext cx="1676400" cy="1250950"/>
            <a:chOff x="0" y="0"/>
            <a:chExt cx="1056" cy="788"/>
          </a:xfrm>
        </p:grpSpPr>
        <p:sp>
          <p:nvSpPr>
            <p:cNvPr id="112655" name="Text Box 15"/>
            <p:cNvSpPr txBox="1">
              <a:spLocks noChangeArrowheads="1"/>
            </p:cNvSpPr>
            <p:nvPr/>
          </p:nvSpPr>
          <p:spPr bwMode="auto">
            <a:xfrm>
              <a:off x="144" y="384"/>
              <a:ext cx="768"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r>
                <a:rPr lang="zh-CN" altLang="en-US" sz="3600">
                  <a:solidFill>
                    <a:srgbClr val="FF0000"/>
                  </a:solidFill>
                  <a:latin typeface="Times New Roman" panose="02020603050405020304" pitchFamily="18" charset="0"/>
                </a:rPr>
                <a:t>猴 子</a:t>
              </a:r>
              <a:endParaRPr lang="zh-CN" altLang="en-US" sz="3600">
                <a:solidFill>
                  <a:srgbClr val="FF0000"/>
                </a:solidFill>
                <a:latin typeface="Times New Roman" panose="02020603050405020304" pitchFamily="18" charset="0"/>
              </a:endParaRPr>
            </a:p>
          </p:txBody>
        </p:sp>
        <p:grpSp>
          <p:nvGrpSpPr>
            <p:cNvPr id="112656" name="Group 16"/>
            <p:cNvGrpSpPr/>
            <p:nvPr/>
          </p:nvGrpSpPr>
          <p:grpSpPr bwMode="auto">
            <a:xfrm>
              <a:off x="0" y="0"/>
              <a:ext cx="1056" cy="768"/>
              <a:chOff x="0" y="0"/>
              <a:chExt cx="1056" cy="768"/>
            </a:xfrm>
          </p:grpSpPr>
          <p:sp>
            <p:nvSpPr>
              <p:cNvPr id="112657" name="Text Box 17"/>
              <p:cNvSpPr txBox="1">
                <a:spLocks noChangeArrowheads="1"/>
              </p:cNvSpPr>
              <p:nvPr/>
            </p:nvSpPr>
            <p:spPr bwMode="auto">
              <a:xfrm>
                <a:off x="0" y="48"/>
                <a:ext cx="960"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r>
                  <a:rPr lang="en-US" altLang="zh-CN" sz="3600">
                    <a:latin typeface="Times New Roman" panose="02020603050405020304" pitchFamily="18" charset="0"/>
                  </a:rPr>
                  <a:t>h</a:t>
                </a:r>
                <a:r>
                  <a:rPr lang="en-US" altLang="zh-CN" sz="3600">
                    <a:latin typeface="Times New Roman" panose="02020603050405020304"/>
                  </a:rPr>
                  <a:t>ó</a:t>
                </a:r>
                <a:r>
                  <a:rPr lang="en-US" altLang="zh-CN" sz="3600">
                    <a:latin typeface="Times New Roman" panose="02020603050405020304" pitchFamily="18" charset="0"/>
                  </a:rPr>
                  <a:t>u zi </a:t>
                </a:r>
                <a:endParaRPr lang="en-US" altLang="zh-CN" sz="3600">
                  <a:latin typeface="Times New Roman" panose="02020603050405020304" pitchFamily="18" charset="0"/>
                </a:endParaRPr>
              </a:p>
            </p:txBody>
          </p:sp>
          <p:sp>
            <p:nvSpPr>
              <p:cNvPr id="112658" name="Rectangle 18"/>
              <p:cNvSpPr>
                <a:spLocks noChangeArrowheads="1"/>
              </p:cNvSpPr>
              <p:nvPr/>
            </p:nvSpPr>
            <p:spPr bwMode="auto">
              <a:xfrm>
                <a:off x="0" y="0"/>
                <a:ext cx="1056" cy="768"/>
              </a:xfrm>
              <a:prstGeom prst="rect">
                <a:avLst/>
              </a:prstGeom>
              <a:noFill/>
              <a:ln w="9525">
                <a:solidFill>
                  <a:schemeClr val="accent1"/>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pSp>
      <p:grpSp>
        <p:nvGrpSpPr>
          <p:cNvPr id="112659" name="Group 19"/>
          <p:cNvGrpSpPr/>
          <p:nvPr/>
        </p:nvGrpSpPr>
        <p:grpSpPr bwMode="auto">
          <a:xfrm>
            <a:off x="3962400" y="5562600"/>
            <a:ext cx="1676400" cy="1250950"/>
            <a:chOff x="0" y="0"/>
            <a:chExt cx="1056" cy="788"/>
          </a:xfrm>
        </p:grpSpPr>
        <p:sp>
          <p:nvSpPr>
            <p:cNvPr id="112660" name="Rectangle 20"/>
            <p:cNvSpPr>
              <a:spLocks noChangeArrowheads="1"/>
            </p:cNvSpPr>
            <p:nvPr/>
          </p:nvSpPr>
          <p:spPr bwMode="auto">
            <a:xfrm>
              <a:off x="0" y="0"/>
              <a:ext cx="1056" cy="768"/>
            </a:xfrm>
            <a:prstGeom prst="rect">
              <a:avLst/>
            </a:prstGeom>
            <a:noFill/>
            <a:ln w="9525">
              <a:solidFill>
                <a:schemeClr val="accent1"/>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12661" name="Text Box 21"/>
            <p:cNvSpPr txBox="1">
              <a:spLocks noChangeArrowheads="1"/>
            </p:cNvSpPr>
            <p:nvPr/>
          </p:nvSpPr>
          <p:spPr bwMode="auto">
            <a:xfrm>
              <a:off x="144" y="384"/>
              <a:ext cx="768"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r>
                <a:rPr lang="zh-CN" altLang="en-US" sz="3600">
                  <a:solidFill>
                    <a:srgbClr val="FF0000"/>
                  </a:solidFill>
                  <a:latin typeface="Times New Roman" panose="02020603050405020304" pitchFamily="18" charset="0"/>
                </a:rPr>
                <a:t>兔 子</a:t>
              </a:r>
              <a:endParaRPr lang="zh-CN" altLang="en-US" sz="3600">
                <a:solidFill>
                  <a:srgbClr val="FF0000"/>
                </a:solidFill>
                <a:latin typeface="Times New Roman" panose="02020603050405020304" pitchFamily="18" charset="0"/>
              </a:endParaRPr>
            </a:p>
          </p:txBody>
        </p:sp>
        <p:sp>
          <p:nvSpPr>
            <p:cNvPr id="112662" name="Text Box 22"/>
            <p:cNvSpPr txBox="1">
              <a:spLocks noChangeArrowheads="1"/>
            </p:cNvSpPr>
            <p:nvPr/>
          </p:nvSpPr>
          <p:spPr bwMode="auto">
            <a:xfrm>
              <a:off x="48" y="76"/>
              <a:ext cx="768"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r>
                <a:rPr lang="en-US" altLang="zh-CN" sz="3600">
                  <a:latin typeface="Times New Roman" panose="02020603050405020304" pitchFamily="18" charset="0"/>
                </a:rPr>
                <a:t>t</a:t>
              </a:r>
              <a:r>
                <a:rPr lang="en-US" altLang="zh-CN" sz="3600">
                  <a:latin typeface="Times New Roman" panose="02020603050405020304"/>
                </a:rPr>
                <a:t>ù</a:t>
              </a:r>
              <a:r>
                <a:rPr lang="en-US" altLang="zh-CN" sz="3600">
                  <a:latin typeface="Times New Roman" panose="02020603050405020304" pitchFamily="18" charset="0"/>
                </a:rPr>
                <a:t> zi </a:t>
              </a:r>
              <a:endParaRPr lang="en-US" altLang="zh-CN" sz="3600">
                <a:latin typeface="Times New Roman" panose="02020603050405020304" pitchFamily="18" charset="0"/>
              </a:endParaRPr>
            </a:p>
          </p:txBody>
        </p:sp>
      </p:grpSp>
      <p:grpSp>
        <p:nvGrpSpPr>
          <p:cNvPr id="112663" name="Group 23"/>
          <p:cNvGrpSpPr/>
          <p:nvPr/>
        </p:nvGrpSpPr>
        <p:grpSpPr bwMode="auto">
          <a:xfrm>
            <a:off x="6324600" y="5562600"/>
            <a:ext cx="2133600" cy="1250950"/>
            <a:chOff x="0" y="0"/>
            <a:chExt cx="1344" cy="788"/>
          </a:xfrm>
        </p:grpSpPr>
        <p:sp>
          <p:nvSpPr>
            <p:cNvPr id="112664" name="Rectangle 24"/>
            <p:cNvSpPr>
              <a:spLocks noChangeArrowheads="1"/>
            </p:cNvSpPr>
            <p:nvPr/>
          </p:nvSpPr>
          <p:spPr bwMode="auto">
            <a:xfrm>
              <a:off x="240" y="0"/>
              <a:ext cx="1056" cy="768"/>
            </a:xfrm>
            <a:prstGeom prst="rect">
              <a:avLst/>
            </a:prstGeom>
            <a:noFill/>
            <a:ln w="9525">
              <a:solidFill>
                <a:schemeClr val="accent1"/>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12665" name="Text Box 25"/>
            <p:cNvSpPr txBox="1">
              <a:spLocks noChangeArrowheads="1"/>
            </p:cNvSpPr>
            <p:nvPr/>
          </p:nvSpPr>
          <p:spPr bwMode="auto">
            <a:xfrm>
              <a:off x="240" y="384"/>
              <a:ext cx="960"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r>
                <a:rPr lang="zh-CN" altLang="en-US" sz="3600">
                  <a:solidFill>
                    <a:srgbClr val="FF0000"/>
                  </a:solidFill>
                  <a:latin typeface="Times New Roman" panose="02020603050405020304" pitchFamily="18" charset="0"/>
                </a:rPr>
                <a:t>松  鼠</a:t>
              </a:r>
              <a:endParaRPr lang="zh-CN" altLang="en-US" sz="3600">
                <a:solidFill>
                  <a:srgbClr val="FF0000"/>
                </a:solidFill>
                <a:latin typeface="Times New Roman" panose="02020603050405020304" pitchFamily="18" charset="0"/>
              </a:endParaRPr>
            </a:p>
          </p:txBody>
        </p:sp>
        <p:sp>
          <p:nvSpPr>
            <p:cNvPr id="112666" name="Text Box 26"/>
            <p:cNvSpPr txBox="1">
              <a:spLocks noChangeArrowheads="1"/>
            </p:cNvSpPr>
            <p:nvPr/>
          </p:nvSpPr>
          <p:spPr bwMode="auto">
            <a:xfrm>
              <a:off x="0" y="76"/>
              <a:ext cx="1344"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r>
                <a:rPr lang="en-US" altLang="zh-CN" sz="3600">
                  <a:latin typeface="Times New Roman" panose="02020603050405020304" pitchFamily="18" charset="0"/>
                </a:rPr>
                <a:t>s</a:t>
              </a:r>
              <a:r>
                <a:rPr lang="en-US" altLang="zh-CN" sz="3600">
                  <a:latin typeface="宋体" panose="02010600030101010101" pitchFamily="2" charset="-122"/>
                </a:rPr>
                <a:t>ō</a:t>
              </a:r>
              <a:r>
                <a:rPr lang="en-US" altLang="zh-CN" sz="3600">
                  <a:latin typeface="Times New Roman" panose="02020603050405020304" pitchFamily="18" charset="0"/>
                </a:rPr>
                <a:t>n</a:t>
              </a:r>
              <a:r>
                <a:rPr lang="en-US" altLang="zh-CN" sz="3600">
                  <a:latin typeface="宋体" panose="02010600030101010101" pitchFamily="2" charset="-122"/>
                </a:rPr>
                <a:t>ɡ</a:t>
              </a:r>
              <a:r>
                <a:rPr lang="en-US" altLang="zh-CN" sz="3600">
                  <a:latin typeface="Times New Roman" panose="02020603050405020304" pitchFamily="18" charset="0"/>
                </a:rPr>
                <a:t> sh</a:t>
              </a:r>
              <a:r>
                <a:rPr lang="en-US" altLang="zh-CN" sz="3600">
                  <a:latin typeface="宋体" panose="02010600030101010101" pitchFamily="2" charset="-122"/>
                </a:rPr>
                <a:t>ǔ</a:t>
              </a:r>
              <a:r>
                <a:rPr lang="en-US" altLang="zh-CN" sz="3600">
                  <a:latin typeface="Times New Roman" panose="02020603050405020304" pitchFamily="18" charset="0"/>
                </a:rPr>
                <a:t>  </a:t>
              </a:r>
              <a:endParaRPr lang="en-US" altLang="zh-CN" sz="3600">
                <a:latin typeface="Times New Roman" panose="02020603050405020304" pitchFamily="18" charset="0"/>
              </a:endParaRPr>
            </a:p>
          </p:txBody>
        </p:sp>
      </p:grpSp>
      <p:sp>
        <p:nvSpPr>
          <p:cNvPr id="112667" name="Text Box 27"/>
          <p:cNvSpPr txBox="1">
            <a:spLocks noChangeArrowheads="1"/>
          </p:cNvSpPr>
          <p:nvPr/>
        </p:nvSpPr>
        <p:spPr bwMode="auto">
          <a:xfrm>
            <a:off x="5334000" y="1143000"/>
            <a:ext cx="587375" cy="823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pPr>
            <a:r>
              <a:rPr lang="zh-CN" altLang="en-US" sz="4800">
                <a:latin typeface="Times New Roman" panose="02020603050405020304" pitchFamily="18" charset="0"/>
              </a:rPr>
              <a:t>？</a:t>
            </a:r>
            <a:endParaRPr lang="zh-CN" altLang="en-US" sz="4800">
              <a:latin typeface="Times New Roman" panose="02020603050405020304" pitchFamily="18" charset="0"/>
            </a:endParaRPr>
          </a:p>
        </p:txBody>
      </p:sp>
      <p:sp>
        <p:nvSpPr>
          <p:cNvPr id="112668" name="Text Box 28"/>
          <p:cNvSpPr txBox="1">
            <a:spLocks noChangeArrowheads="1"/>
          </p:cNvSpPr>
          <p:nvPr/>
        </p:nvSpPr>
        <p:spPr bwMode="auto">
          <a:xfrm>
            <a:off x="5334000" y="1143000"/>
            <a:ext cx="587375" cy="823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pPr>
            <a:r>
              <a:rPr lang="zh-CN" altLang="en-US" sz="4800">
                <a:solidFill>
                  <a:srgbClr val="FF0000"/>
                </a:solidFill>
                <a:latin typeface="Times New Roman" panose="02020603050405020304" pitchFamily="18" charset="0"/>
              </a:rPr>
              <a:t>？</a:t>
            </a:r>
            <a:endParaRPr lang="zh-CN" altLang="en-US" sz="4800">
              <a:solidFill>
                <a:srgbClr val="FF0000"/>
              </a:solidFill>
              <a:latin typeface="Times New Roman" panose="02020603050405020304" pitchFamily="18" charset="0"/>
            </a:endParaRPr>
          </a:p>
        </p:txBody>
      </p:sp>
      <p:sp>
        <p:nvSpPr>
          <p:cNvPr id="112669" name="Text Box 29"/>
          <p:cNvSpPr txBox="1">
            <a:spLocks noChangeArrowheads="1"/>
          </p:cNvSpPr>
          <p:nvPr/>
        </p:nvSpPr>
        <p:spPr bwMode="auto">
          <a:xfrm>
            <a:off x="5334000" y="1143000"/>
            <a:ext cx="587375" cy="823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pPr>
            <a:r>
              <a:rPr lang="zh-CN" altLang="en-US" sz="4800">
                <a:latin typeface="Times New Roman" panose="02020603050405020304" pitchFamily="18" charset="0"/>
              </a:rPr>
              <a:t>？</a:t>
            </a:r>
            <a:endParaRPr lang="zh-CN" altLang="en-US" sz="4800">
              <a:latin typeface="Times New Roman" panose="02020603050405020304" pitchFamily="18" charset="0"/>
            </a:endParaRPr>
          </a:p>
        </p:txBody>
      </p:sp>
      <p:sp>
        <p:nvSpPr>
          <p:cNvPr id="112670" name="Text Box 30"/>
          <p:cNvSpPr txBox="1">
            <a:spLocks noChangeArrowheads="1"/>
          </p:cNvSpPr>
          <p:nvPr/>
        </p:nvSpPr>
        <p:spPr bwMode="auto">
          <a:xfrm>
            <a:off x="5334000" y="1143000"/>
            <a:ext cx="587375" cy="823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pPr>
            <a:r>
              <a:rPr lang="zh-CN" altLang="en-US" sz="4800">
                <a:solidFill>
                  <a:srgbClr val="FF0000"/>
                </a:solidFill>
                <a:latin typeface="Times New Roman" panose="02020603050405020304" pitchFamily="18" charset="0"/>
              </a:rPr>
              <a:t>？</a:t>
            </a:r>
            <a:endParaRPr lang="zh-CN" altLang="en-US" sz="4800">
              <a:solidFill>
                <a:srgbClr val="FF0000"/>
              </a:solidFill>
              <a:latin typeface="Times New Roman" panose="02020603050405020304" pitchFamily="18" charset="0"/>
            </a:endParaRPr>
          </a:p>
        </p:txBody>
      </p:sp>
      <p:sp>
        <p:nvSpPr>
          <p:cNvPr id="112671" name="Text Box 31"/>
          <p:cNvSpPr txBox="1">
            <a:spLocks noChangeArrowheads="1"/>
          </p:cNvSpPr>
          <p:nvPr/>
        </p:nvSpPr>
        <p:spPr bwMode="auto">
          <a:xfrm>
            <a:off x="5334000" y="1143000"/>
            <a:ext cx="587375" cy="823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pPr>
            <a:r>
              <a:rPr lang="zh-CN" altLang="en-US" sz="4800">
                <a:latin typeface="Times New Roman" panose="02020603050405020304" pitchFamily="18" charset="0"/>
              </a:rPr>
              <a:t>？</a:t>
            </a:r>
            <a:endParaRPr lang="zh-CN" altLang="en-US" sz="4800">
              <a:latin typeface="Times New Roman" panose="02020603050405020304" pitchFamily="18" charset="0"/>
            </a:endParaRPr>
          </a:p>
        </p:txBody>
      </p:sp>
      <p:sp>
        <p:nvSpPr>
          <p:cNvPr id="112672" name="Text Box 32"/>
          <p:cNvSpPr txBox="1">
            <a:spLocks noChangeArrowheads="1"/>
          </p:cNvSpPr>
          <p:nvPr/>
        </p:nvSpPr>
        <p:spPr bwMode="auto">
          <a:xfrm>
            <a:off x="5334000" y="1143000"/>
            <a:ext cx="587375" cy="823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pPr>
            <a:r>
              <a:rPr lang="zh-CN" altLang="en-US" sz="4800">
                <a:solidFill>
                  <a:srgbClr val="FF0000"/>
                </a:solidFill>
                <a:latin typeface="Times New Roman" panose="02020603050405020304" pitchFamily="18" charset="0"/>
              </a:rPr>
              <a:t>？</a:t>
            </a:r>
            <a:endParaRPr lang="zh-CN" altLang="en-US" sz="4800">
              <a:solidFill>
                <a:srgbClr val="FF0000"/>
              </a:solidFill>
              <a:latin typeface="Times New Roman" panose="02020603050405020304" pitchFamily="18" charset="0"/>
            </a:endParaRPr>
          </a:p>
        </p:txBody>
      </p:sp>
      <p:grpSp>
        <p:nvGrpSpPr>
          <p:cNvPr id="112673" name="Group 33"/>
          <p:cNvGrpSpPr/>
          <p:nvPr/>
        </p:nvGrpSpPr>
        <p:grpSpPr bwMode="auto">
          <a:xfrm>
            <a:off x="1371600" y="2057400"/>
            <a:ext cx="4473575" cy="823913"/>
            <a:chOff x="0" y="0"/>
            <a:chExt cx="2818" cy="519"/>
          </a:xfrm>
        </p:grpSpPr>
        <p:sp>
          <p:nvSpPr>
            <p:cNvPr id="112674" name="Text Box 34"/>
            <p:cNvSpPr txBox="1">
              <a:spLocks noChangeArrowheads="1"/>
            </p:cNvSpPr>
            <p:nvPr/>
          </p:nvSpPr>
          <p:spPr bwMode="auto">
            <a:xfrm>
              <a:off x="0" y="0"/>
              <a:ext cx="2592" cy="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r>
                <a:rPr lang="zh-CN" altLang="en-US" sz="4400">
                  <a:latin typeface="Times New Roman" panose="02020603050405020304" pitchFamily="18" charset="0"/>
                </a:rPr>
                <a:t>谁  的  尾  巴  短</a:t>
              </a:r>
              <a:endParaRPr lang="zh-CN" altLang="en-US" sz="4400">
                <a:latin typeface="Times New Roman" panose="02020603050405020304" pitchFamily="18" charset="0"/>
              </a:endParaRPr>
            </a:p>
          </p:txBody>
        </p:sp>
        <p:sp>
          <p:nvSpPr>
            <p:cNvPr id="112675" name="Text Box 35"/>
            <p:cNvSpPr txBox="1">
              <a:spLocks noChangeArrowheads="1"/>
            </p:cNvSpPr>
            <p:nvPr/>
          </p:nvSpPr>
          <p:spPr bwMode="auto">
            <a:xfrm>
              <a:off x="2448" y="0"/>
              <a:ext cx="370" cy="5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pPr>
              <a:r>
                <a:rPr lang="zh-CN" altLang="en-US" sz="4800">
                  <a:latin typeface="Times New Roman" panose="02020603050405020304" pitchFamily="18" charset="0"/>
                </a:rPr>
                <a:t>？</a:t>
              </a:r>
              <a:endParaRPr lang="zh-CN" altLang="en-US" sz="4800">
                <a:latin typeface="Times New Roman" panose="02020603050405020304" pitchFamily="18" charset="0"/>
              </a:endParaRPr>
            </a:p>
          </p:txBody>
        </p:sp>
      </p:grpSp>
      <p:grpSp>
        <p:nvGrpSpPr>
          <p:cNvPr id="112676" name="Group 36"/>
          <p:cNvGrpSpPr/>
          <p:nvPr/>
        </p:nvGrpSpPr>
        <p:grpSpPr bwMode="auto">
          <a:xfrm>
            <a:off x="4648200" y="2667000"/>
            <a:ext cx="4549775" cy="1190625"/>
            <a:chOff x="0" y="0"/>
            <a:chExt cx="2866" cy="750"/>
          </a:xfrm>
        </p:grpSpPr>
        <p:sp>
          <p:nvSpPr>
            <p:cNvPr id="112677" name="Text Box 37"/>
            <p:cNvSpPr txBox="1">
              <a:spLocks noChangeArrowheads="1"/>
            </p:cNvSpPr>
            <p:nvPr/>
          </p:nvSpPr>
          <p:spPr bwMode="auto">
            <a:xfrm>
              <a:off x="0" y="0"/>
              <a:ext cx="2688" cy="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r>
                <a:rPr lang="en-US" altLang="zh-CN" sz="3600">
                  <a:latin typeface="Times New Roman" panose="02020603050405020304" pitchFamily="18" charset="0"/>
                </a:rPr>
                <a:t>hǎo xi</a:t>
              </a:r>
              <a:r>
                <a:rPr lang="en-US" altLang="zh-CN" sz="3600">
                  <a:latin typeface="Times New Roman" panose="02020603050405020304"/>
                </a:rPr>
                <a:t>à</a:t>
              </a:r>
              <a:r>
                <a:rPr lang="en-US" altLang="zh-CN" sz="3600">
                  <a:latin typeface="Times New Roman" panose="02020603050405020304" pitchFamily="18" charset="0"/>
                </a:rPr>
                <a:t>n</a:t>
              </a:r>
              <a:r>
                <a:rPr lang="en-US" altLang="zh-CN" sz="3600">
                  <a:latin typeface="宋体" panose="02010600030101010101" pitchFamily="2" charset="-122"/>
                </a:rPr>
                <a:t>ɡ</a:t>
              </a:r>
              <a:r>
                <a:rPr lang="en-US" altLang="zh-CN" sz="3600">
                  <a:latin typeface="Times New Roman" panose="02020603050405020304" pitchFamily="18" charset="0"/>
                </a:rPr>
                <a:t> yì   bǎ  sǎn</a:t>
              </a:r>
              <a:endParaRPr lang="en-US" altLang="zh-CN" sz="3600">
                <a:latin typeface="Times New Roman" panose="02020603050405020304" pitchFamily="18" charset="0"/>
              </a:endParaRPr>
            </a:p>
            <a:p>
              <a:pPr algn="just"/>
              <a:endParaRPr lang="en-US" altLang="zh-CN" sz="3600">
                <a:latin typeface="Times New Roman" panose="02020603050405020304" pitchFamily="18" charset="0"/>
              </a:endParaRPr>
            </a:p>
          </p:txBody>
        </p:sp>
        <p:sp>
          <p:nvSpPr>
            <p:cNvPr id="112678" name="Text Box 38"/>
            <p:cNvSpPr txBox="1">
              <a:spLocks noChangeArrowheads="1"/>
            </p:cNvSpPr>
            <p:nvPr/>
          </p:nvSpPr>
          <p:spPr bwMode="auto">
            <a:xfrm>
              <a:off x="2496" y="201"/>
              <a:ext cx="370" cy="5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pPr>
              <a:r>
                <a:rPr lang="zh-CN" altLang="en-US" sz="4800">
                  <a:latin typeface="Times New Roman" panose="02020603050405020304" pitchFamily="18" charset="0"/>
                </a:rPr>
                <a:t>？</a:t>
              </a:r>
              <a:endParaRPr lang="zh-CN" altLang="en-US" sz="4800">
                <a:latin typeface="Times New Roman" panose="02020603050405020304" pitchFamily="18" charset="0"/>
              </a:endParaRPr>
            </a:p>
          </p:txBody>
        </p:sp>
      </p:grpSp>
      <p:sp>
        <p:nvSpPr>
          <p:cNvPr id="112679" name="Text Box 39"/>
          <p:cNvSpPr txBox="1">
            <a:spLocks noChangeArrowheads="1"/>
          </p:cNvSpPr>
          <p:nvPr/>
        </p:nvSpPr>
        <p:spPr bwMode="auto">
          <a:xfrm>
            <a:off x="5257800" y="2057400"/>
            <a:ext cx="587375" cy="823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pPr>
            <a:r>
              <a:rPr lang="zh-CN" altLang="en-US" sz="4800">
                <a:solidFill>
                  <a:srgbClr val="FF0000"/>
                </a:solidFill>
                <a:latin typeface="Times New Roman" panose="02020603050405020304" pitchFamily="18" charset="0"/>
              </a:rPr>
              <a:t>？</a:t>
            </a:r>
            <a:endParaRPr lang="zh-CN" altLang="en-US" sz="4800">
              <a:solidFill>
                <a:srgbClr val="FF0000"/>
              </a:solidFill>
              <a:latin typeface="Times New Roman" panose="02020603050405020304" pitchFamily="18" charset="0"/>
            </a:endParaRPr>
          </a:p>
        </p:txBody>
      </p:sp>
      <p:sp>
        <p:nvSpPr>
          <p:cNvPr id="112680" name="Text Box 40"/>
          <p:cNvSpPr txBox="1">
            <a:spLocks noChangeArrowheads="1"/>
          </p:cNvSpPr>
          <p:nvPr/>
        </p:nvSpPr>
        <p:spPr bwMode="auto">
          <a:xfrm>
            <a:off x="5257800" y="2057400"/>
            <a:ext cx="587375" cy="823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pPr>
            <a:r>
              <a:rPr lang="zh-CN" altLang="en-US" sz="4800">
                <a:solidFill>
                  <a:srgbClr val="FF0000"/>
                </a:solidFill>
                <a:latin typeface="Times New Roman" panose="02020603050405020304" pitchFamily="18" charset="0"/>
              </a:rPr>
              <a:t>？</a:t>
            </a:r>
            <a:endParaRPr lang="zh-CN" altLang="en-US" sz="4800">
              <a:solidFill>
                <a:srgbClr val="FF0000"/>
              </a:solidFill>
              <a:latin typeface="Times New Roman" panose="02020603050405020304" pitchFamily="18" charset="0"/>
            </a:endParaRPr>
          </a:p>
        </p:txBody>
      </p:sp>
      <p:sp>
        <p:nvSpPr>
          <p:cNvPr id="112681" name="Text Box 41"/>
          <p:cNvSpPr txBox="1">
            <a:spLocks noChangeArrowheads="1"/>
          </p:cNvSpPr>
          <p:nvPr/>
        </p:nvSpPr>
        <p:spPr bwMode="auto">
          <a:xfrm>
            <a:off x="5257800" y="2057400"/>
            <a:ext cx="587375" cy="823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pPr>
            <a:r>
              <a:rPr lang="zh-CN" altLang="en-US" sz="4800">
                <a:solidFill>
                  <a:srgbClr val="FF0000"/>
                </a:solidFill>
                <a:latin typeface="Times New Roman" panose="02020603050405020304" pitchFamily="18" charset="0"/>
              </a:rPr>
              <a:t>？</a:t>
            </a:r>
            <a:endParaRPr lang="zh-CN" altLang="en-US" sz="4800">
              <a:solidFill>
                <a:srgbClr val="FF0000"/>
              </a:solidFill>
              <a:latin typeface="Times New Roman" panose="02020603050405020304" pitchFamily="18" charset="0"/>
            </a:endParaRPr>
          </a:p>
        </p:txBody>
      </p:sp>
      <p:sp>
        <p:nvSpPr>
          <p:cNvPr id="112682" name="Text Box 42"/>
          <p:cNvSpPr txBox="1">
            <a:spLocks noChangeArrowheads="1"/>
          </p:cNvSpPr>
          <p:nvPr/>
        </p:nvSpPr>
        <p:spPr bwMode="auto">
          <a:xfrm>
            <a:off x="5257800" y="2057400"/>
            <a:ext cx="587375" cy="823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pPr>
            <a:r>
              <a:rPr lang="zh-CN" altLang="en-US" sz="4800">
                <a:solidFill>
                  <a:srgbClr val="FF0000"/>
                </a:solidFill>
                <a:latin typeface="Times New Roman" panose="02020603050405020304" pitchFamily="18" charset="0"/>
              </a:rPr>
              <a:t>？</a:t>
            </a:r>
            <a:endParaRPr lang="zh-CN" altLang="en-US" sz="4800">
              <a:solidFill>
                <a:srgbClr val="FF0000"/>
              </a:solidFill>
              <a:latin typeface="Times New Roman" panose="02020603050405020304" pitchFamily="18" charset="0"/>
            </a:endParaRPr>
          </a:p>
        </p:txBody>
      </p:sp>
      <p:sp>
        <p:nvSpPr>
          <p:cNvPr id="112683" name="Text Box 43"/>
          <p:cNvSpPr txBox="1">
            <a:spLocks noChangeArrowheads="1"/>
          </p:cNvSpPr>
          <p:nvPr/>
        </p:nvSpPr>
        <p:spPr bwMode="auto">
          <a:xfrm>
            <a:off x="5257800" y="2057400"/>
            <a:ext cx="587375" cy="823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pPr>
            <a:r>
              <a:rPr lang="zh-CN" altLang="en-US" sz="4800">
                <a:solidFill>
                  <a:srgbClr val="FF0000"/>
                </a:solidFill>
                <a:latin typeface="Times New Roman" panose="02020603050405020304" pitchFamily="18" charset="0"/>
              </a:rPr>
              <a:t>？</a:t>
            </a:r>
            <a:endParaRPr lang="zh-CN" altLang="en-US" sz="4800">
              <a:solidFill>
                <a:srgbClr val="FF0000"/>
              </a:solidFill>
              <a:latin typeface="Times New Roman" panose="02020603050405020304" pitchFamily="18" charset="0"/>
            </a:endParaRPr>
          </a:p>
        </p:txBody>
      </p:sp>
      <p:sp>
        <p:nvSpPr>
          <p:cNvPr id="112684" name="Text Box 44"/>
          <p:cNvSpPr txBox="1">
            <a:spLocks noChangeArrowheads="1"/>
          </p:cNvSpPr>
          <p:nvPr/>
        </p:nvSpPr>
        <p:spPr bwMode="auto">
          <a:xfrm>
            <a:off x="5257800" y="2057400"/>
            <a:ext cx="587375" cy="823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pPr>
            <a:r>
              <a:rPr lang="zh-CN" altLang="en-US" sz="4800">
                <a:solidFill>
                  <a:srgbClr val="FF0000"/>
                </a:solidFill>
                <a:latin typeface="Times New Roman" panose="02020603050405020304" pitchFamily="18" charset="0"/>
              </a:rPr>
              <a:t>？</a:t>
            </a:r>
            <a:endParaRPr lang="zh-CN" altLang="en-US" sz="4800">
              <a:solidFill>
                <a:srgbClr val="FF0000"/>
              </a:solidFill>
              <a:latin typeface="Times New Roman" panose="02020603050405020304" pitchFamily="18" charset="0"/>
            </a:endParaRPr>
          </a:p>
        </p:txBody>
      </p:sp>
      <p:sp>
        <p:nvSpPr>
          <p:cNvPr id="112685" name="Text Box 45"/>
          <p:cNvSpPr txBox="1">
            <a:spLocks noChangeArrowheads="1"/>
          </p:cNvSpPr>
          <p:nvPr/>
        </p:nvSpPr>
        <p:spPr bwMode="auto">
          <a:xfrm>
            <a:off x="8610600" y="2986088"/>
            <a:ext cx="587375" cy="823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pPr>
            <a:r>
              <a:rPr lang="zh-CN" altLang="en-US" sz="4800">
                <a:solidFill>
                  <a:srgbClr val="FF0000"/>
                </a:solidFill>
                <a:latin typeface="Times New Roman" panose="02020603050405020304" pitchFamily="18" charset="0"/>
              </a:rPr>
              <a:t>？</a:t>
            </a:r>
            <a:endParaRPr lang="zh-CN" altLang="en-US" sz="4800">
              <a:solidFill>
                <a:srgbClr val="FF0000"/>
              </a:solidFill>
              <a:latin typeface="Times New Roman" panose="02020603050405020304" pitchFamily="18" charset="0"/>
            </a:endParaRPr>
          </a:p>
        </p:txBody>
      </p:sp>
      <p:sp>
        <p:nvSpPr>
          <p:cNvPr id="112686" name="Text Box 46"/>
          <p:cNvSpPr txBox="1">
            <a:spLocks noChangeArrowheads="1"/>
          </p:cNvSpPr>
          <p:nvPr/>
        </p:nvSpPr>
        <p:spPr bwMode="auto">
          <a:xfrm>
            <a:off x="8610600" y="2986088"/>
            <a:ext cx="587375" cy="823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pPr>
            <a:r>
              <a:rPr lang="zh-CN" altLang="en-US" sz="4800">
                <a:solidFill>
                  <a:srgbClr val="FF0000"/>
                </a:solidFill>
                <a:latin typeface="Times New Roman" panose="02020603050405020304" pitchFamily="18" charset="0"/>
              </a:rPr>
              <a:t>？</a:t>
            </a:r>
            <a:endParaRPr lang="zh-CN" altLang="en-US" sz="4800">
              <a:solidFill>
                <a:srgbClr val="FF0000"/>
              </a:solidFill>
              <a:latin typeface="Times New Roman" panose="02020603050405020304" pitchFamily="18" charset="0"/>
            </a:endParaRPr>
          </a:p>
        </p:txBody>
      </p:sp>
      <p:sp>
        <p:nvSpPr>
          <p:cNvPr id="112687" name="Text Box 47"/>
          <p:cNvSpPr txBox="1">
            <a:spLocks noChangeArrowheads="1"/>
          </p:cNvSpPr>
          <p:nvPr/>
        </p:nvSpPr>
        <p:spPr bwMode="auto">
          <a:xfrm>
            <a:off x="8610600" y="2986088"/>
            <a:ext cx="587375" cy="823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pPr>
            <a:r>
              <a:rPr lang="zh-CN" altLang="en-US" sz="4800">
                <a:solidFill>
                  <a:srgbClr val="FF0000"/>
                </a:solidFill>
                <a:latin typeface="Times New Roman" panose="02020603050405020304" pitchFamily="18" charset="0"/>
              </a:rPr>
              <a:t>？</a:t>
            </a:r>
            <a:endParaRPr lang="zh-CN" altLang="en-US" sz="4800">
              <a:solidFill>
                <a:srgbClr val="FF0000"/>
              </a:solidFill>
              <a:latin typeface="Times New Roman" panose="02020603050405020304" pitchFamily="18" charset="0"/>
            </a:endParaRPr>
          </a:p>
        </p:txBody>
      </p:sp>
      <p:sp>
        <p:nvSpPr>
          <p:cNvPr id="112688" name="Text Box 48"/>
          <p:cNvSpPr txBox="1">
            <a:spLocks noChangeArrowheads="1"/>
          </p:cNvSpPr>
          <p:nvPr/>
        </p:nvSpPr>
        <p:spPr bwMode="auto">
          <a:xfrm>
            <a:off x="8610600" y="2986088"/>
            <a:ext cx="587375" cy="823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pPr>
            <a:r>
              <a:rPr lang="zh-CN" altLang="en-US" sz="4800">
                <a:solidFill>
                  <a:srgbClr val="FF0000"/>
                </a:solidFill>
                <a:latin typeface="Times New Roman" panose="02020603050405020304" pitchFamily="18" charset="0"/>
              </a:rPr>
              <a:t>？</a:t>
            </a:r>
            <a:endParaRPr lang="zh-CN" altLang="en-US" sz="4800">
              <a:solidFill>
                <a:srgbClr val="FF0000"/>
              </a:solidFill>
              <a:latin typeface="Times New Roman" panose="02020603050405020304" pitchFamily="18" charset="0"/>
            </a:endParaRPr>
          </a:p>
        </p:txBody>
      </p:sp>
      <p:sp>
        <p:nvSpPr>
          <p:cNvPr id="112689" name="Text Box 49"/>
          <p:cNvSpPr txBox="1">
            <a:spLocks noChangeArrowheads="1"/>
          </p:cNvSpPr>
          <p:nvPr/>
        </p:nvSpPr>
        <p:spPr bwMode="auto">
          <a:xfrm>
            <a:off x="8610600" y="2986088"/>
            <a:ext cx="587375" cy="823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pPr>
            <a:r>
              <a:rPr lang="zh-CN" altLang="en-US" sz="4800">
                <a:solidFill>
                  <a:srgbClr val="FF0000"/>
                </a:solidFill>
                <a:latin typeface="Times New Roman" panose="02020603050405020304" pitchFamily="18" charset="0"/>
              </a:rPr>
              <a:t>？</a:t>
            </a:r>
            <a:endParaRPr lang="zh-CN" altLang="en-US" sz="4800">
              <a:solidFill>
                <a:srgbClr val="FF0000"/>
              </a:solidFill>
              <a:latin typeface="Times New Roman" panose="02020603050405020304" pitchFamily="18" charset="0"/>
            </a:endParaRPr>
          </a:p>
        </p:txBody>
      </p:sp>
      <p:sp>
        <p:nvSpPr>
          <p:cNvPr id="112690" name="Text Box 50"/>
          <p:cNvSpPr txBox="1">
            <a:spLocks noChangeArrowheads="1"/>
          </p:cNvSpPr>
          <p:nvPr/>
        </p:nvSpPr>
        <p:spPr bwMode="auto">
          <a:xfrm>
            <a:off x="8610600" y="2986088"/>
            <a:ext cx="587375" cy="823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pPr>
            <a:r>
              <a:rPr lang="zh-CN" altLang="en-US" sz="4800">
                <a:solidFill>
                  <a:srgbClr val="FF0000"/>
                </a:solidFill>
                <a:latin typeface="Times New Roman" panose="02020603050405020304" pitchFamily="18" charset="0"/>
              </a:rPr>
              <a:t>？</a:t>
            </a:r>
            <a:endParaRPr lang="zh-CN" altLang="en-US" sz="4800">
              <a:solidFill>
                <a:srgbClr val="FF0000"/>
              </a:solidFill>
              <a:latin typeface="Times New Roman" panose="02020603050405020304" pitchFamily="18" charset="0"/>
            </a:endParaRPr>
          </a:p>
        </p:txBody>
      </p:sp>
      <p:sp>
        <p:nvSpPr>
          <p:cNvPr id="112691" name="Text Box 51"/>
          <p:cNvSpPr txBox="1">
            <a:spLocks noChangeArrowheads="1"/>
          </p:cNvSpPr>
          <p:nvPr/>
        </p:nvSpPr>
        <p:spPr bwMode="auto">
          <a:xfrm>
            <a:off x="838200" y="2743200"/>
            <a:ext cx="2603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a:r>
              <a:rPr lang="en-US" altLang="zh-CN" sz="2400">
                <a:latin typeface="Times New Roman" panose="02020603050405020304" pitchFamily="18" charset="0"/>
              </a:rPr>
              <a:t> </a:t>
            </a:r>
            <a:endParaRPr lang="en-US" altLang="zh-CN" sz="2400">
              <a:latin typeface="Times New Roman" panose="02020603050405020304" pitchFamily="18" charset="0"/>
            </a:endParaRPr>
          </a:p>
        </p:txBody>
      </p:sp>
      <p:sp>
        <p:nvSpPr>
          <p:cNvPr id="112692" name="AutoShape 52">
            <a:hlinkClick r:id="" action="ppaction://hlinkshowjump?jump=lastslideviewed" highlightClick="1"/>
          </p:cNvPr>
          <p:cNvSpPr>
            <a:spLocks noChangeArrowheads="1"/>
          </p:cNvSpPr>
          <p:nvPr/>
        </p:nvSpPr>
        <p:spPr bwMode="auto">
          <a:xfrm>
            <a:off x="8820150" y="6524625"/>
            <a:ext cx="323850" cy="333375"/>
          </a:xfrm>
          <a:prstGeom prst="actionButtonReturn">
            <a:avLst/>
          </a:prstGeom>
          <a:solidFill>
            <a:schemeClr val="accent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12693" name="Rectangle 53"/>
          <p:cNvSpPr>
            <a:spLocks noGrp="1" noRot="1" noChangeArrowheads="1"/>
          </p:cNvSpPr>
          <p:nvPr>
            <p:ph type="title" idx="4294967295"/>
          </p:nvPr>
        </p:nvSpPr>
        <p:spPr>
          <a:xfrm>
            <a:off x="4427538" y="0"/>
            <a:ext cx="957262" cy="320675"/>
          </a:xfrm>
        </p:spPr>
        <p:txBody>
          <a:bodyPr/>
          <a:lstStyle/>
          <a:p>
            <a:r>
              <a:rPr lang="zh-CN" altLang="en-US" sz="1400">
                <a:solidFill>
                  <a:schemeClr val="bg1"/>
                </a:solidFill>
              </a:rPr>
              <a:t>学习课文</a:t>
            </a:r>
            <a:endParaRPr lang="zh-CN" altLang="en-US" sz="1400">
              <a:solidFill>
                <a:schemeClr val="bg1"/>
              </a:solidFill>
            </a:endParaRPr>
          </a:p>
        </p:txBody>
      </p:sp>
    </p:spTree>
  </p:cSld>
  <p:clrMapOvr>
    <a:masterClrMapping/>
  </p:clrMapOvr>
  <p:transition>
    <p:blinds dir="vert"/>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3666" name="Picture 2" descr="Q_010"/>
          <p:cNvPicPr>
            <a:picLocks noChangeAspect="1" noChangeArrowheads="1" noCrop="1"/>
          </p:cNvPicPr>
          <p:nvPr/>
        </p:nvPicPr>
        <p:blipFill>
          <a:blip r:embed="rId1"/>
          <a:srcRect/>
          <a:stretch>
            <a:fillRect/>
          </a:stretch>
        </p:blipFill>
        <p:spPr bwMode="auto">
          <a:xfrm>
            <a:off x="228600" y="76200"/>
            <a:ext cx="1449388" cy="2286000"/>
          </a:xfrm>
          <a:prstGeom prst="rect">
            <a:avLst/>
          </a:prstGeom>
          <a:noFill/>
          <a:extLst>
            <a:ext uri="{909E8E84-426E-40DD-AFC4-6F175D3DCCD1}">
              <a14:hiddenFill xmlns:a14="http://schemas.microsoft.com/office/drawing/2010/main">
                <a:solidFill>
                  <a:srgbClr val="FFFFFF"/>
                </a:solidFill>
              </a14:hiddenFill>
            </a:ext>
          </a:extLst>
        </p:spPr>
      </p:pic>
      <p:pic>
        <p:nvPicPr>
          <p:cNvPr id="113667" name="Picture 3" descr="Q_011"/>
          <p:cNvPicPr>
            <a:picLocks noChangeAspect="1" noChangeArrowheads="1" noCrop="1"/>
          </p:cNvPicPr>
          <p:nvPr/>
        </p:nvPicPr>
        <p:blipFill>
          <a:blip r:embed="rId2"/>
          <a:srcRect/>
          <a:stretch>
            <a:fillRect/>
          </a:stretch>
        </p:blipFill>
        <p:spPr bwMode="auto">
          <a:xfrm>
            <a:off x="7391400" y="5029200"/>
            <a:ext cx="1295400" cy="1295400"/>
          </a:xfrm>
          <a:prstGeom prst="rect">
            <a:avLst/>
          </a:prstGeom>
          <a:noFill/>
          <a:extLst>
            <a:ext uri="{909E8E84-426E-40DD-AFC4-6F175D3DCCD1}">
              <a14:hiddenFill xmlns:a14="http://schemas.microsoft.com/office/drawing/2010/main">
                <a:solidFill>
                  <a:srgbClr val="FFFFFF"/>
                </a:solidFill>
              </a14:hiddenFill>
            </a:ext>
          </a:extLst>
        </p:spPr>
      </p:pic>
      <p:sp>
        <p:nvSpPr>
          <p:cNvPr id="113668" name="WordArt 4"/>
          <p:cNvSpPr>
            <a:spLocks noChangeArrowheads="1" noChangeShapeType="1" noTextEdit="1"/>
          </p:cNvSpPr>
          <p:nvPr/>
        </p:nvSpPr>
        <p:spPr bwMode="auto">
          <a:xfrm>
            <a:off x="2057400" y="1066800"/>
            <a:ext cx="6324600" cy="1371600"/>
          </a:xfrm>
          <a:prstGeom prst="rect">
            <a:avLst/>
          </a:prstGeom>
        </p:spPr>
        <p:txBody>
          <a:bodyPr wrap="none" fromWordArt="1">
            <a:prstTxWarp prst="textPlain">
              <a:avLst>
                <a:gd name="adj" fmla="val 50000"/>
              </a:avLst>
            </a:prstTxWarp>
          </a:bodyPr>
          <a:lstStyle/>
          <a:p>
            <a:pPr algn="ctr"/>
            <a:r>
              <a:rPr lang="zh-CN" altLang="en-US" sz="3600" kern="10">
                <a:ln w="12700">
                  <a:solidFill>
                    <a:srgbClr val="3333CC"/>
                  </a:solidFill>
                  <a:round/>
                </a:ln>
                <a:solidFill>
                  <a:srgbClr val="B2B2B2">
                    <a:alpha val="50000"/>
                  </a:srgbClr>
                </a:solidFill>
                <a:effectLst>
                  <a:outerShdw dist="45791" dir="2021404" algn="ctr" rotWithShape="0">
                    <a:srgbClr val="9999FF"/>
                  </a:outerShdw>
                </a:effectLst>
                <a:latin typeface="宋体" panose="02010600030101010101" pitchFamily="2" charset="-122"/>
                <a:ea typeface="宋体" panose="02010600030101010101" pitchFamily="2" charset="-122"/>
              </a:rPr>
              <a:t>这个像小耳朵一样的符号叫 </a:t>
            </a:r>
            <a:endParaRPr lang="zh-CN" altLang="en-US" sz="3600" kern="10">
              <a:ln w="12700">
                <a:solidFill>
                  <a:srgbClr val="3333CC"/>
                </a:solidFill>
                <a:round/>
              </a:ln>
              <a:solidFill>
                <a:srgbClr val="B2B2B2">
                  <a:alpha val="50000"/>
                </a:srgbClr>
              </a:solidFill>
              <a:effectLst>
                <a:outerShdw dist="45791" dir="2021404" algn="ctr" rotWithShape="0">
                  <a:srgbClr val="9999FF"/>
                </a:outerShdw>
              </a:effectLst>
              <a:latin typeface="宋体" panose="02010600030101010101" pitchFamily="2" charset="-122"/>
              <a:ea typeface="宋体" panose="02010600030101010101" pitchFamily="2" charset="-122"/>
            </a:endParaRPr>
          </a:p>
        </p:txBody>
      </p:sp>
      <p:sp>
        <p:nvSpPr>
          <p:cNvPr id="113669" name="WordArt 5"/>
          <p:cNvSpPr>
            <a:spLocks noChangeArrowheads="1" noChangeShapeType="1" noTextEdit="1"/>
          </p:cNvSpPr>
          <p:nvPr/>
        </p:nvSpPr>
        <p:spPr bwMode="auto">
          <a:xfrm>
            <a:off x="914400" y="2819400"/>
            <a:ext cx="2133600" cy="1524000"/>
          </a:xfrm>
          <a:prstGeom prst="rect">
            <a:avLst/>
          </a:prstGeom>
        </p:spPr>
        <p:txBody>
          <a:bodyPr wrap="none" fromWordArt="1">
            <a:prstTxWarp prst="textPlain">
              <a:avLst>
                <a:gd name="adj" fmla="val 50000"/>
              </a:avLst>
            </a:prstTxWarp>
          </a:bodyPr>
          <a:lstStyle/>
          <a:p>
            <a:pPr algn="ctr"/>
            <a:r>
              <a:rPr lang="zh-CN" altLang="en-US" sz="3600" kern="10">
                <a:ln w="19050">
                  <a:solidFill>
                    <a:srgbClr val="99CCFF"/>
                  </a:solidFill>
                  <a:round/>
                </a:ln>
                <a:solidFill>
                  <a:srgbClr val="FF00FF"/>
                </a:solidFill>
                <a:effectLst>
                  <a:outerShdw dist="35921" dir="2700000" algn="ctr" rotWithShape="0">
                    <a:srgbClr val="990000"/>
                  </a:outerShdw>
                </a:effectLst>
                <a:latin typeface="宋体" panose="02010600030101010101" pitchFamily="2" charset="-122"/>
                <a:ea typeface="宋体" panose="02010600030101010101" pitchFamily="2" charset="-122"/>
              </a:rPr>
              <a:t>问号</a:t>
            </a:r>
            <a:endParaRPr lang="zh-CN" altLang="en-US" sz="3600" kern="10">
              <a:ln w="19050">
                <a:solidFill>
                  <a:srgbClr val="99CCFF"/>
                </a:solidFill>
                <a:round/>
              </a:ln>
              <a:solidFill>
                <a:srgbClr val="FF00FF"/>
              </a:solidFill>
              <a:effectLst>
                <a:outerShdw dist="35921" dir="2700000" algn="ctr" rotWithShape="0">
                  <a:srgbClr val="990000"/>
                </a:outerShdw>
              </a:effectLst>
              <a:latin typeface="宋体" panose="02010600030101010101" pitchFamily="2" charset="-122"/>
              <a:ea typeface="宋体" panose="02010600030101010101" pitchFamily="2" charset="-122"/>
            </a:endParaRPr>
          </a:p>
        </p:txBody>
      </p:sp>
      <p:sp>
        <p:nvSpPr>
          <p:cNvPr id="113670" name="WordArt 6"/>
          <p:cNvSpPr>
            <a:spLocks noChangeArrowheads="1" noChangeShapeType="1" noTextEdit="1"/>
          </p:cNvSpPr>
          <p:nvPr/>
        </p:nvSpPr>
        <p:spPr bwMode="auto">
          <a:xfrm>
            <a:off x="1143000" y="4724400"/>
            <a:ext cx="5105400" cy="1066800"/>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zh-CN" altLang="en-US" sz="3600" kern="10">
                <a:ln w="9525">
                  <a:solidFill>
                    <a:srgbClr val="000000"/>
                  </a:solidFill>
                  <a:round/>
                </a:ln>
                <a:solidFill>
                  <a:srgbClr val="FFFFFF"/>
                </a:solidFill>
                <a:latin typeface="宋体" panose="02010600030101010101" pitchFamily="2" charset="-122"/>
                <a:ea typeface="宋体" panose="02010600030101010101" pitchFamily="2" charset="-122"/>
              </a:rPr>
              <a:t>在句末要把声音往上扬</a:t>
            </a:r>
            <a:endParaRPr lang="zh-CN" altLang="en-US" sz="3600" kern="10">
              <a:ln w="9525">
                <a:solidFill>
                  <a:srgbClr val="000000"/>
                </a:solidFill>
                <a:round/>
              </a:ln>
              <a:solidFill>
                <a:srgbClr val="FFFFFF"/>
              </a:solidFill>
              <a:latin typeface="宋体" panose="02010600030101010101" pitchFamily="2" charset="-122"/>
              <a:ea typeface="宋体" panose="02010600030101010101" pitchFamily="2" charset="-122"/>
            </a:endParaRPr>
          </a:p>
        </p:txBody>
      </p:sp>
      <p:sp>
        <p:nvSpPr>
          <p:cNvPr id="113671" name="WordArt 7"/>
          <p:cNvSpPr>
            <a:spLocks noChangeArrowheads="1" noChangeShapeType="1" noTextEdit="1"/>
          </p:cNvSpPr>
          <p:nvPr/>
        </p:nvSpPr>
        <p:spPr bwMode="auto">
          <a:xfrm>
            <a:off x="4343400" y="2971800"/>
            <a:ext cx="1447800" cy="1295400"/>
          </a:xfrm>
          <a:prstGeom prst="rect">
            <a:avLst/>
          </a:prstGeom>
          <a:extLst>
            <a:ext uri="{91240B29-F687-4F45-9708-019B960494DF}">
              <a14:hiddenLine xmlns:a14="http://schemas.microsoft.com/office/drawing/2010/main" w="9525">
                <a:solidFill>
                  <a:srgbClr val="000000"/>
                </a:solidFill>
                <a:round/>
              </a14:hiddenLine>
            </a:ext>
          </a:extLst>
        </p:spPr>
        <p:txBody>
          <a:bodyPr wrap="none" fromWordArt="1">
            <a:prstTxWarp prst="textPlain">
              <a:avLst>
                <a:gd name="adj" fmla="val 50000"/>
              </a:avLst>
            </a:prstTxWarp>
          </a:bodyPr>
          <a:lstStyle/>
          <a:p>
            <a:pPr algn="ctr"/>
            <a:r>
              <a:rPr lang="zh-CN" altLang="en-US" sz="3600" kern="10">
                <a:solidFill>
                  <a:srgbClr val="336699"/>
                </a:solidFill>
                <a:effectLst>
                  <a:outerShdw dist="45791" dir="2021404" algn="ctr" rotWithShape="0">
                    <a:srgbClr val="C0C0C0"/>
                  </a:outerShdw>
                </a:effectLst>
                <a:latin typeface="宋体" panose="02010600030101010101" pitchFamily="2" charset="-122"/>
                <a:ea typeface="宋体" panose="02010600030101010101" pitchFamily="2" charset="-122"/>
              </a:rPr>
              <a:t>？</a:t>
            </a:r>
            <a:endParaRPr lang="zh-CN" altLang="en-US" sz="3600" kern="10">
              <a:solidFill>
                <a:srgbClr val="336699"/>
              </a:solidFill>
              <a:effectLst>
                <a:outerShdw dist="45791" dir="2021404" algn="ctr" rotWithShape="0">
                  <a:srgbClr val="C0C0C0"/>
                </a:outerShdw>
              </a:effectLst>
              <a:latin typeface="宋体" panose="02010600030101010101" pitchFamily="2" charset="-122"/>
              <a:ea typeface="宋体" panose="02010600030101010101" pitchFamily="2" charset="-122"/>
            </a:endParaRPr>
          </a:p>
        </p:txBody>
      </p:sp>
      <p:sp>
        <p:nvSpPr>
          <p:cNvPr id="113672" name="Rectangle 8"/>
          <p:cNvSpPr>
            <a:spLocks noChangeArrowheads="1"/>
          </p:cNvSpPr>
          <p:nvPr/>
        </p:nvSpPr>
        <p:spPr bwMode="auto">
          <a:xfrm>
            <a:off x="6400800" y="4784725"/>
            <a:ext cx="949325"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6000" b="1">
                <a:solidFill>
                  <a:srgbClr val="FF33CC"/>
                </a:solidFill>
              </a:rPr>
              <a:t>↗</a:t>
            </a:r>
            <a:endParaRPr lang="en-US" altLang="zh-CN" sz="6000" b="1">
              <a:solidFill>
                <a:srgbClr val="FF33CC"/>
              </a:solidFill>
            </a:endParaRPr>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113669"/>
                                        </p:tgtEl>
                                        <p:attrNameLst>
                                          <p:attrName>style.visibility</p:attrName>
                                        </p:attrNameLst>
                                      </p:cBhvr>
                                      <p:to>
                                        <p:strVal val="visible"/>
                                      </p:to>
                                    </p:set>
                                    <p:animEffect transition="in" filter="barn(inHorizontal)">
                                      <p:cBhvr>
                                        <p:cTn id="7" dur="500"/>
                                        <p:tgtEl>
                                          <p:spTgt spid="113669"/>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13670"/>
                                        </p:tgtEl>
                                        <p:attrNameLst>
                                          <p:attrName>style.visibility</p:attrName>
                                        </p:attrNameLst>
                                      </p:cBhvr>
                                      <p:to>
                                        <p:strVal val="visible"/>
                                      </p:to>
                                    </p:set>
                                    <p:animEffect transition="in" filter="dissolve">
                                      <p:cBhvr>
                                        <p:cTn id="12" dur="500"/>
                                        <p:tgtEl>
                                          <p:spTgt spid="113670"/>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13672"/>
                                        </p:tgtEl>
                                        <p:attrNameLst>
                                          <p:attrName>style.visibility</p:attrName>
                                        </p:attrNameLst>
                                      </p:cBhvr>
                                      <p:to>
                                        <p:strVal val="visible"/>
                                      </p:to>
                                    </p:set>
                                    <p:anim calcmode="lin" valueType="num">
                                      <p:cBhvr additive="base">
                                        <p:cTn id="17" dur="500" fill="hold"/>
                                        <p:tgtEl>
                                          <p:spTgt spid="113672"/>
                                        </p:tgtEl>
                                        <p:attrNameLst>
                                          <p:attrName>ppt_x</p:attrName>
                                        </p:attrNameLst>
                                      </p:cBhvr>
                                      <p:tavLst>
                                        <p:tav tm="0">
                                          <p:val>
                                            <p:strVal val="#ppt_x"/>
                                          </p:val>
                                        </p:tav>
                                        <p:tav tm="100000">
                                          <p:val>
                                            <p:strVal val="#ppt_x"/>
                                          </p:val>
                                        </p:tav>
                                      </p:tavLst>
                                    </p:anim>
                                    <p:anim calcmode="lin" valueType="num">
                                      <p:cBhvr additive="base">
                                        <p:cTn id="18" dur="500" fill="hold"/>
                                        <p:tgtEl>
                                          <p:spTgt spid="11367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3669" grpId="0" animBg="1"/>
      <p:bldP spid="113670" grpId="0" animBg="1"/>
      <p:bldP spid="113672" grpId="0"/>
    </p:bldLst>
  </p:timing>
</p:sld>
</file>

<file path=ppt/slides/slide27.xml><?xml version="1.0" encoding="utf-8"?>
<p:sld xmlns:a="http://schemas.openxmlformats.org/drawingml/2006/main" xmlns:r="http://schemas.openxmlformats.org/officeDocument/2006/relationships" xmlns:p="http://schemas.openxmlformats.org/presentationml/2006/main">
  <p:cSld>
    <p:bg bwMode="auto">
      <p:bgPr>
        <a:blipFill dpi="0" rotWithShape="0">
          <a:blip r:embed="rId1"/>
          <a:srcRect/>
          <a:stretch>
            <a:fillRect/>
          </a:stretch>
        </a:blipFill>
        <a:effectLst/>
      </p:bgPr>
    </p:bg>
    <p:spTree>
      <p:nvGrpSpPr>
        <p:cNvPr id="1" name=""/>
        <p:cNvGrpSpPr/>
        <p:nvPr/>
      </p:nvGrpSpPr>
      <p:grpSpPr>
        <a:xfrm>
          <a:off x="0" y="0"/>
          <a:ext cx="0" cy="0"/>
          <a:chOff x="0" y="0"/>
          <a:chExt cx="0" cy="0"/>
        </a:xfrm>
      </p:grpSpPr>
      <p:sp>
        <p:nvSpPr>
          <p:cNvPr id="115714" name="Text Box 2"/>
          <p:cNvSpPr txBox="1">
            <a:spLocks noChangeArrowheads="1"/>
          </p:cNvSpPr>
          <p:nvPr/>
        </p:nvSpPr>
        <p:spPr bwMode="auto">
          <a:xfrm>
            <a:off x="762000" y="4057650"/>
            <a:ext cx="55118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r>
              <a:rPr lang="zh-CN" altLang="en-US" sz="4400">
                <a:solidFill>
                  <a:srgbClr val="FF0000"/>
                </a:solidFill>
                <a:latin typeface="Times New Roman" panose="02020603050405020304" pitchFamily="18" charset="0"/>
              </a:rPr>
              <a:t>猴  子</a:t>
            </a:r>
            <a:r>
              <a:rPr lang="zh-CN" altLang="en-US" sz="4400">
                <a:latin typeface="Times New Roman" panose="02020603050405020304" pitchFamily="18" charset="0"/>
              </a:rPr>
              <a:t>  的  尾  巴  长</a:t>
            </a:r>
            <a:r>
              <a:rPr lang="zh-CN" altLang="en-US" sz="4400">
                <a:solidFill>
                  <a:srgbClr val="FF0000"/>
                </a:solidFill>
                <a:latin typeface="Times New Roman" panose="02020603050405020304" pitchFamily="18" charset="0"/>
              </a:rPr>
              <a:t>。</a:t>
            </a:r>
            <a:endParaRPr lang="zh-CN" altLang="en-US" sz="4400">
              <a:solidFill>
                <a:srgbClr val="FF0000"/>
              </a:solidFill>
              <a:latin typeface="Times New Roman" panose="02020603050405020304" pitchFamily="18" charset="0"/>
            </a:endParaRPr>
          </a:p>
        </p:txBody>
      </p:sp>
      <p:grpSp>
        <p:nvGrpSpPr>
          <p:cNvPr id="115715" name="Group 3"/>
          <p:cNvGrpSpPr/>
          <p:nvPr/>
        </p:nvGrpSpPr>
        <p:grpSpPr bwMode="auto">
          <a:xfrm>
            <a:off x="684213" y="3573463"/>
            <a:ext cx="5334000" cy="641350"/>
            <a:chOff x="0" y="0"/>
            <a:chExt cx="3360" cy="404"/>
          </a:xfrm>
        </p:grpSpPr>
        <p:sp>
          <p:nvSpPr>
            <p:cNvPr id="115716" name="Text Box 4"/>
            <p:cNvSpPr txBox="1">
              <a:spLocks noChangeArrowheads="1"/>
            </p:cNvSpPr>
            <p:nvPr/>
          </p:nvSpPr>
          <p:spPr bwMode="auto">
            <a:xfrm>
              <a:off x="0" y="0"/>
              <a:ext cx="2592"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r>
                <a:rPr lang="en-US" altLang="zh-CN" sz="3600">
                  <a:latin typeface="Times New Roman" panose="02020603050405020304" pitchFamily="18" charset="0"/>
                </a:rPr>
                <a:t>h</a:t>
              </a:r>
              <a:r>
                <a:rPr lang="en-US" altLang="zh-CN" sz="3600">
                  <a:latin typeface="Times New Roman" panose="02020603050405020304"/>
                </a:rPr>
                <a:t>ó</a:t>
              </a:r>
              <a:r>
                <a:rPr lang="en-US" altLang="zh-CN" sz="3600">
                  <a:latin typeface="Times New Roman" panose="02020603050405020304" pitchFamily="18" charset="0"/>
                </a:rPr>
                <a:t>u  zi    de  w</a:t>
              </a:r>
              <a:r>
                <a:rPr lang="en-US" altLang="zh-CN" sz="3600">
                  <a:latin typeface="宋体" panose="02010600030101010101" pitchFamily="2" charset="-122"/>
                </a:rPr>
                <a:t>ěi </a:t>
              </a:r>
              <a:r>
                <a:rPr lang="en-US" altLang="zh-CN" sz="3600">
                  <a:latin typeface="Times New Roman" panose="02020603050405020304" pitchFamily="18" charset="0"/>
                </a:rPr>
                <a:t>b</a:t>
              </a:r>
              <a:r>
                <a:rPr lang="en-US" altLang="zh-CN" sz="3600">
                  <a:latin typeface="宋体" panose="02010600030101010101" pitchFamily="2" charset="-122"/>
                </a:rPr>
                <a:t>ɑ</a:t>
              </a:r>
              <a:r>
                <a:rPr lang="en-US" altLang="zh-CN" sz="3600">
                  <a:latin typeface="Times New Roman" panose="02020603050405020304" pitchFamily="18" charset="0"/>
                </a:rPr>
                <a:t> </a:t>
              </a:r>
              <a:endParaRPr lang="en-US" altLang="zh-CN" sz="3600">
                <a:latin typeface="Times New Roman" panose="02020603050405020304" pitchFamily="18" charset="0"/>
              </a:endParaRPr>
            </a:p>
          </p:txBody>
        </p:sp>
        <p:sp>
          <p:nvSpPr>
            <p:cNvPr id="115717" name="Text Box 5"/>
            <p:cNvSpPr txBox="1">
              <a:spLocks noChangeArrowheads="1"/>
            </p:cNvSpPr>
            <p:nvPr/>
          </p:nvSpPr>
          <p:spPr bwMode="auto">
            <a:xfrm>
              <a:off x="2448" y="0"/>
              <a:ext cx="912"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r>
                <a:rPr lang="en-US" altLang="zh-CN" sz="3600">
                  <a:latin typeface="Times New Roman" panose="02020603050405020304" pitchFamily="18" charset="0"/>
                </a:rPr>
                <a:t>ch</a:t>
              </a:r>
              <a:r>
                <a:rPr lang="en-US" altLang="zh-CN" sz="3600">
                  <a:latin typeface="BatangChe" panose="02030609000101010101" pitchFamily="49" charset="-127"/>
                  <a:ea typeface="BatangChe" panose="02030609000101010101" pitchFamily="49" charset="-127"/>
                </a:rPr>
                <a:t>á</a:t>
              </a:r>
              <a:r>
                <a:rPr lang="en-US" altLang="zh-CN" sz="3600">
                  <a:latin typeface="Times New Roman" panose="02020603050405020304" pitchFamily="18" charset="0"/>
                </a:rPr>
                <a:t>n</a:t>
              </a:r>
              <a:r>
                <a:rPr lang="en-US" altLang="zh-CN" sz="3600">
                  <a:latin typeface="宋体" panose="02010600030101010101" pitchFamily="2" charset="-122"/>
                </a:rPr>
                <a:t>ɡ</a:t>
              </a:r>
              <a:endParaRPr lang="en-US" altLang="zh-CN" sz="3600">
                <a:latin typeface="Times New Roman" panose="02020603050405020304" pitchFamily="18" charset="0"/>
              </a:endParaRPr>
            </a:p>
          </p:txBody>
        </p:sp>
      </p:grpSp>
      <p:sp>
        <p:nvSpPr>
          <p:cNvPr id="115718" name="Text Box 6"/>
          <p:cNvSpPr txBox="1">
            <a:spLocks noChangeArrowheads="1"/>
          </p:cNvSpPr>
          <p:nvPr/>
        </p:nvSpPr>
        <p:spPr bwMode="auto">
          <a:xfrm>
            <a:off x="611188" y="5084763"/>
            <a:ext cx="5653087"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r>
              <a:rPr lang="zh-CN" altLang="en-US" sz="4400">
                <a:solidFill>
                  <a:srgbClr val="FF0000"/>
                </a:solidFill>
                <a:latin typeface="Times New Roman" panose="02020603050405020304" pitchFamily="18" charset="0"/>
              </a:rPr>
              <a:t>兔  子</a:t>
            </a:r>
            <a:r>
              <a:rPr lang="zh-CN" altLang="en-US" sz="4400">
                <a:latin typeface="Times New Roman" panose="02020603050405020304" pitchFamily="18" charset="0"/>
              </a:rPr>
              <a:t>  的  尾  巴  短</a:t>
            </a:r>
            <a:r>
              <a:rPr lang="zh-CN" altLang="en-US" sz="4400">
                <a:solidFill>
                  <a:srgbClr val="FF0000"/>
                </a:solidFill>
                <a:latin typeface="Times New Roman" panose="02020603050405020304" pitchFamily="18" charset="0"/>
              </a:rPr>
              <a:t>。</a:t>
            </a:r>
            <a:endParaRPr lang="zh-CN" altLang="en-US" sz="4400">
              <a:solidFill>
                <a:srgbClr val="FF0000"/>
              </a:solidFill>
              <a:latin typeface="Times New Roman" panose="02020603050405020304" pitchFamily="18" charset="0"/>
            </a:endParaRPr>
          </a:p>
        </p:txBody>
      </p:sp>
      <p:sp>
        <p:nvSpPr>
          <p:cNvPr id="115719" name="Text Box 7"/>
          <p:cNvSpPr txBox="1">
            <a:spLocks noChangeArrowheads="1"/>
          </p:cNvSpPr>
          <p:nvPr/>
        </p:nvSpPr>
        <p:spPr bwMode="auto">
          <a:xfrm>
            <a:off x="684213" y="4652963"/>
            <a:ext cx="41148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r>
              <a:rPr lang="en-US" altLang="zh-CN" sz="3600">
                <a:latin typeface="Times New Roman" panose="02020603050405020304" pitchFamily="18" charset="0"/>
              </a:rPr>
              <a:t>t</a:t>
            </a:r>
            <a:r>
              <a:rPr lang="en-US" altLang="zh-CN" sz="3600">
                <a:latin typeface="Times New Roman" panose="02020603050405020304"/>
              </a:rPr>
              <a:t>ù</a:t>
            </a:r>
            <a:r>
              <a:rPr lang="en-US" altLang="zh-CN" sz="3600">
                <a:latin typeface="Times New Roman" panose="02020603050405020304" pitchFamily="18" charset="0"/>
              </a:rPr>
              <a:t>    zi    de  w</a:t>
            </a:r>
            <a:r>
              <a:rPr lang="en-US" altLang="zh-CN" sz="3600">
                <a:latin typeface="宋体" panose="02010600030101010101" pitchFamily="2" charset="-122"/>
              </a:rPr>
              <a:t>ěi </a:t>
            </a:r>
            <a:r>
              <a:rPr lang="en-US" altLang="zh-CN" sz="3600">
                <a:latin typeface="Times New Roman" panose="02020603050405020304" pitchFamily="18" charset="0"/>
              </a:rPr>
              <a:t>b</a:t>
            </a:r>
            <a:r>
              <a:rPr lang="en-US" altLang="zh-CN" sz="3600">
                <a:latin typeface="宋体" panose="02010600030101010101" pitchFamily="2" charset="-122"/>
              </a:rPr>
              <a:t>ɑ</a:t>
            </a:r>
            <a:r>
              <a:rPr lang="en-US" altLang="zh-CN" sz="3600">
                <a:latin typeface="Times New Roman" panose="02020603050405020304" pitchFamily="18" charset="0"/>
              </a:rPr>
              <a:t> </a:t>
            </a:r>
            <a:endParaRPr lang="en-US" altLang="zh-CN" sz="3600">
              <a:latin typeface="Times New Roman" panose="02020603050405020304" pitchFamily="18" charset="0"/>
            </a:endParaRPr>
          </a:p>
        </p:txBody>
      </p:sp>
      <p:sp>
        <p:nvSpPr>
          <p:cNvPr id="115720" name="Text Box 8"/>
          <p:cNvSpPr txBox="1">
            <a:spLocks noChangeArrowheads="1"/>
          </p:cNvSpPr>
          <p:nvPr/>
        </p:nvSpPr>
        <p:spPr bwMode="auto">
          <a:xfrm>
            <a:off x="4799013" y="4652963"/>
            <a:ext cx="11430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r>
              <a:rPr lang="en-US" altLang="zh-CN" sz="3600">
                <a:latin typeface="Times New Roman" panose="02020603050405020304" pitchFamily="18" charset="0"/>
              </a:rPr>
              <a:t>du</a:t>
            </a:r>
            <a:r>
              <a:rPr lang="en-US" altLang="zh-CN" sz="3600">
                <a:latin typeface="宋体" panose="02010600030101010101" pitchFamily="2" charset="-122"/>
              </a:rPr>
              <a:t>ǎ</a:t>
            </a:r>
            <a:r>
              <a:rPr lang="en-US" altLang="zh-CN" sz="3600">
                <a:latin typeface="Times New Roman" panose="02020603050405020304" pitchFamily="18" charset="0"/>
              </a:rPr>
              <a:t>n</a:t>
            </a:r>
            <a:endParaRPr lang="en-US" altLang="zh-CN" sz="3600">
              <a:latin typeface="Times New Roman" panose="02020603050405020304" pitchFamily="18" charset="0"/>
            </a:endParaRPr>
          </a:p>
        </p:txBody>
      </p:sp>
      <p:sp>
        <p:nvSpPr>
          <p:cNvPr id="115721" name="Text Box 9"/>
          <p:cNvSpPr txBox="1">
            <a:spLocks noChangeArrowheads="1"/>
          </p:cNvSpPr>
          <p:nvPr/>
        </p:nvSpPr>
        <p:spPr bwMode="auto">
          <a:xfrm>
            <a:off x="395288" y="6096000"/>
            <a:ext cx="9101137"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r>
              <a:rPr lang="zh-CN" altLang="en-US" sz="4400">
                <a:solidFill>
                  <a:srgbClr val="FF0000"/>
                </a:solidFill>
                <a:latin typeface="Times New Roman" panose="02020603050405020304" pitchFamily="18" charset="0"/>
              </a:rPr>
              <a:t>松  鼠</a:t>
            </a:r>
            <a:r>
              <a:rPr lang="zh-CN" altLang="en-US" sz="4400">
                <a:latin typeface="Times New Roman" panose="02020603050405020304" pitchFamily="18" charset="0"/>
              </a:rPr>
              <a:t>  的  尾  巴  好  像  一  把  伞</a:t>
            </a:r>
            <a:r>
              <a:rPr lang="zh-CN" altLang="en-US" sz="4400">
                <a:solidFill>
                  <a:srgbClr val="FF0000"/>
                </a:solidFill>
                <a:latin typeface="Times New Roman" panose="02020603050405020304" pitchFamily="18" charset="0"/>
              </a:rPr>
              <a:t>。</a:t>
            </a:r>
            <a:endParaRPr lang="zh-CN" altLang="en-US" sz="4400">
              <a:solidFill>
                <a:srgbClr val="FF0000"/>
              </a:solidFill>
              <a:latin typeface="Times New Roman" panose="02020603050405020304" pitchFamily="18" charset="0"/>
            </a:endParaRPr>
          </a:p>
        </p:txBody>
      </p:sp>
      <p:grpSp>
        <p:nvGrpSpPr>
          <p:cNvPr id="115722" name="Group 10"/>
          <p:cNvGrpSpPr/>
          <p:nvPr/>
        </p:nvGrpSpPr>
        <p:grpSpPr bwMode="auto">
          <a:xfrm>
            <a:off x="0" y="5667375"/>
            <a:ext cx="8964613" cy="1190625"/>
            <a:chOff x="0" y="0"/>
            <a:chExt cx="5664" cy="2731"/>
          </a:xfrm>
        </p:grpSpPr>
        <p:sp>
          <p:nvSpPr>
            <p:cNvPr id="115723" name="Text Box 11"/>
            <p:cNvSpPr txBox="1">
              <a:spLocks noChangeArrowheads="1"/>
            </p:cNvSpPr>
            <p:nvPr/>
          </p:nvSpPr>
          <p:spPr bwMode="auto">
            <a:xfrm>
              <a:off x="0" y="0"/>
              <a:ext cx="2928" cy="14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r>
                <a:rPr lang="en-US" altLang="zh-CN" sz="3600">
                  <a:latin typeface="Times New Roman" panose="02020603050405020304" pitchFamily="18" charset="0"/>
                </a:rPr>
                <a:t>s</a:t>
              </a:r>
              <a:r>
                <a:rPr lang="en-US" altLang="zh-CN" sz="3600">
                  <a:latin typeface="宋体" panose="02010600030101010101" pitchFamily="2" charset="-122"/>
                </a:rPr>
                <a:t>ō</a:t>
              </a:r>
              <a:r>
                <a:rPr lang="en-US" altLang="zh-CN" sz="3600">
                  <a:latin typeface="Times New Roman" panose="02020603050405020304" pitchFamily="18" charset="0"/>
                </a:rPr>
                <a:t>n</a:t>
              </a:r>
              <a:r>
                <a:rPr lang="en-US" altLang="zh-CN" sz="3600">
                  <a:latin typeface="宋体" panose="02010600030101010101" pitchFamily="2" charset="-122"/>
                </a:rPr>
                <a:t>ɡ</a:t>
              </a:r>
              <a:r>
                <a:rPr lang="en-US" altLang="zh-CN" sz="3600">
                  <a:latin typeface="Times New Roman" panose="02020603050405020304" pitchFamily="18" charset="0"/>
                </a:rPr>
                <a:t> sh</a:t>
              </a:r>
              <a:r>
                <a:rPr lang="en-US" altLang="zh-CN" sz="3600">
                  <a:latin typeface="宋体" panose="02010600030101010101" pitchFamily="2" charset="-122"/>
                </a:rPr>
                <a:t>ǔ</a:t>
              </a:r>
              <a:r>
                <a:rPr lang="en-US" altLang="zh-CN" sz="3600">
                  <a:latin typeface="Times New Roman" panose="02020603050405020304" pitchFamily="18" charset="0"/>
                </a:rPr>
                <a:t>  de  w</a:t>
              </a:r>
              <a:r>
                <a:rPr lang="en-US" altLang="zh-CN" sz="3600">
                  <a:latin typeface="宋体" panose="02010600030101010101" pitchFamily="2" charset="-122"/>
                </a:rPr>
                <a:t>ěi </a:t>
              </a:r>
              <a:r>
                <a:rPr lang="en-US" altLang="zh-CN" sz="3600">
                  <a:latin typeface="Times New Roman" panose="02020603050405020304" pitchFamily="18" charset="0"/>
                </a:rPr>
                <a:t>b</a:t>
              </a:r>
              <a:r>
                <a:rPr lang="en-US" altLang="zh-CN" sz="3600">
                  <a:latin typeface="宋体" panose="02010600030101010101" pitchFamily="2" charset="-122"/>
                </a:rPr>
                <a:t>ɑ</a:t>
              </a:r>
              <a:r>
                <a:rPr lang="en-US" altLang="zh-CN" sz="3600">
                  <a:latin typeface="Times New Roman" panose="02020603050405020304" pitchFamily="18" charset="0"/>
                </a:rPr>
                <a:t> </a:t>
              </a:r>
              <a:endParaRPr lang="en-US" altLang="zh-CN" sz="3600">
                <a:latin typeface="Times New Roman" panose="02020603050405020304" pitchFamily="18" charset="0"/>
              </a:endParaRPr>
            </a:p>
          </p:txBody>
        </p:sp>
        <p:sp>
          <p:nvSpPr>
            <p:cNvPr id="115724" name="Text Box 12"/>
            <p:cNvSpPr txBox="1">
              <a:spLocks noChangeArrowheads="1"/>
            </p:cNvSpPr>
            <p:nvPr/>
          </p:nvSpPr>
          <p:spPr bwMode="auto">
            <a:xfrm>
              <a:off x="2976" y="0"/>
              <a:ext cx="2688" cy="2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r>
                <a:rPr lang="en-US" altLang="zh-CN" sz="3600">
                  <a:latin typeface="Times New Roman" panose="02020603050405020304" pitchFamily="18" charset="0"/>
                </a:rPr>
                <a:t>hǎo xiàn</a:t>
              </a:r>
              <a:r>
                <a:rPr lang="en-US" altLang="zh-CN" sz="3600">
                  <a:latin typeface="宋体" panose="02010600030101010101" pitchFamily="2" charset="-122"/>
                </a:rPr>
                <a:t>ɡ</a:t>
              </a:r>
              <a:r>
                <a:rPr lang="en-US" altLang="zh-CN" sz="3600">
                  <a:latin typeface="Times New Roman" panose="02020603050405020304" pitchFamily="18" charset="0"/>
                </a:rPr>
                <a:t> yì    bǎ  sǎn</a:t>
              </a:r>
              <a:endParaRPr lang="en-US" altLang="zh-CN" sz="3600">
                <a:latin typeface="Times New Roman" panose="02020603050405020304" pitchFamily="18" charset="0"/>
              </a:endParaRPr>
            </a:p>
            <a:p>
              <a:pPr algn="just"/>
              <a:endParaRPr lang="en-US" altLang="zh-CN" sz="3600">
                <a:latin typeface="Times New Roman" panose="02020603050405020304" pitchFamily="18" charset="0"/>
              </a:endParaRPr>
            </a:p>
          </p:txBody>
        </p:sp>
      </p:grpSp>
      <p:sp>
        <p:nvSpPr>
          <p:cNvPr id="115725" name="Line 13"/>
          <p:cNvSpPr>
            <a:spLocks noChangeShapeType="1"/>
          </p:cNvSpPr>
          <p:nvPr/>
        </p:nvSpPr>
        <p:spPr bwMode="auto">
          <a:xfrm>
            <a:off x="539750" y="3357563"/>
            <a:ext cx="8305800" cy="0"/>
          </a:xfrm>
          <a:prstGeom prst="line">
            <a:avLst/>
          </a:prstGeom>
          <a:noFill/>
          <a:ln w="9525">
            <a:solidFill>
              <a:schemeClr val="accent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115726" name="Text Box 14"/>
          <p:cNvSpPr txBox="1">
            <a:spLocks noChangeArrowheads="1"/>
          </p:cNvSpPr>
          <p:nvPr/>
        </p:nvSpPr>
        <p:spPr bwMode="auto">
          <a:xfrm>
            <a:off x="539750" y="1412875"/>
            <a:ext cx="49784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r>
              <a:rPr lang="zh-CN" altLang="en-US" sz="4400">
                <a:latin typeface="Times New Roman" panose="02020603050405020304" pitchFamily="18" charset="0"/>
              </a:rPr>
              <a:t>谁  的  尾  巴  短</a:t>
            </a:r>
            <a:r>
              <a:rPr lang="zh-CN" altLang="en-US" sz="4400">
                <a:solidFill>
                  <a:srgbClr val="FF0000"/>
                </a:solidFill>
                <a:latin typeface="Times New Roman" panose="02020603050405020304" pitchFamily="18" charset="0"/>
              </a:rPr>
              <a:t>？</a:t>
            </a:r>
            <a:endParaRPr lang="zh-CN" altLang="en-US" sz="4400">
              <a:solidFill>
                <a:srgbClr val="FF0000"/>
              </a:solidFill>
              <a:latin typeface="Times New Roman" panose="02020603050405020304" pitchFamily="18" charset="0"/>
            </a:endParaRPr>
          </a:p>
        </p:txBody>
      </p:sp>
      <p:sp>
        <p:nvSpPr>
          <p:cNvPr id="115727" name="Text Box 15"/>
          <p:cNvSpPr txBox="1">
            <a:spLocks noChangeArrowheads="1"/>
          </p:cNvSpPr>
          <p:nvPr/>
        </p:nvSpPr>
        <p:spPr bwMode="auto">
          <a:xfrm>
            <a:off x="3963988" y="0"/>
            <a:ext cx="1560512"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r>
              <a:rPr lang="en-US" altLang="zh-CN" sz="3600">
                <a:latin typeface="Times New Roman" panose="02020603050405020304" pitchFamily="18" charset="0"/>
              </a:rPr>
              <a:t>ch</a:t>
            </a:r>
            <a:r>
              <a:rPr lang="en-US" altLang="zh-CN" sz="3600">
                <a:latin typeface="Times New Roman" panose="02020603050405020304"/>
              </a:rPr>
              <a:t>á</a:t>
            </a:r>
            <a:r>
              <a:rPr lang="en-US" altLang="zh-CN" sz="3600">
                <a:latin typeface="Times New Roman" panose="02020603050405020304" pitchFamily="18" charset="0"/>
              </a:rPr>
              <a:t>n</a:t>
            </a:r>
            <a:r>
              <a:rPr lang="en-US" altLang="zh-CN" sz="3600">
                <a:latin typeface="宋体" panose="02010600030101010101" pitchFamily="2" charset="-122"/>
              </a:rPr>
              <a:t>ɡ</a:t>
            </a:r>
            <a:r>
              <a:rPr lang="en-US" altLang="zh-CN" sz="3600">
                <a:latin typeface="Times New Roman" panose="02020603050405020304" pitchFamily="18" charset="0"/>
              </a:rPr>
              <a:t> </a:t>
            </a:r>
            <a:endParaRPr lang="en-US" altLang="zh-CN" sz="3600">
              <a:latin typeface="Times New Roman" panose="02020603050405020304" pitchFamily="18" charset="0"/>
            </a:endParaRPr>
          </a:p>
        </p:txBody>
      </p:sp>
      <p:sp>
        <p:nvSpPr>
          <p:cNvPr id="115728" name="Text Box 16"/>
          <p:cNvSpPr txBox="1">
            <a:spLocks noChangeArrowheads="1"/>
          </p:cNvSpPr>
          <p:nvPr/>
        </p:nvSpPr>
        <p:spPr bwMode="auto">
          <a:xfrm>
            <a:off x="4210050" y="958850"/>
            <a:ext cx="12319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r>
              <a:rPr lang="en-US" altLang="zh-CN" sz="3600">
                <a:latin typeface="Times New Roman" panose="02020603050405020304" pitchFamily="18" charset="0"/>
              </a:rPr>
              <a:t>du</a:t>
            </a:r>
            <a:r>
              <a:rPr lang="en-US" altLang="zh-CN" sz="3600">
                <a:latin typeface="宋体" panose="02010600030101010101" pitchFamily="2" charset="-122"/>
              </a:rPr>
              <a:t>ǎ</a:t>
            </a:r>
            <a:r>
              <a:rPr lang="en-US" altLang="zh-CN" sz="3600">
                <a:latin typeface="Times New Roman" panose="02020603050405020304" pitchFamily="18" charset="0"/>
              </a:rPr>
              <a:t>n</a:t>
            </a:r>
            <a:endParaRPr lang="en-US" altLang="zh-CN" sz="3600">
              <a:latin typeface="Times New Roman" panose="02020603050405020304" pitchFamily="18" charset="0"/>
            </a:endParaRPr>
          </a:p>
        </p:txBody>
      </p:sp>
      <p:sp>
        <p:nvSpPr>
          <p:cNvPr id="115729" name="Text Box 17"/>
          <p:cNvSpPr txBox="1">
            <a:spLocks noChangeArrowheads="1"/>
          </p:cNvSpPr>
          <p:nvPr/>
        </p:nvSpPr>
        <p:spPr bwMode="auto">
          <a:xfrm>
            <a:off x="4292600" y="1922463"/>
            <a:ext cx="4600575"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r>
              <a:rPr lang="en-US" altLang="zh-CN" sz="3600">
                <a:latin typeface="Times New Roman" panose="02020603050405020304" pitchFamily="18" charset="0"/>
              </a:rPr>
              <a:t>hǎo xiàn</a:t>
            </a:r>
            <a:r>
              <a:rPr lang="en-US" altLang="zh-CN" sz="3600">
                <a:latin typeface="宋体" panose="02010600030101010101" pitchFamily="2" charset="-122"/>
              </a:rPr>
              <a:t>ɡ</a:t>
            </a:r>
            <a:r>
              <a:rPr lang="en-US" altLang="zh-CN" sz="3600">
                <a:latin typeface="Times New Roman" panose="02020603050405020304" pitchFamily="18" charset="0"/>
              </a:rPr>
              <a:t>  yì   bǎ  sǎn</a:t>
            </a:r>
            <a:endParaRPr lang="en-US" altLang="zh-CN" sz="3600">
              <a:latin typeface="Times New Roman" panose="02020603050405020304" pitchFamily="18" charset="0"/>
            </a:endParaRPr>
          </a:p>
          <a:p>
            <a:pPr algn="just"/>
            <a:endParaRPr lang="en-US" altLang="zh-CN" sz="3600">
              <a:latin typeface="Times New Roman" panose="02020603050405020304" pitchFamily="18" charset="0"/>
            </a:endParaRPr>
          </a:p>
        </p:txBody>
      </p:sp>
      <p:grpSp>
        <p:nvGrpSpPr>
          <p:cNvPr id="115730" name="Group 18"/>
          <p:cNvGrpSpPr/>
          <p:nvPr/>
        </p:nvGrpSpPr>
        <p:grpSpPr bwMode="auto">
          <a:xfrm>
            <a:off x="250825" y="0"/>
            <a:ext cx="10080625" cy="3254375"/>
            <a:chOff x="0" y="0"/>
            <a:chExt cx="6350" cy="2050"/>
          </a:xfrm>
        </p:grpSpPr>
        <p:sp>
          <p:nvSpPr>
            <p:cNvPr id="115731" name="Text Box 19"/>
            <p:cNvSpPr txBox="1">
              <a:spLocks noChangeArrowheads="1"/>
            </p:cNvSpPr>
            <p:nvPr/>
          </p:nvSpPr>
          <p:spPr bwMode="auto">
            <a:xfrm>
              <a:off x="0" y="274"/>
              <a:ext cx="3311" cy="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r>
                <a:rPr lang="zh-CN" altLang="en-US" sz="4400">
                  <a:latin typeface="Times New Roman" panose="02020603050405020304" pitchFamily="18" charset="0"/>
                </a:rPr>
                <a:t>谁  的  尾  巴  长</a:t>
              </a:r>
              <a:r>
                <a:rPr lang="zh-CN" altLang="en-US" sz="4400">
                  <a:solidFill>
                    <a:srgbClr val="FF0000"/>
                  </a:solidFill>
                  <a:latin typeface="Times New Roman" panose="02020603050405020304" pitchFamily="18" charset="0"/>
                </a:rPr>
                <a:t>？</a:t>
              </a:r>
              <a:endParaRPr lang="zh-CN" altLang="en-US" sz="4400">
                <a:solidFill>
                  <a:srgbClr val="FF0000"/>
                </a:solidFill>
                <a:latin typeface="Times New Roman" panose="02020603050405020304" pitchFamily="18" charset="0"/>
              </a:endParaRPr>
            </a:p>
          </p:txBody>
        </p:sp>
        <p:sp>
          <p:nvSpPr>
            <p:cNvPr id="115732" name="Text Box 20"/>
            <p:cNvSpPr txBox="1">
              <a:spLocks noChangeArrowheads="1"/>
            </p:cNvSpPr>
            <p:nvPr/>
          </p:nvSpPr>
          <p:spPr bwMode="auto">
            <a:xfrm>
              <a:off x="86" y="0"/>
              <a:ext cx="2278"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r>
                <a:rPr lang="en-US" altLang="zh-CN" sz="3600">
                  <a:latin typeface="Times New Roman" panose="02020603050405020304" pitchFamily="18" charset="0"/>
                </a:rPr>
                <a:t>shu</a:t>
              </a:r>
              <a:r>
                <a:rPr lang="en-US" altLang="zh-CN" sz="3600">
                  <a:latin typeface="Times New Roman" panose="02020603050405020304"/>
                </a:rPr>
                <a:t>í</a:t>
              </a:r>
              <a:r>
                <a:rPr lang="en-US" altLang="zh-CN" sz="3600">
                  <a:latin typeface="Times New Roman" panose="02020603050405020304" pitchFamily="18" charset="0"/>
                </a:rPr>
                <a:t>  de  w</a:t>
              </a:r>
              <a:r>
                <a:rPr lang="en-US" altLang="zh-CN" sz="3600">
                  <a:latin typeface="宋体" panose="02010600030101010101" pitchFamily="2" charset="-122"/>
                </a:rPr>
                <a:t>ěi </a:t>
              </a:r>
              <a:r>
                <a:rPr lang="en-US" altLang="zh-CN" sz="3600">
                  <a:latin typeface="Times New Roman" panose="02020603050405020304" pitchFamily="18" charset="0"/>
                </a:rPr>
                <a:t>b</a:t>
              </a:r>
              <a:r>
                <a:rPr lang="en-US" altLang="zh-CN" sz="3600">
                  <a:latin typeface="宋体" panose="02010600030101010101" pitchFamily="2" charset="-122"/>
                </a:rPr>
                <a:t>ɑ</a:t>
              </a:r>
              <a:endParaRPr lang="en-US" altLang="zh-CN" sz="3600">
                <a:latin typeface="Times New Roman" panose="02020603050405020304" pitchFamily="18" charset="0"/>
              </a:endParaRPr>
            </a:p>
          </p:txBody>
        </p:sp>
        <p:sp>
          <p:nvSpPr>
            <p:cNvPr id="115733" name="Text Box 21"/>
            <p:cNvSpPr txBox="1">
              <a:spLocks noChangeArrowheads="1"/>
            </p:cNvSpPr>
            <p:nvPr/>
          </p:nvSpPr>
          <p:spPr bwMode="auto">
            <a:xfrm>
              <a:off x="86" y="604"/>
              <a:ext cx="2278"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r>
                <a:rPr lang="en-US" altLang="zh-CN" sz="3600">
                  <a:latin typeface="Times New Roman" panose="02020603050405020304" pitchFamily="18" charset="0"/>
                </a:rPr>
                <a:t>shu</a:t>
              </a:r>
              <a:r>
                <a:rPr lang="en-US" altLang="zh-CN" sz="3600">
                  <a:latin typeface="Times New Roman" panose="02020603050405020304"/>
                </a:rPr>
                <a:t>í</a:t>
              </a:r>
              <a:r>
                <a:rPr lang="en-US" altLang="zh-CN" sz="3600">
                  <a:latin typeface="Times New Roman" panose="02020603050405020304" pitchFamily="18" charset="0"/>
                </a:rPr>
                <a:t>  de  w</a:t>
              </a:r>
              <a:r>
                <a:rPr lang="en-US" altLang="zh-CN" sz="3600">
                  <a:latin typeface="宋体" panose="02010600030101010101" pitchFamily="2" charset="-122"/>
                </a:rPr>
                <a:t>ěi </a:t>
              </a:r>
              <a:r>
                <a:rPr lang="en-US" altLang="zh-CN" sz="3600">
                  <a:latin typeface="Times New Roman" panose="02020603050405020304" pitchFamily="18" charset="0"/>
                </a:rPr>
                <a:t>b</a:t>
              </a:r>
              <a:r>
                <a:rPr lang="en-US" altLang="zh-CN" sz="3600">
                  <a:latin typeface="宋体" panose="02010600030101010101" pitchFamily="2" charset="-122"/>
                </a:rPr>
                <a:t>ɑ</a:t>
              </a:r>
              <a:endParaRPr lang="en-US" altLang="zh-CN" sz="3600">
                <a:latin typeface="Times New Roman" panose="02020603050405020304" pitchFamily="18" charset="0"/>
              </a:endParaRPr>
            </a:p>
          </p:txBody>
        </p:sp>
        <p:sp>
          <p:nvSpPr>
            <p:cNvPr id="115734" name="Text Box 22"/>
            <p:cNvSpPr txBox="1">
              <a:spLocks noChangeArrowheads="1"/>
            </p:cNvSpPr>
            <p:nvPr/>
          </p:nvSpPr>
          <p:spPr bwMode="auto">
            <a:xfrm>
              <a:off x="82" y="1209"/>
              <a:ext cx="2277"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r>
                <a:rPr lang="en-US" altLang="zh-CN" sz="3600">
                  <a:latin typeface="Times New Roman" panose="02020603050405020304" pitchFamily="18" charset="0"/>
                </a:rPr>
                <a:t>shu</a:t>
              </a:r>
              <a:r>
                <a:rPr lang="en-US" altLang="zh-CN" sz="3600">
                  <a:latin typeface="Times New Roman" panose="02020603050405020304"/>
                </a:rPr>
                <a:t>í</a:t>
              </a:r>
              <a:r>
                <a:rPr lang="en-US" altLang="zh-CN" sz="3600">
                  <a:latin typeface="Times New Roman" panose="02020603050405020304" pitchFamily="18" charset="0"/>
                </a:rPr>
                <a:t>  de  w</a:t>
              </a:r>
              <a:r>
                <a:rPr lang="en-US" altLang="zh-CN" sz="3600">
                  <a:latin typeface="宋体" panose="02010600030101010101" pitchFamily="2" charset="-122"/>
                </a:rPr>
                <a:t>ěi </a:t>
              </a:r>
              <a:r>
                <a:rPr lang="en-US" altLang="zh-CN" sz="3600">
                  <a:latin typeface="Times New Roman" panose="02020603050405020304" pitchFamily="18" charset="0"/>
                </a:rPr>
                <a:t>b</a:t>
              </a:r>
              <a:r>
                <a:rPr lang="en-US" altLang="zh-CN" sz="3600">
                  <a:latin typeface="宋体" panose="02010600030101010101" pitchFamily="2" charset="-122"/>
                </a:rPr>
                <a:t>ɑ</a:t>
              </a:r>
              <a:endParaRPr lang="en-US" altLang="zh-CN" sz="3600">
                <a:latin typeface="Times New Roman" panose="02020603050405020304" pitchFamily="18" charset="0"/>
              </a:endParaRPr>
            </a:p>
          </p:txBody>
        </p:sp>
        <p:sp>
          <p:nvSpPr>
            <p:cNvPr id="115735" name="Text Box 23"/>
            <p:cNvSpPr txBox="1">
              <a:spLocks noChangeArrowheads="1"/>
            </p:cNvSpPr>
            <p:nvPr/>
          </p:nvSpPr>
          <p:spPr bwMode="auto">
            <a:xfrm>
              <a:off x="136" y="1570"/>
              <a:ext cx="6214" cy="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4400"/>
                <a:t>  </a:t>
              </a:r>
              <a:r>
                <a:rPr lang="zh-CN" altLang="en-US" sz="4400"/>
                <a:t>谁  的  尾  巴  好  像  一  把  伞</a:t>
              </a:r>
              <a:r>
                <a:rPr lang="zh-CN" altLang="en-US" sz="4400">
                  <a:solidFill>
                    <a:srgbClr val="FF0000"/>
                  </a:solidFill>
                </a:rPr>
                <a:t>？</a:t>
              </a:r>
              <a:endParaRPr lang="zh-CN" altLang="en-US" sz="4400">
                <a:solidFill>
                  <a:srgbClr val="FF0000"/>
                </a:solidFill>
              </a:endParaRPr>
            </a:p>
          </p:txBody>
        </p:sp>
      </p:grpSp>
    </p:spTree>
  </p:cSld>
  <p:clrMapOvr>
    <a:masterClrMapping/>
  </p:clrMapOvr>
  <p:transition>
    <p:blinds/>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4690" name="Picture 2" descr="22"/>
          <p:cNvPicPr>
            <a:picLocks noChangeAspect="1" noChangeArrowheads="1"/>
          </p:cNvPicPr>
          <p:nvPr/>
        </p:nvPicPr>
        <p:blipFill>
          <a:blip r:embed="rId1"/>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114691" name="WordArt 3"/>
          <p:cNvSpPr>
            <a:spLocks noChangeArrowheads="1" noChangeShapeType="1" noTextEdit="1"/>
          </p:cNvSpPr>
          <p:nvPr/>
        </p:nvSpPr>
        <p:spPr bwMode="auto">
          <a:xfrm>
            <a:off x="301625" y="838200"/>
            <a:ext cx="8540750" cy="1143000"/>
          </a:xfrm>
          <a:prstGeom prst="rect">
            <a:avLst/>
          </a:prstGeom>
          <a:extLst>
            <a:ext uri="{AF507438-7753-43E0-B8FC-AC1667EBCBE1}">
              <a14:hiddenEffects xmlns:a14="http://schemas.microsoft.com/office/drawing/2010/main">
                <a:effectLst/>
              </a14:hiddenEffects>
            </a:ext>
          </a:extLst>
        </p:spPr>
        <p:txBody>
          <a:bodyPr spcFirstLastPara="1" wrap="none" fromWordArt="1">
            <a:prstTxWarp prst="textArchUp">
              <a:avLst>
                <a:gd name="adj" fmla="val 10800000"/>
              </a:avLst>
            </a:prstTxWarp>
          </a:bodyPr>
          <a:lstStyle/>
          <a:p>
            <a:pPr algn="ctr"/>
            <a:r>
              <a:rPr lang="zh-CN" altLang="en-US" sz="3600" b="1" kern="10">
                <a:ln w="9525">
                  <a:solidFill>
                    <a:srgbClr val="FF00FF"/>
                  </a:solidFill>
                  <a:round/>
                </a:ln>
                <a:solidFill>
                  <a:srgbClr val="FF00FF"/>
                </a:solidFill>
                <a:latin typeface="楷体_GB2312"/>
                <a:ea typeface="楷体_GB2312"/>
              </a:rPr>
              <a:t>四、说过程</a:t>
            </a:r>
            <a:endParaRPr lang="zh-CN" altLang="en-US" sz="3600" b="1" kern="10">
              <a:ln w="9525">
                <a:solidFill>
                  <a:srgbClr val="FF00FF"/>
                </a:solidFill>
                <a:round/>
              </a:ln>
              <a:solidFill>
                <a:srgbClr val="FF00FF"/>
              </a:solidFill>
              <a:latin typeface="楷体_GB2312"/>
              <a:ea typeface="楷体_GB2312"/>
            </a:endParaRPr>
          </a:p>
        </p:txBody>
      </p:sp>
      <p:sp>
        <p:nvSpPr>
          <p:cNvPr id="114692" name="Text Box 4"/>
          <p:cNvSpPr txBox="1">
            <a:spLocks noChangeArrowheads="1"/>
          </p:cNvSpPr>
          <p:nvPr/>
        </p:nvSpPr>
        <p:spPr bwMode="auto">
          <a:xfrm>
            <a:off x="593725" y="1798638"/>
            <a:ext cx="5026025" cy="1249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en-US" sz="2400" b="1">
                <a:solidFill>
                  <a:srgbClr val="FF0066"/>
                </a:solidFill>
              </a:rPr>
              <a:t>（四）趣味对读  读中感悟</a:t>
            </a:r>
            <a:endParaRPr lang="zh-CN" altLang="en-US" sz="2400" b="1">
              <a:solidFill>
                <a:srgbClr val="FF0066"/>
              </a:solidFill>
            </a:endParaRPr>
          </a:p>
          <a:p>
            <a:endParaRPr lang="zh-CN" altLang="en-US" sz="2400" b="1">
              <a:solidFill>
                <a:srgbClr val="FF0066"/>
              </a:solidFill>
            </a:endParaRPr>
          </a:p>
          <a:p>
            <a:r>
              <a:rPr lang="en-US" altLang="zh-CN" sz="2800" b="1">
                <a:solidFill>
                  <a:schemeClr val="tx2"/>
                </a:solidFill>
              </a:rPr>
              <a:t>2</a:t>
            </a:r>
            <a:r>
              <a:rPr lang="zh-CN" altLang="en-US" sz="2800" b="1">
                <a:solidFill>
                  <a:schemeClr val="tx2"/>
                </a:solidFill>
              </a:rPr>
              <a:t>、趣味对读，读好问答句式。</a:t>
            </a:r>
            <a:endParaRPr lang="zh-CN" altLang="en-US" sz="2800" b="1">
              <a:solidFill>
                <a:schemeClr val="tx2"/>
              </a:solidFill>
            </a:endParaRPr>
          </a:p>
        </p:txBody>
      </p:sp>
      <p:sp>
        <p:nvSpPr>
          <p:cNvPr id="114693" name="Text Box 5"/>
          <p:cNvSpPr txBox="1">
            <a:spLocks noChangeArrowheads="1"/>
          </p:cNvSpPr>
          <p:nvPr/>
        </p:nvSpPr>
        <p:spPr bwMode="auto">
          <a:xfrm>
            <a:off x="152400" y="3184525"/>
            <a:ext cx="7777163" cy="1920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000" b="1" dirty="0"/>
              <a:t>       </a:t>
            </a:r>
            <a:r>
              <a:rPr lang="zh-CN" altLang="en-US" sz="2000" b="1" dirty="0"/>
              <a:t>为了突破难点，在朗读感悟这一环节，我先把文中的前三个问句提出来，通过对比读，范读、引导读等几个环节，让学生学会问句的读法，之后，出示第二小节回答的内容，借助趣味对读，如：师生一问一答对读，男女生对读，小组对读，同桌对读，配动作朗读等方式继续进行学生的朗读训练。在这一过程中要重点指导读好问句和轻声词“尾巴”，教师可示范读，和学生竞赛读。</a:t>
            </a:r>
            <a:r>
              <a:rPr lang="zh-CN" altLang="en-US" dirty="0"/>
              <a:t> </a:t>
            </a:r>
            <a:r>
              <a:rPr lang="zh-CN" altLang="en-US" sz="2000" dirty="0"/>
              <a:t> </a:t>
            </a:r>
            <a:endParaRPr lang="zh-CN" altLang="en-US" sz="2000" dirty="0"/>
          </a:p>
        </p:txBody>
      </p:sp>
      <p:sp>
        <p:nvSpPr>
          <p:cNvPr id="114694" name="AutoShape 6"/>
          <p:cNvSpPr>
            <a:spLocks noChangeArrowheads="1"/>
          </p:cNvSpPr>
          <p:nvPr/>
        </p:nvSpPr>
        <p:spPr bwMode="auto">
          <a:xfrm>
            <a:off x="4648200" y="5029200"/>
            <a:ext cx="4495800" cy="1524000"/>
          </a:xfrm>
          <a:prstGeom prst="wedgeRoundRectCallout">
            <a:avLst>
              <a:gd name="adj1" fmla="val -74116"/>
              <a:gd name="adj2" fmla="val -51458"/>
              <a:gd name="adj3" fmla="val 16667"/>
            </a:avLst>
          </a:prstGeom>
          <a:solidFill>
            <a:srgbClr val="CCFF33"/>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zh-CN" altLang="en-US" b="1"/>
              <a:t>师生互动过程是开展语文课堂教学的主要途径，是提高课堂教学实效的主要渠道。教师积极参与学生的学习能给学生带来莫大的鼓舞。</a:t>
            </a:r>
            <a:endParaRPr lang="zh-CN" altLang="en-US" b="1"/>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469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4694"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6738" name="Picture 2" descr="22"/>
          <p:cNvPicPr>
            <a:picLocks noChangeAspect="1" noChangeArrowheads="1"/>
          </p:cNvPicPr>
          <p:nvPr/>
        </p:nvPicPr>
        <p:blipFill>
          <a:blip r:embed="rId1"/>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116739" name="WordArt 3"/>
          <p:cNvSpPr>
            <a:spLocks noChangeArrowheads="1" noChangeShapeType="1" noTextEdit="1"/>
          </p:cNvSpPr>
          <p:nvPr/>
        </p:nvSpPr>
        <p:spPr bwMode="auto">
          <a:xfrm>
            <a:off x="301625" y="838200"/>
            <a:ext cx="8540750" cy="1143000"/>
          </a:xfrm>
          <a:prstGeom prst="rect">
            <a:avLst/>
          </a:prstGeom>
          <a:extLst>
            <a:ext uri="{AF507438-7753-43E0-B8FC-AC1667EBCBE1}">
              <a14:hiddenEffects xmlns:a14="http://schemas.microsoft.com/office/drawing/2010/main">
                <a:effectLst/>
              </a14:hiddenEffects>
            </a:ext>
          </a:extLst>
        </p:spPr>
        <p:txBody>
          <a:bodyPr spcFirstLastPara="1" wrap="none" fromWordArt="1">
            <a:prstTxWarp prst="textArchUp">
              <a:avLst>
                <a:gd name="adj" fmla="val 10800000"/>
              </a:avLst>
            </a:prstTxWarp>
          </a:bodyPr>
          <a:lstStyle/>
          <a:p>
            <a:pPr algn="ctr"/>
            <a:r>
              <a:rPr lang="zh-CN" altLang="en-US" sz="3600" b="1" kern="10">
                <a:ln w="9525">
                  <a:solidFill>
                    <a:srgbClr val="FF00FF"/>
                  </a:solidFill>
                  <a:round/>
                </a:ln>
                <a:solidFill>
                  <a:srgbClr val="FF00FF"/>
                </a:solidFill>
                <a:latin typeface="楷体_GB2312"/>
                <a:ea typeface="楷体_GB2312"/>
              </a:rPr>
              <a:t>四、说过程</a:t>
            </a:r>
            <a:endParaRPr lang="zh-CN" altLang="en-US" sz="3600" b="1" kern="10">
              <a:ln w="9525">
                <a:solidFill>
                  <a:srgbClr val="FF00FF"/>
                </a:solidFill>
                <a:round/>
              </a:ln>
              <a:solidFill>
                <a:srgbClr val="FF00FF"/>
              </a:solidFill>
              <a:latin typeface="楷体_GB2312"/>
              <a:ea typeface="楷体_GB2312"/>
            </a:endParaRPr>
          </a:p>
        </p:txBody>
      </p:sp>
      <p:sp>
        <p:nvSpPr>
          <p:cNvPr id="116740" name="Text Box 4"/>
          <p:cNvSpPr txBox="1">
            <a:spLocks noChangeArrowheads="1"/>
          </p:cNvSpPr>
          <p:nvPr/>
        </p:nvSpPr>
        <p:spPr bwMode="auto">
          <a:xfrm>
            <a:off x="593725" y="1798638"/>
            <a:ext cx="6235700" cy="1249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en-US" sz="2400" b="1">
                <a:solidFill>
                  <a:srgbClr val="FF0066"/>
                </a:solidFill>
              </a:rPr>
              <a:t>（四）趣味对读  读中感悟</a:t>
            </a:r>
            <a:endParaRPr lang="zh-CN" altLang="en-US" sz="2400" b="1">
              <a:solidFill>
                <a:srgbClr val="FF0066"/>
              </a:solidFill>
            </a:endParaRPr>
          </a:p>
          <a:p>
            <a:endParaRPr lang="zh-CN" altLang="en-US" sz="2400" b="1">
              <a:solidFill>
                <a:srgbClr val="FF0066"/>
              </a:solidFill>
            </a:endParaRPr>
          </a:p>
          <a:p>
            <a:r>
              <a:rPr lang="en-US" altLang="zh-CN" sz="2800" b="1">
                <a:solidFill>
                  <a:schemeClr val="tx2"/>
                </a:solidFill>
              </a:rPr>
              <a:t>3</a:t>
            </a:r>
            <a:r>
              <a:rPr lang="zh-CN" altLang="en-US" sz="2800" b="1">
                <a:solidFill>
                  <a:schemeClr val="tx2"/>
                </a:solidFill>
              </a:rPr>
              <a:t>、小组合作学习</a:t>
            </a:r>
            <a:r>
              <a:rPr lang="en-US" altLang="zh-CN" sz="2800" b="1">
                <a:solidFill>
                  <a:schemeClr val="tx2"/>
                </a:solidFill>
              </a:rPr>
              <a:t>3.4</a:t>
            </a:r>
            <a:r>
              <a:rPr lang="zh-CN" altLang="en-US" sz="2800" b="1">
                <a:solidFill>
                  <a:schemeClr val="tx2"/>
                </a:solidFill>
              </a:rPr>
              <a:t>小节，由扶到放。</a:t>
            </a:r>
            <a:endParaRPr lang="zh-CN" altLang="en-US" sz="2800" b="1">
              <a:solidFill>
                <a:schemeClr val="tx2"/>
              </a:solidFill>
            </a:endParaRPr>
          </a:p>
        </p:txBody>
      </p:sp>
      <p:sp>
        <p:nvSpPr>
          <p:cNvPr id="116741" name="Text Box 5"/>
          <p:cNvSpPr txBox="1">
            <a:spLocks noChangeArrowheads="1"/>
          </p:cNvSpPr>
          <p:nvPr/>
        </p:nvSpPr>
        <p:spPr bwMode="auto">
          <a:xfrm>
            <a:off x="681038" y="3184525"/>
            <a:ext cx="7777162" cy="2227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zh-CN" altLang="en-US" sz="2800" b="1"/>
              <a:t>这两节课文和前两节是同一类型的，所以，我就逐步由扶到放，让学生合作学习，发挥小组的作用。在这一环节中以“读”的训练为主线，引导学生积极参与、全程参与，在参与中达到自悟自得，从而激活课堂教学，提高学生的语文素养。</a:t>
            </a:r>
            <a:r>
              <a:rPr lang="zh-CN" altLang="en-US" sz="2800"/>
              <a:t> </a:t>
            </a:r>
            <a:endParaRPr lang="zh-CN" altLang="en-US" sz="2800"/>
          </a:p>
        </p:txBody>
      </p:sp>
      <p:sp>
        <p:nvSpPr>
          <p:cNvPr id="116742" name="AutoShape 6"/>
          <p:cNvSpPr>
            <a:spLocks noChangeArrowheads="1"/>
          </p:cNvSpPr>
          <p:nvPr/>
        </p:nvSpPr>
        <p:spPr bwMode="auto">
          <a:xfrm>
            <a:off x="4419600" y="5562600"/>
            <a:ext cx="4495800" cy="1295400"/>
          </a:xfrm>
          <a:prstGeom prst="wedgeRoundRectCallout">
            <a:avLst>
              <a:gd name="adj1" fmla="val -48130"/>
              <a:gd name="adj2" fmla="val -80269"/>
              <a:gd name="adj3" fmla="val 16667"/>
            </a:avLst>
          </a:prstGeom>
          <a:solidFill>
            <a:srgbClr val="CCFF33"/>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zh-CN" altLang="en-US" b="1">
                <a:solidFill>
                  <a:srgbClr val="FF0066"/>
                </a:solidFill>
              </a:rPr>
              <a:t>自主、合作、探究的学习方式是新课标中提出并倡导的。</a:t>
            </a:r>
            <a:endParaRPr lang="zh-CN" altLang="en-US" b="1">
              <a:solidFill>
                <a:srgbClr val="FF0066"/>
              </a:solidFill>
            </a:endParaRPr>
          </a:p>
        </p:txBody>
      </p:sp>
    </p:spTree>
  </p:cSld>
  <p:clrMapOvr>
    <a:masterClrMapping/>
  </p:clrMapOvr>
  <p:transition>
    <p:blinds dir="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6562" name="Picture 2" descr="W020100915331409211036"/>
          <p:cNvPicPr>
            <a:picLocks noGrp="1" noChangeAspect="1" noChangeArrowheads="1"/>
          </p:cNvPicPr>
          <p:nvPr>
            <p:ph sz="half" idx="1"/>
          </p:nvPr>
        </p:nvPicPr>
        <p:blipFill>
          <a:blip r:embed="rId1" cstate="email"/>
          <a:srcRect/>
          <a:stretch>
            <a:fillRect/>
          </a:stretch>
        </p:blipFill>
        <p:spPr>
          <a:xfrm>
            <a:off x="34925" y="-22225"/>
            <a:ext cx="4676775" cy="6880225"/>
          </a:xfrm>
          <a:noFill/>
        </p:spPr>
      </p:pic>
      <p:pic>
        <p:nvPicPr>
          <p:cNvPr id="66563" name="Picture 3" descr="W020100915331408904311"/>
          <p:cNvPicPr>
            <a:picLocks noGrp="1" noChangeAspect="1" noChangeArrowheads="1"/>
          </p:cNvPicPr>
          <p:nvPr>
            <p:ph sz="half" idx="2"/>
          </p:nvPr>
        </p:nvPicPr>
        <p:blipFill>
          <a:blip r:embed="rId2" cstate="email"/>
          <a:srcRect/>
          <a:stretch>
            <a:fillRect/>
          </a:stretch>
        </p:blipFill>
        <p:spPr>
          <a:xfrm>
            <a:off x="4645025" y="-22225"/>
            <a:ext cx="4498975" cy="6908800"/>
          </a:xfrm>
          <a:noFill/>
        </p:spPr>
      </p:pic>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7762" name="Picture 2" descr="22"/>
          <p:cNvPicPr>
            <a:picLocks noChangeAspect="1" noChangeArrowheads="1"/>
          </p:cNvPicPr>
          <p:nvPr/>
        </p:nvPicPr>
        <p:blipFill>
          <a:blip r:embed="rId1"/>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117763" name="WordArt 3"/>
          <p:cNvSpPr>
            <a:spLocks noChangeArrowheads="1" noChangeShapeType="1" noTextEdit="1"/>
          </p:cNvSpPr>
          <p:nvPr/>
        </p:nvSpPr>
        <p:spPr bwMode="auto">
          <a:xfrm>
            <a:off x="301625" y="838200"/>
            <a:ext cx="8540750" cy="1143000"/>
          </a:xfrm>
          <a:prstGeom prst="rect">
            <a:avLst/>
          </a:prstGeom>
          <a:extLst>
            <a:ext uri="{AF507438-7753-43E0-B8FC-AC1667EBCBE1}">
              <a14:hiddenEffects xmlns:a14="http://schemas.microsoft.com/office/drawing/2010/main">
                <a:effectLst/>
              </a14:hiddenEffects>
            </a:ext>
          </a:extLst>
        </p:spPr>
        <p:txBody>
          <a:bodyPr spcFirstLastPara="1" wrap="none" fromWordArt="1">
            <a:prstTxWarp prst="textArchUp">
              <a:avLst>
                <a:gd name="adj" fmla="val 10800000"/>
              </a:avLst>
            </a:prstTxWarp>
          </a:bodyPr>
          <a:lstStyle/>
          <a:p>
            <a:pPr algn="ctr"/>
            <a:r>
              <a:rPr lang="zh-CN" altLang="en-US" sz="3600" b="1" kern="10">
                <a:ln w="9525">
                  <a:solidFill>
                    <a:srgbClr val="FF00FF"/>
                  </a:solidFill>
                  <a:round/>
                </a:ln>
                <a:solidFill>
                  <a:srgbClr val="FF00FF"/>
                </a:solidFill>
                <a:latin typeface="楷体_GB2312"/>
                <a:ea typeface="楷体_GB2312"/>
              </a:rPr>
              <a:t>四、说过程</a:t>
            </a:r>
            <a:endParaRPr lang="zh-CN" altLang="en-US" sz="3600" b="1" kern="10">
              <a:ln w="9525">
                <a:solidFill>
                  <a:srgbClr val="FF00FF"/>
                </a:solidFill>
                <a:round/>
              </a:ln>
              <a:solidFill>
                <a:srgbClr val="FF00FF"/>
              </a:solidFill>
              <a:latin typeface="楷体_GB2312"/>
              <a:ea typeface="楷体_GB2312"/>
            </a:endParaRPr>
          </a:p>
        </p:txBody>
      </p:sp>
      <p:sp>
        <p:nvSpPr>
          <p:cNvPr id="117764" name="Text Box 4"/>
          <p:cNvSpPr txBox="1">
            <a:spLocks noChangeArrowheads="1"/>
          </p:cNvSpPr>
          <p:nvPr/>
        </p:nvSpPr>
        <p:spPr bwMode="auto">
          <a:xfrm>
            <a:off x="593725" y="1798638"/>
            <a:ext cx="6097588" cy="1249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en-US" sz="2400" b="1">
                <a:solidFill>
                  <a:srgbClr val="FF0066"/>
                </a:solidFill>
              </a:rPr>
              <a:t>（四）趣味对读  读中感悟</a:t>
            </a:r>
            <a:endParaRPr lang="zh-CN" altLang="en-US" sz="2400" b="1">
              <a:solidFill>
                <a:srgbClr val="FF0066"/>
              </a:solidFill>
            </a:endParaRPr>
          </a:p>
          <a:p>
            <a:endParaRPr lang="zh-CN" altLang="en-US" sz="2400" b="1">
              <a:solidFill>
                <a:srgbClr val="FF0066"/>
              </a:solidFill>
            </a:endParaRPr>
          </a:p>
          <a:p>
            <a:r>
              <a:rPr lang="en-US" altLang="zh-CN" sz="2800" b="1">
                <a:solidFill>
                  <a:schemeClr val="tx2"/>
                </a:solidFill>
              </a:rPr>
              <a:t>4</a:t>
            </a:r>
            <a:r>
              <a:rPr lang="zh-CN" altLang="en-US" sz="2800" b="1">
                <a:solidFill>
                  <a:schemeClr val="tx2"/>
                </a:solidFill>
              </a:rPr>
              <a:t>、交流喜欢的动物尾巴，个性阅读。</a:t>
            </a:r>
            <a:endParaRPr lang="zh-CN" altLang="en-US" sz="2800" b="1">
              <a:solidFill>
                <a:schemeClr val="tx2"/>
              </a:solidFill>
            </a:endParaRPr>
          </a:p>
        </p:txBody>
      </p:sp>
      <p:sp>
        <p:nvSpPr>
          <p:cNvPr id="117765" name="Text Box 5"/>
          <p:cNvSpPr txBox="1">
            <a:spLocks noChangeArrowheads="1"/>
          </p:cNvSpPr>
          <p:nvPr/>
        </p:nvSpPr>
        <p:spPr bwMode="auto">
          <a:xfrm>
            <a:off x="152400" y="3184525"/>
            <a:ext cx="7777163" cy="2014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a:t>       </a:t>
            </a:r>
            <a:r>
              <a:rPr lang="zh-CN" altLang="en-US"/>
              <a:t>最后，让学生交流喜欢的动物尾巴，并读出对它的喜爱。这一环节，尊重了学生的个性体验，增长了学生的知识，结合插图记住了各种动物尾巴的特点，如：猴子尾巴长长的像一条绳子，可以拴在树枝上荡秋千。兔子尾巴短短的，使它跑起来很快。松鼠的尾巴像一把降落伞，可以从很高的树上跳下来很安全，又像一床厚棉被，睡觉时很暖和，等等。同时也激发了他们对动物观察的兴趣和喜爱之情，展示了学生、教师、文本之间对话的过程，学生在不知不觉中获得自主学习的能力，从而学会学习。</a:t>
            </a:r>
            <a:endParaRPr lang="zh-CN" altLang="en-US"/>
          </a:p>
        </p:txBody>
      </p:sp>
      <p:sp>
        <p:nvSpPr>
          <p:cNvPr id="117766" name="AutoShape 6"/>
          <p:cNvSpPr>
            <a:spLocks noChangeArrowheads="1"/>
          </p:cNvSpPr>
          <p:nvPr/>
        </p:nvSpPr>
        <p:spPr bwMode="auto">
          <a:xfrm>
            <a:off x="4114800" y="5105400"/>
            <a:ext cx="4495800" cy="1524000"/>
          </a:xfrm>
          <a:prstGeom prst="wedgeRoundRectCallout">
            <a:avLst>
              <a:gd name="adj1" fmla="val -69032"/>
              <a:gd name="adj2" fmla="val -46458"/>
              <a:gd name="adj3" fmla="val 16667"/>
            </a:avLst>
          </a:prstGeom>
          <a:solidFill>
            <a:srgbClr val="CCFF33"/>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zh-CN" altLang="en-US" b="1">
                <a:solidFill>
                  <a:srgbClr val="FF0066"/>
                </a:solidFill>
              </a:rPr>
              <a:t>新课标</a:t>
            </a:r>
            <a:r>
              <a:rPr lang="zh-CN" altLang="en-US" b="1"/>
              <a:t>指出了语文学科的人文性，要求我们在课堂教学中要珍视学生的亲历体验，积极倡导师生的平等对话。</a:t>
            </a:r>
            <a:endParaRPr lang="zh-CN" altLang="en-US" b="1"/>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776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766"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0834" name="Picture 2" descr="22"/>
          <p:cNvPicPr>
            <a:picLocks noChangeAspect="1" noChangeArrowheads="1"/>
          </p:cNvPicPr>
          <p:nvPr/>
        </p:nvPicPr>
        <p:blipFill>
          <a:blip r:embed="rId1"/>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120835" name="WordArt 3"/>
          <p:cNvSpPr>
            <a:spLocks noChangeArrowheads="1" noChangeShapeType="1" noTextEdit="1"/>
          </p:cNvSpPr>
          <p:nvPr/>
        </p:nvSpPr>
        <p:spPr bwMode="auto">
          <a:xfrm>
            <a:off x="301625" y="838200"/>
            <a:ext cx="8540750" cy="1143000"/>
          </a:xfrm>
          <a:prstGeom prst="rect">
            <a:avLst/>
          </a:prstGeom>
          <a:extLst>
            <a:ext uri="{AF507438-7753-43E0-B8FC-AC1667EBCBE1}">
              <a14:hiddenEffects xmlns:a14="http://schemas.microsoft.com/office/drawing/2010/main">
                <a:effectLst/>
              </a14:hiddenEffects>
            </a:ext>
          </a:extLst>
        </p:spPr>
        <p:txBody>
          <a:bodyPr spcFirstLastPara="1" wrap="none" fromWordArt="1">
            <a:prstTxWarp prst="textArchUp">
              <a:avLst>
                <a:gd name="adj" fmla="val 10800000"/>
              </a:avLst>
            </a:prstTxWarp>
          </a:bodyPr>
          <a:lstStyle/>
          <a:p>
            <a:pPr algn="ctr"/>
            <a:r>
              <a:rPr lang="zh-CN" altLang="en-US" sz="3600" b="1" kern="10">
                <a:ln w="9525">
                  <a:solidFill>
                    <a:srgbClr val="FF00FF"/>
                  </a:solidFill>
                  <a:round/>
                </a:ln>
                <a:solidFill>
                  <a:srgbClr val="FF00FF"/>
                </a:solidFill>
                <a:latin typeface="楷体_GB2312"/>
                <a:ea typeface="楷体_GB2312"/>
              </a:rPr>
              <a:t>四、说过程</a:t>
            </a:r>
            <a:endParaRPr lang="zh-CN" altLang="en-US" sz="3600" b="1" kern="10">
              <a:ln w="9525">
                <a:solidFill>
                  <a:srgbClr val="FF00FF"/>
                </a:solidFill>
                <a:round/>
              </a:ln>
              <a:solidFill>
                <a:srgbClr val="FF00FF"/>
              </a:solidFill>
              <a:latin typeface="楷体_GB2312"/>
              <a:ea typeface="楷体_GB2312"/>
            </a:endParaRPr>
          </a:p>
        </p:txBody>
      </p:sp>
      <p:sp>
        <p:nvSpPr>
          <p:cNvPr id="120836" name="Text Box 4"/>
          <p:cNvSpPr txBox="1">
            <a:spLocks noChangeArrowheads="1"/>
          </p:cNvSpPr>
          <p:nvPr/>
        </p:nvSpPr>
        <p:spPr bwMode="auto">
          <a:xfrm>
            <a:off x="593725" y="1676400"/>
            <a:ext cx="3638550" cy="1249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en-US" sz="2400" b="1">
                <a:solidFill>
                  <a:srgbClr val="FF0066"/>
                </a:solidFill>
              </a:rPr>
              <a:t>（五）游戏巩固 总结教育</a:t>
            </a:r>
            <a:endParaRPr lang="zh-CN" altLang="en-US" sz="2400" b="1">
              <a:solidFill>
                <a:srgbClr val="FF0066"/>
              </a:solidFill>
            </a:endParaRPr>
          </a:p>
          <a:p>
            <a:endParaRPr lang="zh-CN" altLang="en-US" sz="2400" b="1">
              <a:solidFill>
                <a:srgbClr val="FF0066"/>
              </a:solidFill>
            </a:endParaRPr>
          </a:p>
          <a:p>
            <a:r>
              <a:rPr lang="zh-CN" altLang="en-US" sz="2800" b="1">
                <a:solidFill>
                  <a:schemeClr val="tx2"/>
                </a:solidFill>
              </a:rPr>
              <a:t>做“找尾巴”游戏。</a:t>
            </a:r>
            <a:endParaRPr lang="zh-CN" altLang="en-US" sz="2800" b="1">
              <a:solidFill>
                <a:schemeClr val="tx2"/>
              </a:solidFill>
            </a:endParaRPr>
          </a:p>
        </p:txBody>
      </p:sp>
      <p:sp>
        <p:nvSpPr>
          <p:cNvPr id="120837" name="Text Box 5"/>
          <p:cNvSpPr txBox="1">
            <a:spLocks noChangeArrowheads="1"/>
          </p:cNvSpPr>
          <p:nvPr/>
        </p:nvSpPr>
        <p:spPr bwMode="auto">
          <a:xfrm>
            <a:off x="604838" y="2895600"/>
            <a:ext cx="7777162" cy="2225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zh-CN" altLang="en-US" sz="2000" dirty="0"/>
              <a:t>心理学研究表明，低年级学生在课堂上注意力集中的时间是非常有限的。此时，我安排了一个“找尾巴”的游戏。我把黑板上的动物尾巴都揭掉，设置谈话：</a:t>
            </a:r>
            <a:r>
              <a:rPr lang="en-US" altLang="zh-CN" sz="2000" dirty="0"/>
              <a:t>"</a:t>
            </a:r>
            <a:r>
              <a:rPr lang="zh-CN" altLang="en-US" sz="2000" dirty="0"/>
              <a:t>同学们，刚才动物们玩得多快乐啊！这些贪玩的小动物，玩得尾巴也丢了，幸好被老师捡到，谁来帮它们贴上呢？</a:t>
            </a:r>
            <a:r>
              <a:rPr lang="en-US" altLang="zh-CN" sz="2000" dirty="0"/>
              <a:t>"</a:t>
            </a:r>
            <a:br>
              <a:rPr lang="en-US" altLang="zh-CN" sz="2000" dirty="0"/>
            </a:br>
            <a:br>
              <a:rPr lang="en-US" altLang="zh-CN" sz="2000" dirty="0"/>
            </a:br>
            <a:endParaRPr lang="en-US" altLang="zh-CN" sz="2000" dirty="0"/>
          </a:p>
        </p:txBody>
      </p:sp>
      <p:sp>
        <p:nvSpPr>
          <p:cNvPr id="120839" name="Text Box 7"/>
          <p:cNvSpPr txBox="1">
            <a:spLocks noChangeArrowheads="1"/>
          </p:cNvSpPr>
          <p:nvPr/>
        </p:nvSpPr>
        <p:spPr bwMode="auto">
          <a:xfrm>
            <a:off x="577850" y="4394200"/>
            <a:ext cx="8058150" cy="1585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en-US" sz="2000"/>
              <a:t>同学们看，这些动物找回了尾巴，它们好像在感谢我们，你们想对它们</a:t>
            </a:r>
            <a:endParaRPr lang="zh-CN" altLang="en-US" sz="2000"/>
          </a:p>
          <a:p>
            <a:r>
              <a:rPr lang="zh-CN" altLang="en-US" sz="2000"/>
              <a:t>说些什么呢？引导学生说话，并趁机教育学生保护动物，从小养成爱护</a:t>
            </a:r>
            <a:endParaRPr lang="zh-CN" altLang="en-US" sz="2000"/>
          </a:p>
          <a:p>
            <a:r>
              <a:rPr lang="zh-CN" altLang="en-US" sz="2000"/>
              <a:t>动物的良好习惯。这样，环保教育不知不觉渗透到了学生的幼小心灵，</a:t>
            </a:r>
            <a:endParaRPr lang="zh-CN" altLang="en-US" sz="2000"/>
          </a:p>
          <a:p>
            <a:r>
              <a:rPr lang="zh-CN" altLang="en-US" sz="2000"/>
              <a:t>提高学生的品德修养，达到教书育人的目的。</a:t>
            </a:r>
            <a:br>
              <a:rPr lang="zh-CN" altLang="en-US"/>
            </a:br>
            <a:endParaRPr lang="zh-CN" altLang="en-US"/>
          </a:p>
        </p:txBody>
      </p:sp>
      <p:sp>
        <p:nvSpPr>
          <p:cNvPr id="120840" name="AutoShape 8"/>
          <p:cNvSpPr>
            <a:spLocks noChangeArrowheads="1"/>
          </p:cNvSpPr>
          <p:nvPr/>
        </p:nvSpPr>
        <p:spPr bwMode="auto">
          <a:xfrm>
            <a:off x="4267200" y="2209800"/>
            <a:ext cx="4114800" cy="1828800"/>
          </a:xfrm>
          <a:prstGeom prst="wedgeRoundRectCallout">
            <a:avLst>
              <a:gd name="adj1" fmla="val -62847"/>
              <a:gd name="adj2" fmla="val 35329"/>
              <a:gd name="adj3" fmla="val 16667"/>
            </a:avLst>
          </a:prstGeom>
          <a:solidFill>
            <a:srgbClr val="CCFF33"/>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zh-CN" altLang="en-US" b="1" dirty="0">
                <a:solidFill>
                  <a:srgbClr val="FF0000"/>
                </a:solidFill>
              </a:rPr>
              <a:t>新课标</a:t>
            </a:r>
            <a:r>
              <a:rPr lang="zh-CN" altLang="en-US" b="1" dirty="0"/>
              <a:t>要求语文课程必须充分利用儿童的生活经验和语文学习的特点。对小学生来说，给小动物贴尾巴是一件最乐意的事情，这样，激发了他们的童趣，同时也巩固了所学知识，渗透了德育。</a:t>
            </a:r>
            <a:endParaRPr lang="zh-CN" altLang="en-US" b="1" dirty="0"/>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20840"/>
                                        </p:tgtEl>
                                        <p:attrNameLst>
                                          <p:attrName>style.visibility</p:attrName>
                                        </p:attrNameLst>
                                      </p:cBhvr>
                                      <p:to>
                                        <p:strVal val="visible"/>
                                      </p:to>
                                    </p:set>
                                    <p:anim calcmode="lin" valueType="num">
                                      <p:cBhvr>
                                        <p:cTn id="7" dur="1000" fill="hold"/>
                                        <p:tgtEl>
                                          <p:spTgt spid="120840"/>
                                        </p:tgtEl>
                                        <p:attrNameLst>
                                          <p:attrName>ppt_w</p:attrName>
                                        </p:attrNameLst>
                                      </p:cBhvr>
                                      <p:tavLst>
                                        <p:tav tm="0">
                                          <p:val>
                                            <p:strVal val="#ppt_w*0.70"/>
                                          </p:val>
                                        </p:tav>
                                        <p:tav tm="100000">
                                          <p:val>
                                            <p:strVal val="#ppt_w"/>
                                          </p:val>
                                        </p:tav>
                                      </p:tavLst>
                                    </p:anim>
                                    <p:anim calcmode="lin" valueType="num">
                                      <p:cBhvr>
                                        <p:cTn id="8" dur="1000" fill="hold"/>
                                        <p:tgtEl>
                                          <p:spTgt spid="120840"/>
                                        </p:tgtEl>
                                        <p:attrNameLst>
                                          <p:attrName>ppt_h</p:attrName>
                                        </p:attrNameLst>
                                      </p:cBhvr>
                                      <p:tavLst>
                                        <p:tav tm="0">
                                          <p:val>
                                            <p:strVal val="#ppt_h"/>
                                          </p:val>
                                        </p:tav>
                                        <p:tav tm="100000">
                                          <p:val>
                                            <p:strVal val="#ppt_h"/>
                                          </p:val>
                                        </p:tav>
                                      </p:tavLst>
                                    </p:anim>
                                    <p:animEffect transition="in" filter="fade">
                                      <p:cBhvr>
                                        <p:cTn id="9" dur="1000"/>
                                        <p:tgtEl>
                                          <p:spTgt spid="1208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0840"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bg>
      <p:bgPr>
        <a:blipFill dpi="0" rotWithShape="0">
          <a:blip r:embed="rId1"/>
          <a:srcRect/>
          <a:stretch>
            <a:fillRect/>
          </a:stretch>
        </a:blipFill>
        <a:effectLst/>
      </p:bgPr>
    </p:bg>
    <p:spTree>
      <p:nvGrpSpPr>
        <p:cNvPr id="1" name=""/>
        <p:cNvGrpSpPr/>
        <p:nvPr/>
      </p:nvGrpSpPr>
      <p:grpSpPr>
        <a:xfrm>
          <a:off x="0" y="0"/>
          <a:ext cx="0" cy="0"/>
          <a:chOff x="0" y="0"/>
          <a:chExt cx="0" cy="0"/>
        </a:xfrm>
      </p:grpSpPr>
      <p:grpSp>
        <p:nvGrpSpPr>
          <p:cNvPr id="70658" name="Group 2"/>
          <p:cNvGrpSpPr/>
          <p:nvPr/>
        </p:nvGrpSpPr>
        <p:grpSpPr bwMode="auto">
          <a:xfrm>
            <a:off x="3016250" y="1447800"/>
            <a:ext cx="3384550" cy="3313113"/>
            <a:chOff x="1701" y="1253"/>
            <a:chExt cx="2132" cy="2087"/>
          </a:xfrm>
        </p:grpSpPr>
        <p:sp>
          <p:nvSpPr>
            <p:cNvPr id="70659" name="Rectangle 3"/>
            <p:cNvSpPr>
              <a:spLocks noChangeArrowheads="1"/>
            </p:cNvSpPr>
            <p:nvPr/>
          </p:nvSpPr>
          <p:spPr bwMode="auto">
            <a:xfrm>
              <a:off x="1701" y="1253"/>
              <a:ext cx="2132" cy="2086"/>
            </a:xfrm>
            <a:prstGeom prst="rect">
              <a:avLst/>
            </a:prstGeom>
            <a:solidFill>
              <a:schemeClr val="bg1">
                <a:alpha val="0"/>
              </a:schemeClr>
            </a:solidFill>
            <a:ln w="25400">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70660" name="Line 4"/>
            <p:cNvSpPr>
              <a:spLocks noChangeShapeType="1"/>
            </p:cNvSpPr>
            <p:nvPr/>
          </p:nvSpPr>
          <p:spPr bwMode="auto">
            <a:xfrm>
              <a:off x="2789" y="1253"/>
              <a:ext cx="0" cy="2087"/>
            </a:xfrm>
            <a:prstGeom prst="line">
              <a:avLst/>
            </a:prstGeom>
            <a:noFill/>
            <a:ln w="9525">
              <a:solidFill>
                <a:schemeClr val="tx1"/>
              </a:solidFill>
              <a:prstDash val="dash"/>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70661" name="Line 5"/>
            <p:cNvSpPr>
              <a:spLocks noChangeShapeType="1"/>
            </p:cNvSpPr>
            <p:nvPr/>
          </p:nvSpPr>
          <p:spPr bwMode="auto">
            <a:xfrm>
              <a:off x="1701" y="2296"/>
              <a:ext cx="2132" cy="0"/>
            </a:xfrm>
            <a:prstGeom prst="line">
              <a:avLst/>
            </a:prstGeom>
            <a:noFill/>
            <a:ln w="9525">
              <a:solidFill>
                <a:schemeClr val="tx1"/>
              </a:solidFill>
              <a:prstDash val="dash"/>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sp>
        <p:nvSpPr>
          <p:cNvPr id="70662" name="Text Box 6"/>
          <p:cNvSpPr txBox="1">
            <a:spLocks noChangeArrowheads="1"/>
          </p:cNvSpPr>
          <p:nvPr/>
        </p:nvSpPr>
        <p:spPr bwMode="auto">
          <a:xfrm>
            <a:off x="3419475" y="1557338"/>
            <a:ext cx="2667000" cy="3140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zh-CN" altLang="en-US" sz="20000">
                <a:ea typeface="楷体_GB2312" pitchFamily="49" charset="-122"/>
              </a:rPr>
              <a:t>公</a:t>
            </a:r>
            <a:endParaRPr lang="zh-CN" altLang="en-US" sz="20000">
              <a:ea typeface="楷体_GB2312" pitchFamily="49" charset="-122"/>
            </a:endParaRPr>
          </a:p>
        </p:txBody>
      </p:sp>
      <p:pic>
        <p:nvPicPr>
          <p:cNvPr id="70663" name="Picture 7" descr="公1"/>
          <p:cNvPicPr>
            <a:picLocks noChangeAspect="1" noChangeArrowheads="1"/>
          </p:cNvPicPr>
          <p:nvPr/>
        </p:nvPicPr>
        <p:blipFill>
          <a:blip r:embed="rId2" cstate="email">
            <a:clrChange>
              <a:clrFrom>
                <a:srgbClr val="FFFFFF"/>
              </a:clrFrom>
              <a:clrTo>
                <a:srgbClr val="FFFFFF">
                  <a:alpha val="0"/>
                </a:srgbClr>
              </a:clrTo>
            </a:clrChange>
          </a:blip>
          <a:srcRect/>
          <a:stretch>
            <a:fillRect/>
          </a:stretch>
        </p:blipFill>
        <p:spPr bwMode="auto">
          <a:xfrm>
            <a:off x="3490913" y="2636838"/>
            <a:ext cx="927100" cy="1146175"/>
          </a:xfrm>
          <a:prstGeom prst="rect">
            <a:avLst/>
          </a:prstGeom>
          <a:noFill/>
          <a:extLst>
            <a:ext uri="{909E8E84-426E-40DD-AFC4-6F175D3DCCD1}">
              <a14:hiddenFill xmlns:a14="http://schemas.microsoft.com/office/drawing/2010/main">
                <a:solidFill>
                  <a:srgbClr val="FFFFFF"/>
                </a:solidFill>
              </a14:hiddenFill>
            </a:ext>
          </a:extLst>
        </p:spPr>
      </p:pic>
      <p:pic>
        <p:nvPicPr>
          <p:cNvPr id="70664" name="Picture 8" descr="公2"/>
          <p:cNvPicPr>
            <a:picLocks noChangeAspect="1" noChangeArrowheads="1"/>
          </p:cNvPicPr>
          <p:nvPr/>
        </p:nvPicPr>
        <p:blipFill>
          <a:blip r:embed="rId3" cstate="email">
            <a:clrChange>
              <a:clrFrom>
                <a:srgbClr val="FFFFFF"/>
              </a:clrFrom>
              <a:clrTo>
                <a:srgbClr val="FFFFFF">
                  <a:alpha val="0"/>
                </a:srgbClr>
              </a:clrTo>
            </a:clrChange>
          </a:blip>
          <a:srcRect/>
          <a:stretch>
            <a:fillRect/>
          </a:stretch>
        </p:blipFill>
        <p:spPr bwMode="auto">
          <a:xfrm>
            <a:off x="4859338" y="3611563"/>
            <a:ext cx="427037" cy="609600"/>
          </a:xfrm>
          <a:prstGeom prst="rect">
            <a:avLst/>
          </a:prstGeom>
          <a:noFill/>
          <a:extLst>
            <a:ext uri="{909E8E84-426E-40DD-AFC4-6F175D3DCCD1}">
              <a14:hiddenFill xmlns:a14="http://schemas.microsoft.com/office/drawing/2010/main">
                <a:solidFill>
                  <a:srgbClr val="FFFFFF"/>
                </a:solidFill>
              </a14:hiddenFill>
            </a:ext>
          </a:extLst>
        </p:spPr>
      </p:pic>
      <p:pic>
        <p:nvPicPr>
          <p:cNvPr id="70665" name="Picture 9" descr="公3"/>
          <p:cNvPicPr>
            <a:picLocks noChangeAspect="1" noChangeArrowheads="1"/>
          </p:cNvPicPr>
          <p:nvPr/>
        </p:nvPicPr>
        <p:blipFill>
          <a:blip r:embed="rId4" cstate="email">
            <a:clrChange>
              <a:clrFrom>
                <a:srgbClr val="FFFFFF"/>
              </a:clrFrom>
              <a:clrTo>
                <a:srgbClr val="FFFFFF">
                  <a:alpha val="0"/>
                </a:srgbClr>
              </a:clrTo>
            </a:clrChange>
          </a:blip>
          <a:srcRect/>
          <a:stretch>
            <a:fillRect/>
          </a:stretch>
        </p:blipFill>
        <p:spPr bwMode="auto">
          <a:xfrm>
            <a:off x="4584700" y="2252663"/>
            <a:ext cx="1427163" cy="1176337"/>
          </a:xfrm>
          <a:prstGeom prst="rect">
            <a:avLst/>
          </a:prstGeom>
          <a:noFill/>
          <a:extLst>
            <a:ext uri="{909E8E84-426E-40DD-AFC4-6F175D3DCCD1}">
              <a14:hiddenFill xmlns:a14="http://schemas.microsoft.com/office/drawing/2010/main">
                <a:solidFill>
                  <a:srgbClr val="FFFFFF"/>
                </a:solidFill>
              </a14:hiddenFill>
            </a:ext>
          </a:extLst>
        </p:spPr>
      </p:pic>
      <p:pic>
        <p:nvPicPr>
          <p:cNvPr id="70666" name="Picture 10" descr="公5"/>
          <p:cNvPicPr>
            <a:picLocks noChangeAspect="1" noChangeArrowheads="1"/>
          </p:cNvPicPr>
          <p:nvPr/>
        </p:nvPicPr>
        <p:blipFill>
          <a:blip r:embed="rId5" cstate="email">
            <a:clrChange>
              <a:clrFrom>
                <a:srgbClr val="FFFFFF"/>
              </a:clrFrom>
              <a:clrTo>
                <a:srgbClr val="FFFFFF">
                  <a:alpha val="0"/>
                </a:srgbClr>
              </a:clrTo>
            </a:clrChange>
          </a:blip>
          <a:srcRect/>
          <a:stretch>
            <a:fillRect/>
          </a:stretch>
        </p:blipFill>
        <p:spPr bwMode="auto">
          <a:xfrm>
            <a:off x="4067175" y="3213100"/>
            <a:ext cx="633413" cy="749300"/>
          </a:xfrm>
          <a:prstGeom prst="rect">
            <a:avLst/>
          </a:prstGeom>
          <a:noFill/>
          <a:extLst>
            <a:ext uri="{909E8E84-426E-40DD-AFC4-6F175D3DCCD1}">
              <a14:hiddenFill xmlns:a14="http://schemas.microsoft.com/office/drawing/2010/main">
                <a:solidFill>
                  <a:srgbClr val="FFFFFF"/>
                </a:solidFill>
              </a14:hiddenFill>
            </a:ext>
          </a:extLst>
        </p:spPr>
      </p:pic>
      <p:pic>
        <p:nvPicPr>
          <p:cNvPr id="70667" name="Picture 11" descr="公6"/>
          <p:cNvPicPr>
            <a:picLocks noChangeAspect="1" noChangeArrowheads="1"/>
          </p:cNvPicPr>
          <p:nvPr/>
        </p:nvPicPr>
        <p:blipFill>
          <a:blip r:embed="rId6" cstate="email">
            <a:clrChange>
              <a:clrFrom>
                <a:srgbClr val="FFFFFF"/>
              </a:clrFrom>
              <a:clrTo>
                <a:srgbClr val="FFFFFF">
                  <a:alpha val="0"/>
                </a:srgbClr>
              </a:clrTo>
            </a:clrChange>
          </a:blip>
          <a:srcRect/>
          <a:stretch>
            <a:fillRect/>
          </a:stretch>
        </p:blipFill>
        <p:spPr bwMode="auto">
          <a:xfrm>
            <a:off x="3995738" y="3860800"/>
            <a:ext cx="1000125" cy="292100"/>
          </a:xfrm>
          <a:prstGeom prst="rect">
            <a:avLst/>
          </a:prstGeom>
          <a:noFill/>
          <a:extLst>
            <a:ext uri="{909E8E84-426E-40DD-AFC4-6F175D3DCCD1}">
              <a14:hiddenFill xmlns:a14="http://schemas.microsoft.com/office/drawing/2010/main">
                <a:solidFill>
                  <a:srgbClr val="FFFFFF"/>
                </a:solidFill>
              </a14:hiddenFill>
            </a:ext>
          </a:extLst>
        </p:spPr>
      </p:pic>
      <p:sp>
        <p:nvSpPr>
          <p:cNvPr id="70668" name="AutoShape 12"/>
          <p:cNvSpPr>
            <a:spLocks noChangeArrowheads="1"/>
          </p:cNvSpPr>
          <p:nvPr/>
        </p:nvSpPr>
        <p:spPr bwMode="auto">
          <a:xfrm>
            <a:off x="0" y="1066800"/>
            <a:ext cx="4114800" cy="1570038"/>
          </a:xfrm>
          <a:prstGeom prst="wedgeRoundRectCallout">
            <a:avLst>
              <a:gd name="adj1" fmla="val 38542"/>
              <a:gd name="adj2" fmla="val 72259"/>
              <a:gd name="adj3" fmla="val 16667"/>
            </a:avLst>
          </a:prstGeom>
          <a:solidFill>
            <a:srgbClr val="CCFF33"/>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zh-CN" altLang="en-US" b="1" dirty="0"/>
              <a:t>新课标规定：第一、二、三学段，要在每天的语文课中安排</a:t>
            </a:r>
            <a:r>
              <a:rPr lang="en-US" altLang="zh-CN" b="1" dirty="0"/>
              <a:t>10</a:t>
            </a:r>
            <a:r>
              <a:rPr lang="zh-CN" altLang="en-US" b="1" dirty="0"/>
              <a:t>分钟，在教师指导下随堂练习，做到天天练，要在日常书写中增强练字意识，讲究练字效果。</a:t>
            </a:r>
            <a:endParaRPr lang="zh-CN" altLang="en-US" b="1" dirty="0"/>
          </a:p>
        </p:txBody>
      </p:sp>
      <p:sp>
        <p:nvSpPr>
          <p:cNvPr id="70669" name="AutoShape 13"/>
          <p:cNvSpPr>
            <a:spLocks noChangeArrowheads="1"/>
          </p:cNvSpPr>
          <p:nvPr/>
        </p:nvSpPr>
        <p:spPr bwMode="auto">
          <a:xfrm>
            <a:off x="838200" y="4876800"/>
            <a:ext cx="3657600" cy="1981200"/>
          </a:xfrm>
          <a:prstGeom prst="cloudCallout">
            <a:avLst>
              <a:gd name="adj1" fmla="val 23222"/>
              <a:gd name="adj2" fmla="val -95431"/>
            </a:avLst>
          </a:prstGeom>
          <a:solidFill>
            <a:srgbClr val="CCFF33"/>
          </a:solidFill>
          <a:ln w="9525">
            <a:solidFill>
              <a:schemeClr val="tx1"/>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zh-CN" altLang="en-US" b="1" dirty="0"/>
              <a:t>按以下</a:t>
            </a:r>
            <a:r>
              <a:rPr lang="en-US" altLang="zh-CN" b="1" dirty="0"/>
              <a:t>5</a:t>
            </a:r>
            <a:r>
              <a:rPr lang="zh-CN" altLang="en-US" b="1" dirty="0"/>
              <a:t>个步骤进行：</a:t>
            </a:r>
            <a:endParaRPr lang="zh-CN" altLang="en-US" b="1" dirty="0"/>
          </a:p>
          <a:p>
            <a:r>
              <a:rPr lang="zh-CN" altLang="en-US" b="1" dirty="0"/>
              <a:t>观察比较  练习书空  板书示范  独立写字  反馈评改</a:t>
            </a:r>
            <a:endParaRPr lang="zh-CN" altLang="en-US" b="1" dirty="0"/>
          </a:p>
        </p:txBody>
      </p:sp>
      <p:sp>
        <p:nvSpPr>
          <p:cNvPr id="70670" name="AutoShape 14"/>
          <p:cNvSpPr>
            <a:spLocks noChangeArrowheads="1"/>
          </p:cNvSpPr>
          <p:nvPr/>
        </p:nvSpPr>
        <p:spPr bwMode="auto">
          <a:xfrm>
            <a:off x="4953000" y="152400"/>
            <a:ext cx="4114800" cy="1524000"/>
          </a:xfrm>
          <a:prstGeom prst="wedgeRoundRectCallout">
            <a:avLst>
              <a:gd name="adj1" fmla="val -57523"/>
              <a:gd name="adj2" fmla="val 57019"/>
              <a:gd name="adj3" fmla="val 16667"/>
            </a:avLst>
          </a:prstGeom>
          <a:solidFill>
            <a:srgbClr val="CCFF33"/>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zh-CN" altLang="en-US" b="1" dirty="0"/>
              <a:t>落实新课标有关写字的规定。在整个的写字过程中随时关注学生的写字习惯，如：坐姿、执笔姿势、笔顺等，要求学生做到“提笔就是练字时，认真写好每个字。”</a:t>
            </a:r>
            <a:r>
              <a:rPr lang="zh-CN" altLang="en-US" dirty="0"/>
              <a:t> </a:t>
            </a:r>
            <a:endParaRPr lang="zh-CN" altLang="en-US" dirty="0"/>
          </a:p>
        </p:txBody>
      </p:sp>
      <p:sp>
        <p:nvSpPr>
          <p:cNvPr id="70671" name="Text Box 15"/>
          <p:cNvSpPr txBox="1">
            <a:spLocks noChangeArrowheads="1"/>
          </p:cNvSpPr>
          <p:nvPr/>
        </p:nvSpPr>
        <p:spPr bwMode="auto">
          <a:xfrm>
            <a:off x="441325" y="93663"/>
            <a:ext cx="4106863"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en-US" sz="4400" b="1">
                <a:solidFill>
                  <a:srgbClr val="9900FF"/>
                </a:solidFill>
              </a:rPr>
              <a:t>（六）指导写字</a:t>
            </a:r>
            <a:endParaRPr lang="zh-CN" altLang="en-US" sz="4400" b="1">
              <a:solidFill>
                <a:srgbClr val="9900FF"/>
              </a:solidFill>
            </a:endParaRPr>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0662"/>
                                        </p:tgtEl>
                                        <p:attrNameLst>
                                          <p:attrName>style.visibility</p:attrName>
                                        </p:attrNameLst>
                                      </p:cBhvr>
                                      <p:to>
                                        <p:strVal val="visible"/>
                                      </p:to>
                                    </p:set>
                                    <p:animEffect transition="in" filter="fade">
                                      <p:cBhvr>
                                        <p:cTn id="7" dur="1000"/>
                                        <p:tgtEl>
                                          <p:spTgt spid="7066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0668"/>
                                        </p:tgtEl>
                                        <p:attrNameLst>
                                          <p:attrName>style.visibility</p:attrName>
                                        </p:attrNameLst>
                                      </p:cBhvr>
                                      <p:to>
                                        <p:strVal val="visible"/>
                                      </p:to>
                                    </p:set>
                                    <p:animEffect transition="in" filter="blinds(horizontal)">
                                      <p:cBhvr>
                                        <p:cTn id="12" dur="500"/>
                                        <p:tgtEl>
                                          <p:spTgt spid="70668"/>
                                        </p:tgtEl>
                                      </p:cBhvr>
                                    </p:animEffect>
                                  </p:childTnLst>
                                </p:cTn>
                              </p:par>
                            </p:childTnLst>
                          </p:cTn>
                        </p:par>
                      </p:childTnLst>
                    </p:cTn>
                  </p:par>
                  <p:par>
                    <p:cTn id="13" fill="hold">
                      <p:stCondLst>
                        <p:cond delay="indefinite"/>
                      </p:stCondLst>
                      <p:childTnLst>
                        <p:par>
                          <p:cTn id="14" fill="hold">
                            <p:stCondLst>
                              <p:cond delay="0"/>
                            </p:stCondLst>
                            <p:childTnLst>
                              <p:par>
                                <p:cTn id="15" presetID="20" presetClass="entr" presetSubtype="0" fill="hold" grpId="1" nodeType="clickEffect">
                                  <p:stCondLst>
                                    <p:cond delay="0"/>
                                  </p:stCondLst>
                                  <p:childTnLst>
                                    <p:set>
                                      <p:cBhvr>
                                        <p:cTn id="16" dur="1" fill="hold">
                                          <p:stCondLst>
                                            <p:cond delay="0"/>
                                          </p:stCondLst>
                                        </p:cTn>
                                        <p:tgtEl>
                                          <p:spTgt spid="70669"/>
                                        </p:tgtEl>
                                        <p:attrNameLst>
                                          <p:attrName>style.visibility</p:attrName>
                                        </p:attrNameLst>
                                      </p:cBhvr>
                                      <p:to>
                                        <p:strVal val="visible"/>
                                      </p:to>
                                    </p:set>
                                    <p:animEffect transition="in" filter="wedge">
                                      <p:cBhvr>
                                        <p:cTn id="17" dur="2000"/>
                                        <p:tgtEl>
                                          <p:spTgt spid="70669"/>
                                        </p:tgtEl>
                                      </p:cBhvr>
                                    </p:animEffect>
                                  </p:childTnLst>
                                </p:cTn>
                              </p:par>
                            </p:childTnLst>
                          </p:cTn>
                        </p:par>
                      </p:childTnLst>
                    </p:cTn>
                  </p:par>
                  <p:par>
                    <p:cTn id="18" fill="hold">
                      <p:stCondLst>
                        <p:cond delay="indefinite"/>
                      </p:stCondLst>
                      <p:childTnLst>
                        <p:par>
                          <p:cTn id="19" fill="hold">
                            <p:stCondLst>
                              <p:cond delay="0"/>
                            </p:stCondLst>
                            <p:childTnLst>
                              <p:par>
                                <p:cTn id="20" presetID="1" presetClass="exit" presetSubtype="0" fill="hold" nodeType="clickEffect">
                                  <p:stCondLst>
                                    <p:cond delay="0"/>
                                  </p:stCondLst>
                                  <p:childTnLst>
                                    <p:set>
                                      <p:cBhvr>
                                        <p:cTn id="21" dur="1" fill="hold">
                                          <p:stCondLst>
                                            <p:cond delay="0"/>
                                          </p:stCondLst>
                                        </p:cTn>
                                        <p:tgtEl>
                                          <p:spTgt spid="70662"/>
                                        </p:tgtEl>
                                        <p:attrNameLst>
                                          <p:attrName>style.visibility</p:attrName>
                                        </p:attrNameLst>
                                      </p:cBhvr>
                                      <p:to>
                                        <p:strVal val="hidden"/>
                                      </p:to>
                                    </p:set>
                                  </p:childTnLst>
                                </p:cTn>
                              </p:par>
                            </p:childTnLst>
                          </p:cTn>
                        </p:par>
                        <p:par>
                          <p:cTn id="22" fill="hold">
                            <p:stCondLst>
                              <p:cond delay="0"/>
                            </p:stCondLst>
                            <p:childTnLst>
                              <p:par>
                                <p:cTn id="23" presetID="18" presetClass="entr" presetSubtype="12" fill="hold" nodeType="afterEffect">
                                  <p:stCondLst>
                                    <p:cond delay="0"/>
                                  </p:stCondLst>
                                  <p:childTnLst>
                                    <p:set>
                                      <p:cBhvr>
                                        <p:cTn id="24" dur="1" fill="hold">
                                          <p:stCondLst>
                                            <p:cond delay="0"/>
                                          </p:stCondLst>
                                        </p:cTn>
                                        <p:tgtEl>
                                          <p:spTgt spid="70663"/>
                                        </p:tgtEl>
                                        <p:attrNameLst>
                                          <p:attrName>style.visibility</p:attrName>
                                        </p:attrNameLst>
                                      </p:cBhvr>
                                      <p:to>
                                        <p:strVal val="visible"/>
                                      </p:to>
                                    </p:set>
                                    <p:animEffect transition="in" filter="strips(downLeft)">
                                      <p:cBhvr>
                                        <p:cTn id="25" dur="2000"/>
                                        <p:tgtEl>
                                          <p:spTgt spid="70663"/>
                                        </p:tgtEl>
                                      </p:cBhvr>
                                    </p:animEffect>
                                  </p:childTnLst>
                                </p:cTn>
                              </p:par>
                            </p:childTnLst>
                          </p:cTn>
                        </p:par>
                      </p:childTnLst>
                    </p:cTn>
                  </p:par>
                  <p:par>
                    <p:cTn id="26" fill="hold">
                      <p:stCondLst>
                        <p:cond delay="indefinite"/>
                      </p:stCondLst>
                      <p:childTnLst>
                        <p:par>
                          <p:cTn id="27" fill="hold">
                            <p:stCondLst>
                              <p:cond delay="0"/>
                            </p:stCondLst>
                            <p:childTnLst>
                              <p:par>
                                <p:cTn id="28" presetID="18" presetClass="entr" presetSubtype="6" fill="hold" nodeType="clickEffect">
                                  <p:stCondLst>
                                    <p:cond delay="0"/>
                                  </p:stCondLst>
                                  <p:childTnLst>
                                    <p:set>
                                      <p:cBhvr>
                                        <p:cTn id="29" dur="1" fill="hold">
                                          <p:stCondLst>
                                            <p:cond delay="0"/>
                                          </p:stCondLst>
                                        </p:cTn>
                                        <p:tgtEl>
                                          <p:spTgt spid="70665"/>
                                        </p:tgtEl>
                                        <p:attrNameLst>
                                          <p:attrName>style.visibility</p:attrName>
                                        </p:attrNameLst>
                                      </p:cBhvr>
                                      <p:to>
                                        <p:strVal val="visible"/>
                                      </p:to>
                                    </p:set>
                                    <p:animEffect transition="in" filter="strips(downRight)">
                                      <p:cBhvr>
                                        <p:cTn id="30" dur="2000"/>
                                        <p:tgtEl>
                                          <p:spTgt spid="70665"/>
                                        </p:tgtEl>
                                      </p:cBhvr>
                                    </p:animEffect>
                                  </p:childTnLst>
                                </p:cTn>
                              </p:par>
                            </p:childTnLst>
                          </p:cTn>
                        </p:par>
                      </p:childTnLst>
                    </p:cTn>
                  </p:par>
                  <p:par>
                    <p:cTn id="31" fill="hold">
                      <p:stCondLst>
                        <p:cond delay="indefinite"/>
                      </p:stCondLst>
                      <p:childTnLst>
                        <p:par>
                          <p:cTn id="32" fill="hold">
                            <p:stCondLst>
                              <p:cond delay="0"/>
                            </p:stCondLst>
                            <p:childTnLst>
                              <p:par>
                                <p:cTn id="33" presetID="18" presetClass="entr" presetSubtype="12" fill="hold" nodeType="clickEffect">
                                  <p:stCondLst>
                                    <p:cond delay="0"/>
                                  </p:stCondLst>
                                  <p:childTnLst>
                                    <p:set>
                                      <p:cBhvr>
                                        <p:cTn id="34" dur="1" fill="hold">
                                          <p:stCondLst>
                                            <p:cond delay="0"/>
                                          </p:stCondLst>
                                        </p:cTn>
                                        <p:tgtEl>
                                          <p:spTgt spid="70666"/>
                                        </p:tgtEl>
                                        <p:attrNameLst>
                                          <p:attrName>style.visibility</p:attrName>
                                        </p:attrNameLst>
                                      </p:cBhvr>
                                      <p:to>
                                        <p:strVal val="visible"/>
                                      </p:to>
                                    </p:set>
                                    <p:animEffect transition="in" filter="strips(downLeft)">
                                      <p:cBhvr>
                                        <p:cTn id="35" dur="2000"/>
                                        <p:tgtEl>
                                          <p:spTgt spid="70666"/>
                                        </p:tgtEl>
                                      </p:cBhvr>
                                    </p:animEffect>
                                  </p:childTnLst>
                                </p:cTn>
                              </p:par>
                            </p:childTnLst>
                          </p:cTn>
                        </p:par>
                        <p:par>
                          <p:cTn id="36" fill="hold">
                            <p:stCondLst>
                              <p:cond delay="2000"/>
                            </p:stCondLst>
                            <p:childTnLst>
                              <p:par>
                                <p:cTn id="37" presetID="18" presetClass="entr" presetSubtype="3" fill="hold" nodeType="afterEffect">
                                  <p:stCondLst>
                                    <p:cond delay="0"/>
                                  </p:stCondLst>
                                  <p:childTnLst>
                                    <p:set>
                                      <p:cBhvr>
                                        <p:cTn id="38" dur="1" fill="hold">
                                          <p:stCondLst>
                                            <p:cond delay="0"/>
                                          </p:stCondLst>
                                        </p:cTn>
                                        <p:tgtEl>
                                          <p:spTgt spid="70667"/>
                                        </p:tgtEl>
                                        <p:attrNameLst>
                                          <p:attrName>style.visibility</p:attrName>
                                        </p:attrNameLst>
                                      </p:cBhvr>
                                      <p:to>
                                        <p:strVal val="visible"/>
                                      </p:to>
                                    </p:set>
                                    <p:animEffect transition="in" filter="strips(upRight)">
                                      <p:cBhvr>
                                        <p:cTn id="39" dur="1000"/>
                                        <p:tgtEl>
                                          <p:spTgt spid="70667"/>
                                        </p:tgtEl>
                                      </p:cBhvr>
                                    </p:animEffect>
                                  </p:childTnLst>
                                </p:cTn>
                              </p:par>
                            </p:childTnLst>
                          </p:cTn>
                        </p:par>
                      </p:childTnLst>
                    </p:cTn>
                  </p:par>
                  <p:par>
                    <p:cTn id="40" fill="hold">
                      <p:stCondLst>
                        <p:cond delay="indefinite"/>
                      </p:stCondLst>
                      <p:childTnLst>
                        <p:par>
                          <p:cTn id="41" fill="hold">
                            <p:stCondLst>
                              <p:cond delay="0"/>
                            </p:stCondLst>
                            <p:childTnLst>
                              <p:par>
                                <p:cTn id="42" presetID="18" presetClass="entr" presetSubtype="6" fill="hold" nodeType="clickEffect">
                                  <p:stCondLst>
                                    <p:cond delay="0"/>
                                  </p:stCondLst>
                                  <p:childTnLst>
                                    <p:set>
                                      <p:cBhvr>
                                        <p:cTn id="43" dur="1" fill="hold">
                                          <p:stCondLst>
                                            <p:cond delay="0"/>
                                          </p:stCondLst>
                                        </p:cTn>
                                        <p:tgtEl>
                                          <p:spTgt spid="70664"/>
                                        </p:tgtEl>
                                        <p:attrNameLst>
                                          <p:attrName>style.visibility</p:attrName>
                                        </p:attrNameLst>
                                      </p:cBhvr>
                                      <p:to>
                                        <p:strVal val="visible"/>
                                      </p:to>
                                    </p:set>
                                    <p:animEffect transition="in" filter="strips(downRight)">
                                      <p:cBhvr>
                                        <p:cTn id="44" dur="2000"/>
                                        <p:tgtEl>
                                          <p:spTgt spid="70664"/>
                                        </p:tgtEl>
                                      </p:cBhvr>
                                    </p:animEffect>
                                  </p:childTnLst>
                                </p:cTn>
                              </p:par>
                            </p:childTnLst>
                          </p:cTn>
                        </p:par>
                      </p:childTnLst>
                    </p:cTn>
                  </p:par>
                  <p:par>
                    <p:cTn id="45" fill="hold">
                      <p:stCondLst>
                        <p:cond delay="indefinite"/>
                      </p:stCondLst>
                      <p:childTnLst>
                        <p:par>
                          <p:cTn id="46" fill="hold">
                            <p:stCondLst>
                              <p:cond delay="0"/>
                            </p:stCondLst>
                            <p:childTnLst>
                              <p:par>
                                <p:cTn id="47" presetID="55" presetClass="entr" presetSubtype="0" fill="hold" nodeType="clickEffect">
                                  <p:stCondLst>
                                    <p:cond delay="0"/>
                                  </p:stCondLst>
                                  <p:childTnLst>
                                    <p:set>
                                      <p:cBhvr>
                                        <p:cTn id="48" dur="1" fill="hold">
                                          <p:stCondLst>
                                            <p:cond delay="0"/>
                                          </p:stCondLst>
                                        </p:cTn>
                                        <p:tgtEl>
                                          <p:spTgt spid="70670"/>
                                        </p:tgtEl>
                                        <p:attrNameLst>
                                          <p:attrName>style.visibility</p:attrName>
                                        </p:attrNameLst>
                                      </p:cBhvr>
                                      <p:to>
                                        <p:strVal val="visible"/>
                                      </p:to>
                                    </p:set>
                                    <p:anim calcmode="lin" valueType="num">
                                      <p:cBhvr>
                                        <p:cTn id="49" dur="1000" fill="hold"/>
                                        <p:tgtEl>
                                          <p:spTgt spid="70670"/>
                                        </p:tgtEl>
                                        <p:attrNameLst>
                                          <p:attrName>ppt_w</p:attrName>
                                        </p:attrNameLst>
                                      </p:cBhvr>
                                      <p:tavLst>
                                        <p:tav tm="0">
                                          <p:val>
                                            <p:strVal val="#ppt_w*0.70"/>
                                          </p:val>
                                        </p:tav>
                                        <p:tav tm="100000">
                                          <p:val>
                                            <p:strVal val="#ppt_w"/>
                                          </p:val>
                                        </p:tav>
                                      </p:tavLst>
                                    </p:anim>
                                    <p:anim calcmode="lin" valueType="num">
                                      <p:cBhvr>
                                        <p:cTn id="50" dur="1000" fill="hold"/>
                                        <p:tgtEl>
                                          <p:spTgt spid="70670"/>
                                        </p:tgtEl>
                                        <p:attrNameLst>
                                          <p:attrName>ppt_h</p:attrName>
                                        </p:attrNameLst>
                                      </p:cBhvr>
                                      <p:tavLst>
                                        <p:tav tm="0">
                                          <p:val>
                                            <p:strVal val="#ppt_h"/>
                                          </p:val>
                                        </p:tav>
                                        <p:tav tm="100000">
                                          <p:val>
                                            <p:strVal val="#ppt_h"/>
                                          </p:val>
                                        </p:tav>
                                      </p:tavLst>
                                    </p:anim>
                                    <p:animEffect transition="in" filter="fade">
                                      <p:cBhvr>
                                        <p:cTn id="51" dur="1000"/>
                                        <p:tgtEl>
                                          <p:spTgt spid="706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662" grpId="0"/>
      <p:bldP spid="70668" grpId="0" animBg="1"/>
      <p:bldP spid="70669" grpId="1"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2" name="Picture 4" descr="a0103afbdb0ee13ca8d311a9"/>
          <p:cNvPicPr>
            <a:picLocks noChangeAspect="1" noChangeArrowheads="1"/>
          </p:cNvPicPr>
          <p:nvPr/>
        </p:nvPicPr>
        <p:blipFill>
          <a:blip r:embed="rId1"/>
          <a:srcRect/>
          <a:stretch>
            <a:fillRect/>
          </a:stretch>
        </p:blipFill>
        <p:spPr bwMode="auto">
          <a:xfrm>
            <a:off x="0" y="0"/>
            <a:ext cx="9144000" cy="755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844" name="WordArt 76"/>
          <p:cNvSpPr>
            <a:spLocks noChangeArrowheads="1" noChangeShapeType="1" noTextEdit="1"/>
          </p:cNvSpPr>
          <p:nvPr/>
        </p:nvSpPr>
        <p:spPr bwMode="auto">
          <a:xfrm>
            <a:off x="301625" y="838200"/>
            <a:ext cx="8540750" cy="1143000"/>
          </a:xfrm>
          <a:prstGeom prst="rect">
            <a:avLst/>
          </a:prstGeom>
          <a:extLst>
            <a:ext uri="{AF507438-7753-43E0-B8FC-AC1667EBCBE1}">
              <a14:hiddenEffects xmlns:a14="http://schemas.microsoft.com/office/drawing/2010/main">
                <a:effectLst/>
              </a14:hiddenEffects>
            </a:ext>
          </a:extLst>
        </p:spPr>
        <p:txBody>
          <a:bodyPr spcFirstLastPara="1" wrap="none" fromWordArt="1">
            <a:prstTxWarp prst="textArchUp">
              <a:avLst>
                <a:gd name="adj" fmla="val 10800000"/>
              </a:avLst>
            </a:prstTxWarp>
          </a:bodyPr>
          <a:lstStyle/>
          <a:p>
            <a:pPr algn="ctr"/>
            <a:r>
              <a:rPr lang="zh-CN" altLang="en-US" sz="3600" b="1" kern="10">
                <a:ln w="9525">
                  <a:solidFill>
                    <a:srgbClr val="FF00FF"/>
                  </a:solidFill>
                  <a:round/>
                </a:ln>
                <a:solidFill>
                  <a:srgbClr val="FF00FF"/>
                </a:solidFill>
                <a:latin typeface="楷体_GB2312"/>
                <a:ea typeface="楷体_GB2312"/>
              </a:rPr>
              <a:t>四、说过程</a:t>
            </a:r>
            <a:endParaRPr lang="zh-CN" altLang="en-US" sz="3600" b="1" kern="10">
              <a:ln w="9525">
                <a:solidFill>
                  <a:srgbClr val="FF00FF"/>
                </a:solidFill>
                <a:round/>
              </a:ln>
              <a:solidFill>
                <a:srgbClr val="FF00FF"/>
              </a:solidFill>
              <a:latin typeface="楷体_GB2312"/>
              <a:ea typeface="楷体_GB2312"/>
            </a:endParaRPr>
          </a:p>
        </p:txBody>
      </p:sp>
      <p:sp>
        <p:nvSpPr>
          <p:cNvPr id="32845" name="Text Box 77"/>
          <p:cNvSpPr txBox="1">
            <a:spLocks noChangeArrowheads="1"/>
          </p:cNvSpPr>
          <p:nvPr/>
        </p:nvSpPr>
        <p:spPr bwMode="auto">
          <a:xfrm>
            <a:off x="593725" y="1676400"/>
            <a:ext cx="7085013" cy="1431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en-US" sz="2400" b="1" dirty="0">
                <a:solidFill>
                  <a:srgbClr val="FF0066"/>
                </a:solidFill>
              </a:rPr>
              <a:t>（七）课外延伸 贴近生活</a:t>
            </a:r>
            <a:endParaRPr lang="zh-CN" altLang="en-US" sz="2400" b="1" dirty="0">
              <a:solidFill>
                <a:srgbClr val="FF0066"/>
              </a:solidFill>
            </a:endParaRPr>
          </a:p>
          <a:p>
            <a:endParaRPr lang="zh-CN" altLang="en-US" sz="2400" b="1" dirty="0">
              <a:solidFill>
                <a:srgbClr val="FF0066"/>
              </a:solidFill>
            </a:endParaRPr>
          </a:p>
          <a:p>
            <a:r>
              <a:rPr lang="zh-CN" altLang="en-US" sz="2000" b="1" dirty="0"/>
              <a:t>让学生做一个生活的有心人，留心观察其他动物的尾巴又是怎</a:t>
            </a:r>
            <a:endParaRPr lang="zh-CN" altLang="en-US" sz="2000" b="1" dirty="0"/>
          </a:p>
          <a:p>
            <a:r>
              <a:rPr lang="zh-CN" altLang="en-US" sz="2000" b="1" dirty="0"/>
              <a:t>样的？好像什么呢？介绍给爸爸、妈妈听。</a:t>
            </a:r>
            <a:r>
              <a:rPr lang="zh-CN" altLang="en-US" sz="2000" dirty="0"/>
              <a:t> </a:t>
            </a:r>
            <a:endParaRPr lang="zh-CN" altLang="en-US" sz="2000" dirty="0"/>
          </a:p>
        </p:txBody>
      </p:sp>
      <p:sp>
        <p:nvSpPr>
          <p:cNvPr id="32846" name="AutoShape 78"/>
          <p:cNvSpPr>
            <a:spLocks noChangeArrowheads="1"/>
          </p:cNvSpPr>
          <p:nvPr/>
        </p:nvSpPr>
        <p:spPr bwMode="auto">
          <a:xfrm>
            <a:off x="4343400" y="3048000"/>
            <a:ext cx="4114800" cy="2057400"/>
          </a:xfrm>
          <a:prstGeom prst="wedgeRoundRectCallout">
            <a:avLst>
              <a:gd name="adj1" fmla="val -75153"/>
              <a:gd name="adj2" fmla="val 2931"/>
              <a:gd name="adj3" fmla="val 16667"/>
            </a:avLst>
          </a:prstGeom>
          <a:solidFill>
            <a:srgbClr val="CCFF33"/>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50000"/>
              </a:spcBef>
            </a:pPr>
            <a:r>
              <a:rPr lang="zh-CN" altLang="en-US" sz="2000" dirty="0">
                <a:solidFill>
                  <a:srgbClr val="FF0066"/>
                </a:solidFill>
              </a:rPr>
              <a:t>新课标指出：语文的外延与生活相等。</a:t>
            </a:r>
            <a:r>
              <a:rPr lang="zh-CN" altLang="en-US" sz="2000" dirty="0"/>
              <a:t>课文只是语文学习的蓝本，我们要善于利用课文促使学生主动阅读、发挥想象，拓宽和加深语文学习的广度和深度。</a:t>
            </a:r>
            <a:r>
              <a:rPr lang="zh-CN" altLang="en-US" dirty="0"/>
              <a:t> </a:t>
            </a:r>
            <a:endParaRPr lang="zh-CN" altLang="en-US" dirty="0"/>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284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846"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97284" name="Picture 4"/>
          <p:cNvPicPr>
            <a:picLocks noChangeAspect="1" noChangeArrowheads="1"/>
          </p:cNvPicPr>
          <p:nvPr/>
        </p:nvPicPr>
        <p:blipFill>
          <a:blip r:embed="rId1"/>
          <a:srcRect/>
          <a:stretch>
            <a:fillRect/>
          </a:stretch>
        </p:blipFill>
        <p:spPr bwMode="auto">
          <a:xfrm>
            <a:off x="2114550" y="1676400"/>
            <a:ext cx="5429250" cy="2133600"/>
          </a:xfrm>
          <a:prstGeom prst="rect">
            <a:avLst/>
          </a:prstGeom>
          <a:noFill/>
          <a:extLst>
            <a:ext uri="{909E8E84-426E-40DD-AFC4-6F175D3DCCD1}">
              <a14:hiddenFill xmlns:a14="http://schemas.microsoft.com/office/drawing/2010/main">
                <a:solidFill>
                  <a:srgbClr val="FFFFFF"/>
                </a:solidFill>
              </a14:hiddenFill>
            </a:ext>
          </a:extLst>
        </p:spPr>
      </p:pic>
      <p:pic>
        <p:nvPicPr>
          <p:cNvPr id="97285" name="Picture 5" descr="pic_227412"/>
          <p:cNvPicPr>
            <a:picLocks noChangeAspect="1" noChangeArrowheads="1"/>
          </p:cNvPicPr>
          <p:nvPr/>
        </p:nvPicPr>
        <p:blipFill>
          <a:blip r:embed="rId2" cstate="email"/>
          <a:srcRect/>
          <a:stretch>
            <a:fillRect/>
          </a:stretch>
        </p:blipFill>
        <p:spPr bwMode="auto">
          <a:xfrm>
            <a:off x="1828800" y="3733800"/>
            <a:ext cx="1425575" cy="838200"/>
          </a:xfrm>
          <a:prstGeom prst="rect">
            <a:avLst/>
          </a:prstGeom>
          <a:noFill/>
          <a:extLst>
            <a:ext uri="{909E8E84-426E-40DD-AFC4-6F175D3DCCD1}">
              <a14:hiddenFill xmlns:a14="http://schemas.microsoft.com/office/drawing/2010/main">
                <a:solidFill>
                  <a:srgbClr val="FFFFFF"/>
                </a:solidFill>
              </a14:hiddenFill>
            </a:ext>
          </a:extLst>
        </p:spPr>
      </p:pic>
      <p:pic>
        <p:nvPicPr>
          <p:cNvPr id="97286" name="Picture 6" descr="pic_227413"/>
          <p:cNvPicPr>
            <a:picLocks noChangeAspect="1" noChangeArrowheads="1"/>
          </p:cNvPicPr>
          <p:nvPr/>
        </p:nvPicPr>
        <p:blipFill>
          <a:blip r:embed="rId3" cstate="email"/>
          <a:srcRect/>
          <a:stretch>
            <a:fillRect/>
          </a:stretch>
        </p:blipFill>
        <p:spPr bwMode="auto">
          <a:xfrm>
            <a:off x="3124200" y="3657600"/>
            <a:ext cx="914400" cy="801688"/>
          </a:xfrm>
          <a:prstGeom prst="rect">
            <a:avLst/>
          </a:prstGeom>
          <a:noFill/>
          <a:extLst>
            <a:ext uri="{909E8E84-426E-40DD-AFC4-6F175D3DCCD1}">
              <a14:hiddenFill xmlns:a14="http://schemas.microsoft.com/office/drawing/2010/main">
                <a:solidFill>
                  <a:srgbClr val="FFFFFF"/>
                </a:solidFill>
              </a14:hiddenFill>
            </a:ext>
          </a:extLst>
        </p:spPr>
      </p:pic>
      <p:pic>
        <p:nvPicPr>
          <p:cNvPr id="97287" name="Picture 7" descr="pic_227414"/>
          <p:cNvPicPr>
            <a:picLocks noChangeAspect="1" noChangeArrowheads="1"/>
          </p:cNvPicPr>
          <p:nvPr/>
        </p:nvPicPr>
        <p:blipFill>
          <a:blip r:embed="rId4" cstate="email"/>
          <a:srcRect/>
          <a:stretch>
            <a:fillRect/>
          </a:stretch>
        </p:blipFill>
        <p:spPr bwMode="auto">
          <a:xfrm>
            <a:off x="3962400" y="3505200"/>
            <a:ext cx="1031875" cy="914400"/>
          </a:xfrm>
          <a:prstGeom prst="rect">
            <a:avLst/>
          </a:prstGeom>
          <a:noFill/>
          <a:extLst>
            <a:ext uri="{909E8E84-426E-40DD-AFC4-6F175D3DCCD1}">
              <a14:hiddenFill xmlns:a14="http://schemas.microsoft.com/office/drawing/2010/main">
                <a:solidFill>
                  <a:srgbClr val="FFFFFF"/>
                </a:solidFill>
              </a14:hiddenFill>
            </a:ext>
          </a:extLst>
        </p:spPr>
      </p:pic>
      <p:pic>
        <p:nvPicPr>
          <p:cNvPr id="97288" name="Picture 8" descr="pic_227415"/>
          <p:cNvPicPr>
            <a:picLocks noChangeAspect="1" noChangeArrowheads="1"/>
          </p:cNvPicPr>
          <p:nvPr/>
        </p:nvPicPr>
        <p:blipFill>
          <a:blip r:embed="rId5" cstate="email"/>
          <a:srcRect/>
          <a:stretch>
            <a:fillRect/>
          </a:stretch>
        </p:blipFill>
        <p:spPr bwMode="auto">
          <a:xfrm>
            <a:off x="4953000" y="3581400"/>
            <a:ext cx="990600" cy="833438"/>
          </a:xfrm>
          <a:prstGeom prst="rect">
            <a:avLst/>
          </a:prstGeom>
          <a:noFill/>
          <a:extLst>
            <a:ext uri="{909E8E84-426E-40DD-AFC4-6F175D3DCCD1}">
              <a14:hiddenFill xmlns:a14="http://schemas.microsoft.com/office/drawing/2010/main">
                <a:solidFill>
                  <a:srgbClr val="FFFFFF"/>
                </a:solidFill>
              </a14:hiddenFill>
            </a:ext>
          </a:extLst>
        </p:spPr>
      </p:pic>
      <p:pic>
        <p:nvPicPr>
          <p:cNvPr id="97289" name="Picture 9" descr="pic_227416"/>
          <p:cNvPicPr>
            <a:picLocks noChangeAspect="1" noChangeArrowheads="1"/>
          </p:cNvPicPr>
          <p:nvPr/>
        </p:nvPicPr>
        <p:blipFill>
          <a:blip r:embed="rId6" cstate="email"/>
          <a:srcRect/>
          <a:stretch>
            <a:fillRect/>
          </a:stretch>
        </p:blipFill>
        <p:spPr bwMode="auto">
          <a:xfrm>
            <a:off x="5908675" y="3657600"/>
            <a:ext cx="1101725" cy="757238"/>
          </a:xfrm>
          <a:prstGeom prst="rect">
            <a:avLst/>
          </a:prstGeom>
          <a:noFill/>
          <a:extLst>
            <a:ext uri="{909E8E84-426E-40DD-AFC4-6F175D3DCCD1}">
              <a14:hiddenFill xmlns:a14="http://schemas.microsoft.com/office/drawing/2010/main">
                <a:solidFill>
                  <a:srgbClr val="FFFFFF"/>
                </a:solidFill>
              </a14:hiddenFill>
            </a:ext>
          </a:extLst>
        </p:spPr>
      </p:pic>
      <p:pic>
        <p:nvPicPr>
          <p:cNvPr id="97290" name="Picture 10" descr="pic_227417"/>
          <p:cNvPicPr>
            <a:picLocks noChangeAspect="1" noChangeArrowheads="1"/>
          </p:cNvPicPr>
          <p:nvPr/>
        </p:nvPicPr>
        <p:blipFill>
          <a:blip r:embed="rId7" cstate="email"/>
          <a:srcRect/>
          <a:stretch>
            <a:fillRect/>
          </a:stretch>
        </p:blipFill>
        <p:spPr bwMode="auto">
          <a:xfrm>
            <a:off x="6934200" y="3581400"/>
            <a:ext cx="1112838" cy="838200"/>
          </a:xfrm>
          <a:prstGeom prst="rect">
            <a:avLst/>
          </a:prstGeom>
          <a:noFill/>
          <a:extLst>
            <a:ext uri="{909E8E84-426E-40DD-AFC4-6F175D3DCCD1}">
              <a14:hiddenFill xmlns:a14="http://schemas.microsoft.com/office/drawing/2010/main">
                <a:solidFill>
                  <a:srgbClr val="FFFFFF"/>
                </a:solidFill>
              </a14:hiddenFill>
            </a:ext>
          </a:extLst>
        </p:spPr>
      </p:pic>
      <p:sp>
        <p:nvSpPr>
          <p:cNvPr id="97291" name="Rectangle 11"/>
          <p:cNvSpPr>
            <a:spLocks noChangeArrowheads="1"/>
          </p:cNvSpPr>
          <p:nvPr/>
        </p:nvSpPr>
        <p:spPr bwMode="auto">
          <a:xfrm>
            <a:off x="709613" y="4572000"/>
            <a:ext cx="8434387" cy="866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spcBef>
                <a:spcPct val="20000"/>
              </a:spcBef>
              <a:buClr>
                <a:schemeClr val="folHlink"/>
              </a:buClr>
              <a:buSzPct val="85000"/>
              <a:buFont typeface="Wingdings 2" panose="05020102010507070707" pitchFamily="18" charset="2"/>
              <a:buNone/>
            </a:pPr>
            <a:r>
              <a:rPr lang="en-US" altLang="zh-CN" sz="2000" dirty="0"/>
              <a:t>                   </a:t>
            </a:r>
            <a:r>
              <a:rPr lang="zh-CN" altLang="en-US" sz="2000" b="1" dirty="0">
                <a:latin typeface="楷体_GB2312" pitchFamily="49" charset="-122"/>
                <a:ea typeface="楷体_GB2312" pitchFamily="49" charset="-122"/>
              </a:rPr>
              <a:t>猴子     兔子    松鼠   公鸡    鸭子    孔雀</a:t>
            </a:r>
            <a:endParaRPr lang="zh-CN" sz="2000" b="1" dirty="0">
              <a:latin typeface="楷体_GB2312" pitchFamily="49" charset="-122"/>
              <a:ea typeface="楷体_GB2312" pitchFamily="49" charset="-122"/>
            </a:endParaRPr>
          </a:p>
          <a:p>
            <a:pPr marL="342900" indent="-342900">
              <a:spcBef>
                <a:spcPct val="20000"/>
              </a:spcBef>
              <a:buClr>
                <a:schemeClr val="folHlink"/>
              </a:buClr>
              <a:buSzPct val="85000"/>
              <a:buFont typeface="Wingdings 2" panose="05020102010507070707" pitchFamily="18" charset="2"/>
              <a:buNone/>
            </a:pPr>
            <a:r>
              <a:rPr lang="zh-CN" altLang="en-US" sz="700" dirty="0"/>
              <a:t>    </a:t>
            </a:r>
            <a:endParaRPr lang="zh-CN" altLang="en-US" sz="700" dirty="0"/>
          </a:p>
          <a:p>
            <a:pPr marL="342900" indent="-342900">
              <a:spcBef>
                <a:spcPct val="20000"/>
              </a:spcBef>
              <a:buClr>
                <a:schemeClr val="folHlink"/>
              </a:buClr>
              <a:buSzPct val="85000"/>
              <a:buFont typeface="Wingdings 2" panose="05020102010507070707" pitchFamily="18" charset="2"/>
              <a:buNone/>
            </a:pPr>
            <a:r>
              <a:rPr lang="zh-CN" altLang="en-US" sz="700" b="1" dirty="0"/>
              <a:t>     </a:t>
            </a:r>
            <a:r>
              <a:rPr lang="zh-CN" altLang="en-US" sz="2800" b="1" dirty="0"/>
              <a:t>  </a:t>
            </a:r>
            <a:r>
              <a:rPr lang="zh-CN" altLang="en-US" sz="3200" dirty="0"/>
              <a:t>         </a:t>
            </a:r>
            <a:r>
              <a:rPr lang="zh-CN" altLang="en-US" sz="3200" dirty="0">
                <a:latin typeface="宋体" panose="02010600030101010101" pitchFamily="2" charset="-122"/>
              </a:rPr>
              <a:t>长    短  </a:t>
            </a:r>
            <a:r>
              <a:rPr lang="zh-CN" altLang="en-US" sz="2400" dirty="0">
                <a:latin typeface="宋体" panose="02010600030101010101" pitchFamily="2" charset="-122"/>
              </a:rPr>
              <a:t>一把伞</a:t>
            </a:r>
            <a:r>
              <a:rPr lang="zh-CN" altLang="en-US" sz="3200" dirty="0">
                <a:latin typeface="宋体" panose="02010600030101010101" pitchFamily="2" charset="-122"/>
              </a:rPr>
              <a:t> 弯   扁  最好</a:t>
            </a:r>
            <a:r>
              <a:rPr lang="zh-CN" altLang="en-US" sz="3200" dirty="0" smtClean="0">
                <a:latin typeface="宋体" panose="02010600030101010101" pitchFamily="2" charset="-122"/>
              </a:rPr>
              <a:t>看  </a:t>
            </a:r>
            <a:endParaRPr lang="zh-CN" altLang="en-US" sz="3200" dirty="0">
              <a:latin typeface="宋体" panose="02010600030101010101" pitchFamily="2" charset="-122"/>
            </a:endParaRPr>
          </a:p>
        </p:txBody>
      </p:sp>
      <p:sp>
        <p:nvSpPr>
          <p:cNvPr id="97292" name="WordArt 12"/>
          <p:cNvSpPr>
            <a:spLocks noChangeArrowheads="1" noChangeShapeType="1" noTextEdit="1"/>
          </p:cNvSpPr>
          <p:nvPr/>
        </p:nvSpPr>
        <p:spPr bwMode="auto">
          <a:xfrm>
            <a:off x="685800" y="685800"/>
            <a:ext cx="7391400" cy="685800"/>
          </a:xfrm>
          <a:prstGeom prst="rect">
            <a:avLst/>
          </a:prstGeom>
          <a:extLst>
            <a:ext uri="{AF507438-7753-43E0-B8FC-AC1667EBCBE1}">
              <a14:hiddenEffects xmlns:a14="http://schemas.microsoft.com/office/drawing/2010/main">
                <a:effectLst/>
              </a14:hiddenEffects>
            </a:ext>
          </a:extLst>
        </p:spPr>
        <p:txBody>
          <a:bodyPr spcFirstLastPara="1" wrap="none" fromWordArt="1">
            <a:prstTxWarp prst="textArchUp">
              <a:avLst>
                <a:gd name="adj" fmla="val 10788545"/>
              </a:avLst>
            </a:prstTxWarp>
          </a:bodyPr>
          <a:lstStyle/>
          <a:p>
            <a:pPr algn="ctr"/>
            <a:r>
              <a:rPr lang="zh-CN" altLang="en-US" sz="3600" b="1" kern="10">
                <a:ln w="9525">
                  <a:solidFill>
                    <a:srgbClr val="FF00FF"/>
                  </a:solidFill>
                  <a:round/>
                </a:ln>
                <a:solidFill>
                  <a:srgbClr val="FF00FF"/>
                </a:solidFill>
                <a:latin typeface="楷体_GB2312"/>
                <a:ea typeface="楷体_GB2312"/>
              </a:rPr>
              <a:t>五、说板书</a:t>
            </a:r>
            <a:endParaRPr lang="zh-CN" altLang="en-US" sz="3600" b="1" kern="10">
              <a:ln w="9525">
                <a:solidFill>
                  <a:srgbClr val="FF00FF"/>
                </a:solidFill>
                <a:round/>
              </a:ln>
              <a:solidFill>
                <a:srgbClr val="FF00FF"/>
              </a:solidFill>
              <a:latin typeface="楷体_GB2312"/>
              <a:ea typeface="楷体_GB2312"/>
            </a:endParaRPr>
          </a:p>
        </p:txBody>
      </p:sp>
      <p:sp>
        <p:nvSpPr>
          <p:cNvPr id="97293" name="AutoShape 13"/>
          <p:cNvSpPr>
            <a:spLocks noChangeArrowheads="1"/>
          </p:cNvSpPr>
          <p:nvPr/>
        </p:nvSpPr>
        <p:spPr bwMode="auto">
          <a:xfrm>
            <a:off x="304800" y="1524000"/>
            <a:ext cx="3962400" cy="1447800"/>
          </a:xfrm>
          <a:prstGeom prst="wedgeRoundRectCallout">
            <a:avLst>
              <a:gd name="adj1" fmla="val 43310"/>
              <a:gd name="adj2" fmla="val 73245"/>
              <a:gd name="adj3" fmla="val 16667"/>
            </a:avLst>
          </a:prstGeom>
          <a:solidFill>
            <a:srgbClr val="CCFF33"/>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50000"/>
              </a:spcBef>
            </a:pPr>
            <a:r>
              <a:rPr lang="zh-CN" altLang="en-US" dirty="0"/>
              <a:t>精心的板书设计是课堂教学中师生双边活动的缩影。我的板书紧扣课题 ，图文并茂，不但展示了课文内容，也为学生背诵课文提供了帮助。</a:t>
            </a:r>
            <a:endParaRPr lang="zh-CN" altLang="en-US" dirty="0"/>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729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29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CCFF"/>
        </a:solidFill>
        <a:effectLst/>
      </p:bgPr>
    </p:bg>
    <p:spTree>
      <p:nvGrpSpPr>
        <p:cNvPr id="1" name=""/>
        <p:cNvGrpSpPr/>
        <p:nvPr/>
      </p:nvGrpSpPr>
      <p:grpSpPr>
        <a:xfrm>
          <a:off x="0" y="0"/>
          <a:ext cx="0" cy="0"/>
          <a:chOff x="0" y="0"/>
          <a:chExt cx="0" cy="0"/>
        </a:xfrm>
      </p:grpSpPr>
      <p:grpSp>
        <p:nvGrpSpPr>
          <p:cNvPr id="21509" name="Group 5"/>
          <p:cNvGrpSpPr/>
          <p:nvPr/>
        </p:nvGrpSpPr>
        <p:grpSpPr bwMode="auto">
          <a:xfrm>
            <a:off x="3429000" y="1905000"/>
            <a:ext cx="1143000" cy="1828800"/>
            <a:chOff x="2698" y="1615"/>
            <a:chExt cx="1770" cy="634"/>
          </a:xfrm>
        </p:grpSpPr>
        <p:sp>
          <p:nvSpPr>
            <p:cNvPr id="2" name="Oval 13"/>
            <p:cNvSpPr>
              <a:spLocks noChangeArrowheads="1"/>
            </p:cNvSpPr>
            <p:nvPr/>
          </p:nvSpPr>
          <p:spPr bwMode="auto">
            <a:xfrm>
              <a:off x="3106" y="1615"/>
              <a:ext cx="1362" cy="453"/>
            </a:xfrm>
            <a:prstGeom prst="ellipse">
              <a:avLst/>
            </a:prstGeom>
            <a:gradFill rotWithShape="1">
              <a:gsLst>
                <a:gs pos="0">
                  <a:srgbClr val="66CCFF"/>
                </a:gs>
                <a:gs pos="50000">
                  <a:schemeClr val="bg1"/>
                </a:gs>
                <a:gs pos="100000">
                  <a:srgbClr val="66CCFF"/>
                </a:gs>
              </a:gsLst>
              <a:lin ang="5400000" scaled="1"/>
            </a:gradFill>
            <a:ln w="57150" algn="ctr">
              <a:solidFill>
                <a:srgbClr val="66CCFF"/>
              </a:solidFill>
              <a:round/>
            </a:ln>
            <a:effectLst/>
          </p:spPr>
          <p:txBody>
            <a:bodyPr wrap="none" anchor="ctr"/>
            <a:lstStyle/>
            <a:p>
              <a:pPr algn="ctr"/>
              <a:r>
                <a:rPr lang="en-US" altLang="zh-CN" sz="2000" b="1">
                  <a:solidFill>
                    <a:srgbClr val="FF3300"/>
                  </a:solidFill>
                  <a:ea typeface="黑体" panose="02010609060101010101" pitchFamily="2" charset="-122"/>
                </a:rPr>
                <a:t>9</a:t>
              </a:r>
              <a:r>
                <a:rPr lang="zh-CN" altLang="en-US" sz="2000" b="1">
                  <a:solidFill>
                    <a:srgbClr val="FF3300"/>
                  </a:solidFill>
                  <a:ea typeface="黑体" panose="02010609060101010101" pitchFamily="2" charset="-122"/>
                </a:rPr>
                <a:t>影子</a:t>
              </a:r>
              <a:r>
                <a:rPr lang="zh-CN" altLang="en-US" sz="2400" b="1">
                  <a:solidFill>
                    <a:srgbClr val="FF3300"/>
                  </a:solidFill>
                  <a:ea typeface="黑体" panose="02010609060101010101" pitchFamily="2" charset="-122"/>
                </a:rPr>
                <a:t>  </a:t>
              </a:r>
              <a:endParaRPr lang="zh-CN" altLang="en-US" sz="2400" b="1">
                <a:solidFill>
                  <a:srgbClr val="FF3300"/>
                </a:solidFill>
                <a:ea typeface="黑体" panose="02010609060101010101" pitchFamily="2" charset="-122"/>
              </a:endParaRPr>
            </a:p>
          </p:txBody>
        </p:sp>
        <p:sp>
          <p:nvSpPr>
            <p:cNvPr id="21511" name="Line 19"/>
            <p:cNvSpPr>
              <a:spLocks noChangeShapeType="1"/>
            </p:cNvSpPr>
            <p:nvPr/>
          </p:nvSpPr>
          <p:spPr bwMode="auto">
            <a:xfrm flipV="1">
              <a:off x="2698" y="1979"/>
              <a:ext cx="500" cy="270"/>
            </a:xfrm>
            <a:prstGeom prst="line">
              <a:avLst/>
            </a:prstGeom>
            <a:noFill/>
            <a:ln w="38100">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grpSp>
      <p:grpSp>
        <p:nvGrpSpPr>
          <p:cNvPr id="21512" name="Group 8"/>
          <p:cNvGrpSpPr/>
          <p:nvPr/>
        </p:nvGrpSpPr>
        <p:grpSpPr bwMode="auto">
          <a:xfrm>
            <a:off x="1371600" y="1676400"/>
            <a:ext cx="2286000" cy="1981200"/>
            <a:chOff x="1202" y="890"/>
            <a:chExt cx="1497" cy="1360"/>
          </a:xfrm>
        </p:grpSpPr>
        <p:sp>
          <p:nvSpPr>
            <p:cNvPr id="3" name="Oval 10"/>
            <p:cNvSpPr>
              <a:spLocks noChangeArrowheads="1"/>
            </p:cNvSpPr>
            <p:nvPr/>
          </p:nvSpPr>
          <p:spPr bwMode="auto">
            <a:xfrm>
              <a:off x="1202" y="890"/>
              <a:ext cx="1361" cy="453"/>
            </a:xfrm>
            <a:prstGeom prst="ellipse">
              <a:avLst/>
            </a:prstGeom>
            <a:gradFill rotWithShape="1">
              <a:gsLst>
                <a:gs pos="0">
                  <a:srgbClr val="66CCFF"/>
                </a:gs>
                <a:gs pos="50000">
                  <a:schemeClr val="bg1"/>
                </a:gs>
                <a:gs pos="100000">
                  <a:srgbClr val="66CCFF"/>
                </a:gs>
              </a:gsLst>
              <a:lin ang="5400000" scaled="1"/>
            </a:gradFill>
            <a:ln w="57150" algn="ctr">
              <a:solidFill>
                <a:srgbClr val="66CCFF"/>
              </a:solidFill>
              <a:round/>
            </a:ln>
            <a:effectLst/>
          </p:spPr>
          <p:txBody>
            <a:bodyPr wrap="none" anchor="ctr"/>
            <a:lstStyle/>
            <a:p>
              <a:pPr algn="ctr"/>
              <a:endParaRPr lang="en-US" altLang="zh-CN" sz="2400" b="1">
                <a:solidFill>
                  <a:srgbClr val="FF3300"/>
                </a:solidFill>
                <a:ea typeface="黑体" panose="02010609060101010101" pitchFamily="2" charset="-122"/>
              </a:endParaRPr>
            </a:p>
            <a:p>
              <a:pPr algn="ctr"/>
              <a:r>
                <a:rPr lang="en-US" altLang="zh-CN" sz="2400" b="1">
                  <a:solidFill>
                    <a:srgbClr val="FF3300"/>
                  </a:solidFill>
                  <a:ea typeface="黑体" panose="02010609060101010101" pitchFamily="2" charset="-122"/>
                </a:rPr>
                <a:t>  </a:t>
              </a:r>
              <a:r>
                <a:rPr lang="en-US" altLang="zh-CN" sz="2000" b="1">
                  <a:solidFill>
                    <a:srgbClr val="FF3300"/>
                  </a:solidFill>
                  <a:ea typeface="黑体" panose="02010609060101010101" pitchFamily="2" charset="-122"/>
                </a:rPr>
                <a:t>8</a:t>
              </a:r>
              <a:r>
                <a:rPr lang="zh-CN" altLang="en-US" sz="2000" b="1">
                  <a:solidFill>
                    <a:srgbClr val="FF3300"/>
                  </a:solidFill>
                  <a:ea typeface="黑体" panose="02010609060101010101" pitchFamily="2" charset="-122"/>
                </a:rPr>
                <a:t>阳光</a:t>
              </a:r>
              <a:r>
                <a:rPr lang="zh-CN" altLang="en-US" sz="2400" b="1">
                  <a:solidFill>
                    <a:srgbClr val="FF3300"/>
                  </a:solidFill>
                  <a:ea typeface="黑体" panose="02010609060101010101" pitchFamily="2" charset="-122"/>
                </a:rPr>
                <a:t>  </a:t>
              </a:r>
              <a:endParaRPr lang="zh-CN" altLang="en-US" sz="2400" b="1">
                <a:solidFill>
                  <a:srgbClr val="FF3300"/>
                </a:solidFill>
                <a:ea typeface="黑体" panose="02010609060101010101" pitchFamily="2" charset="-122"/>
              </a:endParaRPr>
            </a:p>
            <a:p>
              <a:pPr algn="ctr"/>
              <a:endParaRPr lang="en-US" altLang="zh-CN" sz="2400" b="1">
                <a:solidFill>
                  <a:srgbClr val="FF3300"/>
                </a:solidFill>
                <a:ea typeface="黑体" panose="02010609060101010101" pitchFamily="2" charset="-122"/>
              </a:endParaRPr>
            </a:p>
          </p:txBody>
        </p:sp>
        <p:sp>
          <p:nvSpPr>
            <p:cNvPr id="21514" name="Line 20"/>
            <p:cNvSpPr>
              <a:spLocks noChangeShapeType="1"/>
            </p:cNvSpPr>
            <p:nvPr/>
          </p:nvSpPr>
          <p:spPr bwMode="auto">
            <a:xfrm flipH="1" flipV="1">
              <a:off x="2154" y="1343"/>
              <a:ext cx="545" cy="907"/>
            </a:xfrm>
            <a:prstGeom prst="line">
              <a:avLst/>
            </a:prstGeom>
            <a:noFill/>
            <a:ln w="38100">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grpSp>
      <p:grpSp>
        <p:nvGrpSpPr>
          <p:cNvPr id="21515" name="Group 11"/>
          <p:cNvGrpSpPr/>
          <p:nvPr/>
        </p:nvGrpSpPr>
        <p:grpSpPr bwMode="auto">
          <a:xfrm>
            <a:off x="304800" y="2895600"/>
            <a:ext cx="3276600" cy="1003300"/>
            <a:chOff x="431" y="1569"/>
            <a:chExt cx="2268" cy="680"/>
          </a:xfrm>
        </p:grpSpPr>
        <p:sp>
          <p:nvSpPr>
            <p:cNvPr id="512007" name="Oval 27"/>
            <p:cNvSpPr>
              <a:spLocks noChangeArrowheads="1"/>
            </p:cNvSpPr>
            <p:nvPr/>
          </p:nvSpPr>
          <p:spPr bwMode="auto">
            <a:xfrm>
              <a:off x="431" y="1569"/>
              <a:ext cx="1723" cy="500"/>
            </a:xfrm>
            <a:prstGeom prst="ellipse">
              <a:avLst/>
            </a:prstGeom>
            <a:gradFill rotWithShape="1">
              <a:gsLst>
                <a:gs pos="0">
                  <a:srgbClr val="66CCFF"/>
                </a:gs>
                <a:gs pos="50000">
                  <a:schemeClr val="bg1"/>
                </a:gs>
                <a:gs pos="100000">
                  <a:srgbClr val="66CCFF"/>
                </a:gs>
              </a:gsLst>
              <a:lin ang="5400000" scaled="1"/>
            </a:gradFill>
            <a:ln w="57150" algn="ctr">
              <a:solidFill>
                <a:srgbClr val="66CCFF"/>
              </a:solidFill>
              <a:round/>
            </a:ln>
            <a:effectLst/>
          </p:spPr>
          <p:txBody>
            <a:bodyPr wrap="none" anchor="ctr"/>
            <a:lstStyle/>
            <a:p>
              <a:pPr algn="ctr"/>
              <a:r>
                <a:rPr lang="en-US" altLang="zh-CN" sz="2000" b="1">
                  <a:solidFill>
                    <a:srgbClr val="FF3300"/>
                  </a:solidFill>
                  <a:ea typeface="黑体" panose="02010609060101010101" pitchFamily="2" charset="-122"/>
                </a:rPr>
                <a:t>6  </a:t>
              </a:r>
              <a:r>
                <a:rPr lang="zh-CN" altLang="en-US" sz="2000" b="1">
                  <a:solidFill>
                    <a:srgbClr val="FF3300"/>
                  </a:solidFill>
                  <a:ea typeface="黑体" panose="02010609060101010101" pitchFamily="2" charset="-122"/>
                </a:rPr>
                <a:t>静夜思</a:t>
              </a:r>
              <a:r>
                <a:rPr lang="zh-CN" altLang="en-US" b="1">
                  <a:solidFill>
                    <a:srgbClr val="FF3300"/>
                  </a:solidFill>
                  <a:ea typeface="黑体" panose="02010609060101010101" pitchFamily="2" charset="-122"/>
                </a:rPr>
                <a:t> </a:t>
              </a:r>
              <a:endParaRPr lang="zh-CN" altLang="en-US" b="1">
                <a:solidFill>
                  <a:srgbClr val="FF3300"/>
                </a:solidFill>
                <a:ea typeface="黑体" panose="02010609060101010101" pitchFamily="2" charset="-122"/>
              </a:endParaRPr>
            </a:p>
          </p:txBody>
        </p:sp>
        <p:sp>
          <p:nvSpPr>
            <p:cNvPr id="21517" name="Line 21"/>
            <p:cNvSpPr>
              <a:spLocks noChangeShapeType="1"/>
            </p:cNvSpPr>
            <p:nvPr/>
          </p:nvSpPr>
          <p:spPr bwMode="auto">
            <a:xfrm flipH="1" flipV="1">
              <a:off x="2109" y="1888"/>
              <a:ext cx="590" cy="361"/>
            </a:xfrm>
            <a:prstGeom prst="line">
              <a:avLst/>
            </a:prstGeom>
            <a:noFill/>
            <a:ln w="38100">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grpSp>
      <p:grpSp>
        <p:nvGrpSpPr>
          <p:cNvPr id="21518" name="Group 40"/>
          <p:cNvGrpSpPr/>
          <p:nvPr/>
        </p:nvGrpSpPr>
        <p:grpSpPr bwMode="auto">
          <a:xfrm>
            <a:off x="107950" y="188913"/>
            <a:ext cx="2732088" cy="692150"/>
            <a:chOff x="0" y="0"/>
            <a:chExt cx="1721" cy="436"/>
          </a:xfrm>
        </p:grpSpPr>
        <p:sp>
          <p:nvSpPr>
            <p:cNvPr id="21519" name="AutoShape 41"/>
            <p:cNvSpPr>
              <a:spLocks noChangeArrowheads="1"/>
            </p:cNvSpPr>
            <p:nvPr/>
          </p:nvSpPr>
          <p:spPr bwMode="auto">
            <a:xfrm>
              <a:off x="0" y="0"/>
              <a:ext cx="528" cy="436"/>
            </a:xfrm>
            <a:prstGeom prst="roundRect">
              <a:avLst>
                <a:gd name="adj" fmla="val 16667"/>
              </a:avLst>
            </a:prstGeom>
            <a:solidFill>
              <a:srgbClr val="FFFFFF"/>
            </a:solidFill>
            <a:ln w="69850" algn="ctr">
              <a:solidFill>
                <a:srgbClr val="00CCFF"/>
              </a:solidFill>
              <a:round/>
            </a:ln>
          </p:spPr>
          <p:txBody>
            <a:bodyPr wrap="none" anchor="ctr"/>
            <a:lstStyle/>
            <a:p>
              <a:pPr algn="ctr"/>
              <a:r>
                <a:rPr lang="zh-CN" altLang="en-US" sz="3600" b="1">
                  <a:latin typeface="Comic Sans MS" panose="030F0702030302020204" pitchFamily="66" charset="0"/>
                  <a:ea typeface="黑体" panose="02010609060101010101" pitchFamily="2" charset="-122"/>
                </a:rPr>
                <a:t>一</a:t>
              </a:r>
              <a:r>
                <a:rPr lang="en-US" altLang="zh-CN" sz="3600" b="1">
                  <a:latin typeface="Comic Sans MS" panose="030F0702030302020204" pitchFamily="66" charset="0"/>
                  <a:ea typeface="黑体" panose="02010609060101010101" pitchFamily="2" charset="-122"/>
                </a:rPr>
                <a:t>.</a:t>
              </a:r>
              <a:endParaRPr lang="en-US" altLang="zh-CN" sz="3600" b="1">
                <a:latin typeface="Comic Sans MS" panose="030F0702030302020204" pitchFamily="66" charset="0"/>
                <a:ea typeface="黑体" panose="02010609060101010101" pitchFamily="2" charset="-122"/>
              </a:endParaRPr>
            </a:p>
          </p:txBody>
        </p:sp>
        <p:sp>
          <p:nvSpPr>
            <p:cNvPr id="21520" name="AutoShape 42"/>
            <p:cNvSpPr>
              <a:spLocks noChangeArrowheads="1"/>
            </p:cNvSpPr>
            <p:nvPr/>
          </p:nvSpPr>
          <p:spPr bwMode="auto">
            <a:xfrm>
              <a:off x="521" y="0"/>
              <a:ext cx="1200" cy="436"/>
            </a:xfrm>
            <a:prstGeom prst="roundRect">
              <a:avLst>
                <a:gd name="adj" fmla="val 16667"/>
              </a:avLst>
            </a:prstGeom>
            <a:solidFill>
              <a:srgbClr val="FFFFFF"/>
            </a:solidFill>
            <a:ln w="85725" algn="ctr">
              <a:solidFill>
                <a:srgbClr val="00CCFF"/>
              </a:solidFill>
              <a:round/>
            </a:ln>
          </p:spPr>
          <p:txBody>
            <a:bodyPr wrap="none" anchor="ctr"/>
            <a:lstStyle/>
            <a:p>
              <a:pPr algn="ctr"/>
              <a:r>
                <a:rPr lang="zh-CN" altLang="en-US" sz="3600" b="1">
                  <a:latin typeface="Comic Sans MS" panose="030F0702030302020204" pitchFamily="66" charset="0"/>
                  <a:ea typeface="黑体" panose="02010609060101010101" pitchFamily="2" charset="-122"/>
                </a:rPr>
                <a:t>说教材 </a:t>
              </a:r>
              <a:endParaRPr lang="zh-CN" altLang="en-US" sz="3600" b="1">
                <a:latin typeface="Comic Sans MS" panose="030F0702030302020204" pitchFamily="66" charset="0"/>
                <a:ea typeface="黑体" panose="02010609060101010101" pitchFamily="2" charset="-122"/>
              </a:endParaRPr>
            </a:p>
          </p:txBody>
        </p:sp>
      </p:grpSp>
      <p:sp>
        <p:nvSpPr>
          <p:cNvPr id="21521" name="Text Box 31"/>
          <p:cNvSpPr txBox="1">
            <a:spLocks noChangeArrowheads="1"/>
          </p:cNvSpPr>
          <p:nvPr/>
        </p:nvSpPr>
        <p:spPr bwMode="auto">
          <a:xfrm>
            <a:off x="2971800" y="4149725"/>
            <a:ext cx="549275" cy="1565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pPr>
            <a:r>
              <a:rPr lang="zh-CN" altLang="en-US" sz="2400" b="1">
                <a:ea typeface="黑体" panose="02010609060101010101" pitchFamily="2" charset="-122"/>
              </a:rPr>
              <a:t>第三组</a:t>
            </a:r>
            <a:endParaRPr lang="zh-CN" altLang="en-US" sz="2400" b="1">
              <a:solidFill>
                <a:srgbClr val="FF0000"/>
              </a:solidFill>
              <a:ea typeface="黑体" panose="02010609060101010101" pitchFamily="2" charset="-122"/>
            </a:endParaRPr>
          </a:p>
        </p:txBody>
      </p:sp>
      <p:sp>
        <p:nvSpPr>
          <p:cNvPr id="21522" name="Freeform 34"/>
          <p:cNvSpPr/>
          <p:nvPr/>
        </p:nvSpPr>
        <p:spPr bwMode="auto">
          <a:xfrm flipH="1">
            <a:off x="4038600" y="3657600"/>
            <a:ext cx="206375" cy="2717800"/>
          </a:xfrm>
          <a:custGeom>
            <a:avLst/>
            <a:gdLst>
              <a:gd name="T0" fmla="*/ 2147483647 w 159"/>
              <a:gd name="T1" fmla="*/ 0 h 1225"/>
              <a:gd name="T2" fmla="*/ 2147483647 w 159"/>
              <a:gd name="T3" fmla="*/ 2147483647 h 1225"/>
              <a:gd name="T4" fmla="*/ 0 w 159"/>
              <a:gd name="T5" fmla="*/ 2147483647 h 1225"/>
              <a:gd name="T6" fmla="*/ 0 60000 65536"/>
              <a:gd name="T7" fmla="*/ 0 60000 65536"/>
              <a:gd name="T8" fmla="*/ 0 60000 65536"/>
              <a:gd name="T9" fmla="*/ 0 w 159"/>
              <a:gd name="T10" fmla="*/ 0 h 1225"/>
              <a:gd name="T11" fmla="*/ 159 w 159"/>
              <a:gd name="T12" fmla="*/ 1225 h 1225"/>
            </a:gdLst>
            <a:ahLst/>
            <a:cxnLst>
              <a:cxn ang="T6">
                <a:pos x="T0" y="T1"/>
              </a:cxn>
              <a:cxn ang="T7">
                <a:pos x="T2" y="T3"/>
              </a:cxn>
              <a:cxn ang="T8">
                <a:pos x="T4" y="T5"/>
              </a:cxn>
            </a:cxnLst>
            <a:rect l="T9" t="T10" r="T11" b="T12"/>
            <a:pathLst>
              <a:path w="159" h="1225">
                <a:moveTo>
                  <a:pt x="136" y="0"/>
                </a:moveTo>
                <a:cubicBezTo>
                  <a:pt x="147" y="283"/>
                  <a:pt x="159" y="567"/>
                  <a:pt x="136" y="771"/>
                </a:cubicBezTo>
                <a:cubicBezTo>
                  <a:pt x="113" y="975"/>
                  <a:pt x="56" y="1100"/>
                  <a:pt x="0" y="1225"/>
                </a:cubicBezTo>
              </a:path>
            </a:pathLst>
          </a:custGeom>
          <a:noFill/>
          <a:ln w="101600">
            <a:solidFill>
              <a:schemeClr val="tx1"/>
            </a:solidFill>
            <a:round/>
          </a:ln>
          <a:extLst>
            <a:ext uri="{909E8E84-426E-40DD-AFC4-6F175D3DCCD1}">
              <a14:hiddenFill xmlns:a14="http://schemas.microsoft.com/office/drawing/2010/main">
                <a:solidFill>
                  <a:srgbClr val="FFFFFF"/>
                </a:solidFill>
              </a14:hiddenFill>
            </a:ext>
          </a:extLst>
        </p:spPr>
        <p:txBody>
          <a:bodyPr/>
          <a:lstStyle/>
          <a:p>
            <a:endParaRPr lang="zh-CN" altLang="zh-CN"/>
          </a:p>
        </p:txBody>
      </p:sp>
      <p:sp>
        <p:nvSpPr>
          <p:cNvPr id="21523" name="Freeform 35"/>
          <p:cNvSpPr/>
          <p:nvPr/>
        </p:nvSpPr>
        <p:spPr bwMode="auto">
          <a:xfrm>
            <a:off x="2743200" y="3676650"/>
            <a:ext cx="300038" cy="2800350"/>
          </a:xfrm>
          <a:custGeom>
            <a:avLst/>
            <a:gdLst>
              <a:gd name="T0" fmla="*/ 2147483647 w 159"/>
              <a:gd name="T1" fmla="*/ 0 h 1225"/>
              <a:gd name="T2" fmla="*/ 2147483647 w 159"/>
              <a:gd name="T3" fmla="*/ 2147483647 h 1225"/>
              <a:gd name="T4" fmla="*/ 0 w 159"/>
              <a:gd name="T5" fmla="*/ 2147483647 h 1225"/>
              <a:gd name="T6" fmla="*/ 0 60000 65536"/>
              <a:gd name="T7" fmla="*/ 0 60000 65536"/>
              <a:gd name="T8" fmla="*/ 0 60000 65536"/>
              <a:gd name="T9" fmla="*/ 0 w 159"/>
              <a:gd name="T10" fmla="*/ 0 h 1225"/>
              <a:gd name="T11" fmla="*/ 159 w 159"/>
              <a:gd name="T12" fmla="*/ 1225 h 1225"/>
            </a:gdLst>
            <a:ahLst/>
            <a:cxnLst>
              <a:cxn ang="T6">
                <a:pos x="T0" y="T1"/>
              </a:cxn>
              <a:cxn ang="T7">
                <a:pos x="T2" y="T3"/>
              </a:cxn>
              <a:cxn ang="T8">
                <a:pos x="T4" y="T5"/>
              </a:cxn>
            </a:cxnLst>
            <a:rect l="T9" t="T10" r="T11" b="T12"/>
            <a:pathLst>
              <a:path w="159" h="1225">
                <a:moveTo>
                  <a:pt x="136" y="0"/>
                </a:moveTo>
                <a:cubicBezTo>
                  <a:pt x="147" y="283"/>
                  <a:pt x="159" y="567"/>
                  <a:pt x="136" y="771"/>
                </a:cubicBezTo>
                <a:cubicBezTo>
                  <a:pt x="113" y="975"/>
                  <a:pt x="56" y="1100"/>
                  <a:pt x="0" y="1225"/>
                </a:cubicBezTo>
              </a:path>
            </a:pathLst>
          </a:custGeom>
          <a:noFill/>
          <a:ln w="101600">
            <a:solidFill>
              <a:schemeClr val="tx1"/>
            </a:solidFill>
            <a:round/>
          </a:ln>
          <a:extLst>
            <a:ext uri="{909E8E84-426E-40DD-AFC4-6F175D3DCCD1}">
              <a14:hiddenFill xmlns:a14="http://schemas.microsoft.com/office/drawing/2010/main">
                <a:solidFill>
                  <a:srgbClr val="FFFFFF"/>
                </a:solidFill>
              </a14:hiddenFill>
            </a:ext>
          </a:extLst>
        </p:spPr>
        <p:txBody>
          <a:bodyPr/>
          <a:lstStyle/>
          <a:p>
            <a:endParaRPr lang="zh-CN" altLang="zh-CN"/>
          </a:p>
        </p:txBody>
      </p:sp>
      <p:sp>
        <p:nvSpPr>
          <p:cNvPr id="21524" name="Text Box 31"/>
          <p:cNvSpPr txBox="1">
            <a:spLocks noChangeArrowheads="1"/>
          </p:cNvSpPr>
          <p:nvPr/>
        </p:nvSpPr>
        <p:spPr bwMode="auto">
          <a:xfrm>
            <a:off x="3352800" y="4141788"/>
            <a:ext cx="458788" cy="1801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pPr>
            <a:r>
              <a:rPr lang="zh-CN" altLang="en-US">
                <a:ea typeface="黑体" panose="02010609060101010101" pitchFamily="2" charset="-122"/>
              </a:rPr>
              <a:t>崭新的发现</a:t>
            </a:r>
            <a:endParaRPr lang="zh-CN" altLang="en-US">
              <a:solidFill>
                <a:srgbClr val="FF0000"/>
              </a:solidFill>
              <a:ea typeface="黑体" panose="02010609060101010101" pitchFamily="2" charset="-122"/>
            </a:endParaRPr>
          </a:p>
        </p:txBody>
      </p:sp>
      <p:sp>
        <p:nvSpPr>
          <p:cNvPr id="21529" name="AutoShape 25"/>
          <p:cNvSpPr>
            <a:spLocks noChangeArrowheads="1"/>
          </p:cNvSpPr>
          <p:nvPr/>
        </p:nvSpPr>
        <p:spPr bwMode="auto">
          <a:xfrm>
            <a:off x="3581400" y="3886200"/>
            <a:ext cx="6400800" cy="2971800"/>
          </a:xfrm>
          <a:prstGeom prst="cloudCallout">
            <a:avLst>
              <a:gd name="adj1" fmla="val -22148"/>
              <a:gd name="adj2" fmla="val -87125"/>
            </a:avLst>
          </a:prstGeom>
          <a:solidFill>
            <a:srgbClr val="CCFF33"/>
          </a:solidFill>
          <a:ln w="9525">
            <a:solidFill>
              <a:schemeClr val="tx1"/>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zh-CN" altLang="en-US" b="1" dirty="0"/>
              <a:t>本课是一篇对话形式的儿歌。通过三问三答说出了六种动物尾巴的特点，读起来琅琅上口。儿歌旁边配了六幅栩栩如生的插图，体现了儿歌的意境，图文结合有利于学生更好地理解儿歌，感受到动物尾巴的特点。</a:t>
            </a:r>
            <a:r>
              <a:rPr lang="zh-CN" altLang="en-US" dirty="0"/>
              <a:t> </a:t>
            </a:r>
            <a:endParaRPr lang="zh-CN" altLang="en-US" dirty="0"/>
          </a:p>
        </p:txBody>
      </p:sp>
      <p:sp>
        <p:nvSpPr>
          <p:cNvPr id="21531" name="AutoShape 27"/>
          <p:cNvSpPr>
            <a:spLocks noChangeArrowheads="1"/>
          </p:cNvSpPr>
          <p:nvPr/>
        </p:nvSpPr>
        <p:spPr bwMode="auto">
          <a:xfrm>
            <a:off x="5638800" y="228600"/>
            <a:ext cx="3886200" cy="2438400"/>
          </a:xfrm>
          <a:prstGeom prst="cloudCallout">
            <a:avLst>
              <a:gd name="adj1" fmla="val -60333"/>
              <a:gd name="adj2" fmla="val 46356"/>
            </a:avLst>
          </a:prstGeom>
          <a:solidFill>
            <a:srgbClr val="CCFF33"/>
          </a:solidFill>
          <a:ln w="9525">
            <a:solidFill>
              <a:schemeClr val="tx1"/>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en-US" altLang="zh-CN" sz="1600" b="1" dirty="0"/>
              <a:t>《</a:t>
            </a:r>
            <a:r>
              <a:rPr lang="zh-CN" altLang="en-US" sz="1600" b="1" dirty="0"/>
              <a:t>比尾巴</a:t>
            </a:r>
            <a:r>
              <a:rPr lang="en-US" altLang="zh-CN" sz="1600" b="1" dirty="0"/>
              <a:t>》</a:t>
            </a:r>
            <a:r>
              <a:rPr lang="zh-CN" altLang="en-US" sz="1600" b="1" dirty="0"/>
              <a:t>是一年级上册拼音学习之后的第三组课文中的最后一篇精读课文。前面已经学习过了一组识字课文和一组精读课文。</a:t>
            </a:r>
            <a:endParaRPr lang="zh-CN" altLang="en-US" sz="1600" b="1" dirty="0"/>
          </a:p>
        </p:txBody>
      </p:sp>
      <p:grpSp>
        <p:nvGrpSpPr>
          <p:cNvPr id="21532" name="Group 28"/>
          <p:cNvGrpSpPr/>
          <p:nvPr/>
        </p:nvGrpSpPr>
        <p:grpSpPr bwMode="auto">
          <a:xfrm>
            <a:off x="3733800" y="2362200"/>
            <a:ext cx="2819400" cy="1295400"/>
            <a:chOff x="2698" y="1615"/>
            <a:chExt cx="1770" cy="634"/>
          </a:xfrm>
        </p:grpSpPr>
        <p:sp>
          <p:nvSpPr>
            <p:cNvPr id="512006" name="Oval 13"/>
            <p:cNvSpPr>
              <a:spLocks noChangeArrowheads="1"/>
            </p:cNvSpPr>
            <p:nvPr/>
          </p:nvSpPr>
          <p:spPr bwMode="auto">
            <a:xfrm>
              <a:off x="3107" y="1615"/>
              <a:ext cx="1361" cy="453"/>
            </a:xfrm>
            <a:prstGeom prst="ellipse">
              <a:avLst/>
            </a:prstGeom>
            <a:gradFill rotWithShape="1">
              <a:gsLst>
                <a:gs pos="0">
                  <a:srgbClr val="66CCFF"/>
                </a:gs>
                <a:gs pos="50000">
                  <a:schemeClr val="bg1"/>
                </a:gs>
                <a:gs pos="100000">
                  <a:srgbClr val="66CCFF"/>
                </a:gs>
              </a:gsLst>
              <a:lin ang="5400000" scaled="1"/>
            </a:gradFill>
            <a:ln w="57150" algn="ctr">
              <a:solidFill>
                <a:srgbClr val="66CCFF"/>
              </a:solidFill>
              <a:round/>
            </a:ln>
            <a:effectLst/>
          </p:spPr>
          <p:txBody>
            <a:bodyPr wrap="none" anchor="ctr"/>
            <a:lstStyle/>
            <a:p>
              <a:pPr algn="ctr"/>
              <a:r>
                <a:rPr lang="en-US" altLang="zh-CN" sz="2000" b="1">
                  <a:solidFill>
                    <a:srgbClr val="FF3300"/>
                  </a:solidFill>
                  <a:ea typeface="黑体" panose="02010609060101010101" pitchFamily="2" charset="-122"/>
                </a:rPr>
                <a:t>  </a:t>
              </a:r>
              <a:r>
                <a:rPr lang="en-US" altLang="zh-CN" sz="2000" b="1">
                  <a:solidFill>
                    <a:srgbClr val="9900FF"/>
                  </a:solidFill>
                  <a:ea typeface="黑体" panose="02010609060101010101" pitchFamily="2" charset="-122"/>
                </a:rPr>
                <a:t>10</a:t>
              </a:r>
              <a:r>
                <a:rPr lang="zh-CN" altLang="en-US" sz="2000" b="1">
                  <a:solidFill>
                    <a:srgbClr val="9900FF"/>
                  </a:solidFill>
                  <a:ea typeface="黑体" panose="02010609060101010101" pitchFamily="2" charset="-122"/>
                </a:rPr>
                <a:t>比尾巴</a:t>
              </a:r>
              <a:r>
                <a:rPr lang="zh-CN" altLang="en-US" sz="2400" b="1">
                  <a:solidFill>
                    <a:srgbClr val="9900FF"/>
                  </a:solidFill>
                  <a:ea typeface="黑体" panose="02010609060101010101" pitchFamily="2" charset="-122"/>
                </a:rPr>
                <a:t>  </a:t>
              </a:r>
              <a:endParaRPr lang="zh-CN" altLang="en-US" sz="2400" b="1">
                <a:solidFill>
                  <a:srgbClr val="9900FF"/>
                </a:solidFill>
                <a:ea typeface="黑体" panose="02010609060101010101" pitchFamily="2" charset="-122"/>
              </a:endParaRPr>
            </a:p>
          </p:txBody>
        </p:sp>
        <p:sp>
          <p:nvSpPr>
            <p:cNvPr id="21534" name="Line 19"/>
            <p:cNvSpPr>
              <a:spLocks noChangeShapeType="1"/>
            </p:cNvSpPr>
            <p:nvPr/>
          </p:nvSpPr>
          <p:spPr bwMode="auto">
            <a:xfrm flipV="1">
              <a:off x="2698" y="1979"/>
              <a:ext cx="500" cy="270"/>
            </a:xfrm>
            <a:prstGeom prst="line">
              <a:avLst/>
            </a:prstGeom>
            <a:noFill/>
            <a:ln w="38100">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grpSp>
      <p:grpSp>
        <p:nvGrpSpPr>
          <p:cNvPr id="21541" name="Group 37"/>
          <p:cNvGrpSpPr/>
          <p:nvPr/>
        </p:nvGrpSpPr>
        <p:grpSpPr bwMode="auto">
          <a:xfrm>
            <a:off x="1143000" y="2209800"/>
            <a:ext cx="2452688" cy="1701800"/>
            <a:chOff x="1202" y="890"/>
            <a:chExt cx="1497" cy="1360"/>
          </a:xfrm>
        </p:grpSpPr>
        <p:sp>
          <p:nvSpPr>
            <p:cNvPr id="512003" name="Oval 10"/>
            <p:cNvSpPr>
              <a:spLocks noChangeArrowheads="1"/>
            </p:cNvSpPr>
            <p:nvPr/>
          </p:nvSpPr>
          <p:spPr bwMode="auto">
            <a:xfrm>
              <a:off x="1202" y="890"/>
              <a:ext cx="1361" cy="453"/>
            </a:xfrm>
            <a:prstGeom prst="ellipse">
              <a:avLst/>
            </a:prstGeom>
            <a:gradFill rotWithShape="1">
              <a:gsLst>
                <a:gs pos="0">
                  <a:srgbClr val="66CCFF"/>
                </a:gs>
                <a:gs pos="50000">
                  <a:schemeClr val="bg1"/>
                </a:gs>
                <a:gs pos="100000">
                  <a:srgbClr val="66CCFF"/>
                </a:gs>
              </a:gsLst>
              <a:lin ang="5400000" scaled="1"/>
            </a:gradFill>
            <a:ln w="57150" algn="ctr">
              <a:solidFill>
                <a:srgbClr val="66CCFF"/>
              </a:solidFill>
              <a:round/>
            </a:ln>
            <a:effectLst/>
          </p:spPr>
          <p:txBody>
            <a:bodyPr wrap="none" anchor="ctr"/>
            <a:lstStyle/>
            <a:p>
              <a:pPr algn="ctr"/>
              <a:endParaRPr lang="en-US" altLang="zh-CN" sz="2400" b="1" dirty="0">
                <a:solidFill>
                  <a:srgbClr val="FF3300"/>
                </a:solidFill>
                <a:ea typeface="黑体" panose="02010609060101010101" pitchFamily="2" charset="-122"/>
              </a:endParaRPr>
            </a:p>
            <a:p>
              <a:pPr algn="ctr"/>
              <a:r>
                <a:rPr lang="en-US" altLang="zh-CN" sz="2400" b="1" dirty="0">
                  <a:solidFill>
                    <a:srgbClr val="FF3300"/>
                  </a:solidFill>
                  <a:ea typeface="黑体" panose="02010609060101010101" pitchFamily="2" charset="-122"/>
                </a:rPr>
                <a:t>  </a:t>
              </a:r>
              <a:r>
                <a:rPr lang="en-US" altLang="zh-CN" sz="2000" b="1" dirty="0">
                  <a:solidFill>
                    <a:srgbClr val="FF3300"/>
                  </a:solidFill>
                  <a:ea typeface="黑体" panose="02010609060101010101" pitchFamily="2" charset="-122"/>
                </a:rPr>
                <a:t>7</a:t>
              </a:r>
              <a:r>
                <a:rPr lang="zh-CN" altLang="en-US" sz="2000" b="1" dirty="0">
                  <a:solidFill>
                    <a:srgbClr val="FF3300"/>
                  </a:solidFill>
                  <a:ea typeface="黑体" panose="02010609060101010101" pitchFamily="2" charset="-122"/>
                </a:rPr>
                <a:t>小小的船</a:t>
              </a:r>
              <a:r>
                <a:rPr lang="zh-CN" altLang="en-US" sz="2400" b="1" dirty="0">
                  <a:solidFill>
                    <a:srgbClr val="FF3300"/>
                  </a:solidFill>
                  <a:ea typeface="黑体" panose="02010609060101010101" pitchFamily="2" charset="-122"/>
                </a:rPr>
                <a:t>  </a:t>
              </a:r>
              <a:endParaRPr lang="zh-CN" altLang="en-US" sz="2400" b="1" dirty="0">
                <a:solidFill>
                  <a:srgbClr val="FF3300"/>
                </a:solidFill>
                <a:ea typeface="黑体" panose="02010609060101010101" pitchFamily="2" charset="-122"/>
              </a:endParaRPr>
            </a:p>
            <a:p>
              <a:pPr algn="ctr"/>
              <a:endParaRPr lang="en-US" altLang="zh-CN" sz="2400" b="1" dirty="0">
                <a:solidFill>
                  <a:srgbClr val="FF3300"/>
                </a:solidFill>
                <a:ea typeface="黑体" panose="02010609060101010101" pitchFamily="2" charset="-122"/>
              </a:endParaRPr>
            </a:p>
          </p:txBody>
        </p:sp>
        <p:sp>
          <p:nvSpPr>
            <p:cNvPr id="21543" name="Line 20"/>
            <p:cNvSpPr>
              <a:spLocks noChangeShapeType="1"/>
            </p:cNvSpPr>
            <p:nvPr/>
          </p:nvSpPr>
          <p:spPr bwMode="auto">
            <a:xfrm flipH="1" flipV="1">
              <a:off x="2154" y="1343"/>
              <a:ext cx="545" cy="907"/>
            </a:xfrm>
            <a:prstGeom prst="line">
              <a:avLst/>
            </a:prstGeom>
            <a:noFill/>
            <a:ln w="38100">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gr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1531"/>
                                        </p:tgtEl>
                                        <p:attrNameLst>
                                          <p:attrName>style.visibility</p:attrName>
                                        </p:attrNameLst>
                                      </p:cBhvr>
                                      <p:to>
                                        <p:strVal val="visible"/>
                                      </p:to>
                                    </p:set>
                                    <p:animEffect transition="in" filter="fade">
                                      <p:cBhvr>
                                        <p:cTn id="7" dur="1000"/>
                                        <p:tgtEl>
                                          <p:spTgt spid="21531"/>
                                        </p:tgtEl>
                                      </p:cBhvr>
                                    </p:animEffect>
                                    <p:anim calcmode="lin" valueType="num">
                                      <p:cBhvr>
                                        <p:cTn id="8" dur="1000" fill="hold"/>
                                        <p:tgtEl>
                                          <p:spTgt spid="21531"/>
                                        </p:tgtEl>
                                        <p:attrNameLst>
                                          <p:attrName>ppt_x</p:attrName>
                                        </p:attrNameLst>
                                      </p:cBhvr>
                                      <p:tavLst>
                                        <p:tav tm="0">
                                          <p:val>
                                            <p:strVal val="#ppt_x"/>
                                          </p:val>
                                        </p:tav>
                                        <p:tav tm="100000">
                                          <p:val>
                                            <p:strVal val="#ppt_x"/>
                                          </p:val>
                                        </p:tav>
                                      </p:tavLst>
                                    </p:anim>
                                    <p:anim calcmode="lin" valueType="num">
                                      <p:cBhvr>
                                        <p:cTn id="9" dur="1000" fill="hold"/>
                                        <p:tgtEl>
                                          <p:spTgt spid="21531"/>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21529"/>
                                        </p:tgtEl>
                                        <p:attrNameLst>
                                          <p:attrName>style.visibility</p:attrName>
                                        </p:attrNameLst>
                                      </p:cBhvr>
                                      <p:to>
                                        <p:strVal val="visible"/>
                                      </p:to>
                                    </p:set>
                                    <p:anim calcmode="lin" valueType="num">
                                      <p:cBhvr additive="base">
                                        <p:cTn id="14" dur="500" fill="hold"/>
                                        <p:tgtEl>
                                          <p:spTgt spid="21529"/>
                                        </p:tgtEl>
                                        <p:attrNameLst>
                                          <p:attrName>ppt_x</p:attrName>
                                        </p:attrNameLst>
                                      </p:cBhvr>
                                      <p:tavLst>
                                        <p:tav tm="0">
                                          <p:val>
                                            <p:strVal val="#ppt_x"/>
                                          </p:val>
                                        </p:tav>
                                        <p:tav tm="100000">
                                          <p:val>
                                            <p:strVal val="#ppt_x"/>
                                          </p:val>
                                        </p:tav>
                                      </p:tavLst>
                                    </p:anim>
                                    <p:anim calcmode="lin" valueType="num">
                                      <p:cBhvr additive="base">
                                        <p:cTn id="15" dur="500" fill="hold"/>
                                        <p:tgtEl>
                                          <p:spTgt spid="2152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29" grpId="0" animBg="1"/>
      <p:bldP spid="21531"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1"/>
          <a:srcRect/>
          <a:stretch>
            <a:fillRect/>
          </a:stretch>
        </a:blipFill>
        <a:effectLst/>
      </p:bgPr>
    </p:bg>
    <p:spTree>
      <p:nvGrpSpPr>
        <p:cNvPr id="1" name=""/>
        <p:cNvGrpSpPr/>
        <p:nvPr/>
      </p:nvGrpSpPr>
      <p:grpSpPr>
        <a:xfrm>
          <a:off x="0" y="0"/>
          <a:ext cx="0" cy="0"/>
          <a:chOff x="0" y="0"/>
          <a:chExt cx="0" cy="0"/>
        </a:xfrm>
      </p:grpSpPr>
      <p:sp>
        <p:nvSpPr>
          <p:cNvPr id="22532" name="AutoShape 4"/>
          <p:cNvSpPr>
            <a:spLocks noChangeArrowheads="1"/>
          </p:cNvSpPr>
          <p:nvPr/>
        </p:nvSpPr>
        <p:spPr bwMode="auto">
          <a:xfrm>
            <a:off x="7086600" y="2667000"/>
            <a:ext cx="1828800" cy="1371600"/>
          </a:xfrm>
          <a:prstGeom prst="cloudCallout">
            <a:avLst>
              <a:gd name="adj1" fmla="val -75000"/>
              <a:gd name="adj2" fmla="val 16898"/>
            </a:avLst>
          </a:prstGeom>
          <a:solidFill>
            <a:srgbClr val="CCFF33"/>
          </a:solidFill>
          <a:ln w="9525">
            <a:solidFill>
              <a:schemeClr val="tx1"/>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zh-CN" altLang="en-US" sz="3200" b="1">
                <a:ea typeface="楷体_GB2312" pitchFamily="49" charset="-122"/>
              </a:rPr>
              <a:t>学科目标</a:t>
            </a:r>
            <a:endParaRPr lang="zh-CN" altLang="en-US" sz="3200" b="1">
              <a:ea typeface="楷体_GB2312" pitchFamily="49" charset="-122"/>
            </a:endParaRPr>
          </a:p>
        </p:txBody>
      </p:sp>
      <p:sp>
        <p:nvSpPr>
          <p:cNvPr id="22534" name="AutoShape 6"/>
          <p:cNvSpPr>
            <a:spLocks noChangeArrowheads="1"/>
          </p:cNvSpPr>
          <p:nvPr/>
        </p:nvSpPr>
        <p:spPr bwMode="auto">
          <a:xfrm>
            <a:off x="7162800" y="457200"/>
            <a:ext cx="1828800" cy="1371600"/>
          </a:xfrm>
          <a:prstGeom prst="cloudCallout">
            <a:avLst>
              <a:gd name="adj1" fmla="val -63106"/>
              <a:gd name="adj2" fmla="val 68866"/>
            </a:avLst>
          </a:prstGeom>
          <a:solidFill>
            <a:srgbClr val="CCFF33"/>
          </a:solidFill>
          <a:ln w="9525">
            <a:solidFill>
              <a:schemeClr val="tx1"/>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zh-CN" altLang="en-US" sz="3200" b="1">
                <a:ea typeface="楷体_GB2312" pitchFamily="49" charset="-122"/>
              </a:rPr>
              <a:t>学科性质</a:t>
            </a:r>
            <a:endParaRPr lang="zh-CN" altLang="en-US" sz="3200" b="1">
              <a:ea typeface="楷体_GB2312" pitchFamily="49" charset="-122"/>
            </a:endParaRPr>
          </a:p>
        </p:txBody>
      </p:sp>
      <p:sp>
        <p:nvSpPr>
          <p:cNvPr id="22535" name="Text Box 7"/>
          <p:cNvSpPr txBox="1">
            <a:spLocks noChangeArrowheads="1"/>
          </p:cNvSpPr>
          <p:nvPr/>
        </p:nvSpPr>
        <p:spPr bwMode="auto">
          <a:xfrm>
            <a:off x="533400" y="1828800"/>
            <a:ext cx="915988" cy="3276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a:spAutoFit/>
          </a:bodyPr>
          <a:lstStyle/>
          <a:p>
            <a:pPr>
              <a:spcBef>
                <a:spcPct val="50000"/>
              </a:spcBef>
            </a:pPr>
            <a:r>
              <a:rPr lang="zh-CN" altLang="en-US" sz="4800" b="1" dirty="0">
                <a:ea typeface="楷体_GB2312" pitchFamily="49" charset="-122"/>
              </a:rPr>
              <a:t>教学目标</a:t>
            </a:r>
            <a:endParaRPr lang="zh-CN" altLang="en-US" b="1" dirty="0"/>
          </a:p>
        </p:txBody>
      </p:sp>
      <p:grpSp>
        <p:nvGrpSpPr>
          <p:cNvPr id="22536" name="Group 8"/>
          <p:cNvGrpSpPr/>
          <p:nvPr/>
        </p:nvGrpSpPr>
        <p:grpSpPr bwMode="auto">
          <a:xfrm>
            <a:off x="1295400" y="1447800"/>
            <a:ext cx="7391400" cy="2730500"/>
            <a:chOff x="960" y="336"/>
            <a:chExt cx="4656" cy="1720"/>
          </a:xfrm>
        </p:grpSpPr>
        <p:sp>
          <p:nvSpPr>
            <p:cNvPr id="22537" name="Text Box 9"/>
            <p:cNvSpPr txBox="1">
              <a:spLocks noChangeArrowheads="1"/>
            </p:cNvSpPr>
            <p:nvPr/>
          </p:nvSpPr>
          <p:spPr bwMode="auto">
            <a:xfrm>
              <a:off x="960" y="384"/>
              <a:ext cx="3456" cy="16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zh-CN" altLang="en-US" sz="2800" b="1" dirty="0">
                  <a:ea typeface="楷体_GB2312" pitchFamily="49" charset="-122"/>
                </a:rPr>
                <a:t>本单元以“崭新的发现”为主题内容进行编排。单元总体目标是：</a:t>
              </a:r>
              <a:r>
                <a:rPr lang="zh-CN" altLang="en-US" sz="2800" b="1" dirty="0">
                  <a:latin typeface="楷体_GB2312" pitchFamily="49" charset="-122"/>
                  <a:ea typeface="楷体_GB2312" pitchFamily="49" charset="-122"/>
                </a:rPr>
                <a:t>在识字写字的同时引导学生反复诵读课文，在读中感悟、读中想象，同时要引导学生学会发现和辨别生活中不同事物的差异。</a:t>
              </a:r>
              <a:r>
                <a:rPr lang="zh-CN" altLang="en-US" sz="2800" dirty="0">
                  <a:latin typeface="楷体_GB2312" pitchFamily="49" charset="-122"/>
                  <a:ea typeface="楷体_GB2312" pitchFamily="49" charset="-122"/>
                </a:rPr>
                <a:t> </a:t>
              </a:r>
              <a:endParaRPr lang="zh-CN" altLang="en-US" sz="2800" dirty="0">
                <a:latin typeface="楷体_GB2312" pitchFamily="49" charset="-122"/>
                <a:ea typeface="楷体_GB2312" pitchFamily="49" charset="-122"/>
              </a:endParaRPr>
            </a:p>
          </p:txBody>
        </p:sp>
        <p:sp>
          <p:nvSpPr>
            <p:cNvPr id="22538" name="AutoShape 10"/>
            <p:cNvSpPr>
              <a:spLocks noChangeArrowheads="1"/>
            </p:cNvSpPr>
            <p:nvPr/>
          </p:nvSpPr>
          <p:spPr bwMode="auto">
            <a:xfrm>
              <a:off x="4464" y="336"/>
              <a:ext cx="1152" cy="864"/>
            </a:xfrm>
            <a:prstGeom prst="cloudCallout">
              <a:avLst>
                <a:gd name="adj1" fmla="val -94968"/>
                <a:gd name="adj2" fmla="val 20255"/>
              </a:avLst>
            </a:prstGeom>
            <a:solidFill>
              <a:srgbClr val="CCFF33"/>
            </a:solidFill>
            <a:ln w="9525">
              <a:solidFill>
                <a:schemeClr val="tx1"/>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zh-CN" altLang="en-US" sz="3200" b="1">
                  <a:ea typeface="楷体_GB2312" pitchFamily="49" charset="-122"/>
                </a:rPr>
                <a:t>单元目标</a:t>
              </a:r>
              <a:endParaRPr lang="zh-CN" altLang="en-US" sz="3200" b="1">
                <a:ea typeface="楷体_GB2312" pitchFamily="49" charset="-122"/>
              </a:endParaRPr>
            </a:p>
          </p:txBody>
        </p:sp>
      </p:gr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xit" presetSubtype="2" fill="hold" grpId="0" nodeType="withEffect">
                                  <p:stCondLst>
                                    <p:cond delay="0"/>
                                  </p:stCondLst>
                                  <p:childTnLst>
                                    <p:anim calcmode="lin" valueType="num">
                                      <p:cBhvr additive="base">
                                        <p:cTn id="6" dur="500"/>
                                        <p:tgtEl>
                                          <p:spTgt spid="22534"/>
                                        </p:tgtEl>
                                        <p:attrNameLst>
                                          <p:attrName>ppt_x</p:attrName>
                                        </p:attrNameLst>
                                      </p:cBhvr>
                                      <p:tavLst>
                                        <p:tav tm="0">
                                          <p:val>
                                            <p:strVal val="ppt_x"/>
                                          </p:val>
                                        </p:tav>
                                        <p:tav tm="100000">
                                          <p:val>
                                            <p:strVal val="1+ppt_w/2"/>
                                          </p:val>
                                        </p:tav>
                                      </p:tavLst>
                                    </p:anim>
                                    <p:anim calcmode="lin" valueType="num">
                                      <p:cBhvr additive="base">
                                        <p:cTn id="7" dur="500"/>
                                        <p:tgtEl>
                                          <p:spTgt spid="22534"/>
                                        </p:tgtEl>
                                        <p:attrNameLst>
                                          <p:attrName>ppt_y</p:attrName>
                                        </p:attrNameLst>
                                      </p:cBhvr>
                                      <p:tavLst>
                                        <p:tav tm="0">
                                          <p:val>
                                            <p:strVal val="ppt_y"/>
                                          </p:val>
                                        </p:tav>
                                        <p:tav tm="100000">
                                          <p:val>
                                            <p:strVal val="ppt_y"/>
                                          </p:val>
                                        </p:tav>
                                      </p:tavLst>
                                    </p:anim>
                                    <p:set>
                                      <p:cBhvr>
                                        <p:cTn id="8" dur="1" fill="hold">
                                          <p:stCondLst>
                                            <p:cond delay="499"/>
                                          </p:stCondLst>
                                        </p:cTn>
                                        <p:tgtEl>
                                          <p:spTgt spid="22534"/>
                                        </p:tgtEl>
                                        <p:attrNameLst>
                                          <p:attrName>style.visibility</p:attrName>
                                        </p:attrNameLst>
                                      </p:cBhvr>
                                      <p:to>
                                        <p:strVal val="hidden"/>
                                      </p:to>
                                    </p:set>
                                  </p:childTnLst>
                                </p:cTn>
                              </p:par>
                              <p:par>
                                <p:cTn id="9" presetID="2" presetClass="exit" presetSubtype="2" fill="hold" grpId="0" nodeType="withEffect">
                                  <p:stCondLst>
                                    <p:cond delay="0"/>
                                  </p:stCondLst>
                                  <p:childTnLst>
                                    <p:anim calcmode="lin" valueType="num">
                                      <p:cBhvr additive="base">
                                        <p:cTn id="10" dur="500"/>
                                        <p:tgtEl>
                                          <p:spTgt spid="22532"/>
                                        </p:tgtEl>
                                        <p:attrNameLst>
                                          <p:attrName>ppt_x</p:attrName>
                                        </p:attrNameLst>
                                      </p:cBhvr>
                                      <p:tavLst>
                                        <p:tav tm="0">
                                          <p:val>
                                            <p:strVal val="ppt_x"/>
                                          </p:val>
                                        </p:tav>
                                        <p:tav tm="100000">
                                          <p:val>
                                            <p:strVal val="1+ppt_w/2"/>
                                          </p:val>
                                        </p:tav>
                                      </p:tavLst>
                                    </p:anim>
                                    <p:anim calcmode="lin" valueType="num">
                                      <p:cBhvr additive="base">
                                        <p:cTn id="11" dur="500"/>
                                        <p:tgtEl>
                                          <p:spTgt spid="22532"/>
                                        </p:tgtEl>
                                        <p:attrNameLst>
                                          <p:attrName>ppt_y</p:attrName>
                                        </p:attrNameLst>
                                      </p:cBhvr>
                                      <p:tavLst>
                                        <p:tav tm="0">
                                          <p:val>
                                            <p:strVal val="ppt_y"/>
                                          </p:val>
                                        </p:tav>
                                        <p:tav tm="100000">
                                          <p:val>
                                            <p:strVal val="ppt_y"/>
                                          </p:val>
                                        </p:tav>
                                      </p:tavLst>
                                    </p:anim>
                                    <p:set>
                                      <p:cBhvr>
                                        <p:cTn id="12" dur="1" fill="hold">
                                          <p:stCondLst>
                                            <p:cond delay="499"/>
                                          </p:stCondLst>
                                        </p:cTn>
                                        <p:tgtEl>
                                          <p:spTgt spid="22532"/>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nodeType="clickEffect">
                                  <p:stCondLst>
                                    <p:cond delay="0"/>
                                  </p:stCondLst>
                                  <p:childTnLst>
                                    <p:set>
                                      <p:cBhvr>
                                        <p:cTn id="16" dur="1" fill="hold">
                                          <p:stCondLst>
                                            <p:cond delay="0"/>
                                          </p:stCondLst>
                                        </p:cTn>
                                        <p:tgtEl>
                                          <p:spTgt spid="22536"/>
                                        </p:tgtEl>
                                        <p:attrNameLst>
                                          <p:attrName>style.visibility</p:attrName>
                                        </p:attrNameLst>
                                      </p:cBhvr>
                                      <p:to>
                                        <p:strVal val="visible"/>
                                      </p:to>
                                    </p:set>
                                    <p:anim calcmode="lin" valueType="num">
                                      <p:cBhvr additive="base">
                                        <p:cTn id="17" dur="500" fill="hold"/>
                                        <p:tgtEl>
                                          <p:spTgt spid="22536"/>
                                        </p:tgtEl>
                                        <p:attrNameLst>
                                          <p:attrName>ppt_x</p:attrName>
                                        </p:attrNameLst>
                                      </p:cBhvr>
                                      <p:tavLst>
                                        <p:tav tm="0">
                                          <p:val>
                                            <p:strVal val="0-#ppt_w/2"/>
                                          </p:val>
                                        </p:tav>
                                        <p:tav tm="100000">
                                          <p:val>
                                            <p:strVal val="#ppt_x"/>
                                          </p:val>
                                        </p:tav>
                                      </p:tavLst>
                                    </p:anim>
                                    <p:anim calcmode="lin" valueType="num">
                                      <p:cBhvr additive="base">
                                        <p:cTn id="18" dur="500" fill="hold"/>
                                        <p:tgtEl>
                                          <p:spTgt spid="2253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2" grpId="0" animBg="1"/>
      <p:bldP spid="2253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1"/>
          <a:srcRect/>
          <a:stretch>
            <a:fillRect/>
          </a:stretch>
        </a:blipFill>
        <a:effectLst/>
      </p:bgPr>
    </p:bg>
    <p:spTree>
      <p:nvGrpSpPr>
        <p:cNvPr id="1" name=""/>
        <p:cNvGrpSpPr/>
        <p:nvPr/>
      </p:nvGrpSpPr>
      <p:grpSpPr>
        <a:xfrm>
          <a:off x="0" y="0"/>
          <a:ext cx="0" cy="0"/>
          <a:chOff x="0" y="0"/>
          <a:chExt cx="0" cy="0"/>
        </a:xfrm>
      </p:grpSpPr>
      <p:sp>
        <p:nvSpPr>
          <p:cNvPr id="23554" name="Rectangle 2"/>
          <p:cNvSpPr>
            <a:spLocks noGrp="1" noRot="1" noChangeArrowheads="1"/>
          </p:cNvSpPr>
          <p:nvPr>
            <p:ph type="body" idx="1"/>
          </p:nvPr>
        </p:nvSpPr>
        <p:spPr>
          <a:xfrm>
            <a:off x="304800" y="1524000"/>
            <a:ext cx="8229600" cy="4525963"/>
          </a:xfrm>
        </p:spPr>
        <p:txBody>
          <a:bodyPr/>
          <a:lstStyle/>
          <a:p>
            <a:pPr>
              <a:buFont typeface="Wingdings 2" panose="05020102010507070707" pitchFamily="18" charset="2"/>
              <a:buNone/>
            </a:pPr>
            <a:r>
              <a:rPr lang="en-US" altLang="zh-CN" b="1">
                <a:ea typeface="楷体_GB2312" pitchFamily="49" charset="-122"/>
              </a:rPr>
              <a:t>      </a:t>
            </a:r>
            <a:endParaRPr lang="en-US" altLang="zh-CN" sz="2400" b="1">
              <a:ea typeface="楷体_GB2312" pitchFamily="49" charset="-122"/>
            </a:endParaRPr>
          </a:p>
        </p:txBody>
      </p:sp>
      <p:sp>
        <p:nvSpPr>
          <p:cNvPr id="23555" name="Text Box 3"/>
          <p:cNvSpPr txBox="1">
            <a:spLocks noChangeArrowheads="1"/>
          </p:cNvSpPr>
          <p:nvPr/>
        </p:nvSpPr>
        <p:spPr bwMode="auto">
          <a:xfrm>
            <a:off x="381000" y="1905000"/>
            <a:ext cx="915988" cy="3276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a:spAutoFit/>
          </a:bodyPr>
          <a:lstStyle/>
          <a:p>
            <a:pPr>
              <a:spcBef>
                <a:spcPct val="50000"/>
              </a:spcBef>
            </a:pPr>
            <a:r>
              <a:rPr lang="zh-CN" altLang="en-US" sz="4800" b="1">
                <a:ea typeface="楷体_GB2312" pitchFamily="49" charset="-122"/>
              </a:rPr>
              <a:t>教学目标</a:t>
            </a:r>
            <a:endParaRPr lang="zh-CN" altLang="en-US" b="1"/>
          </a:p>
        </p:txBody>
      </p:sp>
      <p:pic>
        <p:nvPicPr>
          <p:cNvPr id="23556" name="Picture 4" descr="图片6"/>
          <p:cNvPicPr>
            <a:picLocks noChangeAspect="1" noChangeArrowheads="1"/>
          </p:cNvPicPr>
          <p:nvPr/>
        </p:nvPicPr>
        <p:blipFill>
          <a:blip r:embed="rId2" cstate="email">
            <a:clrChange>
              <a:clrFrom>
                <a:srgbClr val="F8F8F6"/>
              </a:clrFrom>
              <a:clrTo>
                <a:srgbClr val="F8F8F6">
                  <a:alpha val="0"/>
                </a:srgbClr>
              </a:clrTo>
            </a:clrChange>
          </a:blip>
          <a:srcRect/>
          <a:stretch>
            <a:fillRect/>
          </a:stretch>
        </p:blipFill>
        <p:spPr bwMode="auto">
          <a:xfrm rot="1570253">
            <a:off x="0" y="609600"/>
            <a:ext cx="1524000" cy="611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3557" name="Group 5"/>
          <p:cNvGrpSpPr/>
          <p:nvPr/>
        </p:nvGrpSpPr>
        <p:grpSpPr bwMode="auto">
          <a:xfrm>
            <a:off x="6248400" y="914400"/>
            <a:ext cx="2667000" cy="3649663"/>
            <a:chOff x="3888" y="528"/>
            <a:chExt cx="1680" cy="1744"/>
          </a:xfrm>
        </p:grpSpPr>
        <p:sp>
          <p:nvSpPr>
            <p:cNvPr id="23558" name="Text Box 6"/>
            <p:cNvSpPr txBox="1">
              <a:spLocks noChangeArrowheads="1"/>
            </p:cNvSpPr>
            <p:nvPr/>
          </p:nvSpPr>
          <p:spPr bwMode="auto">
            <a:xfrm>
              <a:off x="3888" y="528"/>
              <a:ext cx="1632" cy="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zh-CN" altLang="en-US" b="1">
                  <a:solidFill>
                    <a:srgbClr val="FF0000"/>
                  </a:solidFill>
                </a:rPr>
                <a:t>喜欢学习汉字，有主动识字的愿望。养成正确的写字姿势和良好的写字习惯，书写规范、端正、整洁。 </a:t>
              </a:r>
              <a:endParaRPr lang="zh-CN" altLang="en-US" b="1">
                <a:solidFill>
                  <a:srgbClr val="FF0000"/>
                </a:solidFill>
              </a:endParaRPr>
            </a:p>
          </p:txBody>
        </p:sp>
        <p:sp>
          <p:nvSpPr>
            <p:cNvPr id="23559" name="Text Box 7"/>
            <p:cNvSpPr txBox="1">
              <a:spLocks noChangeArrowheads="1"/>
            </p:cNvSpPr>
            <p:nvPr/>
          </p:nvSpPr>
          <p:spPr bwMode="auto">
            <a:xfrm>
              <a:off x="3936" y="1440"/>
              <a:ext cx="1632" cy="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zh-CN" altLang="en-US" b="1">
                  <a:solidFill>
                    <a:srgbClr val="9900FF"/>
                  </a:solidFill>
                </a:rPr>
                <a:t>学习用普通话正确、流利、有感情地朗读课文借助读物中的图画阅读结合生活实际了解课文中词句的意思，在阅读中积累词语。</a:t>
              </a:r>
              <a:r>
                <a:rPr lang="zh-CN" altLang="en-US">
                  <a:solidFill>
                    <a:srgbClr val="9900FF"/>
                  </a:solidFill>
                </a:rPr>
                <a:t>  </a:t>
              </a:r>
              <a:endParaRPr lang="zh-CN" altLang="en-US">
                <a:solidFill>
                  <a:srgbClr val="9900FF"/>
                </a:solidFill>
              </a:endParaRPr>
            </a:p>
          </p:txBody>
        </p:sp>
      </p:grpSp>
      <p:sp>
        <p:nvSpPr>
          <p:cNvPr id="23560" name="AutoShape 8"/>
          <p:cNvSpPr>
            <a:spLocks noChangeArrowheads="1"/>
          </p:cNvSpPr>
          <p:nvPr/>
        </p:nvSpPr>
        <p:spPr bwMode="auto">
          <a:xfrm>
            <a:off x="5638800" y="1828800"/>
            <a:ext cx="304800" cy="152400"/>
          </a:xfrm>
          <a:prstGeom prst="leftArrow">
            <a:avLst>
              <a:gd name="adj1" fmla="val 50000"/>
              <a:gd name="adj2" fmla="val 50000"/>
            </a:avLst>
          </a:prstGeom>
          <a:solidFill>
            <a:srgbClr val="CCFF33"/>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3561" name="Text Box 9"/>
          <p:cNvSpPr txBox="1">
            <a:spLocks noChangeArrowheads="1"/>
          </p:cNvSpPr>
          <p:nvPr/>
        </p:nvSpPr>
        <p:spPr bwMode="auto">
          <a:xfrm>
            <a:off x="6172200" y="334963"/>
            <a:ext cx="243840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zh-CN" altLang="en-US" sz="3200" b="1">
                <a:ea typeface="楷体_GB2312" pitchFamily="49" charset="-122"/>
              </a:rPr>
              <a:t>新课标</a:t>
            </a:r>
            <a:endParaRPr lang="zh-CN" altLang="en-US" sz="3200" b="1">
              <a:ea typeface="楷体_GB2312" pitchFamily="49" charset="-122"/>
            </a:endParaRPr>
          </a:p>
        </p:txBody>
      </p:sp>
      <p:sp>
        <p:nvSpPr>
          <p:cNvPr id="23562" name="Text Box 10"/>
          <p:cNvSpPr txBox="1">
            <a:spLocks noChangeArrowheads="1"/>
          </p:cNvSpPr>
          <p:nvPr/>
        </p:nvSpPr>
        <p:spPr bwMode="auto">
          <a:xfrm>
            <a:off x="6324600" y="4799013"/>
            <a:ext cx="2133600" cy="1465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zh-CN" altLang="en-US" b="1">
                <a:solidFill>
                  <a:schemeClr val="tx2"/>
                </a:solidFill>
              </a:rPr>
              <a:t>对周围事物有好奇心，能就感兴趣的内容提出问题，结合课内外阅读，共同讨论。</a:t>
            </a:r>
            <a:endParaRPr lang="zh-CN" altLang="en-US" b="1">
              <a:solidFill>
                <a:schemeClr val="tx2"/>
              </a:solidFill>
            </a:endParaRPr>
          </a:p>
        </p:txBody>
      </p:sp>
      <p:sp>
        <p:nvSpPr>
          <p:cNvPr id="23563" name="AutoShape 11"/>
          <p:cNvSpPr>
            <a:spLocks noChangeArrowheads="1"/>
          </p:cNvSpPr>
          <p:nvPr/>
        </p:nvSpPr>
        <p:spPr bwMode="auto">
          <a:xfrm>
            <a:off x="5638800" y="3276600"/>
            <a:ext cx="304800" cy="152400"/>
          </a:xfrm>
          <a:prstGeom prst="leftArrow">
            <a:avLst>
              <a:gd name="adj1" fmla="val 50000"/>
              <a:gd name="adj2" fmla="val 50000"/>
            </a:avLst>
          </a:prstGeom>
          <a:solidFill>
            <a:srgbClr val="CCFF33"/>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3564" name="AutoShape 12"/>
          <p:cNvSpPr>
            <a:spLocks noChangeArrowheads="1"/>
          </p:cNvSpPr>
          <p:nvPr/>
        </p:nvSpPr>
        <p:spPr bwMode="auto">
          <a:xfrm>
            <a:off x="5715000" y="5029200"/>
            <a:ext cx="304800" cy="152400"/>
          </a:xfrm>
          <a:prstGeom prst="leftArrow">
            <a:avLst>
              <a:gd name="adj1" fmla="val 50000"/>
              <a:gd name="adj2" fmla="val 50000"/>
            </a:avLst>
          </a:prstGeom>
          <a:solidFill>
            <a:srgbClr val="CCFF33"/>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3565" name="Text Box 13"/>
          <p:cNvSpPr txBox="1">
            <a:spLocks noChangeArrowheads="1"/>
          </p:cNvSpPr>
          <p:nvPr/>
        </p:nvSpPr>
        <p:spPr bwMode="auto">
          <a:xfrm>
            <a:off x="1295400" y="914400"/>
            <a:ext cx="4648200" cy="435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zh-CN" sz="2000" b="1" dirty="0"/>
              <a:t>1. </a:t>
            </a:r>
            <a:r>
              <a:rPr lang="zh-CN" altLang="en-US" sz="2000" b="1" dirty="0"/>
              <a:t>联系插图和生活实际，认识本课</a:t>
            </a:r>
            <a:r>
              <a:rPr lang="en-US" altLang="zh-CN" sz="2000" b="1" dirty="0"/>
              <a:t>12</a:t>
            </a:r>
            <a:r>
              <a:rPr lang="zh-CN" altLang="en-US" sz="2000" b="1" dirty="0"/>
              <a:t>个生字，认识一种新笔画“撇折”和两个新偏旁“八”和“鸟”。会写“公”字。</a:t>
            </a:r>
            <a:endParaRPr lang="zh-CN" altLang="en-US" sz="2000" b="1" dirty="0"/>
          </a:p>
          <a:p>
            <a:endParaRPr lang="zh-CN" altLang="en-US" sz="2000" b="1" dirty="0"/>
          </a:p>
          <a:p>
            <a:endParaRPr lang="zh-CN" altLang="en-US" sz="2000" b="1" dirty="0"/>
          </a:p>
          <a:p>
            <a:endParaRPr lang="zh-CN" altLang="en-US" sz="2000" b="1" dirty="0"/>
          </a:p>
          <a:p>
            <a:r>
              <a:rPr lang="en-US" altLang="zh-CN" sz="2000" b="1" dirty="0"/>
              <a:t>2.</a:t>
            </a:r>
            <a:r>
              <a:rPr lang="zh-CN" altLang="en-US" sz="2000" b="1" dirty="0"/>
              <a:t>正确、流利地朗读课文，读好问话的语气。</a:t>
            </a:r>
            <a:endParaRPr lang="zh-CN" altLang="en-US" sz="2000" b="1" dirty="0"/>
          </a:p>
          <a:p>
            <a:endParaRPr lang="zh-CN" altLang="en-US" sz="2000" b="1" dirty="0"/>
          </a:p>
          <a:p>
            <a:endParaRPr lang="zh-CN" altLang="en-US" sz="2000" b="1" dirty="0"/>
          </a:p>
          <a:p>
            <a:endParaRPr lang="zh-CN" altLang="en-US" sz="2000" b="1" dirty="0"/>
          </a:p>
          <a:p>
            <a:r>
              <a:rPr lang="en-US" altLang="zh-CN" sz="2000" b="1" dirty="0"/>
              <a:t>3.</a:t>
            </a:r>
            <a:r>
              <a:rPr lang="zh-CN" altLang="en-US" b="1" dirty="0"/>
              <a:t>在朗读感悟、自主探究中了解一些动物尾巴的特点，</a:t>
            </a:r>
            <a:r>
              <a:rPr lang="zh-CN" altLang="en-US" sz="2000" b="1" dirty="0"/>
              <a:t>有对其他小动物尾巴的特点观察的兴趣。</a:t>
            </a:r>
            <a:endParaRPr lang="zh-CN" altLang="en-US" sz="2000" b="1" dirty="0"/>
          </a:p>
        </p:txBody>
      </p:sp>
    </p:spTree>
  </p:cSld>
  <p:clrMapOvr>
    <a:masterClrMapping/>
  </p:clrMapOvr>
  <p:transition>
    <p:blinds dir="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1"/>
          <a:srcRect/>
          <a:stretch>
            <a:fillRect/>
          </a:stretch>
        </a:blipFill>
        <a:effectLst/>
      </p:bgPr>
    </p:bg>
    <p:spTree>
      <p:nvGrpSpPr>
        <p:cNvPr id="1" name=""/>
        <p:cNvGrpSpPr/>
        <p:nvPr/>
      </p:nvGrpSpPr>
      <p:grpSpPr>
        <a:xfrm>
          <a:off x="0" y="0"/>
          <a:ext cx="0" cy="0"/>
          <a:chOff x="0" y="0"/>
          <a:chExt cx="0" cy="0"/>
        </a:xfrm>
      </p:grpSpPr>
      <p:sp>
        <p:nvSpPr>
          <p:cNvPr id="24578" name="Rectangle 2"/>
          <p:cNvSpPr>
            <a:spLocks noGrp="1" noRot="1" noChangeArrowheads="1"/>
          </p:cNvSpPr>
          <p:nvPr>
            <p:ph type="title"/>
          </p:nvPr>
        </p:nvSpPr>
        <p:spPr>
          <a:xfrm>
            <a:off x="1752600" y="1828800"/>
            <a:ext cx="5562600" cy="1143000"/>
          </a:xfrm>
        </p:spPr>
        <p:txBody>
          <a:bodyPr/>
          <a:lstStyle/>
          <a:p>
            <a:pPr algn="l"/>
            <a:r>
              <a:rPr lang="zh-CN" altLang="en-US" sz="3200" dirty="0">
                <a:solidFill>
                  <a:schemeClr val="folHlink"/>
                </a:solidFill>
                <a:ea typeface="楷体_GB2312" pitchFamily="49" charset="-122"/>
              </a:rPr>
              <a:t>教学重点：</a:t>
            </a:r>
            <a:br>
              <a:rPr lang="zh-CN" altLang="en-US" sz="3200" dirty="0">
                <a:ea typeface="楷体_GB2312" pitchFamily="49" charset="-122"/>
              </a:rPr>
            </a:br>
            <a:r>
              <a:rPr lang="zh-CN" altLang="en-US" sz="3200" dirty="0">
                <a:ea typeface="楷体_GB2312" pitchFamily="49" charset="-122"/>
              </a:rPr>
              <a:t>结合插图和生活实际认识</a:t>
            </a:r>
            <a:r>
              <a:rPr lang="en-US" altLang="zh-CN" sz="3200" dirty="0">
                <a:ea typeface="楷体_GB2312" pitchFamily="49" charset="-122"/>
              </a:rPr>
              <a:t>12</a:t>
            </a:r>
            <a:r>
              <a:rPr lang="zh-CN" altLang="en-US" sz="3200" dirty="0">
                <a:ea typeface="楷体_GB2312" pitchFamily="49" charset="-122"/>
              </a:rPr>
              <a:t>个生字，认识一种新笔画“撇折”和两个新偏旁“八”和“鸟”。会写“公”字。</a:t>
            </a:r>
            <a:br>
              <a:rPr lang="zh-CN" altLang="en-US" sz="3200" dirty="0"/>
            </a:br>
            <a:endParaRPr lang="zh-CN" altLang="en-US" sz="3200" dirty="0"/>
          </a:p>
        </p:txBody>
      </p:sp>
      <p:sp>
        <p:nvSpPr>
          <p:cNvPr id="24579" name="Rectangle 3"/>
          <p:cNvSpPr>
            <a:spLocks noGrp="1" noRot="1" noChangeArrowheads="1"/>
          </p:cNvSpPr>
          <p:nvPr>
            <p:ph type="body" idx="1"/>
          </p:nvPr>
        </p:nvSpPr>
        <p:spPr>
          <a:xfrm>
            <a:off x="1447800" y="3581400"/>
            <a:ext cx="6019800" cy="2301875"/>
          </a:xfrm>
        </p:spPr>
        <p:txBody>
          <a:bodyPr/>
          <a:lstStyle/>
          <a:p>
            <a:pPr>
              <a:buFont typeface="Wingdings 2" panose="05020102010507070707" pitchFamily="18" charset="2"/>
              <a:buNone/>
            </a:pPr>
            <a:r>
              <a:rPr lang="en-US" altLang="zh-CN" dirty="0">
                <a:solidFill>
                  <a:schemeClr val="tx2"/>
                </a:solidFill>
                <a:ea typeface="楷体_GB2312" pitchFamily="49" charset="-122"/>
              </a:rPr>
              <a:t>   </a:t>
            </a:r>
            <a:r>
              <a:rPr lang="zh-CN" altLang="en-US" dirty="0">
                <a:solidFill>
                  <a:schemeClr val="folHlink"/>
                </a:solidFill>
                <a:ea typeface="楷体_GB2312" pitchFamily="49" charset="-122"/>
              </a:rPr>
              <a:t>教学难点：</a:t>
            </a:r>
            <a:endParaRPr lang="zh-CN" altLang="en-US" dirty="0">
              <a:solidFill>
                <a:schemeClr val="folHlink"/>
              </a:solidFill>
              <a:ea typeface="楷体_GB2312" pitchFamily="49" charset="-122"/>
            </a:endParaRPr>
          </a:p>
          <a:p>
            <a:pPr>
              <a:buFont typeface="Wingdings 2" panose="05020102010507070707" pitchFamily="18" charset="2"/>
              <a:buNone/>
            </a:pPr>
            <a:r>
              <a:rPr lang="zh-CN" altLang="en-US" dirty="0">
                <a:solidFill>
                  <a:schemeClr val="tx2"/>
                </a:solidFill>
                <a:latin typeface="楷体_GB2312" pitchFamily="49" charset="-122"/>
                <a:ea typeface="楷体_GB2312" pitchFamily="49" charset="-122"/>
              </a:rPr>
              <a:t>  读好文中的问句。</a:t>
            </a:r>
            <a:endParaRPr lang="zh-CN" altLang="en-US" dirty="0">
              <a:solidFill>
                <a:schemeClr val="tx2"/>
              </a:solidFill>
              <a:latin typeface="楷体_GB2312" pitchFamily="49" charset="-122"/>
              <a:ea typeface="楷体_GB2312" pitchFamily="49" charset="-122"/>
            </a:endParaRPr>
          </a:p>
        </p:txBody>
      </p:sp>
      <p:sp>
        <p:nvSpPr>
          <p:cNvPr id="24580" name="Text Box 4"/>
          <p:cNvSpPr txBox="1">
            <a:spLocks noChangeArrowheads="1"/>
          </p:cNvSpPr>
          <p:nvPr/>
        </p:nvSpPr>
        <p:spPr bwMode="auto">
          <a:xfrm>
            <a:off x="152400" y="1676400"/>
            <a:ext cx="915988" cy="3276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a:spAutoFit/>
          </a:bodyPr>
          <a:lstStyle/>
          <a:p>
            <a:pPr>
              <a:spcBef>
                <a:spcPct val="50000"/>
              </a:spcBef>
            </a:pPr>
            <a:r>
              <a:rPr lang="zh-CN" altLang="en-US" sz="4800" b="1">
                <a:ea typeface="楷体_GB2312" pitchFamily="49" charset="-122"/>
              </a:rPr>
              <a:t>教学目标</a:t>
            </a:r>
            <a:endParaRPr lang="zh-CN" altLang="en-US" b="1"/>
          </a:p>
        </p:txBody>
      </p:sp>
      <p:pic>
        <p:nvPicPr>
          <p:cNvPr id="24581" name="Picture 5" descr="图片6"/>
          <p:cNvPicPr>
            <a:picLocks noChangeAspect="1" noChangeArrowheads="1"/>
          </p:cNvPicPr>
          <p:nvPr/>
        </p:nvPicPr>
        <p:blipFill>
          <a:blip r:embed="rId2" cstate="email">
            <a:clrChange>
              <a:clrFrom>
                <a:srgbClr val="F8F8F6"/>
              </a:clrFrom>
              <a:clrTo>
                <a:srgbClr val="F8F8F6">
                  <a:alpha val="0"/>
                </a:srgbClr>
              </a:clrTo>
            </a:clrChange>
          </a:blip>
          <a:srcRect/>
          <a:stretch>
            <a:fillRect/>
          </a:stretch>
        </p:blipFill>
        <p:spPr bwMode="auto">
          <a:xfrm rot="1570253">
            <a:off x="304800" y="609600"/>
            <a:ext cx="1524000" cy="611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4578"/>
                                        </p:tgtEl>
                                        <p:attrNameLst>
                                          <p:attrName>style.visibility</p:attrName>
                                        </p:attrNameLst>
                                      </p:cBhvr>
                                      <p:to>
                                        <p:strVal val="visible"/>
                                      </p:to>
                                    </p:set>
                                    <p:anim calcmode="lin" valueType="num">
                                      <p:cBhvr additive="base">
                                        <p:cTn id="7" dur="500" fill="hold"/>
                                        <p:tgtEl>
                                          <p:spTgt spid="24578"/>
                                        </p:tgtEl>
                                        <p:attrNameLst>
                                          <p:attrName>ppt_x</p:attrName>
                                        </p:attrNameLst>
                                      </p:cBhvr>
                                      <p:tavLst>
                                        <p:tav tm="0">
                                          <p:val>
                                            <p:strVal val="0-#ppt_w/2"/>
                                          </p:val>
                                        </p:tav>
                                        <p:tav tm="100000">
                                          <p:val>
                                            <p:strVal val="#ppt_x"/>
                                          </p:val>
                                        </p:tav>
                                      </p:tavLst>
                                    </p:anim>
                                    <p:anim calcmode="lin" valueType="num">
                                      <p:cBhvr additive="base">
                                        <p:cTn id="8" dur="500" fill="hold"/>
                                        <p:tgtEl>
                                          <p:spTgt spid="24578"/>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24579">
                                            <p:txEl>
                                              <p:pRg st="0" end="0"/>
                                            </p:txEl>
                                          </p:spTgt>
                                        </p:tgtEl>
                                        <p:attrNameLst>
                                          <p:attrName>style.visibility</p:attrName>
                                        </p:attrNameLst>
                                      </p:cBhvr>
                                      <p:to>
                                        <p:strVal val="visible"/>
                                      </p:to>
                                    </p:set>
                                    <p:anim calcmode="lin" valueType="num">
                                      <p:cBhvr additive="base">
                                        <p:cTn id="11" dur="500" fill="hold"/>
                                        <p:tgtEl>
                                          <p:spTgt spid="24579">
                                            <p:txEl>
                                              <p:pRg st="0" end="0"/>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24579">
                                            <p:txEl>
                                              <p:pRg st="0" end="0"/>
                                            </p:txEl>
                                          </p:spTgt>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24579">
                                            <p:txEl>
                                              <p:pRg st="1" end="1"/>
                                            </p:txEl>
                                          </p:spTgt>
                                        </p:tgtEl>
                                        <p:attrNameLst>
                                          <p:attrName>style.visibility</p:attrName>
                                        </p:attrNameLst>
                                      </p:cBhvr>
                                      <p:to>
                                        <p:strVal val="visible"/>
                                      </p:to>
                                    </p:set>
                                    <p:anim calcmode="lin" valueType="num">
                                      <p:cBhvr additive="base">
                                        <p:cTn id="15" dur="500" fill="hold"/>
                                        <p:tgtEl>
                                          <p:spTgt spid="24579">
                                            <p:txEl>
                                              <p:pRg st="1" end="1"/>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24579">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8" grpId="0"/>
      <p:bldP spid="24579"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3" name="WordArt 3"/>
          <p:cNvSpPr>
            <a:spLocks noChangeArrowheads="1" noChangeShapeType="1" noTextEdit="1"/>
          </p:cNvSpPr>
          <p:nvPr/>
        </p:nvSpPr>
        <p:spPr bwMode="auto">
          <a:xfrm>
            <a:off x="0" y="792163"/>
            <a:ext cx="3321050" cy="304800"/>
          </a:xfrm>
          <a:prstGeom prst="rect">
            <a:avLst/>
          </a:prstGeom>
          <a:extLst>
            <a:ext uri="{AF507438-7753-43E0-B8FC-AC1667EBCBE1}">
              <a14:hiddenEffects xmlns:a14="http://schemas.microsoft.com/office/drawing/2010/main">
                <a:effectLst/>
              </a14:hiddenEffects>
            </a:ext>
          </a:extLst>
        </p:spPr>
        <p:txBody>
          <a:bodyPr spcFirstLastPara="1" wrap="none" fromWordArt="1">
            <a:prstTxWarp prst="textArchUp">
              <a:avLst>
                <a:gd name="adj" fmla="val 10800000"/>
              </a:avLst>
            </a:prstTxWarp>
          </a:bodyPr>
          <a:lstStyle/>
          <a:p>
            <a:r>
              <a:rPr lang="zh-CN" altLang="en-US" sz="3600" b="1" kern="10">
                <a:ln w="9525">
                  <a:solidFill>
                    <a:srgbClr val="FF00FF"/>
                  </a:solidFill>
                  <a:round/>
                </a:ln>
                <a:solidFill>
                  <a:srgbClr val="FF00FF"/>
                </a:solidFill>
                <a:latin typeface="楷体_GB2312"/>
                <a:ea typeface="楷体_GB2312"/>
              </a:rPr>
              <a:t>二、说学情</a:t>
            </a:r>
            <a:endParaRPr lang="zh-CN" altLang="en-US" sz="3600" b="1" kern="10">
              <a:ln w="9525">
                <a:solidFill>
                  <a:srgbClr val="FF00FF"/>
                </a:solidFill>
                <a:round/>
              </a:ln>
              <a:solidFill>
                <a:srgbClr val="FF00FF"/>
              </a:solidFill>
              <a:latin typeface="楷体_GB2312"/>
              <a:ea typeface="楷体_GB2312"/>
            </a:endParaRPr>
          </a:p>
        </p:txBody>
      </p:sp>
      <p:pic>
        <p:nvPicPr>
          <p:cNvPr id="25604" name="Picture 4" descr="图片6"/>
          <p:cNvPicPr>
            <a:picLocks noChangeAspect="1" noChangeArrowheads="1"/>
          </p:cNvPicPr>
          <p:nvPr/>
        </p:nvPicPr>
        <p:blipFill>
          <a:blip r:embed="rId1" cstate="email">
            <a:clrChange>
              <a:clrFrom>
                <a:srgbClr val="F8F8F6"/>
              </a:clrFrom>
              <a:clrTo>
                <a:srgbClr val="F8F8F6">
                  <a:alpha val="0"/>
                </a:srgbClr>
              </a:clrTo>
            </a:clrChange>
          </a:blip>
          <a:srcRect/>
          <a:stretch>
            <a:fillRect/>
          </a:stretch>
        </p:blipFill>
        <p:spPr bwMode="auto">
          <a:xfrm rot="1570253">
            <a:off x="0" y="457200"/>
            <a:ext cx="1524000" cy="611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05" name="Picture 5" descr="4cbc5cb22228dda476460000">
            <a:hlinkClick r:id="rId2" action="ppaction://hlinksldjump"/>
          </p:cNvPr>
          <p:cNvPicPr>
            <a:picLocks noChangeAspect="1" noChangeArrowheads="1"/>
          </p:cNvPicPr>
          <p:nvPr/>
        </p:nvPicPr>
        <p:blipFill>
          <a:blip r:embed="rId3" cstate="email"/>
          <a:srcRect/>
          <a:stretch>
            <a:fillRect/>
          </a:stretch>
        </p:blipFill>
        <p:spPr bwMode="auto">
          <a:xfrm>
            <a:off x="7315200" y="5638800"/>
            <a:ext cx="1265238" cy="949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6" name="AutoShape 6"/>
          <p:cNvSpPr>
            <a:spLocks noChangeArrowheads="1"/>
          </p:cNvSpPr>
          <p:nvPr/>
        </p:nvSpPr>
        <p:spPr bwMode="auto">
          <a:xfrm>
            <a:off x="6324600" y="3200400"/>
            <a:ext cx="2590800" cy="990600"/>
          </a:xfrm>
          <a:prstGeom prst="cloudCallout">
            <a:avLst>
              <a:gd name="adj1" fmla="val -50981"/>
              <a:gd name="adj2" fmla="val 71472"/>
            </a:avLst>
          </a:prstGeom>
          <a:solidFill>
            <a:srgbClr val="CCFF33"/>
          </a:solidFill>
          <a:ln w="9525">
            <a:solidFill>
              <a:schemeClr val="tx1"/>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zh-CN" altLang="en-US" sz="2400" b="1">
                <a:ea typeface="楷体_GB2312" pitchFamily="49" charset="-122"/>
              </a:rPr>
              <a:t>已有知识情况和能力</a:t>
            </a:r>
            <a:endParaRPr lang="zh-CN" altLang="en-US" sz="2400" b="1">
              <a:ea typeface="楷体_GB2312" pitchFamily="49" charset="-122"/>
            </a:endParaRPr>
          </a:p>
        </p:txBody>
      </p:sp>
      <p:sp>
        <p:nvSpPr>
          <p:cNvPr id="25607" name="AutoShape 7"/>
          <p:cNvSpPr>
            <a:spLocks noChangeArrowheads="1"/>
          </p:cNvSpPr>
          <p:nvPr/>
        </p:nvSpPr>
        <p:spPr bwMode="auto">
          <a:xfrm>
            <a:off x="3733800" y="152400"/>
            <a:ext cx="2362200" cy="990600"/>
          </a:xfrm>
          <a:prstGeom prst="cloudCallout">
            <a:avLst>
              <a:gd name="adj1" fmla="val -60755"/>
              <a:gd name="adj2" fmla="val 63782"/>
            </a:avLst>
          </a:prstGeom>
          <a:solidFill>
            <a:srgbClr val="CCFF33"/>
          </a:solidFill>
          <a:ln w="9525">
            <a:solidFill>
              <a:schemeClr val="tx1"/>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zh-CN" altLang="en-US" sz="2400" b="1">
                <a:ea typeface="楷体_GB2312" pitchFamily="49" charset="-122"/>
              </a:rPr>
              <a:t>已有生活经验情况</a:t>
            </a:r>
            <a:endParaRPr lang="zh-CN" altLang="en-US" sz="2400" b="1">
              <a:ea typeface="楷体_GB2312" pitchFamily="49" charset="-122"/>
            </a:endParaRPr>
          </a:p>
        </p:txBody>
      </p:sp>
      <p:sp>
        <p:nvSpPr>
          <p:cNvPr id="25608" name="AutoShape 8"/>
          <p:cNvSpPr>
            <a:spLocks noChangeArrowheads="1"/>
          </p:cNvSpPr>
          <p:nvPr/>
        </p:nvSpPr>
        <p:spPr bwMode="auto">
          <a:xfrm>
            <a:off x="0" y="3429000"/>
            <a:ext cx="2362200" cy="990600"/>
          </a:xfrm>
          <a:prstGeom prst="cloudCallout">
            <a:avLst>
              <a:gd name="adj1" fmla="val 112769"/>
              <a:gd name="adj2" fmla="val 66829"/>
            </a:avLst>
          </a:prstGeom>
          <a:solidFill>
            <a:srgbClr val="CCFF33"/>
          </a:solidFill>
          <a:ln w="9525">
            <a:solidFill>
              <a:schemeClr val="tx1"/>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zh-CN" altLang="en-US" sz="2400" b="1">
                <a:ea typeface="楷体_GB2312" pitchFamily="49" charset="-122"/>
              </a:rPr>
              <a:t>可能出现的困难</a:t>
            </a:r>
            <a:endParaRPr lang="zh-CN" altLang="en-US" sz="2400" b="1">
              <a:ea typeface="楷体_GB2312" pitchFamily="49" charset="-122"/>
            </a:endParaRPr>
          </a:p>
        </p:txBody>
      </p:sp>
      <p:sp>
        <p:nvSpPr>
          <p:cNvPr id="25609" name="Rectangle 9"/>
          <p:cNvSpPr>
            <a:spLocks noChangeArrowheads="1"/>
          </p:cNvSpPr>
          <p:nvPr/>
        </p:nvSpPr>
        <p:spPr bwMode="auto">
          <a:xfrm>
            <a:off x="457200" y="1219200"/>
            <a:ext cx="8458200" cy="4524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nSpc>
                <a:spcPct val="90000"/>
              </a:lnSpc>
              <a:spcBef>
                <a:spcPct val="20000"/>
              </a:spcBef>
              <a:buClr>
                <a:schemeClr val="folHlink"/>
              </a:buClr>
              <a:buSzPct val="85000"/>
              <a:buFont typeface="Wingdings 2" panose="05020102010507070707" pitchFamily="18" charset="2"/>
              <a:buChar char="¡"/>
            </a:pPr>
            <a:r>
              <a:rPr lang="zh-CN" altLang="en-US" sz="3200" dirty="0">
                <a:solidFill>
                  <a:schemeClr val="folHlink"/>
                </a:solidFill>
                <a:latin typeface="宋体" panose="02010600030101010101" pitchFamily="2" charset="-122"/>
              </a:rPr>
              <a:t>农村孩子与动物接触较多，</a:t>
            </a:r>
            <a:r>
              <a:rPr lang="zh-CN" sz="3200" dirty="0">
                <a:solidFill>
                  <a:schemeClr val="folHlink"/>
                </a:solidFill>
              </a:rPr>
              <a:t>在学前教育中大多数孩子都接触过有关动物尾巴的故事或儿歌，生活中也积累了一定的常识</a:t>
            </a:r>
            <a:r>
              <a:rPr lang="zh-CN" altLang="en-US" sz="3200" dirty="0">
                <a:solidFill>
                  <a:schemeClr val="folHlink"/>
                </a:solidFill>
              </a:rPr>
              <a:t>，</a:t>
            </a:r>
            <a:r>
              <a:rPr lang="zh-CN" sz="3200" dirty="0">
                <a:solidFill>
                  <a:schemeClr val="folHlink"/>
                </a:solidFill>
              </a:rPr>
              <a:t>这些有利因素为本节课的教学奠定了坚实的感情基础。</a:t>
            </a:r>
            <a:endParaRPr lang="zh-CN" altLang="en-US" sz="3200" dirty="0">
              <a:solidFill>
                <a:schemeClr val="folHlink"/>
              </a:solidFill>
              <a:latin typeface="宋体" panose="02010600030101010101" pitchFamily="2" charset="-122"/>
            </a:endParaRPr>
          </a:p>
          <a:p>
            <a:pPr marL="342900" indent="-342900">
              <a:lnSpc>
                <a:spcPct val="90000"/>
              </a:lnSpc>
              <a:spcBef>
                <a:spcPct val="20000"/>
              </a:spcBef>
              <a:buClr>
                <a:schemeClr val="folHlink"/>
              </a:buClr>
              <a:buSzPct val="85000"/>
              <a:buFont typeface="Wingdings 2" panose="05020102010507070707" pitchFamily="18" charset="2"/>
              <a:buChar char="¡"/>
            </a:pPr>
            <a:r>
              <a:rPr lang="zh-CN" altLang="en-US" sz="3200" dirty="0">
                <a:solidFill>
                  <a:schemeClr val="folHlink"/>
                </a:solidFill>
                <a:latin typeface="宋体" panose="02010600030101010101" pitchFamily="2" charset="-122"/>
              </a:rPr>
              <a:t>一年级学生以具体形象思维为主，</a:t>
            </a:r>
            <a:r>
              <a:rPr lang="zh-CN" altLang="en-US" sz="3200" dirty="0">
                <a:solidFill>
                  <a:schemeClr val="folHlink"/>
                </a:solidFill>
              </a:rPr>
              <a:t>由于年龄小、比较好动，注意力容易分散，理解力还不足， </a:t>
            </a:r>
            <a:r>
              <a:rPr lang="zh-CN" altLang="en-US" sz="3200" dirty="0">
                <a:solidFill>
                  <a:schemeClr val="folHlink"/>
                </a:solidFill>
                <a:latin typeface="宋体" panose="02010600030101010101" pitchFamily="2" charset="-122"/>
              </a:rPr>
              <a:t>集中的生字教学会使他们觉得吃力。</a:t>
            </a:r>
            <a:endParaRPr lang="zh-CN" altLang="en-US" sz="3200" dirty="0">
              <a:solidFill>
                <a:schemeClr val="folHlink"/>
              </a:solidFill>
              <a:latin typeface="宋体" panose="02010600030101010101" pitchFamily="2" charset="-122"/>
            </a:endParaRPr>
          </a:p>
          <a:p>
            <a:pPr marL="342900" indent="-342900">
              <a:lnSpc>
                <a:spcPct val="90000"/>
              </a:lnSpc>
              <a:spcBef>
                <a:spcPct val="20000"/>
              </a:spcBef>
              <a:buClr>
                <a:schemeClr val="folHlink"/>
              </a:buClr>
              <a:buSzPct val="85000"/>
              <a:buFont typeface="Wingdings 2" panose="05020102010507070707" pitchFamily="18" charset="2"/>
              <a:buChar char="¡"/>
            </a:pPr>
            <a:r>
              <a:rPr lang="zh-CN" altLang="en-US" sz="3200" dirty="0">
                <a:solidFill>
                  <a:schemeClr val="folHlink"/>
                </a:solidFill>
              </a:rPr>
              <a:t>一年级学生又刚学完拼音不久，识字、课文朗读都只是初步，</a:t>
            </a:r>
            <a:r>
              <a:rPr lang="zh-CN" altLang="en-US" sz="3200" dirty="0">
                <a:solidFill>
                  <a:schemeClr val="folHlink"/>
                </a:solidFill>
                <a:latin typeface="宋体" panose="02010600030101010101" pitchFamily="2" charset="-122"/>
              </a:rPr>
              <a:t> 在朗读方面，学生已有的技巧不多，难以准确读好问句。</a:t>
            </a:r>
            <a:endParaRPr lang="zh-CN" altLang="en-US" sz="3200" dirty="0">
              <a:solidFill>
                <a:schemeClr val="folHlink"/>
              </a:solidFill>
              <a:latin typeface="宋体" panose="02010600030101010101" pitchFamily="2" charset="-122"/>
            </a:endParaRPr>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5607"/>
                                        </p:tgtEl>
                                        <p:attrNameLst>
                                          <p:attrName>style.visibility</p:attrName>
                                        </p:attrNameLst>
                                      </p:cBhvr>
                                      <p:to>
                                        <p:strVal val="visible"/>
                                      </p:to>
                                    </p:set>
                                    <p:anim calcmode="lin" valueType="num">
                                      <p:cBhvr additive="base">
                                        <p:cTn id="7" dur="500" fill="hold"/>
                                        <p:tgtEl>
                                          <p:spTgt spid="25607"/>
                                        </p:tgtEl>
                                        <p:attrNameLst>
                                          <p:attrName>ppt_x</p:attrName>
                                        </p:attrNameLst>
                                      </p:cBhvr>
                                      <p:tavLst>
                                        <p:tav tm="0">
                                          <p:val>
                                            <p:strVal val="1+#ppt_w/2"/>
                                          </p:val>
                                        </p:tav>
                                        <p:tav tm="100000">
                                          <p:val>
                                            <p:strVal val="#ppt_x"/>
                                          </p:val>
                                        </p:tav>
                                      </p:tavLst>
                                    </p:anim>
                                    <p:anim calcmode="lin" valueType="num">
                                      <p:cBhvr additive="base">
                                        <p:cTn id="8" dur="500" fill="hold"/>
                                        <p:tgtEl>
                                          <p:spTgt spid="25607"/>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5608"/>
                                        </p:tgtEl>
                                        <p:attrNameLst>
                                          <p:attrName>style.visibility</p:attrName>
                                        </p:attrNameLst>
                                      </p:cBhvr>
                                      <p:to>
                                        <p:strVal val="visible"/>
                                      </p:to>
                                    </p:set>
                                    <p:anim calcmode="lin" valueType="num">
                                      <p:cBhvr additive="base">
                                        <p:cTn id="13" dur="500" fill="hold"/>
                                        <p:tgtEl>
                                          <p:spTgt spid="25608"/>
                                        </p:tgtEl>
                                        <p:attrNameLst>
                                          <p:attrName>ppt_x</p:attrName>
                                        </p:attrNameLst>
                                      </p:cBhvr>
                                      <p:tavLst>
                                        <p:tav tm="0">
                                          <p:val>
                                            <p:strVal val="#ppt_x"/>
                                          </p:val>
                                        </p:tav>
                                        <p:tav tm="100000">
                                          <p:val>
                                            <p:strVal val="#ppt_x"/>
                                          </p:val>
                                        </p:tav>
                                      </p:tavLst>
                                    </p:anim>
                                    <p:anim calcmode="lin" valueType="num">
                                      <p:cBhvr additive="base">
                                        <p:cTn id="14" dur="500" fill="hold"/>
                                        <p:tgtEl>
                                          <p:spTgt spid="25608"/>
                                        </p:tgtEl>
                                        <p:attrNameLst>
                                          <p:attrName>ppt_y</p:attrName>
                                        </p:attrNameLst>
                                      </p:cBhvr>
                                      <p:tavLst>
                                        <p:tav tm="0">
                                          <p:val>
                                            <p:strVal val="1+#ppt_h/2"/>
                                          </p:val>
                                        </p:tav>
                                        <p:tav tm="100000">
                                          <p:val>
                                            <p:strVal val="#ppt_y"/>
                                          </p:val>
                                        </p:tav>
                                      </p:tavLst>
                                    </p:anim>
                                  </p:childTnLst>
                                </p:cTn>
                              </p:par>
                              <p:par>
                                <p:cTn id="15" presetID="2" presetClass="entr" presetSubtype="2" fill="hold" grpId="0" nodeType="withEffect">
                                  <p:stCondLst>
                                    <p:cond delay="0"/>
                                  </p:stCondLst>
                                  <p:childTnLst>
                                    <p:set>
                                      <p:cBhvr>
                                        <p:cTn id="16" dur="1" fill="hold">
                                          <p:stCondLst>
                                            <p:cond delay="0"/>
                                          </p:stCondLst>
                                        </p:cTn>
                                        <p:tgtEl>
                                          <p:spTgt spid="25606"/>
                                        </p:tgtEl>
                                        <p:attrNameLst>
                                          <p:attrName>style.visibility</p:attrName>
                                        </p:attrNameLst>
                                      </p:cBhvr>
                                      <p:to>
                                        <p:strVal val="visible"/>
                                      </p:to>
                                    </p:set>
                                    <p:anim calcmode="lin" valueType="num">
                                      <p:cBhvr additive="base">
                                        <p:cTn id="17" dur="500" fill="hold"/>
                                        <p:tgtEl>
                                          <p:spTgt spid="25606"/>
                                        </p:tgtEl>
                                        <p:attrNameLst>
                                          <p:attrName>ppt_x</p:attrName>
                                        </p:attrNameLst>
                                      </p:cBhvr>
                                      <p:tavLst>
                                        <p:tav tm="0">
                                          <p:val>
                                            <p:strVal val="1+#ppt_w/2"/>
                                          </p:val>
                                        </p:tav>
                                        <p:tav tm="100000">
                                          <p:val>
                                            <p:strVal val="#ppt_x"/>
                                          </p:val>
                                        </p:tav>
                                      </p:tavLst>
                                    </p:anim>
                                    <p:anim calcmode="lin" valueType="num">
                                      <p:cBhvr additive="base">
                                        <p:cTn id="18" dur="500" fill="hold"/>
                                        <p:tgtEl>
                                          <p:spTgt spid="2560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6" grpId="0" animBg="1"/>
      <p:bldP spid="25607" grpId="0" animBg="1"/>
      <p:bldP spid="2560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0">
          <a:blip r:embed="rId1"/>
          <a:srcRect/>
          <a:stretch>
            <a:fillRect/>
          </a:stretch>
        </a:blipFill>
        <a:effectLst/>
      </p:bgPr>
    </p:bg>
    <p:spTree>
      <p:nvGrpSpPr>
        <p:cNvPr id="1" name=""/>
        <p:cNvGrpSpPr/>
        <p:nvPr/>
      </p:nvGrpSpPr>
      <p:grpSpPr>
        <a:xfrm>
          <a:off x="0" y="0"/>
          <a:ext cx="0" cy="0"/>
          <a:chOff x="0" y="0"/>
          <a:chExt cx="0" cy="0"/>
        </a:xfrm>
      </p:grpSpPr>
      <p:sp>
        <p:nvSpPr>
          <p:cNvPr id="29698" name="Text Box 2"/>
          <p:cNvSpPr txBox="1">
            <a:spLocks noChangeArrowheads="1"/>
          </p:cNvSpPr>
          <p:nvPr/>
        </p:nvSpPr>
        <p:spPr bwMode="auto">
          <a:xfrm>
            <a:off x="1127125" y="936625"/>
            <a:ext cx="63404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zh-CN" altLang="zh-CN"/>
          </a:p>
        </p:txBody>
      </p:sp>
      <p:sp>
        <p:nvSpPr>
          <p:cNvPr id="29699" name="Text Box 3"/>
          <p:cNvSpPr txBox="1">
            <a:spLocks noChangeArrowheads="1"/>
          </p:cNvSpPr>
          <p:nvPr/>
        </p:nvSpPr>
        <p:spPr bwMode="auto">
          <a:xfrm>
            <a:off x="762000" y="838200"/>
            <a:ext cx="7483475" cy="5327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zh-CN" altLang="en-US" sz="2800" b="1" dirty="0">
                <a:solidFill>
                  <a:schemeClr val="folHlink"/>
                </a:solidFill>
              </a:rPr>
              <a:t>教法</a:t>
            </a:r>
            <a:r>
              <a:rPr lang="zh-CN" altLang="en-US" sz="2800" dirty="0">
                <a:solidFill>
                  <a:schemeClr val="folHlink"/>
                </a:solidFill>
              </a:rPr>
              <a:t>：</a:t>
            </a:r>
            <a:endParaRPr lang="zh-CN" altLang="en-US" sz="2800" dirty="0">
              <a:solidFill>
                <a:schemeClr val="folHlink"/>
              </a:solidFill>
            </a:endParaRPr>
          </a:p>
          <a:p>
            <a:r>
              <a:rPr lang="zh-CN" altLang="en-US" sz="2400" dirty="0"/>
              <a:t>       </a:t>
            </a:r>
            <a:r>
              <a:rPr lang="zh-CN" altLang="en-US" sz="2400" dirty="0">
                <a:solidFill>
                  <a:srgbClr val="FF0000"/>
                </a:solidFill>
              </a:rPr>
              <a:t>新课标指出：语文课程应该是开放和富有创新活力的。</a:t>
            </a:r>
            <a:r>
              <a:rPr lang="zh-CN" altLang="en-US" sz="2400" dirty="0"/>
              <a:t>在一年级教材主张学生在玩中学、主动学的指导下，依据一年级学生的好奇心、好玩好动的特点，结合本课的教学目标，我主要采用了下面四种教学方法：</a:t>
            </a:r>
            <a:r>
              <a:rPr lang="en-US" altLang="zh-CN" sz="2400" dirty="0"/>
              <a:t>1</a:t>
            </a:r>
            <a:r>
              <a:rPr lang="zh-CN" altLang="en-US" sz="2400" dirty="0"/>
              <a:t>、情境教学法；</a:t>
            </a:r>
            <a:r>
              <a:rPr lang="en-US" altLang="zh-CN" sz="2400" dirty="0"/>
              <a:t>2</a:t>
            </a:r>
            <a:r>
              <a:rPr lang="zh-CN" altLang="en-US" sz="2400" dirty="0"/>
              <a:t>、直观教学法；</a:t>
            </a:r>
            <a:r>
              <a:rPr lang="en-US" altLang="zh-CN" sz="2400" dirty="0"/>
              <a:t>3</a:t>
            </a:r>
            <a:r>
              <a:rPr lang="zh-CN" altLang="en-US" sz="2400" dirty="0"/>
              <a:t>、以读代讲法；</a:t>
            </a:r>
            <a:r>
              <a:rPr lang="en-US" altLang="zh-CN" sz="2400" dirty="0"/>
              <a:t>4</a:t>
            </a:r>
            <a:r>
              <a:rPr lang="zh-CN" altLang="en-US" sz="2400" dirty="0"/>
              <a:t>、游戏教学法。一年级学生的形象思维占主体。在教学中我把圈、读、说、贴、画等引进课堂，让学生在轻松愉快的氛围中学会本课的知识。</a:t>
            </a:r>
            <a:endParaRPr lang="zh-CN" altLang="en-US" sz="2400" dirty="0"/>
          </a:p>
          <a:p>
            <a:r>
              <a:rPr lang="zh-CN" altLang="en-US" sz="2800" b="1" dirty="0">
                <a:solidFill>
                  <a:schemeClr val="folHlink"/>
                </a:solidFill>
              </a:rPr>
              <a:t>学法</a:t>
            </a:r>
            <a:r>
              <a:rPr lang="zh-CN" altLang="en-US" sz="2800" dirty="0">
                <a:solidFill>
                  <a:schemeClr val="folHlink"/>
                </a:solidFill>
              </a:rPr>
              <a:t>：</a:t>
            </a:r>
            <a:endParaRPr lang="zh-CN" altLang="en-US" sz="2800" dirty="0">
              <a:solidFill>
                <a:schemeClr val="folHlink"/>
              </a:solidFill>
            </a:endParaRPr>
          </a:p>
          <a:p>
            <a:r>
              <a:rPr lang="zh-CN" altLang="en-US" dirty="0"/>
              <a:t>        </a:t>
            </a:r>
            <a:r>
              <a:rPr lang="zh-CN" altLang="en-US" sz="2400" dirty="0"/>
              <a:t>观察法：以学生为主体，引导学生结合课件动画、教具展示，观察画面，从直观上加深认识和理解。</a:t>
            </a:r>
            <a:endParaRPr lang="zh-CN" altLang="en-US" sz="2400" dirty="0"/>
          </a:p>
          <a:p>
            <a:r>
              <a:rPr lang="zh-CN" altLang="en-US" sz="2400" dirty="0"/>
              <a:t>      读、品、悟、议、辩 ：让学生多种形式地读，真正做到在读中感悟，以读激情。 </a:t>
            </a:r>
            <a:endParaRPr lang="zh-CN" altLang="en-US" sz="2400" dirty="0"/>
          </a:p>
        </p:txBody>
      </p:sp>
      <p:sp>
        <p:nvSpPr>
          <p:cNvPr id="29701" name="WordArt 5"/>
          <p:cNvSpPr>
            <a:spLocks noChangeArrowheads="1" noChangeShapeType="1" noTextEdit="1"/>
          </p:cNvSpPr>
          <p:nvPr/>
        </p:nvSpPr>
        <p:spPr bwMode="auto">
          <a:xfrm>
            <a:off x="2046288" y="381000"/>
            <a:ext cx="4506912" cy="457200"/>
          </a:xfrm>
          <a:prstGeom prst="rect">
            <a:avLst/>
          </a:prstGeom>
          <a:extLst>
            <a:ext uri="{AF507438-7753-43E0-B8FC-AC1667EBCBE1}">
              <a14:hiddenEffects xmlns:a14="http://schemas.microsoft.com/office/drawing/2010/main">
                <a:effectLst/>
              </a14:hiddenEffects>
            </a:ext>
          </a:extLst>
        </p:spPr>
        <p:txBody>
          <a:bodyPr spcFirstLastPara="1" wrap="none" fromWordArt="1">
            <a:prstTxWarp prst="textArchUp">
              <a:avLst>
                <a:gd name="adj" fmla="val 10800000"/>
              </a:avLst>
            </a:prstTxWarp>
          </a:bodyPr>
          <a:lstStyle/>
          <a:p>
            <a:pPr algn="ctr"/>
            <a:r>
              <a:rPr lang="zh-CN" altLang="en-US" sz="3600" b="1" kern="10" dirty="0">
                <a:ln w="9525">
                  <a:solidFill>
                    <a:srgbClr val="FF00FF"/>
                  </a:solidFill>
                  <a:round/>
                </a:ln>
                <a:solidFill>
                  <a:srgbClr val="FF00FF"/>
                </a:solidFill>
                <a:latin typeface="楷体_GB2312"/>
                <a:ea typeface="楷体_GB2312"/>
              </a:rPr>
              <a:t>三、说教法、学法</a:t>
            </a:r>
            <a:endParaRPr lang="zh-CN" altLang="en-US" sz="3600" b="1" kern="10" dirty="0">
              <a:ln w="9525">
                <a:solidFill>
                  <a:srgbClr val="FF00FF"/>
                </a:solidFill>
                <a:round/>
              </a:ln>
              <a:solidFill>
                <a:srgbClr val="FF00FF"/>
              </a:solidFill>
              <a:latin typeface="楷体_GB2312"/>
              <a:ea typeface="楷体_GB2312"/>
            </a:endParaRPr>
          </a:p>
        </p:txBody>
      </p:sp>
    </p:spTree>
  </p:cSld>
  <p:clrMapOvr>
    <a:masterClrMapping/>
  </p:clrMapOvr>
  <p:transition>
    <p:blinds dir="vert"/>
  </p:transition>
  <p:timing>
    <p:tnLst>
      <p:par>
        <p:cTn id="1" dur="indefinite" restart="never" nodeType="tmRoot"/>
      </p:par>
    </p:tnLst>
  </p:timing>
</p:sld>
</file>

<file path=ppt/theme/theme1.xml><?xml version="1.0" encoding="utf-8"?>
<a:theme xmlns:a="http://schemas.openxmlformats.org/drawingml/2006/main" name="第一PPT模板网-WWW.1PPT.COM">
  <a:themeElements>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默认设计模板">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CCFF33"/>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spDef>
    <a:lnDef>
      <a:spPr bwMode="auto">
        <a:xfrm>
          <a:off x="0" y="0"/>
          <a:ext cx="1" cy="1"/>
        </a:xfrm>
        <a:custGeom>
          <a:avLst/>
          <a:gdLst/>
          <a:ahLst/>
          <a:cxnLst/>
          <a:rect l="0" t="0" r="0" b="0"/>
          <a:pathLst/>
        </a:custGeom>
        <a:solidFill>
          <a:srgbClr val="CCFF33"/>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lnDef>
  </a:objectDefaults>
  <a:extraClrSchemeLst>
    <a:extraClrScheme>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默认设计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默认设计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默认设计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默认设计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默认设计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默认设计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默认设计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默认设计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默认设计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默认设计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默认设计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第一PPT模板网-WWW.1PPT.COM ">
  <a:themeElements>
    <a:clrScheme name="1_砖雕艺术 1">
      <a:dk1>
        <a:srgbClr val="080808"/>
      </a:dk1>
      <a:lt1>
        <a:srgbClr val="FFFFFF"/>
      </a:lt1>
      <a:dk2>
        <a:srgbClr val="0039AC"/>
      </a:dk2>
      <a:lt2>
        <a:srgbClr val="C0C0C0"/>
      </a:lt2>
      <a:accent1>
        <a:srgbClr val="FFFF99"/>
      </a:accent1>
      <a:accent2>
        <a:srgbClr val="FFCC66"/>
      </a:accent2>
      <a:accent3>
        <a:srgbClr val="FFFFFF"/>
      </a:accent3>
      <a:accent4>
        <a:srgbClr val="060606"/>
      </a:accent4>
      <a:accent5>
        <a:srgbClr val="FFFFCA"/>
      </a:accent5>
      <a:accent6>
        <a:srgbClr val="E7B95C"/>
      </a:accent6>
      <a:hlink>
        <a:srgbClr val="0066FF"/>
      </a:hlink>
      <a:folHlink>
        <a:srgbClr val="CC3300"/>
      </a:folHlink>
    </a:clrScheme>
    <a:fontScheme name="1_砖雕艺术">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CCFF33"/>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spDef>
    <a:lnDef>
      <a:spPr bwMode="auto">
        <a:xfrm>
          <a:off x="0" y="0"/>
          <a:ext cx="1" cy="1"/>
        </a:xfrm>
        <a:custGeom>
          <a:avLst/>
          <a:gdLst/>
          <a:ahLst/>
          <a:cxnLst/>
          <a:rect l="0" t="0" r="0" b="0"/>
          <a:pathLst/>
        </a:custGeom>
        <a:solidFill>
          <a:srgbClr val="CCFF33"/>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lnDef>
  </a:objectDefaults>
  <a:extraClrSchemeLst>
    <a:extraClrScheme>
      <a:clrScheme name="1_砖雕艺术 1">
        <a:dk1>
          <a:srgbClr val="080808"/>
        </a:dk1>
        <a:lt1>
          <a:srgbClr val="FFFFFF"/>
        </a:lt1>
        <a:dk2>
          <a:srgbClr val="0039AC"/>
        </a:dk2>
        <a:lt2>
          <a:srgbClr val="C0C0C0"/>
        </a:lt2>
        <a:accent1>
          <a:srgbClr val="FFFF99"/>
        </a:accent1>
        <a:accent2>
          <a:srgbClr val="FFCC66"/>
        </a:accent2>
        <a:accent3>
          <a:srgbClr val="FFFFFF"/>
        </a:accent3>
        <a:accent4>
          <a:srgbClr val="060606"/>
        </a:accent4>
        <a:accent5>
          <a:srgbClr val="FFFFCA"/>
        </a:accent5>
        <a:accent6>
          <a:srgbClr val="E7B95C"/>
        </a:accent6>
        <a:hlink>
          <a:srgbClr val="0066FF"/>
        </a:hlink>
        <a:folHlink>
          <a:srgbClr val="CC3300"/>
        </a:folHlink>
      </a:clrScheme>
      <a:clrMap bg1="lt1" tx1="dk1" bg2="lt2" tx2="dk2" accent1="accent1" accent2="accent2" accent3="accent3" accent4="accent4" accent5="accent5" accent6="accent6" hlink="hlink" folHlink="folHlink"/>
    </a:extraClrScheme>
    <a:extraClrScheme>
      <a:clrScheme name="1_砖雕艺术 2">
        <a:dk1>
          <a:srgbClr val="333399"/>
        </a:dk1>
        <a:lt1>
          <a:srgbClr val="ADD3AF"/>
        </a:lt1>
        <a:dk2>
          <a:srgbClr val="D65700"/>
        </a:dk2>
        <a:lt2>
          <a:srgbClr val="B2B2B2"/>
        </a:lt2>
        <a:accent1>
          <a:srgbClr val="B8E9EE"/>
        </a:accent1>
        <a:accent2>
          <a:srgbClr val="FFCC00"/>
        </a:accent2>
        <a:accent3>
          <a:srgbClr val="D3E6D4"/>
        </a:accent3>
        <a:accent4>
          <a:srgbClr val="2A2A82"/>
        </a:accent4>
        <a:accent5>
          <a:srgbClr val="D8F2F5"/>
        </a:accent5>
        <a:accent6>
          <a:srgbClr val="E7B900"/>
        </a:accent6>
        <a:hlink>
          <a:srgbClr val="008080"/>
        </a:hlink>
        <a:folHlink>
          <a:srgbClr val="003366"/>
        </a:folHlink>
      </a:clrScheme>
      <a:clrMap bg1="lt1" tx1="dk1" bg2="lt2" tx2="dk2" accent1="accent1" accent2="accent2" accent3="accent3" accent4="accent4" accent5="accent5" accent6="accent6" hlink="hlink" folHlink="folHlink"/>
    </a:extraClrScheme>
    <a:extraClrScheme>
      <a:clrScheme name="1_砖雕艺术 3">
        <a:dk1>
          <a:srgbClr val="003BB2"/>
        </a:dk1>
        <a:lt1>
          <a:srgbClr val="CCFFCC"/>
        </a:lt1>
        <a:dk2>
          <a:srgbClr val="003366"/>
        </a:dk2>
        <a:lt2>
          <a:srgbClr val="C0C0C0"/>
        </a:lt2>
        <a:accent1>
          <a:srgbClr val="FFFFFF"/>
        </a:accent1>
        <a:accent2>
          <a:srgbClr val="009900"/>
        </a:accent2>
        <a:accent3>
          <a:srgbClr val="E2FFE2"/>
        </a:accent3>
        <a:accent4>
          <a:srgbClr val="003197"/>
        </a:accent4>
        <a:accent5>
          <a:srgbClr val="FFFFFF"/>
        </a:accent5>
        <a:accent6>
          <a:srgbClr val="008A00"/>
        </a:accent6>
        <a:hlink>
          <a:srgbClr val="333399"/>
        </a:hlink>
        <a:folHlink>
          <a:srgbClr val="E45C00"/>
        </a:folHlink>
      </a:clrScheme>
      <a:clrMap bg1="lt1" tx1="dk1" bg2="lt2" tx2="dk2" accent1="accent1" accent2="accent2" accent3="accent3" accent4="accent4" accent5="accent5" accent6="accent6" hlink="hlink" folHlink="folHlink"/>
    </a:extraClrScheme>
    <a:extraClrScheme>
      <a:clrScheme name="1_砖雕艺术 4">
        <a:dk1>
          <a:srgbClr val="0000CC"/>
        </a:dk1>
        <a:lt1>
          <a:srgbClr val="CCECFF"/>
        </a:lt1>
        <a:dk2>
          <a:srgbClr val="006666"/>
        </a:dk2>
        <a:lt2>
          <a:srgbClr val="C0C0C0"/>
        </a:lt2>
        <a:accent1>
          <a:srgbClr val="FFFF99"/>
        </a:accent1>
        <a:accent2>
          <a:srgbClr val="FFCCFF"/>
        </a:accent2>
        <a:accent3>
          <a:srgbClr val="E2F4FF"/>
        </a:accent3>
        <a:accent4>
          <a:srgbClr val="0000AE"/>
        </a:accent4>
        <a:accent5>
          <a:srgbClr val="FFFFCA"/>
        </a:accent5>
        <a:accent6>
          <a:srgbClr val="E7B9E7"/>
        </a:accent6>
        <a:hlink>
          <a:srgbClr val="CC3300"/>
        </a:hlink>
        <a:folHlink>
          <a:srgbClr val="666699"/>
        </a:folHlink>
      </a:clrScheme>
      <a:clrMap bg1="lt1" tx1="dk1" bg2="lt2" tx2="dk2" accent1="accent1" accent2="accent2" accent3="accent3" accent4="accent4" accent5="accent5" accent6="accent6" hlink="hlink" folHlink="folHlink"/>
    </a:extraClrScheme>
    <a:extraClrScheme>
      <a:clrScheme name="1_砖雕艺术 5">
        <a:dk1>
          <a:srgbClr val="000000"/>
        </a:dk1>
        <a:lt1>
          <a:srgbClr val="FFFFCC"/>
        </a:lt1>
        <a:dk2>
          <a:srgbClr val="5A5A86"/>
        </a:dk2>
        <a:lt2>
          <a:srgbClr val="C0C0C0"/>
        </a:lt2>
        <a:accent1>
          <a:srgbClr val="D5E9F7"/>
        </a:accent1>
        <a:accent2>
          <a:srgbClr val="FFCC00"/>
        </a:accent2>
        <a:accent3>
          <a:srgbClr val="FFFFE2"/>
        </a:accent3>
        <a:accent4>
          <a:srgbClr val="000000"/>
        </a:accent4>
        <a:accent5>
          <a:srgbClr val="E7F2FA"/>
        </a:accent5>
        <a:accent6>
          <a:srgbClr val="E7B900"/>
        </a:accent6>
        <a:hlink>
          <a:srgbClr val="CC3300"/>
        </a:hlink>
        <a:folHlink>
          <a:srgbClr val="007D7A"/>
        </a:folHlink>
      </a:clrScheme>
      <a:clrMap bg1="lt1" tx1="dk1" bg2="lt2" tx2="dk2" accent1="accent1" accent2="accent2" accent3="accent3" accent4="accent4" accent5="accent5" accent6="accent6" hlink="hlink" folHlink="folHlink"/>
    </a:extraClrScheme>
    <a:extraClrScheme>
      <a:clrScheme name="1_砖雕艺术 6">
        <a:dk1>
          <a:srgbClr val="006666"/>
        </a:dk1>
        <a:lt1>
          <a:srgbClr val="FFECD9"/>
        </a:lt1>
        <a:dk2>
          <a:srgbClr val="000099"/>
        </a:dk2>
        <a:lt2>
          <a:srgbClr val="B2B2B2"/>
        </a:lt2>
        <a:accent1>
          <a:srgbClr val="EAEAEA"/>
        </a:accent1>
        <a:accent2>
          <a:srgbClr val="FF6600"/>
        </a:accent2>
        <a:accent3>
          <a:srgbClr val="FFF4E9"/>
        </a:accent3>
        <a:accent4>
          <a:srgbClr val="005656"/>
        </a:accent4>
        <a:accent5>
          <a:srgbClr val="F3F3F3"/>
        </a:accent5>
        <a:accent6>
          <a:srgbClr val="E75C00"/>
        </a:accent6>
        <a:hlink>
          <a:srgbClr val="0066FF"/>
        </a:hlink>
        <a:folHlink>
          <a:srgbClr val="777777"/>
        </a:folHlink>
      </a:clrScheme>
      <a:clrMap bg1="lt1" tx1="dk1" bg2="lt2" tx2="dk2" accent1="accent1" accent2="accent2" accent3="accent3" accent4="accent4" accent5="accent5" accent6="accent6" hlink="hlink" folHlink="folHlink"/>
    </a:extraClrScheme>
    <a:extraClrScheme>
      <a:clrScheme name="1_砖雕艺术 7">
        <a:dk1>
          <a:srgbClr val="585884"/>
        </a:dk1>
        <a:lt1>
          <a:srgbClr val="DDDDDD"/>
        </a:lt1>
        <a:dk2>
          <a:srgbClr val="000000"/>
        </a:dk2>
        <a:lt2>
          <a:srgbClr val="969696"/>
        </a:lt2>
        <a:accent1>
          <a:srgbClr val="FFFFCC"/>
        </a:accent1>
        <a:accent2>
          <a:srgbClr val="99CC00"/>
        </a:accent2>
        <a:accent3>
          <a:srgbClr val="EBEBEB"/>
        </a:accent3>
        <a:accent4>
          <a:srgbClr val="4A4A70"/>
        </a:accent4>
        <a:accent5>
          <a:srgbClr val="FFFFE2"/>
        </a:accent5>
        <a:accent6>
          <a:srgbClr val="8AB900"/>
        </a:accent6>
        <a:hlink>
          <a:srgbClr val="FF3300"/>
        </a:hlink>
        <a:folHlink>
          <a:srgbClr val="6E3B8B"/>
        </a:folHlink>
      </a:clrScheme>
      <a:clrMap bg1="lt1" tx1="dk1" bg2="lt2" tx2="dk2" accent1="accent1" accent2="accent2" accent3="accent3" accent4="accent4" accent5="accent5" accent6="accent6" hlink="hlink" folHlink="folHlink"/>
    </a:extraClrScheme>
    <a:extraClrScheme>
      <a:clrScheme name="1_砖雕艺术 8">
        <a:dk1>
          <a:srgbClr val="333399"/>
        </a:dk1>
        <a:lt1>
          <a:srgbClr val="FFD9D9"/>
        </a:lt1>
        <a:dk2>
          <a:srgbClr val="00716E"/>
        </a:dk2>
        <a:lt2>
          <a:srgbClr val="C0C0C0"/>
        </a:lt2>
        <a:accent1>
          <a:srgbClr val="AED2BA"/>
        </a:accent1>
        <a:accent2>
          <a:srgbClr val="FF9933"/>
        </a:accent2>
        <a:accent3>
          <a:srgbClr val="FFE9E9"/>
        </a:accent3>
        <a:accent4>
          <a:srgbClr val="2A2A82"/>
        </a:accent4>
        <a:accent5>
          <a:srgbClr val="D3E5D9"/>
        </a:accent5>
        <a:accent6>
          <a:srgbClr val="E78A2D"/>
        </a:accent6>
        <a:hlink>
          <a:srgbClr val="CC3300"/>
        </a:hlink>
        <a:folHlink>
          <a:srgbClr val="0066C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5146</Words>
  <Application>WPS 演示</Application>
  <PresentationFormat>全屏显示(4:3)</PresentationFormat>
  <Paragraphs>457</Paragraphs>
  <Slides>34</Slides>
  <Notes>0</Notes>
  <HiddenSlides>0</HiddenSlides>
  <MMClips>0</MMClips>
  <ScaleCrop>false</ScaleCrop>
  <HeadingPairs>
    <vt:vector size="6" baseType="variant">
      <vt:variant>
        <vt:lpstr>已用的字体</vt:lpstr>
      </vt:variant>
      <vt:variant>
        <vt:i4>18</vt:i4>
      </vt:variant>
      <vt:variant>
        <vt:lpstr>主题</vt:lpstr>
      </vt:variant>
      <vt:variant>
        <vt:i4>2</vt:i4>
      </vt:variant>
      <vt:variant>
        <vt:lpstr>幻灯片标题</vt:lpstr>
      </vt:variant>
      <vt:variant>
        <vt:i4>34</vt:i4>
      </vt:variant>
    </vt:vector>
  </HeadingPairs>
  <TitlesOfParts>
    <vt:vector size="54" baseType="lpstr">
      <vt:lpstr>Arial</vt:lpstr>
      <vt:lpstr>宋体</vt:lpstr>
      <vt:lpstr>Wingdings</vt:lpstr>
      <vt:lpstr>Wingdings 2</vt:lpstr>
      <vt:lpstr>Calibri</vt:lpstr>
      <vt:lpstr>楷体_GB2312</vt:lpstr>
      <vt:lpstr>华文行楷</vt:lpstr>
      <vt:lpstr>微软雅黑</vt:lpstr>
      <vt:lpstr>楷体_GB2312</vt:lpstr>
      <vt:lpstr>黑体</vt:lpstr>
      <vt:lpstr>Comic Sans MS</vt:lpstr>
      <vt:lpstr>新宋体</vt:lpstr>
      <vt:lpstr>Calibri</vt:lpstr>
      <vt:lpstr>Times New Roman</vt:lpstr>
      <vt:lpstr>Dotum</vt:lpstr>
      <vt:lpstr>Times New Roman</vt:lpstr>
      <vt:lpstr>BatangChe</vt:lpstr>
      <vt:lpstr>Arial</vt:lpstr>
      <vt:lpstr>第一PPT模板网-WWW.1PPT.COM</vt:lpstr>
      <vt:lpstr>第一PPT模板网-WWW.1PPT.COM </vt:lpstr>
      <vt:lpstr>PowerPoint 演示文稿</vt:lpstr>
      <vt:lpstr>PowerPoint 演示文稿</vt:lpstr>
      <vt:lpstr>PowerPoint 演示文稿</vt:lpstr>
      <vt:lpstr>PowerPoint 演示文稿</vt:lpstr>
      <vt:lpstr>PowerPoint 演示文稿</vt:lpstr>
      <vt:lpstr>PowerPoint 演示文稿</vt:lpstr>
      <vt:lpstr>教学重点： 结合插图和生活实际认识12个生字，认识一种新笔画“撇折”和两个新偏旁“八”和“鸟”。会写“公”字。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  猴子</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学习课文</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第一PPT模板网-WWW.1PPT.COM</dc:title>
  <dc:creator>第一PPT模板网-WWW.1PPT.COM</dc:creator>
  <cp:keywords>第一PPT模板网-WWW.1PPT.COM</cp:keywords>
  <dc:description>第一PPT模板网-WWW.1PPT.COM
</dc:description>
  <dc:subject>第一PPT模板网-WWW.1PPT.COM</dc:subject>
  <cp:category>第一PPT模板网-WWW.1PPT.COM</cp:category>
  <cp:lastModifiedBy>Administrator</cp:lastModifiedBy>
  <cp:revision>213</cp:revision>
  <cp:lastPrinted>2113-01-01T00:00:00Z</cp:lastPrinted>
  <dcterms:created xsi:type="dcterms:W3CDTF">2013-05-16T14:33:00Z</dcterms:created>
  <dcterms:modified xsi:type="dcterms:W3CDTF">2017-03-24T07:50:17Z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y fmtid="{D5CDD505-2E9C-101B-9397-08002B2CF9AE}" pid="3" name="KSOProductBuildVer">
    <vt:lpwstr>2052-10.1.0.6207</vt:lpwstr>
  </property>
</Properties>
</file>