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gif" ContentType="image/gi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6" r:id="rId18"/>
    <p:sldId id="277" r:id="rId19"/>
    <p:sldId id="273" r:id="rId20"/>
    <p:sldId id="274" r:id="rId21"/>
    <p:sldId id="278" r:id="rId22"/>
    <p:sldId id="279" r:id="rId23"/>
    <p:sldId id="280" r:id="rId24"/>
    <p:sldId id="286" r:id="rId25"/>
    <p:sldId id="287" r:id="rId26"/>
    <p:sldId id="283" r:id="rId27"/>
    <p:sldId id="288" r:id="rId28"/>
    <p:sldId id="281" r:id="rId29"/>
    <p:sldId id="282" r:id="rId30"/>
    <p:sldId id="294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6D1C11"/>
    <a:srgbClr val="FCEEEC"/>
    <a:srgbClr val="EAE9FF"/>
    <a:srgbClr val="FDF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360" y="-102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12.GIF"/><Relationship Id="rId1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hyperlink" Target="&#20998;&#23376;&#36816;&#21160;.DA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2.GIF"/><Relationship Id="rId1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2.GIF"/><Relationship Id="rId1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矩形 3073"/>
          <p:cNvSpPr/>
          <p:nvPr/>
        </p:nvSpPr>
        <p:spPr>
          <a:xfrm>
            <a:off x="900113" y="2133600"/>
            <a:ext cx="6985000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>
              <a:spcBef>
                <a:spcPct val="0"/>
              </a:spcBef>
            </a:pPr>
            <a:r>
              <a:rPr lang="zh-CN" altLang="en-US" sz="3600">
                <a:ln w="2540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8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课题1   分子和原子</a:t>
            </a:r>
            <a:endParaRPr lang="zh-CN" altLang="en-US" sz="3600">
              <a:ln w="2540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8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5" name="椭圆 3074"/>
          <p:cNvSpPr/>
          <p:nvPr/>
        </p:nvSpPr>
        <p:spPr>
          <a:xfrm>
            <a:off x="755650" y="4797425"/>
            <a:ext cx="720725" cy="720725"/>
          </a:xfrm>
          <a:prstGeom prst="ellipse">
            <a:avLst/>
          </a:prstGeom>
          <a:solidFill>
            <a:srgbClr val="D41DED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3076" name="组合 3075"/>
          <p:cNvGrpSpPr/>
          <p:nvPr/>
        </p:nvGrpSpPr>
        <p:grpSpPr>
          <a:xfrm>
            <a:off x="3419475" y="4508500"/>
            <a:ext cx="576263" cy="647700"/>
            <a:chOff x="0" y="0"/>
            <a:chExt cx="363" cy="408"/>
          </a:xfrm>
        </p:grpSpPr>
        <p:sp>
          <p:nvSpPr>
            <p:cNvPr id="3077" name="椭圆 3076"/>
            <p:cNvSpPr/>
            <p:nvPr/>
          </p:nvSpPr>
          <p:spPr>
            <a:xfrm>
              <a:off x="0" y="45"/>
              <a:ext cx="273" cy="272"/>
            </a:xfrm>
            <a:prstGeom prst="ellipse">
              <a:avLst/>
            </a:prstGeom>
            <a:solidFill>
              <a:srgbClr val="F92933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8" name="椭圆 3077"/>
            <p:cNvSpPr/>
            <p:nvPr/>
          </p:nvSpPr>
          <p:spPr>
            <a:xfrm>
              <a:off x="227" y="0"/>
              <a:ext cx="136" cy="136"/>
            </a:xfrm>
            <a:prstGeom prst="ellipse">
              <a:avLst/>
            </a:prstGeom>
            <a:solidFill>
              <a:srgbClr val="A9EEF5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9" name="椭圆 3078"/>
            <p:cNvSpPr/>
            <p:nvPr/>
          </p:nvSpPr>
          <p:spPr>
            <a:xfrm>
              <a:off x="182" y="272"/>
              <a:ext cx="136" cy="136"/>
            </a:xfrm>
            <a:prstGeom prst="ellipse">
              <a:avLst/>
            </a:prstGeom>
            <a:solidFill>
              <a:srgbClr val="A9EEF5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080" name="组合 3079"/>
          <p:cNvGrpSpPr/>
          <p:nvPr/>
        </p:nvGrpSpPr>
        <p:grpSpPr>
          <a:xfrm>
            <a:off x="5580063" y="5445125"/>
            <a:ext cx="647700" cy="647700"/>
            <a:chOff x="0" y="0"/>
            <a:chExt cx="408" cy="408"/>
          </a:xfrm>
        </p:grpSpPr>
        <p:sp>
          <p:nvSpPr>
            <p:cNvPr id="3081" name="椭圆 3080"/>
            <p:cNvSpPr/>
            <p:nvPr/>
          </p:nvSpPr>
          <p:spPr>
            <a:xfrm>
              <a:off x="0" y="136"/>
              <a:ext cx="136" cy="136"/>
            </a:xfrm>
            <a:prstGeom prst="ellipse">
              <a:avLst/>
            </a:prstGeom>
            <a:solidFill>
              <a:srgbClr val="A9EEF5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2" name="椭圆 3081"/>
            <p:cNvSpPr/>
            <p:nvPr/>
          </p:nvSpPr>
          <p:spPr>
            <a:xfrm>
              <a:off x="227" y="0"/>
              <a:ext cx="136" cy="136"/>
            </a:xfrm>
            <a:prstGeom prst="ellipse">
              <a:avLst/>
            </a:prstGeom>
            <a:solidFill>
              <a:srgbClr val="A9EEF5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3" name="椭圆 3082"/>
            <p:cNvSpPr/>
            <p:nvPr/>
          </p:nvSpPr>
          <p:spPr>
            <a:xfrm>
              <a:off x="135" y="136"/>
              <a:ext cx="273" cy="272"/>
            </a:xfrm>
            <a:prstGeom prst="ellipse">
              <a:avLst/>
            </a:prstGeom>
            <a:solidFill>
              <a:srgbClr val="F92933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084" name="椭圆 3083"/>
          <p:cNvSpPr/>
          <p:nvPr/>
        </p:nvSpPr>
        <p:spPr>
          <a:xfrm>
            <a:off x="3276600" y="765175"/>
            <a:ext cx="720725" cy="720725"/>
          </a:xfrm>
          <a:prstGeom prst="ellipse">
            <a:avLst/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85" name="椭圆 3084"/>
          <p:cNvSpPr/>
          <p:nvPr/>
        </p:nvSpPr>
        <p:spPr>
          <a:xfrm>
            <a:off x="6948488" y="4365625"/>
            <a:ext cx="720725" cy="720725"/>
          </a:xfrm>
          <a:prstGeom prst="ellipse">
            <a:avLst/>
          </a:prstGeom>
          <a:solidFill>
            <a:srgbClr val="85DF2B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86" name="文本框 3085"/>
          <p:cNvSpPr txBox="1"/>
          <p:nvPr/>
        </p:nvSpPr>
        <p:spPr>
          <a:xfrm>
            <a:off x="5219700" y="5013325"/>
            <a:ext cx="2665413" cy="4572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 lvl="0" algn="ctr"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8655" y="3843655"/>
            <a:ext cx="580199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潮安区颜锡祺中学   郭智华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5885 -0.02104 C 0.10451 -0.02104 0.14687 -0.05756 0.14687 -0.00532 C 0.15573 0.01479 0.11024 0.13569 0.10017 0.15442 C 0.08542 0.17314 0.07864 0.12043 0.05798 0.10703 C 0.0125 0.10703 -0.02361 0.12506 -0.02361 0.07328 C -0.03038 0.04392 0.0243 0.05178 0.03802 0.03606 C 0.05173 0.02034 0.05451 -0.00902 0.05885 -0.02104 Z " pathEditMode="relative" rAng="0" ptsTypes="ffaffaf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7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1944 -0.08392 C 0.05642 -0.08392 0.08645 -0.04138 0.08645 0.01109 C 0.08645 0.06333 0.05642 0.1061 0.01944 0.1061 C -0.01754 0.1061 -0.0474 0.06333 -0.0474 0.01109 C -0.0474 -0.04138 -0.01754 -0.08392 0.01944 -0.08392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4566 0.09224 C 0.08663 0.09224 0.125 0.03398 0.125 0.07605 C 0.13559 0.0853 0.14271 0.16574 0.13021 0.19002 C 0.12292 0.20204 0.10156 0.15534 0.08125 0.14841 C 0.0599 0.14517 0.03351 0.14402 0.00799 0.14841 C -0.01753 0.1528 -0.06285 0.18701 -0.07205 0.17522 C -0.08125 0.16343 -0.06719 0.09131 -0.04757 0.07744 C -0.04757 0.03537 0.00469 0.09224 0.04566 0.09224 Z " pathEditMode="relative" rAng="0" ptsTypes="ffafaaff">
                                      <p:cBhvr>
                                        <p:cTn id="10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2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accel="50000" decel="50000" fill="hold" nodeType="with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2361 -0.0682 C 0.05625 -0.0682 0.08281 -0.03283 0.08281 0.01109 C 0.08281 0.05478 0.05625 0.09038 0.02361 0.09038 C -0.00903 0.09038 -0.03542 0.05478 -0.03542 0.01109 C -0.03542 -0.03283 -0.00903 -0.0682 0.02361 -0.0682 Z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7847 -0.02242 C 0.12187 -0.02242 0.13385 -0.04669 0.13385 -0.00023 C 0.14201 0.02474 0.16284 0.06103 0.14965 0.07513 C 0.1401 0.0823 0.09618 0.03399 0.07621 0.04277 C 0.05625 0.05155 0.03906 0.12714 0.02951 0.12853 C 0.01336 0.12899 0.02725 0.07305 0.0184 0.05155 C 0.00954 0.03006 -0.03368 0.01202 -0.02362 -0.00023 C -0.02362 -0.04669 0.03507 -0.02242 0.07847 -0.02242 Z " pathEditMode="relative" rAng="0" ptsTypes="ffaafaff">
                                      <p:cBhvr>
                                        <p:cTn id="1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-320675" y="404813"/>
            <a:ext cx="6403975" cy="1143000"/>
          </a:xfrm>
        </p:spPr>
        <p:txBody>
          <a:bodyPr anchor="ctr"/>
          <a:p>
            <a:r>
              <a:rPr lang="zh-CN" altLang="en-US" sz="4000" b="1" dirty="0">
                <a:solidFill>
                  <a:schemeClr val="tx1"/>
                </a:solidFill>
              </a:rPr>
              <a:t>一、物质由微观粒子构成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684213" y="2997200"/>
            <a:ext cx="7848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400" b="1">
                <a:latin typeface="Arial" panose="020B0604020202020204" pitchFamily="34" charset="0"/>
                <a:ea typeface="宋体" panose="02010600030101010101" pitchFamily="2" charset="-122"/>
              </a:rPr>
              <a:t>⑴分子的质量和体积都很小</a:t>
            </a:r>
            <a:endParaRPr lang="zh-CN" altLang="en-US" sz="4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292" name="图片 12291" descr="ZW_020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88" y="5949950"/>
            <a:ext cx="1219200" cy="708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文本框 12292"/>
          <p:cNvSpPr txBox="1"/>
          <p:nvPr/>
        </p:nvSpPr>
        <p:spPr>
          <a:xfrm>
            <a:off x="323850" y="4294188"/>
            <a:ext cx="82089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>
              <a:spcBef>
                <a:spcPct val="0"/>
              </a:spcBef>
            </a:pPr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例：一滴水中大约有</a:t>
            </a: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1.67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×        </a:t>
            </a:r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个水分子。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294" name="内容占位符 12293"/>
          <p:cNvGraphicFramePr>
            <a:graphicFrameLocks noChangeAspect="1"/>
          </p:cNvGraphicFramePr>
          <p:nvPr>
            <p:ph sz="half" idx="2"/>
          </p:nvPr>
        </p:nvGraphicFramePr>
        <p:xfrm>
          <a:off x="5724525" y="4149725"/>
          <a:ext cx="8318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280035" imgH="203835" progId="Equation.3">
                  <p:embed/>
                </p:oleObj>
              </mc:Choice>
              <mc:Fallback>
                <p:oleObj name="" r:id="rId3" imgW="280035" imgH="20383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4525" y="4149725"/>
                        <a:ext cx="831850" cy="7540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文本框 12294"/>
          <p:cNvSpPr txBox="1"/>
          <p:nvPr/>
        </p:nvSpPr>
        <p:spPr>
          <a:xfrm>
            <a:off x="973138" y="1412875"/>
            <a:ext cx="73437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1.分子和原子是真实存在的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6" name="文本框 12295"/>
          <p:cNvSpPr txBox="1"/>
          <p:nvPr/>
        </p:nvSpPr>
        <p:spPr>
          <a:xfrm>
            <a:off x="971550" y="2278063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400" dirty="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分子的性质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/>
      <p:bldP spid="12293" grpId="0" bldLvl="0"/>
      <p:bldP spid="12295" grpId="0" bldLvl="0"/>
      <p:bldP spid="1229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1042988" y="620713"/>
            <a:ext cx="4360862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1" action="ppaction://hlinkfile"/>
              </a:rPr>
              <a:t>活动与探究</a:t>
            </a:r>
            <a:endParaRPr lang="zh-CN" altLang="en-US" sz="48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5" name="图片 13314" descr="pic_33466"/>
          <p:cNvPicPr>
            <a:picLocks noChangeAspect="1"/>
          </p:cNvPicPr>
          <p:nvPr/>
        </p:nvPicPr>
        <p:blipFill>
          <a:blip r:embed="rId2"/>
          <a:srcRect r="810"/>
          <a:stretch>
            <a:fillRect/>
          </a:stretch>
        </p:blipFill>
        <p:spPr>
          <a:xfrm>
            <a:off x="6661150" y="1628775"/>
            <a:ext cx="1927225" cy="24384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</p:pic>
      <p:sp>
        <p:nvSpPr>
          <p:cNvPr id="13316" name="文本框 13315"/>
          <p:cNvSpPr txBox="1"/>
          <p:nvPr/>
        </p:nvSpPr>
        <p:spPr>
          <a:xfrm>
            <a:off x="4713288" y="692150"/>
            <a:ext cx="38195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4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（课本49页）</a:t>
            </a:r>
            <a:endParaRPr lang="zh-CN" altLang="en-US" sz="44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539750" y="1989138"/>
            <a:ext cx="65532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现象：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酚酞遇浓氨水变</a:t>
            </a:r>
            <a:r>
              <a:rPr lang="zh-CN" altLang="en-US" sz="4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红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了</a:t>
            </a:r>
            <a:r>
              <a:rPr lang="zh-CN" altLang="en-US" sz="4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altLang="en-US" sz="3600" b="1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8" name="矩形 13317"/>
          <p:cNvSpPr/>
          <p:nvPr/>
        </p:nvSpPr>
        <p:spPr>
          <a:xfrm>
            <a:off x="611188" y="3357563"/>
            <a:ext cx="6265862" cy="1463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现象：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 烧杯中的酚酞变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红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色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B烧杯中的酚酞不变红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9" name="文本框 13318"/>
          <p:cNvSpPr txBox="1"/>
          <p:nvPr/>
        </p:nvSpPr>
        <p:spPr>
          <a:xfrm>
            <a:off x="539750" y="5013325"/>
            <a:ext cx="88630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结论：</a:t>
            </a:r>
            <a:r>
              <a:rPr lang="en-US" altLang="zh-CN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 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中的氨分子</a:t>
            </a:r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运动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到</a:t>
            </a:r>
            <a:r>
              <a:rPr lang="en-US" altLang="zh-CN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中使酚酞变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红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0" y="836613"/>
            <a:ext cx="8997950" cy="1081087"/>
          </a:xfrm>
        </p:spPr>
        <p:txBody>
          <a:bodyPr anchor="ctr"/>
          <a:p>
            <a:r>
              <a:rPr lang="zh-CN" altLang="en-US" b="1" dirty="0">
                <a:solidFill>
                  <a:schemeClr val="tx1"/>
                </a:solidFill>
                <a:sym typeface="Arial" panose="020B0604020202020204" pitchFamily="34" charset="0"/>
              </a:rPr>
              <a:t>一</a:t>
            </a:r>
            <a:r>
              <a:rPr lang="zh-CN" altLang="en-US" b="1" dirty="0">
                <a:solidFill>
                  <a:schemeClr val="tx1"/>
                </a:solidFill>
              </a:rPr>
              <a:t>、物质由微观粒子构成</a:t>
            </a:r>
            <a:br>
              <a:rPr lang="zh-CN" altLang="en-US" b="1" dirty="0">
                <a:solidFill>
                  <a:schemeClr val="tx1"/>
                </a:solidFill>
              </a:rPr>
            </a:br>
            <a:r>
              <a:rPr lang="zh-CN" altLang="en-US" b="1" dirty="0">
                <a:solidFill>
                  <a:schemeClr val="tx1"/>
                </a:solidFill>
              </a:rPr>
              <a:t>            </a:t>
            </a:r>
            <a:r>
              <a:rPr lang="zh-CN" altLang="en-US" b="1" dirty="0"/>
              <a:t>1.分子和原子是真实存在的</a:t>
            </a:r>
            <a:br>
              <a:rPr lang="zh-CN" altLang="en-US" b="1" dirty="0"/>
            </a:br>
            <a:r>
              <a:rPr lang="zh-CN" altLang="en-US" dirty="0">
                <a:solidFill>
                  <a:schemeClr val="tx1"/>
                </a:solidFill>
              </a:rPr>
              <a:t>2.</a:t>
            </a:r>
            <a:r>
              <a:rPr lang="zh-CN" altLang="en-US" b="1" dirty="0">
                <a:solidFill>
                  <a:schemeClr val="tx1"/>
                </a:solidFill>
                <a:sym typeface="Arial" panose="020B0604020202020204" pitchFamily="34" charset="0"/>
              </a:rPr>
              <a:t>分子</a:t>
            </a:r>
            <a:r>
              <a:rPr lang="zh-CN" altLang="en-US" b="1" dirty="0">
                <a:solidFill>
                  <a:schemeClr val="tx1"/>
                </a:solidFill>
              </a:rPr>
              <a:t>的性质</a:t>
            </a:r>
            <a:br>
              <a:rPr lang="zh-CN" altLang="en-US" b="1" dirty="0">
                <a:solidFill>
                  <a:schemeClr val="tx1"/>
                </a:solidFill>
              </a:rPr>
            </a:br>
            <a:r>
              <a:rPr lang="zh-CN" altLang="en-US" b="1" dirty="0"/>
              <a:t>⑴分子的质量和体积都很小</a:t>
            </a:r>
            <a:endParaRPr lang="zh-CN" altLang="en-US" b="1" dirty="0"/>
          </a:p>
        </p:txBody>
      </p:sp>
      <p:sp>
        <p:nvSpPr>
          <p:cNvPr id="14339" name="文本框 14338"/>
          <p:cNvSpPr txBox="1"/>
          <p:nvPr/>
        </p:nvSpPr>
        <p:spPr>
          <a:xfrm>
            <a:off x="971550" y="2925763"/>
            <a:ext cx="67691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 ⑵分子在不断地运动</a:t>
            </a:r>
            <a:endParaRPr lang="zh-CN" altLang="en-US" sz="4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4340" name="图片 14339" descr="ZW_020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88" y="5949950"/>
            <a:ext cx="1219200" cy="708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文本框 14340"/>
          <p:cNvSpPr txBox="1"/>
          <p:nvPr/>
        </p:nvSpPr>
        <p:spPr>
          <a:xfrm>
            <a:off x="971550" y="3789363"/>
            <a:ext cx="629920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44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44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温度升高</a:t>
            </a:r>
            <a:r>
              <a:rPr lang="en-US" altLang="zh-CN" sz="44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44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运动速率加快</a:t>
            </a:r>
            <a:r>
              <a:rPr lang="en-US" altLang="zh-CN" sz="44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en-US" altLang="zh-CN" sz="44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>
          <a:xfrm>
            <a:off x="1150938" y="311150"/>
            <a:ext cx="8174037" cy="1462088"/>
          </a:xfrm>
        </p:spPr>
        <p:txBody>
          <a:bodyPr anchor="ctr"/>
          <a:p>
            <a:r>
              <a:rPr lang="zh-CN" altLang="en-US" sz="4000" b="1"/>
              <a:t>酒精和水混合时体积变化的模拟图</a:t>
            </a:r>
            <a:endParaRPr lang="zh-CN" altLang="en-US" sz="4000" b="1"/>
          </a:p>
        </p:txBody>
      </p:sp>
      <p:sp>
        <p:nvSpPr>
          <p:cNvPr id="15363" name="矩形 15362"/>
          <p:cNvSpPr/>
          <p:nvPr/>
        </p:nvSpPr>
        <p:spPr>
          <a:xfrm>
            <a:off x="2667000" y="2819400"/>
            <a:ext cx="2057400" cy="1143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4" name="直接连接符 15363"/>
          <p:cNvSpPr/>
          <p:nvPr/>
        </p:nvSpPr>
        <p:spPr>
          <a:xfrm>
            <a:off x="2667000" y="2362200"/>
            <a:ext cx="0" cy="1600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5" name="直接连接符 15364"/>
          <p:cNvSpPr/>
          <p:nvPr/>
        </p:nvSpPr>
        <p:spPr>
          <a:xfrm>
            <a:off x="2743200" y="3962400"/>
            <a:ext cx="1981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6" name="未知"/>
          <p:cNvSpPr/>
          <p:nvPr/>
        </p:nvSpPr>
        <p:spPr>
          <a:xfrm>
            <a:off x="4724400" y="2133600"/>
            <a:ext cx="152400" cy="152400"/>
          </a:xfrm>
          <a:custGeom>
            <a:avLst/>
            <a:gdLst/>
            <a:ahLst/>
            <a:cxnLst/>
            <a:pathLst>
              <a:path w="96" h="96">
                <a:moveTo>
                  <a:pt x="0" y="96"/>
                </a:moveTo>
                <a:cubicBezTo>
                  <a:pt x="40" y="56"/>
                  <a:pt x="80" y="16"/>
                  <a:pt x="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7" name="未知"/>
          <p:cNvSpPr/>
          <p:nvPr/>
        </p:nvSpPr>
        <p:spPr>
          <a:xfrm flipH="1">
            <a:off x="2438400" y="2133600"/>
            <a:ext cx="228600" cy="228600"/>
          </a:xfrm>
          <a:custGeom>
            <a:avLst/>
            <a:gdLst/>
            <a:ahLst/>
            <a:cxnLst/>
            <a:pathLst>
              <a:path w="96" h="96">
                <a:moveTo>
                  <a:pt x="0" y="96"/>
                </a:moveTo>
                <a:cubicBezTo>
                  <a:pt x="40" y="56"/>
                  <a:pt x="80" y="16"/>
                  <a:pt x="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8" name="直接连接符 15367"/>
          <p:cNvSpPr/>
          <p:nvPr/>
        </p:nvSpPr>
        <p:spPr>
          <a:xfrm flipV="1">
            <a:off x="4724400" y="2286000"/>
            <a:ext cx="0" cy="16764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9" name="矩形 15368"/>
          <p:cNvSpPr/>
          <p:nvPr/>
        </p:nvSpPr>
        <p:spPr>
          <a:xfrm>
            <a:off x="2667000" y="4876800"/>
            <a:ext cx="2057400" cy="1143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0" name="直接连接符 15369"/>
          <p:cNvSpPr/>
          <p:nvPr/>
        </p:nvSpPr>
        <p:spPr>
          <a:xfrm>
            <a:off x="2667000" y="4419600"/>
            <a:ext cx="0" cy="1600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1" name="直接连接符 15370"/>
          <p:cNvSpPr/>
          <p:nvPr/>
        </p:nvSpPr>
        <p:spPr>
          <a:xfrm>
            <a:off x="2743200" y="6019800"/>
            <a:ext cx="1981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2" name="未知"/>
          <p:cNvSpPr/>
          <p:nvPr/>
        </p:nvSpPr>
        <p:spPr>
          <a:xfrm>
            <a:off x="4724400" y="4191000"/>
            <a:ext cx="152400" cy="152400"/>
          </a:xfrm>
          <a:custGeom>
            <a:avLst/>
            <a:gdLst/>
            <a:ahLst/>
            <a:cxnLst/>
            <a:pathLst>
              <a:path w="96" h="96">
                <a:moveTo>
                  <a:pt x="0" y="96"/>
                </a:moveTo>
                <a:cubicBezTo>
                  <a:pt x="40" y="56"/>
                  <a:pt x="80" y="16"/>
                  <a:pt x="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3" name="未知"/>
          <p:cNvSpPr/>
          <p:nvPr/>
        </p:nvSpPr>
        <p:spPr>
          <a:xfrm flipH="1">
            <a:off x="2438400" y="4191000"/>
            <a:ext cx="228600" cy="228600"/>
          </a:xfrm>
          <a:custGeom>
            <a:avLst/>
            <a:gdLst/>
            <a:ahLst/>
            <a:cxnLst/>
            <a:pathLst>
              <a:path w="96" h="96">
                <a:moveTo>
                  <a:pt x="0" y="96"/>
                </a:moveTo>
                <a:cubicBezTo>
                  <a:pt x="40" y="56"/>
                  <a:pt x="80" y="16"/>
                  <a:pt x="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4" name="直接连接符 15373"/>
          <p:cNvSpPr/>
          <p:nvPr/>
        </p:nvSpPr>
        <p:spPr>
          <a:xfrm flipV="1">
            <a:off x="4724400" y="4343400"/>
            <a:ext cx="0" cy="16764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5" name="椭圆 15374"/>
          <p:cNvSpPr/>
          <p:nvPr/>
        </p:nvSpPr>
        <p:spPr>
          <a:xfrm>
            <a:off x="2819400" y="2971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6" name="椭圆 15375"/>
          <p:cNvSpPr/>
          <p:nvPr/>
        </p:nvSpPr>
        <p:spPr>
          <a:xfrm>
            <a:off x="3810000" y="3352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7" name="椭圆 15376"/>
          <p:cNvSpPr/>
          <p:nvPr/>
        </p:nvSpPr>
        <p:spPr>
          <a:xfrm>
            <a:off x="3352800" y="3352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8" name="椭圆 15377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9" name="椭圆 15378"/>
          <p:cNvSpPr/>
          <p:nvPr/>
        </p:nvSpPr>
        <p:spPr>
          <a:xfrm>
            <a:off x="4038600" y="30480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0" name="椭圆 15379"/>
          <p:cNvSpPr/>
          <p:nvPr/>
        </p:nvSpPr>
        <p:spPr>
          <a:xfrm>
            <a:off x="2971800" y="3276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1" name="椭圆 15380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2" name="椭圆 15381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3" name="椭圆 15382"/>
          <p:cNvSpPr/>
          <p:nvPr/>
        </p:nvSpPr>
        <p:spPr>
          <a:xfrm>
            <a:off x="4343400" y="3352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4" name="椭圆 15383"/>
          <p:cNvSpPr/>
          <p:nvPr/>
        </p:nvSpPr>
        <p:spPr>
          <a:xfrm>
            <a:off x="3352800" y="2971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5" name="椭圆 15384"/>
          <p:cNvSpPr/>
          <p:nvPr/>
        </p:nvSpPr>
        <p:spPr>
          <a:xfrm>
            <a:off x="3657600" y="2895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6" name="椭圆 15385"/>
          <p:cNvSpPr/>
          <p:nvPr/>
        </p:nvSpPr>
        <p:spPr>
          <a:xfrm>
            <a:off x="4114800" y="3657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7" name="椭圆 15386"/>
          <p:cNvSpPr/>
          <p:nvPr/>
        </p:nvSpPr>
        <p:spPr>
          <a:xfrm>
            <a:off x="4419600" y="2971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8" name="椭圆 15387"/>
          <p:cNvSpPr/>
          <p:nvPr/>
        </p:nvSpPr>
        <p:spPr>
          <a:xfrm>
            <a:off x="2743200" y="4953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9" name="椭圆 15388"/>
          <p:cNvSpPr/>
          <p:nvPr/>
        </p:nvSpPr>
        <p:spPr>
          <a:xfrm>
            <a:off x="3581400" y="55626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0" name="椭圆 15389"/>
          <p:cNvSpPr/>
          <p:nvPr/>
        </p:nvSpPr>
        <p:spPr>
          <a:xfrm>
            <a:off x="4191000" y="4953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1" name="椭圆 15390"/>
          <p:cNvSpPr/>
          <p:nvPr/>
        </p:nvSpPr>
        <p:spPr>
          <a:xfrm>
            <a:off x="4114800" y="55626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2" name="椭圆 15391"/>
          <p:cNvSpPr/>
          <p:nvPr/>
        </p:nvSpPr>
        <p:spPr>
          <a:xfrm>
            <a:off x="2743200" y="55626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3" name="椭圆 15392"/>
          <p:cNvSpPr/>
          <p:nvPr/>
        </p:nvSpPr>
        <p:spPr>
          <a:xfrm>
            <a:off x="3429000" y="4953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4" name="椭圆 15393"/>
          <p:cNvSpPr/>
          <p:nvPr/>
        </p:nvSpPr>
        <p:spPr>
          <a:xfrm>
            <a:off x="3124200" y="5334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5" name="椭圆 15394"/>
          <p:cNvSpPr/>
          <p:nvPr/>
        </p:nvSpPr>
        <p:spPr>
          <a:xfrm>
            <a:off x="3810000" y="51816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6" name="文本框 15395"/>
          <p:cNvSpPr txBox="1"/>
          <p:nvPr/>
        </p:nvSpPr>
        <p:spPr>
          <a:xfrm>
            <a:off x="1524000" y="2057400"/>
            <a:ext cx="671513" cy="493713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水</a:t>
            </a:r>
            <a:endParaRPr lang="zh-CN" altLang="en-US" sz="3200" b="1">
              <a:solidFill>
                <a:srgbClr val="66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97" name="文本框 15396"/>
          <p:cNvSpPr txBox="1"/>
          <p:nvPr/>
        </p:nvSpPr>
        <p:spPr>
          <a:xfrm>
            <a:off x="1739900" y="5257800"/>
            <a:ext cx="671513" cy="9112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酒精</a:t>
            </a:r>
            <a:endParaRPr lang="zh-CN" altLang="en-US" sz="3200" b="1">
              <a:solidFill>
                <a:srgbClr val="66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98" name="直接连接符 15397"/>
          <p:cNvSpPr/>
          <p:nvPr/>
        </p:nvSpPr>
        <p:spPr>
          <a:xfrm>
            <a:off x="2438400" y="2819400"/>
            <a:ext cx="3810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9" name="直接连接符 15398"/>
          <p:cNvSpPr/>
          <p:nvPr/>
        </p:nvSpPr>
        <p:spPr>
          <a:xfrm>
            <a:off x="2438400" y="4876800"/>
            <a:ext cx="609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0" name="文本框 15399"/>
          <p:cNvSpPr txBox="1"/>
          <p:nvPr/>
        </p:nvSpPr>
        <p:spPr>
          <a:xfrm>
            <a:off x="1670050" y="2628900"/>
            <a:ext cx="7683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100ml</a:t>
            </a:r>
            <a:endParaRPr lang="en-US" altLang="zh-CN" sz="18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01" name="文本框 15400"/>
          <p:cNvSpPr txBox="1"/>
          <p:nvPr/>
        </p:nvSpPr>
        <p:spPr>
          <a:xfrm>
            <a:off x="1670050" y="4724400"/>
            <a:ext cx="7683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100ml</a:t>
            </a:r>
            <a:endParaRPr lang="en-US" altLang="zh-CN" sz="18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02" name="直接连接符 15401"/>
          <p:cNvSpPr/>
          <p:nvPr/>
        </p:nvSpPr>
        <p:spPr>
          <a:xfrm>
            <a:off x="6172200" y="2743200"/>
            <a:ext cx="0" cy="25908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3" name="直接连接符 15402"/>
          <p:cNvSpPr/>
          <p:nvPr/>
        </p:nvSpPr>
        <p:spPr>
          <a:xfrm>
            <a:off x="6172200" y="5334000"/>
            <a:ext cx="2057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4" name="未知"/>
          <p:cNvSpPr/>
          <p:nvPr/>
        </p:nvSpPr>
        <p:spPr>
          <a:xfrm>
            <a:off x="8229600" y="2514600"/>
            <a:ext cx="152400" cy="152400"/>
          </a:xfrm>
          <a:custGeom>
            <a:avLst/>
            <a:gdLst/>
            <a:ahLst/>
            <a:cxnLst/>
            <a:pathLst>
              <a:path w="96" h="96">
                <a:moveTo>
                  <a:pt x="0" y="96"/>
                </a:moveTo>
                <a:cubicBezTo>
                  <a:pt x="40" y="56"/>
                  <a:pt x="80" y="16"/>
                  <a:pt x="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05" name="未知"/>
          <p:cNvSpPr/>
          <p:nvPr/>
        </p:nvSpPr>
        <p:spPr>
          <a:xfrm flipH="1">
            <a:off x="5943600" y="2514600"/>
            <a:ext cx="228600" cy="228600"/>
          </a:xfrm>
          <a:custGeom>
            <a:avLst/>
            <a:gdLst/>
            <a:ahLst/>
            <a:cxnLst/>
            <a:pathLst>
              <a:path w="96" h="96">
                <a:moveTo>
                  <a:pt x="0" y="96"/>
                </a:moveTo>
                <a:cubicBezTo>
                  <a:pt x="40" y="56"/>
                  <a:pt x="80" y="16"/>
                  <a:pt x="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06" name="直接连接符 15405"/>
          <p:cNvSpPr/>
          <p:nvPr/>
        </p:nvSpPr>
        <p:spPr>
          <a:xfrm flipV="1">
            <a:off x="8229600" y="2667000"/>
            <a:ext cx="0" cy="266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7" name="直接连接符 15406"/>
          <p:cNvSpPr/>
          <p:nvPr/>
        </p:nvSpPr>
        <p:spPr>
          <a:xfrm>
            <a:off x="5943600" y="3276600"/>
            <a:ext cx="228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8" name="直接连接符 15407"/>
          <p:cNvSpPr/>
          <p:nvPr/>
        </p:nvSpPr>
        <p:spPr>
          <a:xfrm>
            <a:off x="6172200" y="3505200"/>
            <a:ext cx="2057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9" name="文本框 15408"/>
          <p:cNvSpPr txBox="1"/>
          <p:nvPr/>
        </p:nvSpPr>
        <p:spPr>
          <a:xfrm>
            <a:off x="5181600" y="3062288"/>
            <a:ext cx="7683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200ml</a:t>
            </a:r>
            <a:endParaRPr lang="en-US" altLang="zh-CN" sz="18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10" name="椭圆 15409"/>
          <p:cNvSpPr/>
          <p:nvPr/>
        </p:nvSpPr>
        <p:spPr>
          <a:xfrm>
            <a:off x="6324600" y="3657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1" name="椭圆 15410"/>
          <p:cNvSpPr/>
          <p:nvPr/>
        </p:nvSpPr>
        <p:spPr>
          <a:xfrm>
            <a:off x="6248400" y="41148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2" name="椭圆 15411"/>
          <p:cNvSpPr/>
          <p:nvPr/>
        </p:nvSpPr>
        <p:spPr>
          <a:xfrm>
            <a:off x="7086600" y="3657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3" name="椭圆 15412"/>
          <p:cNvSpPr/>
          <p:nvPr/>
        </p:nvSpPr>
        <p:spPr>
          <a:xfrm>
            <a:off x="6248400" y="4419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4" name="椭圆 15413"/>
          <p:cNvSpPr/>
          <p:nvPr/>
        </p:nvSpPr>
        <p:spPr>
          <a:xfrm>
            <a:off x="6781800" y="50292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5" name="椭圆 15414"/>
          <p:cNvSpPr/>
          <p:nvPr/>
        </p:nvSpPr>
        <p:spPr>
          <a:xfrm>
            <a:off x="7848600" y="47244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6" name="椭圆 15415"/>
          <p:cNvSpPr/>
          <p:nvPr/>
        </p:nvSpPr>
        <p:spPr>
          <a:xfrm>
            <a:off x="7848600" y="39624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7" name="椭圆 15416"/>
          <p:cNvSpPr/>
          <p:nvPr/>
        </p:nvSpPr>
        <p:spPr>
          <a:xfrm>
            <a:off x="7924800" y="50292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8" name="椭圆 15417"/>
          <p:cNvSpPr/>
          <p:nvPr/>
        </p:nvSpPr>
        <p:spPr>
          <a:xfrm>
            <a:off x="7086600" y="50292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19" name="椭圆 15418"/>
          <p:cNvSpPr/>
          <p:nvPr/>
        </p:nvSpPr>
        <p:spPr>
          <a:xfrm>
            <a:off x="7086600" y="40386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0" name="椭圆 15419"/>
          <p:cNvSpPr/>
          <p:nvPr/>
        </p:nvSpPr>
        <p:spPr>
          <a:xfrm>
            <a:off x="7391400" y="46482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1" name="椭圆 15420"/>
          <p:cNvSpPr/>
          <p:nvPr/>
        </p:nvSpPr>
        <p:spPr>
          <a:xfrm>
            <a:off x="6477000" y="45720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2" name="椭圆 15421"/>
          <p:cNvSpPr/>
          <p:nvPr/>
        </p:nvSpPr>
        <p:spPr>
          <a:xfrm>
            <a:off x="7848600" y="3581400"/>
            <a:ext cx="228600" cy="2286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3" name="椭圆 15422"/>
          <p:cNvSpPr/>
          <p:nvPr/>
        </p:nvSpPr>
        <p:spPr>
          <a:xfrm>
            <a:off x="7467600" y="48768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4" name="椭圆 15423"/>
          <p:cNvSpPr/>
          <p:nvPr/>
        </p:nvSpPr>
        <p:spPr>
          <a:xfrm>
            <a:off x="7391400" y="37338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5" name="椭圆 15424"/>
          <p:cNvSpPr/>
          <p:nvPr/>
        </p:nvSpPr>
        <p:spPr>
          <a:xfrm>
            <a:off x="6553200" y="37338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6" name="椭圆 15425"/>
          <p:cNvSpPr/>
          <p:nvPr/>
        </p:nvSpPr>
        <p:spPr>
          <a:xfrm>
            <a:off x="6248400" y="48768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7" name="椭圆 15426"/>
          <p:cNvSpPr/>
          <p:nvPr/>
        </p:nvSpPr>
        <p:spPr>
          <a:xfrm>
            <a:off x="7239000" y="4191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8" name="椭圆 15427"/>
          <p:cNvSpPr/>
          <p:nvPr/>
        </p:nvSpPr>
        <p:spPr>
          <a:xfrm>
            <a:off x="6858000" y="4572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29" name="椭圆 15428"/>
          <p:cNvSpPr/>
          <p:nvPr/>
        </p:nvSpPr>
        <p:spPr>
          <a:xfrm>
            <a:off x="7772400" y="42672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30" name="椭圆 15429"/>
          <p:cNvSpPr/>
          <p:nvPr/>
        </p:nvSpPr>
        <p:spPr>
          <a:xfrm>
            <a:off x="6629400" y="4191000"/>
            <a:ext cx="457200" cy="381000"/>
          </a:xfrm>
          <a:prstGeom prst="ellipse">
            <a:avLst/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31" name="文本框 15430"/>
          <p:cNvSpPr txBox="1"/>
          <p:nvPr/>
        </p:nvSpPr>
        <p:spPr>
          <a:xfrm>
            <a:off x="6248400" y="5562600"/>
            <a:ext cx="23558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24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混合后的溶液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32" name="右大括号 15431"/>
          <p:cNvSpPr/>
          <p:nvPr/>
        </p:nvSpPr>
        <p:spPr>
          <a:xfrm>
            <a:off x="4876800" y="2971800"/>
            <a:ext cx="228600" cy="2438400"/>
          </a:xfrm>
          <a:prstGeom prst="rightBrace">
            <a:avLst>
              <a:gd name="adj1" fmla="val 88888"/>
              <a:gd name="adj2" fmla="val 50000"/>
            </a:avLst>
          </a:prstGeom>
          <a:noFill/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433" name="直接连接符 15432"/>
          <p:cNvSpPr/>
          <p:nvPr/>
        </p:nvSpPr>
        <p:spPr>
          <a:xfrm>
            <a:off x="5334000" y="4191000"/>
            <a:ext cx="533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sm" len="sm"/>
          </a:ln>
        </p:spPr>
      </p:sp>
      <p:sp>
        <p:nvSpPr>
          <p:cNvPr id="15434" name="文本框 15433"/>
          <p:cNvSpPr txBox="1"/>
          <p:nvPr/>
        </p:nvSpPr>
        <p:spPr>
          <a:xfrm>
            <a:off x="3924300" y="6165850"/>
            <a:ext cx="29527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100ml+100ml&lt;200ml</a:t>
            </a:r>
            <a:endParaRPr lang="en-US" altLang="zh-CN" sz="2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思考</a:t>
            </a:r>
            <a:endParaRPr lang="zh-CN" altLang="en-US"/>
          </a:p>
        </p:txBody>
      </p:sp>
      <p:sp>
        <p:nvSpPr>
          <p:cNvPr id="16387" name="文本占位符 16386"/>
          <p:cNvSpPr>
            <a:spLocks noGrp="1"/>
          </p:cNvSpPr>
          <p:nvPr>
            <p:ph type="body" idx="1"/>
          </p:nvPr>
        </p:nvSpPr>
        <p:spPr>
          <a:xfrm>
            <a:off x="539750" y="2349500"/>
            <a:ext cx="8280400" cy="792163"/>
          </a:xfrm>
        </p:spPr>
        <p:txBody>
          <a:bodyPr/>
          <a:p>
            <a:pPr>
              <a:lnSpc>
                <a:spcPct val="80000"/>
              </a:lnSpc>
            </a:pPr>
            <a:r>
              <a:rPr lang="en-US" altLang="zh-CN" b="1">
                <a:solidFill>
                  <a:schemeClr val="tx2"/>
                </a:solidFill>
              </a:rPr>
              <a:t>1</a:t>
            </a:r>
            <a:r>
              <a:rPr lang="zh-CN" altLang="en-US" b="1">
                <a:solidFill>
                  <a:schemeClr val="tx2"/>
                </a:solidFill>
              </a:rPr>
              <a:t>、物质三态的体积为何不一样？为什么气体容易压缩，液体、固体不容易压缩？</a:t>
            </a:r>
            <a:endParaRPr lang="zh-CN" altLang="en-US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zh-CN" altLang="en-US" b="1">
              <a:solidFill>
                <a:schemeClr val="tx2"/>
              </a:solidFill>
            </a:endParaRPr>
          </a:p>
        </p:txBody>
      </p:sp>
      <p:sp>
        <p:nvSpPr>
          <p:cNvPr id="16388" name="文本框 16387"/>
          <p:cNvSpPr txBox="1"/>
          <p:nvPr/>
        </p:nvSpPr>
        <p:spPr>
          <a:xfrm>
            <a:off x="931863" y="4572000"/>
            <a:ext cx="61214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、物体为何都有热胀冷缩现象？</a:t>
            </a:r>
            <a:endParaRPr lang="zh-CN" altLang="en-US" sz="32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1042988" y="3284538"/>
            <a:ext cx="7935912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因为它们分子间的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不同。气体分子间的</a:t>
            </a:r>
            <a:endParaRPr lang="zh-CN" altLang="en-US" sz="32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间隔大，液体、固体间的间隔小</a:t>
            </a:r>
            <a:r>
              <a:rPr lang="zh-CN" altLang="en-US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1116013" y="5268913"/>
            <a:ext cx="7119937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因为受热时分子间的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变大，遇冷时</a:t>
            </a:r>
            <a:endParaRPr lang="zh-CN" altLang="en-US" sz="32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分子间的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变小。</a:t>
            </a:r>
            <a:endParaRPr lang="zh-CN" altLang="en-US" sz="32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391" name="图片 16390" descr="f0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0" y="381000"/>
            <a:ext cx="1106488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xfrm>
            <a:off x="-104775" y="549275"/>
            <a:ext cx="8205788" cy="1081088"/>
          </a:xfrm>
        </p:spPr>
        <p:txBody>
          <a:bodyPr anchor="ctr"/>
          <a:p>
            <a:r>
              <a:rPr lang="zh-CN" altLang="en-US" sz="4000" b="1" dirty="0">
                <a:solidFill>
                  <a:schemeClr val="tx1"/>
                </a:solidFill>
                <a:sym typeface="Arial" panose="020B0604020202020204" pitchFamily="34" charset="0"/>
              </a:rPr>
              <a:t>一</a:t>
            </a:r>
            <a:r>
              <a:rPr lang="zh-CN" altLang="en-US" sz="4000" b="1" dirty="0">
                <a:solidFill>
                  <a:schemeClr val="tx1"/>
                </a:solidFill>
              </a:rPr>
              <a:t>、物质由微观粒子构成</a:t>
            </a:r>
            <a:br>
              <a:rPr lang="zh-CN" altLang="en-US" sz="4000" b="1" dirty="0">
                <a:solidFill>
                  <a:schemeClr val="tx1"/>
                </a:solidFill>
              </a:rPr>
            </a:br>
            <a:r>
              <a:rPr lang="zh-CN" altLang="en-US" b="1" dirty="0"/>
              <a:t>1.分子和原子是真实存在的</a:t>
            </a:r>
            <a:br>
              <a:rPr lang="zh-CN" altLang="en-US" b="1" dirty="0"/>
            </a:br>
            <a:r>
              <a:rPr lang="zh-CN" altLang="en-US" sz="4000" dirty="0">
                <a:solidFill>
                  <a:schemeClr val="tx1"/>
                </a:solidFill>
              </a:rPr>
              <a:t>2.</a:t>
            </a:r>
            <a:r>
              <a:rPr lang="zh-CN" altLang="en-US" sz="4000" b="1" dirty="0">
                <a:solidFill>
                  <a:schemeClr val="tx1"/>
                </a:solidFill>
                <a:sym typeface="Arial" panose="020B0604020202020204" pitchFamily="34" charset="0"/>
              </a:rPr>
              <a:t>分子</a:t>
            </a:r>
            <a:r>
              <a:rPr lang="zh-CN" altLang="en-US" sz="4000" b="1" dirty="0">
                <a:solidFill>
                  <a:schemeClr val="tx1"/>
                </a:solidFill>
              </a:rPr>
              <a:t>的性质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539750" y="1989138"/>
            <a:ext cx="69119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⑴分子的质量和体积都很小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539750" y="2638425"/>
            <a:ext cx="51847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⑵分子在不断地运动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7413" name="图片 17412" descr="ZW_020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88" y="5949950"/>
            <a:ext cx="1219200" cy="708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4" name="文本框 17413"/>
          <p:cNvSpPr txBox="1"/>
          <p:nvPr/>
        </p:nvSpPr>
        <p:spPr>
          <a:xfrm>
            <a:off x="1044575" y="3357563"/>
            <a:ext cx="57610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温度升高</a:t>
            </a: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运动速率加快</a:t>
            </a: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en-US" altLang="zh-CN" sz="40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5" name="文本框 17414"/>
          <p:cNvSpPr txBox="1"/>
          <p:nvPr/>
        </p:nvSpPr>
        <p:spPr>
          <a:xfrm>
            <a:off x="611188" y="4078288"/>
            <a:ext cx="43211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⑶分子间有间隔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6" name="文本框 17415"/>
          <p:cNvSpPr txBox="1"/>
          <p:nvPr/>
        </p:nvSpPr>
        <p:spPr>
          <a:xfrm>
            <a:off x="1044575" y="4797425"/>
            <a:ext cx="69024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温度升高</a:t>
            </a: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间隔变大</a:t>
            </a: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  <a:r>
              <a:rPr lang="zh-CN" altLang="en-US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压强增大</a:t>
            </a: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endParaRPr lang="en-US" altLang="zh-CN" sz="40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间隔变小</a:t>
            </a:r>
            <a:r>
              <a:rPr lang="en-US" altLang="zh-CN" sz="4000" b="1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en-US" altLang="zh-CN" sz="40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>
          <a:xfrm>
            <a:off x="395288" y="260350"/>
            <a:ext cx="8497887" cy="1462088"/>
          </a:xfrm>
        </p:spPr>
        <p:txBody>
          <a:bodyPr anchor="ctr"/>
          <a:p>
            <a:r>
              <a:rPr lang="zh-CN" altLang="en-US" sz="3600" b="1" dirty="0">
                <a:solidFill>
                  <a:schemeClr val="tx1"/>
                </a:solidFill>
              </a:rPr>
              <a:t>1.用分子的观点解释（</a:t>
            </a:r>
            <a:r>
              <a:rPr lang="zh-CN" altLang="en-US" sz="3200" b="1" dirty="0">
                <a:solidFill>
                  <a:schemeClr val="tx1"/>
                </a:solidFill>
              </a:rPr>
              <a:t>由分子构成的物质</a:t>
            </a:r>
            <a:r>
              <a:rPr lang="zh-CN" altLang="en-US" sz="3600" b="1" dirty="0">
                <a:solidFill>
                  <a:schemeClr val="tx1"/>
                </a:solidFill>
              </a:rPr>
              <a:t>）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xfrm>
            <a:off x="250825" y="1412875"/>
            <a:ext cx="4249738" cy="2635250"/>
          </a:xfrm>
        </p:spPr>
        <p:txBody>
          <a:bodyPr/>
          <a:p>
            <a:pPr>
              <a:buNone/>
            </a:pPr>
            <a:r>
              <a:rPr lang="zh-CN" altLang="en-US" b="1"/>
              <a:t>⑴ </a:t>
            </a:r>
            <a:r>
              <a:rPr lang="zh-CN" altLang="en-US" sz="3600" b="1"/>
              <a:t>     </a:t>
            </a:r>
            <a:r>
              <a:rPr lang="zh-CN" altLang="en-US" b="1"/>
              <a:t>物理变化：</a:t>
            </a:r>
            <a:endParaRPr lang="zh-CN" altLang="en-US" b="1"/>
          </a:p>
          <a:p>
            <a:pPr>
              <a:buNone/>
            </a:pPr>
            <a:endParaRPr lang="zh-CN" altLang="en-US" sz="3600" b="1"/>
          </a:p>
          <a:p>
            <a:pPr>
              <a:buNone/>
            </a:pPr>
            <a:r>
              <a:rPr lang="zh-CN" altLang="en-US" b="1"/>
              <a:t>　       化学变化：</a:t>
            </a:r>
            <a:endParaRPr lang="zh-CN" altLang="en-US" b="1"/>
          </a:p>
        </p:txBody>
      </p:sp>
      <p:sp>
        <p:nvSpPr>
          <p:cNvPr id="18436" name="左大括号 18435"/>
          <p:cNvSpPr/>
          <p:nvPr/>
        </p:nvSpPr>
        <p:spPr>
          <a:xfrm>
            <a:off x="1036638" y="1700213"/>
            <a:ext cx="439737" cy="1346200"/>
          </a:xfrm>
          <a:prstGeom prst="leftBrace">
            <a:avLst>
              <a:gd name="adj1" fmla="val 25511"/>
              <a:gd name="adj2" fmla="val 50000"/>
            </a:avLst>
          </a:prstGeom>
          <a:noFill/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>
              <a:spcBef>
                <a:spcPct val="0"/>
              </a:spcBef>
            </a:pP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文本框 18436"/>
          <p:cNvSpPr txBox="1"/>
          <p:nvPr/>
        </p:nvSpPr>
        <p:spPr>
          <a:xfrm>
            <a:off x="323850" y="4005263"/>
            <a:ext cx="3162300" cy="15541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混合物：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            纯净物：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8" name="左大括号 18437"/>
          <p:cNvSpPr/>
          <p:nvPr/>
        </p:nvSpPr>
        <p:spPr>
          <a:xfrm>
            <a:off x="1114425" y="4149725"/>
            <a:ext cx="433388" cy="1295400"/>
          </a:xfrm>
          <a:prstGeom prst="leftBrace">
            <a:avLst>
              <a:gd name="adj1" fmla="val 24908"/>
              <a:gd name="adj2" fmla="val 50000"/>
            </a:avLst>
          </a:prstGeom>
          <a:noFill/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8439" name="文本框 18438"/>
          <p:cNvSpPr txBox="1"/>
          <p:nvPr/>
        </p:nvSpPr>
        <p:spPr>
          <a:xfrm>
            <a:off x="250825" y="393382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⑵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0" name="文本框 18439"/>
          <p:cNvSpPr txBox="1"/>
          <p:nvPr/>
        </p:nvSpPr>
        <p:spPr>
          <a:xfrm>
            <a:off x="3524250" y="4002088"/>
            <a:ext cx="38417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由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不同种分子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构成。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1" name="文本框 18440"/>
          <p:cNvSpPr txBox="1"/>
          <p:nvPr/>
        </p:nvSpPr>
        <p:spPr>
          <a:xfrm>
            <a:off x="3571875" y="4941888"/>
            <a:ext cx="3435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由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同种分子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构成。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2" name="文本框 18441"/>
          <p:cNvSpPr txBox="1"/>
          <p:nvPr/>
        </p:nvSpPr>
        <p:spPr>
          <a:xfrm>
            <a:off x="3482975" y="1425575"/>
            <a:ext cx="5173663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分子本身没有发生变化，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只 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 是分子间的间隔发生变化。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3" name="文本框 18442"/>
          <p:cNvSpPr txBox="1"/>
          <p:nvPr/>
        </p:nvSpPr>
        <p:spPr>
          <a:xfrm>
            <a:off x="3492500" y="2708275"/>
            <a:ext cx="4319588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分子本身发生变化 ，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生成新 的分子。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4" name="文本框 18443"/>
          <p:cNvSpPr txBox="1"/>
          <p:nvPr/>
        </p:nvSpPr>
        <p:spPr>
          <a:xfrm>
            <a:off x="827088" y="0"/>
            <a:ext cx="55594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二、分子可以分为原子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1" grpId="0"/>
      <p:bldP spid="18442" grpId="0"/>
      <p:bldP spid="184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框 19457"/>
          <p:cNvSpPr txBox="1"/>
          <p:nvPr/>
        </p:nvSpPr>
        <p:spPr>
          <a:xfrm>
            <a:off x="1187450" y="633413"/>
            <a:ext cx="81534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根据下列的图形给物质分类（混合物、纯净物）：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9459" name="组合 19458"/>
          <p:cNvGrpSpPr/>
          <p:nvPr/>
        </p:nvGrpSpPr>
        <p:grpSpPr>
          <a:xfrm>
            <a:off x="1447800" y="1981200"/>
            <a:ext cx="2133600" cy="1143000"/>
            <a:chOff x="0" y="0"/>
            <a:chExt cx="960" cy="528"/>
          </a:xfrm>
        </p:grpSpPr>
        <p:sp>
          <p:nvSpPr>
            <p:cNvPr id="19460" name="矩形 19459"/>
            <p:cNvSpPr/>
            <p:nvPr/>
          </p:nvSpPr>
          <p:spPr>
            <a:xfrm>
              <a:off x="0" y="0"/>
              <a:ext cx="960" cy="528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9461" name="组合 19460"/>
            <p:cNvGrpSpPr/>
            <p:nvPr/>
          </p:nvGrpSpPr>
          <p:grpSpPr>
            <a:xfrm>
              <a:off x="672" y="288"/>
              <a:ext cx="288" cy="240"/>
              <a:chOff x="0" y="0"/>
              <a:chExt cx="288" cy="240"/>
            </a:xfrm>
          </p:grpSpPr>
          <p:sp>
            <p:nvSpPr>
              <p:cNvPr id="19462" name="椭圆 19461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63" name="椭圆 19462"/>
              <p:cNvSpPr/>
              <p:nvPr/>
            </p:nvSpPr>
            <p:spPr>
              <a:xfrm>
                <a:off x="192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64" name="椭圆 19463"/>
              <p:cNvSpPr/>
              <p:nvPr/>
            </p:nvSpPr>
            <p:spPr>
              <a:xfrm>
                <a:off x="144" y="144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65" name="组合 19464"/>
            <p:cNvGrpSpPr/>
            <p:nvPr/>
          </p:nvGrpSpPr>
          <p:grpSpPr>
            <a:xfrm>
              <a:off x="336" y="288"/>
              <a:ext cx="288" cy="240"/>
              <a:chOff x="0" y="0"/>
              <a:chExt cx="288" cy="240"/>
            </a:xfrm>
          </p:grpSpPr>
          <p:sp>
            <p:nvSpPr>
              <p:cNvPr id="19466" name="椭圆 19465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67" name="椭圆 19466"/>
              <p:cNvSpPr/>
              <p:nvPr/>
            </p:nvSpPr>
            <p:spPr>
              <a:xfrm>
                <a:off x="192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68" name="椭圆 19467"/>
              <p:cNvSpPr/>
              <p:nvPr/>
            </p:nvSpPr>
            <p:spPr>
              <a:xfrm>
                <a:off x="144" y="144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69" name="组合 19468"/>
            <p:cNvGrpSpPr/>
            <p:nvPr/>
          </p:nvGrpSpPr>
          <p:grpSpPr>
            <a:xfrm>
              <a:off x="48" y="288"/>
              <a:ext cx="288" cy="240"/>
              <a:chOff x="0" y="0"/>
              <a:chExt cx="288" cy="240"/>
            </a:xfrm>
          </p:grpSpPr>
          <p:sp>
            <p:nvSpPr>
              <p:cNvPr id="19470" name="椭圆 19469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71" name="椭圆 19470"/>
              <p:cNvSpPr/>
              <p:nvPr/>
            </p:nvSpPr>
            <p:spPr>
              <a:xfrm>
                <a:off x="192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72" name="椭圆 19471"/>
              <p:cNvSpPr/>
              <p:nvPr/>
            </p:nvSpPr>
            <p:spPr>
              <a:xfrm>
                <a:off x="144" y="144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73" name="组合 19472"/>
            <p:cNvGrpSpPr/>
            <p:nvPr/>
          </p:nvGrpSpPr>
          <p:grpSpPr>
            <a:xfrm>
              <a:off x="672" y="0"/>
              <a:ext cx="288" cy="240"/>
              <a:chOff x="0" y="0"/>
              <a:chExt cx="288" cy="240"/>
            </a:xfrm>
          </p:grpSpPr>
          <p:sp>
            <p:nvSpPr>
              <p:cNvPr id="19474" name="椭圆 19473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75" name="椭圆 19474"/>
              <p:cNvSpPr/>
              <p:nvPr/>
            </p:nvSpPr>
            <p:spPr>
              <a:xfrm>
                <a:off x="192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76" name="椭圆 19475"/>
              <p:cNvSpPr/>
              <p:nvPr/>
            </p:nvSpPr>
            <p:spPr>
              <a:xfrm>
                <a:off x="144" y="144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77" name="组合 19476"/>
            <p:cNvGrpSpPr/>
            <p:nvPr/>
          </p:nvGrpSpPr>
          <p:grpSpPr>
            <a:xfrm>
              <a:off x="0" y="0"/>
              <a:ext cx="288" cy="240"/>
              <a:chOff x="0" y="0"/>
              <a:chExt cx="288" cy="240"/>
            </a:xfrm>
          </p:grpSpPr>
          <p:sp>
            <p:nvSpPr>
              <p:cNvPr id="19478" name="椭圆 19477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79" name="椭圆 19478"/>
              <p:cNvSpPr/>
              <p:nvPr/>
            </p:nvSpPr>
            <p:spPr>
              <a:xfrm>
                <a:off x="192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80" name="椭圆 19479"/>
              <p:cNvSpPr/>
              <p:nvPr/>
            </p:nvSpPr>
            <p:spPr>
              <a:xfrm>
                <a:off x="144" y="144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81" name="组合 19480"/>
            <p:cNvGrpSpPr/>
            <p:nvPr/>
          </p:nvGrpSpPr>
          <p:grpSpPr>
            <a:xfrm>
              <a:off x="336" y="0"/>
              <a:ext cx="288" cy="240"/>
              <a:chOff x="0" y="0"/>
              <a:chExt cx="288" cy="240"/>
            </a:xfrm>
          </p:grpSpPr>
          <p:sp>
            <p:nvSpPr>
              <p:cNvPr id="19482" name="椭圆 19481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83" name="椭圆 19482"/>
              <p:cNvSpPr/>
              <p:nvPr/>
            </p:nvSpPr>
            <p:spPr>
              <a:xfrm>
                <a:off x="192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84" name="椭圆 19483"/>
              <p:cNvSpPr/>
              <p:nvPr/>
            </p:nvSpPr>
            <p:spPr>
              <a:xfrm>
                <a:off x="144" y="144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9485" name="组合 19484"/>
          <p:cNvGrpSpPr/>
          <p:nvPr/>
        </p:nvGrpSpPr>
        <p:grpSpPr>
          <a:xfrm>
            <a:off x="5029200" y="1981200"/>
            <a:ext cx="2057400" cy="1143000"/>
            <a:chOff x="0" y="0"/>
            <a:chExt cx="960" cy="528"/>
          </a:xfrm>
        </p:grpSpPr>
        <p:sp>
          <p:nvSpPr>
            <p:cNvPr id="19486" name="矩形 19485"/>
            <p:cNvSpPr/>
            <p:nvPr/>
          </p:nvSpPr>
          <p:spPr>
            <a:xfrm>
              <a:off x="0" y="0"/>
              <a:ext cx="960" cy="52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9487" name="组合 19486"/>
            <p:cNvGrpSpPr/>
            <p:nvPr/>
          </p:nvGrpSpPr>
          <p:grpSpPr>
            <a:xfrm>
              <a:off x="96" y="384"/>
              <a:ext cx="192" cy="96"/>
              <a:chOff x="0" y="0"/>
              <a:chExt cx="192" cy="96"/>
            </a:xfrm>
          </p:grpSpPr>
          <p:sp>
            <p:nvSpPr>
              <p:cNvPr id="19488" name="椭圆 19487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89" name="椭圆 19488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90" name="组合 19489"/>
            <p:cNvGrpSpPr/>
            <p:nvPr/>
          </p:nvGrpSpPr>
          <p:grpSpPr>
            <a:xfrm>
              <a:off x="576" y="192"/>
              <a:ext cx="192" cy="96"/>
              <a:chOff x="0" y="0"/>
              <a:chExt cx="192" cy="96"/>
            </a:xfrm>
          </p:grpSpPr>
          <p:sp>
            <p:nvSpPr>
              <p:cNvPr id="19491" name="椭圆 19490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92" name="椭圆 19491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93" name="组合 19492"/>
            <p:cNvGrpSpPr/>
            <p:nvPr/>
          </p:nvGrpSpPr>
          <p:grpSpPr>
            <a:xfrm>
              <a:off x="384" y="384"/>
              <a:ext cx="192" cy="96"/>
              <a:chOff x="0" y="0"/>
              <a:chExt cx="192" cy="96"/>
            </a:xfrm>
          </p:grpSpPr>
          <p:sp>
            <p:nvSpPr>
              <p:cNvPr id="19494" name="椭圆 19493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95" name="椭圆 19494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96" name="组合 19495"/>
            <p:cNvGrpSpPr/>
            <p:nvPr/>
          </p:nvGrpSpPr>
          <p:grpSpPr>
            <a:xfrm>
              <a:off x="720" y="48"/>
              <a:ext cx="192" cy="96"/>
              <a:chOff x="0" y="0"/>
              <a:chExt cx="192" cy="96"/>
            </a:xfrm>
          </p:grpSpPr>
          <p:sp>
            <p:nvSpPr>
              <p:cNvPr id="19497" name="椭圆 19496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98" name="椭圆 19497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99" name="组合 19498"/>
            <p:cNvGrpSpPr/>
            <p:nvPr/>
          </p:nvGrpSpPr>
          <p:grpSpPr>
            <a:xfrm>
              <a:off x="192" y="240"/>
              <a:ext cx="192" cy="96"/>
              <a:chOff x="0" y="0"/>
              <a:chExt cx="192" cy="96"/>
            </a:xfrm>
          </p:grpSpPr>
          <p:sp>
            <p:nvSpPr>
              <p:cNvPr id="19500" name="椭圆 19499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01" name="椭圆 19500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02" name="组合 19501"/>
            <p:cNvGrpSpPr/>
            <p:nvPr/>
          </p:nvGrpSpPr>
          <p:grpSpPr>
            <a:xfrm>
              <a:off x="720" y="384"/>
              <a:ext cx="192" cy="96"/>
              <a:chOff x="0" y="0"/>
              <a:chExt cx="192" cy="96"/>
            </a:xfrm>
          </p:grpSpPr>
          <p:sp>
            <p:nvSpPr>
              <p:cNvPr id="19503" name="椭圆 19502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04" name="椭圆 19503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05" name="组合 19504"/>
            <p:cNvGrpSpPr/>
            <p:nvPr/>
          </p:nvGrpSpPr>
          <p:grpSpPr>
            <a:xfrm>
              <a:off x="96" y="48"/>
              <a:ext cx="192" cy="96"/>
              <a:chOff x="0" y="0"/>
              <a:chExt cx="192" cy="96"/>
            </a:xfrm>
          </p:grpSpPr>
          <p:sp>
            <p:nvSpPr>
              <p:cNvPr id="19506" name="椭圆 19505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07" name="椭圆 19506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08" name="组合 19507"/>
            <p:cNvGrpSpPr/>
            <p:nvPr/>
          </p:nvGrpSpPr>
          <p:grpSpPr>
            <a:xfrm>
              <a:off x="384" y="48"/>
              <a:ext cx="192" cy="96"/>
              <a:chOff x="0" y="0"/>
              <a:chExt cx="192" cy="96"/>
            </a:xfrm>
          </p:grpSpPr>
          <p:sp>
            <p:nvSpPr>
              <p:cNvPr id="19509" name="椭圆 19508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10" name="椭圆 19509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9511" name="组合 19510"/>
          <p:cNvGrpSpPr/>
          <p:nvPr/>
        </p:nvGrpSpPr>
        <p:grpSpPr>
          <a:xfrm>
            <a:off x="5029200" y="4191000"/>
            <a:ext cx="2133600" cy="1219200"/>
            <a:chOff x="0" y="0"/>
            <a:chExt cx="960" cy="528"/>
          </a:xfrm>
        </p:grpSpPr>
        <p:sp>
          <p:nvSpPr>
            <p:cNvPr id="19512" name="矩形 19511"/>
            <p:cNvSpPr/>
            <p:nvPr/>
          </p:nvSpPr>
          <p:spPr>
            <a:xfrm>
              <a:off x="0" y="0"/>
              <a:ext cx="960" cy="52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9513" name="组合 19512"/>
            <p:cNvGrpSpPr/>
            <p:nvPr/>
          </p:nvGrpSpPr>
          <p:grpSpPr>
            <a:xfrm>
              <a:off x="720" y="288"/>
              <a:ext cx="240" cy="240"/>
              <a:chOff x="0" y="0"/>
              <a:chExt cx="240" cy="240"/>
            </a:xfrm>
          </p:grpSpPr>
          <p:sp>
            <p:nvSpPr>
              <p:cNvPr id="19514" name="椭圆 19513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15" name="椭圆 19514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16" name="组合 19515"/>
            <p:cNvGrpSpPr/>
            <p:nvPr/>
          </p:nvGrpSpPr>
          <p:grpSpPr>
            <a:xfrm>
              <a:off x="480" y="0"/>
              <a:ext cx="240" cy="240"/>
              <a:chOff x="0" y="0"/>
              <a:chExt cx="240" cy="240"/>
            </a:xfrm>
          </p:grpSpPr>
          <p:sp>
            <p:nvSpPr>
              <p:cNvPr id="19517" name="椭圆 19516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18" name="椭圆 19517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19" name="组合 19518"/>
            <p:cNvGrpSpPr/>
            <p:nvPr/>
          </p:nvGrpSpPr>
          <p:grpSpPr>
            <a:xfrm>
              <a:off x="0" y="288"/>
              <a:ext cx="240" cy="240"/>
              <a:chOff x="0" y="0"/>
              <a:chExt cx="240" cy="240"/>
            </a:xfrm>
          </p:grpSpPr>
          <p:sp>
            <p:nvSpPr>
              <p:cNvPr id="19520" name="椭圆 19519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21" name="椭圆 19520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22" name="组合 19521"/>
            <p:cNvGrpSpPr/>
            <p:nvPr/>
          </p:nvGrpSpPr>
          <p:grpSpPr>
            <a:xfrm>
              <a:off x="480" y="288"/>
              <a:ext cx="240" cy="240"/>
              <a:chOff x="0" y="0"/>
              <a:chExt cx="240" cy="240"/>
            </a:xfrm>
          </p:grpSpPr>
          <p:sp>
            <p:nvSpPr>
              <p:cNvPr id="19523" name="椭圆 19522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24" name="椭圆 19523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25" name="组合 19524"/>
            <p:cNvGrpSpPr/>
            <p:nvPr/>
          </p:nvGrpSpPr>
          <p:grpSpPr>
            <a:xfrm>
              <a:off x="240" y="288"/>
              <a:ext cx="240" cy="240"/>
              <a:chOff x="0" y="0"/>
              <a:chExt cx="240" cy="240"/>
            </a:xfrm>
          </p:grpSpPr>
          <p:sp>
            <p:nvSpPr>
              <p:cNvPr id="19526" name="椭圆 19525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27" name="椭圆 19526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28" name="组合 19527"/>
            <p:cNvGrpSpPr/>
            <p:nvPr/>
          </p:nvGrpSpPr>
          <p:grpSpPr>
            <a:xfrm>
              <a:off x="720" y="0"/>
              <a:ext cx="240" cy="240"/>
              <a:chOff x="0" y="0"/>
              <a:chExt cx="240" cy="240"/>
            </a:xfrm>
          </p:grpSpPr>
          <p:sp>
            <p:nvSpPr>
              <p:cNvPr id="19529" name="椭圆 19528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30" name="椭圆 19529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31" name="组合 19530"/>
            <p:cNvGrpSpPr/>
            <p:nvPr/>
          </p:nvGrpSpPr>
          <p:grpSpPr>
            <a:xfrm>
              <a:off x="0" y="0"/>
              <a:ext cx="240" cy="240"/>
              <a:chOff x="0" y="0"/>
              <a:chExt cx="240" cy="240"/>
            </a:xfrm>
          </p:grpSpPr>
          <p:sp>
            <p:nvSpPr>
              <p:cNvPr id="19532" name="椭圆 19531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33" name="椭圆 19532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34" name="组合 19533"/>
            <p:cNvGrpSpPr/>
            <p:nvPr/>
          </p:nvGrpSpPr>
          <p:grpSpPr>
            <a:xfrm>
              <a:off x="240" y="0"/>
              <a:ext cx="240" cy="240"/>
              <a:chOff x="0" y="0"/>
              <a:chExt cx="240" cy="240"/>
            </a:xfrm>
          </p:grpSpPr>
          <p:sp>
            <p:nvSpPr>
              <p:cNvPr id="19535" name="椭圆 19534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36" name="椭圆 19535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9537" name="组合 19536"/>
          <p:cNvGrpSpPr/>
          <p:nvPr/>
        </p:nvGrpSpPr>
        <p:grpSpPr>
          <a:xfrm>
            <a:off x="1524000" y="4191000"/>
            <a:ext cx="2133600" cy="1219200"/>
            <a:chOff x="0" y="0"/>
            <a:chExt cx="960" cy="528"/>
          </a:xfrm>
        </p:grpSpPr>
        <p:sp>
          <p:nvSpPr>
            <p:cNvPr id="19538" name="矩形 19537"/>
            <p:cNvSpPr/>
            <p:nvPr/>
          </p:nvSpPr>
          <p:spPr>
            <a:xfrm>
              <a:off x="0" y="0"/>
              <a:ext cx="960" cy="52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9539" name="组合 19538"/>
            <p:cNvGrpSpPr/>
            <p:nvPr/>
          </p:nvGrpSpPr>
          <p:grpSpPr>
            <a:xfrm>
              <a:off x="384" y="288"/>
              <a:ext cx="240" cy="240"/>
              <a:chOff x="0" y="0"/>
              <a:chExt cx="240" cy="240"/>
            </a:xfrm>
          </p:grpSpPr>
          <p:sp>
            <p:nvSpPr>
              <p:cNvPr id="19540" name="椭圆 19539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41" name="椭圆 19540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42" name="组合 19541"/>
            <p:cNvGrpSpPr/>
            <p:nvPr/>
          </p:nvGrpSpPr>
          <p:grpSpPr>
            <a:xfrm>
              <a:off x="0" y="0"/>
              <a:ext cx="240" cy="240"/>
              <a:chOff x="0" y="0"/>
              <a:chExt cx="240" cy="240"/>
            </a:xfrm>
          </p:grpSpPr>
          <p:sp>
            <p:nvSpPr>
              <p:cNvPr id="19543" name="椭圆 19542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44" name="椭圆 19543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45" name="组合 19544"/>
            <p:cNvGrpSpPr/>
            <p:nvPr/>
          </p:nvGrpSpPr>
          <p:grpSpPr>
            <a:xfrm>
              <a:off x="672" y="0"/>
              <a:ext cx="240" cy="240"/>
              <a:chOff x="0" y="0"/>
              <a:chExt cx="240" cy="240"/>
            </a:xfrm>
          </p:grpSpPr>
          <p:sp>
            <p:nvSpPr>
              <p:cNvPr id="19546" name="椭圆 19545"/>
              <p:cNvSpPr/>
              <p:nvPr/>
            </p:nvSpPr>
            <p:spPr>
              <a:xfrm>
                <a:off x="0" y="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47" name="椭圆 19546"/>
              <p:cNvSpPr/>
              <p:nvPr/>
            </p:nvSpPr>
            <p:spPr>
              <a:xfrm>
                <a:off x="96" y="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48" name="组合 19547"/>
            <p:cNvGrpSpPr/>
            <p:nvPr/>
          </p:nvGrpSpPr>
          <p:grpSpPr>
            <a:xfrm>
              <a:off x="48" y="336"/>
              <a:ext cx="192" cy="96"/>
              <a:chOff x="0" y="0"/>
              <a:chExt cx="192" cy="96"/>
            </a:xfrm>
          </p:grpSpPr>
          <p:sp>
            <p:nvSpPr>
              <p:cNvPr id="19549" name="椭圆 19548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50" name="椭圆 19549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51" name="组合 19550"/>
            <p:cNvGrpSpPr/>
            <p:nvPr/>
          </p:nvGrpSpPr>
          <p:grpSpPr>
            <a:xfrm>
              <a:off x="672" y="336"/>
              <a:ext cx="192" cy="96"/>
              <a:chOff x="0" y="0"/>
              <a:chExt cx="192" cy="96"/>
            </a:xfrm>
          </p:grpSpPr>
          <p:sp>
            <p:nvSpPr>
              <p:cNvPr id="19552" name="椭圆 19551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53" name="椭圆 19552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554" name="组合 19553"/>
            <p:cNvGrpSpPr/>
            <p:nvPr/>
          </p:nvGrpSpPr>
          <p:grpSpPr>
            <a:xfrm>
              <a:off x="384" y="96"/>
              <a:ext cx="192" cy="96"/>
              <a:chOff x="0" y="0"/>
              <a:chExt cx="192" cy="96"/>
            </a:xfrm>
          </p:grpSpPr>
          <p:sp>
            <p:nvSpPr>
              <p:cNvPr id="19555" name="椭圆 19554"/>
              <p:cNvSpPr/>
              <p:nvPr/>
            </p:nvSpPr>
            <p:spPr>
              <a:xfrm>
                <a:off x="0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556" name="椭圆 19555"/>
              <p:cNvSpPr/>
              <p:nvPr/>
            </p:nvSpPr>
            <p:spPr>
              <a:xfrm>
                <a:off x="96" y="0"/>
                <a:ext cx="96" cy="96"/>
              </a:xfrm>
              <a:prstGeom prst="ellipse">
                <a:avLst/>
              </a:prstGeom>
              <a:solidFill>
                <a:srgbClr val="D41DE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9557" name="直接连接符 19556"/>
          <p:cNvSpPr/>
          <p:nvPr/>
        </p:nvSpPr>
        <p:spPr>
          <a:xfrm>
            <a:off x="1447800" y="6019800"/>
            <a:ext cx="2362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58" name="直接连接符 19557"/>
          <p:cNvSpPr/>
          <p:nvPr/>
        </p:nvSpPr>
        <p:spPr>
          <a:xfrm>
            <a:off x="1371600" y="3810000"/>
            <a:ext cx="2362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59" name="直接连接符 19558"/>
          <p:cNvSpPr/>
          <p:nvPr/>
        </p:nvSpPr>
        <p:spPr>
          <a:xfrm>
            <a:off x="4953000" y="3810000"/>
            <a:ext cx="2362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60" name="直接连接符 19559"/>
          <p:cNvSpPr/>
          <p:nvPr/>
        </p:nvSpPr>
        <p:spPr>
          <a:xfrm>
            <a:off x="5029200" y="6019800"/>
            <a:ext cx="2362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61" name="文本框 19560"/>
          <p:cNvSpPr txBox="1"/>
          <p:nvPr/>
        </p:nvSpPr>
        <p:spPr>
          <a:xfrm>
            <a:off x="990600" y="3276600"/>
            <a:ext cx="3200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纯净物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2" name="文本框 19561"/>
          <p:cNvSpPr txBox="1"/>
          <p:nvPr/>
        </p:nvSpPr>
        <p:spPr>
          <a:xfrm>
            <a:off x="4953000" y="3276600"/>
            <a:ext cx="3200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纯净物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3" name="文本框 19562"/>
          <p:cNvSpPr txBox="1"/>
          <p:nvPr/>
        </p:nvSpPr>
        <p:spPr>
          <a:xfrm>
            <a:off x="1928813" y="5513388"/>
            <a:ext cx="29479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混合物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4" name="文本框 19563"/>
          <p:cNvSpPr txBox="1"/>
          <p:nvPr/>
        </p:nvSpPr>
        <p:spPr>
          <a:xfrm>
            <a:off x="4876800" y="5486400"/>
            <a:ext cx="3200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纯净物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" grpId="0"/>
      <p:bldP spid="19562" grpId="0"/>
      <p:bldP spid="19563" grpId="0"/>
      <p:bldP spid="195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>
          <a:xfrm>
            <a:off x="374650" y="260350"/>
            <a:ext cx="3765550" cy="1143000"/>
          </a:xfrm>
        </p:spPr>
        <p:txBody>
          <a:bodyPr anchor="ctr"/>
          <a:p>
            <a:r>
              <a:rPr lang="zh-CN" altLang="en-US" sz="4800" b="1" dirty="0">
                <a:solidFill>
                  <a:schemeClr val="tx1"/>
                </a:solidFill>
              </a:rPr>
              <a:t>2.分子的概念</a:t>
            </a:r>
            <a:endParaRPr lang="zh-CN" altLang="en-US" sz="4800" b="1" dirty="0">
              <a:solidFill>
                <a:schemeClr val="tx1"/>
              </a:solidFill>
            </a:endParaRPr>
          </a:p>
        </p:txBody>
      </p:sp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>
          <a:xfrm>
            <a:off x="304800" y="1485900"/>
            <a:ext cx="8540750" cy="1008063"/>
          </a:xfrm>
        </p:spPr>
        <p:txBody>
          <a:bodyPr/>
          <a:p>
            <a:pPr>
              <a:lnSpc>
                <a:spcPct val="90000"/>
              </a:lnSpc>
            </a:pPr>
            <a:r>
              <a:rPr lang="zh-CN" altLang="en-US" b="1" dirty="0"/>
              <a:t>由分子构成的物质，</a:t>
            </a:r>
            <a:r>
              <a:rPr lang="zh-CN" altLang="en-US" sz="3600" b="1" dirty="0"/>
              <a:t>分子</a:t>
            </a:r>
            <a:r>
              <a:rPr lang="zh-CN" altLang="en-US" b="1" dirty="0"/>
              <a:t>是保持其</a:t>
            </a:r>
            <a:r>
              <a:rPr lang="zh-CN" altLang="en-US" b="1" dirty="0">
                <a:solidFill>
                  <a:srgbClr val="FF0000"/>
                </a:solidFill>
              </a:rPr>
              <a:t>化学性质</a:t>
            </a:r>
            <a:r>
              <a:rPr lang="zh-CN" altLang="en-US" b="1" dirty="0"/>
              <a:t>的最小粒子。</a:t>
            </a:r>
            <a:endParaRPr lang="zh-CN" altLang="en-US" b="1" dirty="0"/>
          </a:p>
        </p:txBody>
      </p:sp>
      <p:sp>
        <p:nvSpPr>
          <p:cNvPr id="20484" name="直接连接符 20483"/>
          <p:cNvSpPr/>
          <p:nvPr/>
        </p:nvSpPr>
        <p:spPr>
          <a:xfrm>
            <a:off x="4211638" y="3068638"/>
            <a:ext cx="12969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5" name="直接连接符 20484"/>
          <p:cNvSpPr/>
          <p:nvPr/>
        </p:nvSpPr>
        <p:spPr>
          <a:xfrm>
            <a:off x="5146675" y="3573463"/>
            <a:ext cx="22336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6" name="文本框 20485"/>
          <p:cNvSpPr txBox="1"/>
          <p:nvPr/>
        </p:nvSpPr>
        <p:spPr>
          <a:xfrm>
            <a:off x="4284663" y="2549525"/>
            <a:ext cx="13668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水分子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7" name="文本框 20486"/>
          <p:cNvSpPr txBox="1"/>
          <p:nvPr/>
        </p:nvSpPr>
        <p:spPr>
          <a:xfrm>
            <a:off x="5148263" y="3054350"/>
            <a:ext cx="24479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二氧化碳分子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8" name="文本框 20487"/>
          <p:cNvSpPr txBox="1"/>
          <p:nvPr/>
        </p:nvSpPr>
        <p:spPr>
          <a:xfrm>
            <a:off x="827088" y="2708275"/>
            <a:ext cx="7878762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例：水的化学性质由     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保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持；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      二氧化碳的化学性质由              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保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持。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9" name="文本框 20488"/>
          <p:cNvSpPr txBox="1"/>
          <p:nvPr/>
        </p:nvSpPr>
        <p:spPr>
          <a:xfrm>
            <a:off x="468313" y="3933825"/>
            <a:ext cx="8675687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注意：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分子只能保持物质的化学性质，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不能体现物质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的物理性质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，因为物理性质需要大量分子聚集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           在一起才能体现。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611188" y="498475"/>
            <a:ext cx="785971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　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分子是由</a:t>
            </a:r>
            <a:r>
              <a:rPr lang="zh-CN" altLang="en-US" sz="40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原子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构成的。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1507" name="组合 21506"/>
          <p:cNvGrpSpPr/>
          <p:nvPr/>
        </p:nvGrpSpPr>
        <p:grpSpPr>
          <a:xfrm>
            <a:off x="6600825" y="3074988"/>
            <a:ext cx="1066800" cy="641350"/>
            <a:chOff x="0" y="0"/>
            <a:chExt cx="672" cy="404"/>
          </a:xfrm>
        </p:grpSpPr>
        <p:sp>
          <p:nvSpPr>
            <p:cNvPr id="21508" name="椭圆 21507"/>
            <p:cNvSpPr/>
            <p:nvPr/>
          </p:nvSpPr>
          <p:spPr>
            <a:xfrm>
              <a:off x="288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9" name="椭圆 21508"/>
            <p:cNvSpPr/>
            <p:nvPr/>
          </p:nvSpPr>
          <p:spPr>
            <a:xfrm>
              <a:off x="0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10" name="文本框 21509"/>
            <p:cNvSpPr txBox="1"/>
            <p:nvPr/>
          </p:nvSpPr>
          <p:spPr>
            <a:xfrm>
              <a:off x="288" y="0"/>
              <a:ext cx="3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1" name="文本框 21510"/>
            <p:cNvSpPr txBox="1"/>
            <p:nvPr/>
          </p:nvSpPr>
          <p:spPr>
            <a:xfrm>
              <a:off x="0" y="0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18" name="文本框 21517"/>
          <p:cNvSpPr txBox="1"/>
          <p:nvPr/>
        </p:nvSpPr>
        <p:spPr>
          <a:xfrm>
            <a:off x="900113" y="4149725"/>
            <a:ext cx="2016125" cy="1250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  水分子  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1519" name="组合 21518"/>
          <p:cNvGrpSpPr/>
          <p:nvPr/>
        </p:nvGrpSpPr>
        <p:grpSpPr>
          <a:xfrm>
            <a:off x="3616325" y="2951163"/>
            <a:ext cx="1676400" cy="838200"/>
            <a:chOff x="0" y="0"/>
            <a:chExt cx="1056" cy="528"/>
          </a:xfrm>
        </p:grpSpPr>
        <p:sp>
          <p:nvSpPr>
            <p:cNvPr id="21520" name="椭圆 21519"/>
            <p:cNvSpPr/>
            <p:nvPr/>
          </p:nvSpPr>
          <p:spPr>
            <a:xfrm>
              <a:off x="528" y="0"/>
              <a:ext cx="528" cy="528"/>
            </a:xfrm>
            <a:prstGeom prst="ellipse">
              <a:avLst/>
            </a:prstGeom>
            <a:solidFill>
              <a:srgbClr val="FBF627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1" name="椭圆 21520"/>
            <p:cNvSpPr/>
            <p:nvPr/>
          </p:nvSpPr>
          <p:spPr>
            <a:xfrm>
              <a:off x="0" y="0"/>
              <a:ext cx="528" cy="528"/>
            </a:xfrm>
            <a:prstGeom prst="ellipse">
              <a:avLst/>
            </a:prstGeom>
            <a:solidFill>
              <a:srgbClr val="FBF627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2" name="文本框 21521"/>
            <p:cNvSpPr txBox="1"/>
            <p:nvPr/>
          </p:nvSpPr>
          <p:spPr>
            <a:xfrm>
              <a:off x="96" y="48"/>
              <a:ext cx="38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440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sz="4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23" name="文本框 21522"/>
            <p:cNvSpPr txBox="1"/>
            <p:nvPr/>
          </p:nvSpPr>
          <p:spPr>
            <a:xfrm>
              <a:off x="576" y="48"/>
              <a:ext cx="38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440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sz="4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24" name="文本框 21523"/>
          <p:cNvSpPr txBox="1"/>
          <p:nvPr/>
        </p:nvSpPr>
        <p:spPr>
          <a:xfrm>
            <a:off x="3632200" y="4062413"/>
            <a:ext cx="1803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氧分子（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25" name="文本框 21524"/>
          <p:cNvSpPr txBox="1"/>
          <p:nvPr/>
        </p:nvSpPr>
        <p:spPr>
          <a:xfrm>
            <a:off x="6307138" y="3989388"/>
            <a:ext cx="17208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氢分子（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1527" name="图片 21526" descr="1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40650" y="117475"/>
            <a:ext cx="1223963" cy="1223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28" name="文本框 21527"/>
          <p:cNvSpPr txBox="1"/>
          <p:nvPr/>
        </p:nvSpPr>
        <p:spPr>
          <a:xfrm>
            <a:off x="347663" y="2582863"/>
            <a:ext cx="1200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0"/>
              </a:spcBef>
            </a:pP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例：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1529" name="组合 21528"/>
          <p:cNvGrpSpPr/>
          <p:nvPr/>
        </p:nvGrpSpPr>
        <p:grpSpPr>
          <a:xfrm>
            <a:off x="1331913" y="2636838"/>
            <a:ext cx="1554162" cy="1219200"/>
            <a:chOff x="793" y="1752"/>
            <a:chExt cx="979" cy="768"/>
          </a:xfrm>
        </p:grpSpPr>
        <p:grpSp>
          <p:nvGrpSpPr>
            <p:cNvPr id="21512" name="组合 21511"/>
            <p:cNvGrpSpPr/>
            <p:nvPr/>
          </p:nvGrpSpPr>
          <p:grpSpPr>
            <a:xfrm>
              <a:off x="793" y="1752"/>
              <a:ext cx="816" cy="768"/>
              <a:chOff x="0" y="0"/>
              <a:chExt cx="816" cy="768"/>
            </a:xfrm>
          </p:grpSpPr>
          <p:sp>
            <p:nvSpPr>
              <p:cNvPr id="21513" name="椭圆 21512"/>
              <p:cNvSpPr/>
              <p:nvPr/>
            </p:nvSpPr>
            <p:spPr>
              <a:xfrm>
                <a:off x="144" y="0"/>
                <a:ext cx="528" cy="528"/>
              </a:xfrm>
              <a:prstGeom prst="ellipse">
                <a:avLst/>
              </a:prstGeom>
              <a:solidFill>
                <a:srgbClr val="FBF627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514" name="椭圆 21513"/>
              <p:cNvSpPr/>
              <p:nvPr/>
            </p:nvSpPr>
            <p:spPr>
              <a:xfrm>
                <a:off x="528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515" name="椭圆 21514"/>
              <p:cNvSpPr/>
              <p:nvPr/>
            </p:nvSpPr>
            <p:spPr>
              <a:xfrm>
                <a:off x="0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516" name="文本框 21515"/>
              <p:cNvSpPr txBox="1"/>
              <p:nvPr/>
            </p:nvSpPr>
            <p:spPr>
              <a:xfrm>
                <a:off x="240" y="48"/>
                <a:ext cx="384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>
                  <a:spcBef>
                    <a:spcPct val="50000"/>
                  </a:spcBef>
                </a:pPr>
                <a:r>
                  <a:rPr lang="en-US" altLang="zh-CN" sz="4400">
                    <a:latin typeface="Arial" panose="020B060402020202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44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7" name="文本框 21516"/>
              <p:cNvSpPr txBox="1"/>
              <p:nvPr/>
            </p:nvSpPr>
            <p:spPr>
              <a:xfrm>
                <a:off x="0" y="364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>
                  <a:spcBef>
                    <a:spcPct val="50000"/>
                  </a:spcBef>
                </a:pPr>
                <a:r>
                  <a:rPr lang="en-US" altLang="zh-CN" sz="3600">
                    <a:latin typeface="Arial" panose="020B0604020202020204" pitchFamily="34" charset="0"/>
                    <a:ea typeface="宋体" panose="02010600030101010101" pitchFamily="2" charset="-122"/>
                  </a:rPr>
                  <a:t>H</a:t>
                </a:r>
                <a:endParaRPr lang="en-US" altLang="zh-CN" sz="36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526" name="文本框 21525"/>
            <p:cNvSpPr txBox="1"/>
            <p:nvPr/>
          </p:nvSpPr>
          <p:spPr>
            <a:xfrm>
              <a:off x="1292" y="2115"/>
              <a:ext cx="48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 bldLvl="0"/>
      <p:bldP spid="21524" grpId="0" bldLvl="0"/>
      <p:bldP spid="21525" grpId="0" bldLvl="0"/>
      <p:bldP spid="21528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b="1"/>
              <a:t>墙内开花墙外香</a:t>
            </a:r>
            <a:endParaRPr lang="zh-CN" altLang="en-US" b="1"/>
          </a:p>
        </p:txBody>
      </p:sp>
      <p:pic>
        <p:nvPicPr>
          <p:cNvPr id="4099" name="图片 4098" descr="Z0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4750" y="1884363"/>
            <a:ext cx="6781800" cy="3200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图片 4099" descr="路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0" y="4292600"/>
            <a:ext cx="6781800" cy="1122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云形标注 4100"/>
          <p:cNvSpPr/>
          <p:nvPr/>
        </p:nvSpPr>
        <p:spPr>
          <a:xfrm>
            <a:off x="6172200" y="3667125"/>
            <a:ext cx="2287588" cy="1346200"/>
          </a:xfrm>
          <a:prstGeom prst="cloudCallout">
            <a:avLst>
              <a:gd name="adj1" fmla="val -69569"/>
              <a:gd name="adj2" fmla="val 29245"/>
            </a:avLst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 algn="ctr">
              <a:spcBef>
                <a:spcPct val="0"/>
              </a:spcBef>
            </a:pP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哇，真香！</a:t>
            </a:r>
            <a:endParaRPr lang="zh-CN" altLang="en-US" sz="3200" b="1">
              <a:solidFill>
                <a:srgbClr val="66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102" name="图片 4101" descr="路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0" y="5373688"/>
            <a:ext cx="6781800" cy="1122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图片 4102" descr="r0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40238"/>
            <a:ext cx="1068388" cy="1868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/>
          </p:cNvSpPr>
          <p:nvPr>
            <p:ph type="title"/>
          </p:nvPr>
        </p:nvSpPr>
        <p:spPr>
          <a:xfrm>
            <a:off x="0" y="765175"/>
            <a:ext cx="3106738" cy="1143000"/>
          </a:xfrm>
        </p:spPr>
        <p:txBody>
          <a:bodyPr anchor="ctr"/>
          <a:p>
            <a:r>
              <a:rPr lang="zh-CN" altLang="en-US" sz="4000" b="1"/>
              <a:t>讨论：</a:t>
            </a:r>
            <a:endParaRPr lang="zh-CN" altLang="en-US" sz="4000" b="1"/>
          </a:p>
        </p:txBody>
      </p:sp>
      <p:sp>
        <p:nvSpPr>
          <p:cNvPr id="22531" name="文本占位符 22530"/>
          <p:cNvSpPr>
            <a:spLocks noGrp="1"/>
          </p:cNvSpPr>
          <p:nvPr>
            <p:ph type="body" idx="1"/>
          </p:nvPr>
        </p:nvSpPr>
        <p:spPr>
          <a:xfrm>
            <a:off x="755650" y="2060575"/>
            <a:ext cx="7412038" cy="1539875"/>
          </a:xfrm>
        </p:spPr>
        <p:txBody>
          <a:bodyPr/>
          <a:p>
            <a:r>
              <a:rPr lang="zh-CN" altLang="en-US" b="1">
                <a:solidFill>
                  <a:schemeClr val="tx2"/>
                </a:solidFill>
              </a:rPr>
              <a:t>以水电解的反应为例，试分析化学变化中分子是如何变成新分子的？</a:t>
            </a:r>
            <a:endParaRPr lang="zh-CN" alt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框 23553"/>
          <p:cNvSpPr txBox="1"/>
          <p:nvPr/>
        </p:nvSpPr>
        <p:spPr>
          <a:xfrm>
            <a:off x="4787900" y="2708275"/>
            <a:ext cx="115252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重新组合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555" name="组合 23554"/>
          <p:cNvGrpSpPr/>
          <p:nvPr/>
        </p:nvGrpSpPr>
        <p:grpSpPr>
          <a:xfrm>
            <a:off x="323850" y="3762375"/>
            <a:ext cx="1447800" cy="1250950"/>
            <a:chOff x="0" y="0"/>
            <a:chExt cx="912" cy="788"/>
          </a:xfrm>
        </p:grpSpPr>
        <p:grpSp>
          <p:nvGrpSpPr>
            <p:cNvPr id="23556" name="组合 23555"/>
            <p:cNvGrpSpPr/>
            <p:nvPr/>
          </p:nvGrpSpPr>
          <p:grpSpPr>
            <a:xfrm>
              <a:off x="0" y="0"/>
              <a:ext cx="816" cy="720"/>
              <a:chOff x="0" y="0"/>
              <a:chExt cx="816" cy="720"/>
            </a:xfrm>
          </p:grpSpPr>
          <p:sp>
            <p:nvSpPr>
              <p:cNvPr id="23557" name="椭圆 23556"/>
              <p:cNvSpPr/>
              <p:nvPr/>
            </p:nvSpPr>
            <p:spPr>
              <a:xfrm>
                <a:off x="144" y="0"/>
                <a:ext cx="528" cy="528"/>
              </a:xfrm>
              <a:prstGeom prst="ellipse">
                <a:avLst/>
              </a:prstGeom>
              <a:solidFill>
                <a:srgbClr val="FBF627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3558" name="椭圆 23557"/>
              <p:cNvSpPr/>
              <p:nvPr/>
            </p:nvSpPr>
            <p:spPr>
              <a:xfrm>
                <a:off x="528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3559" name="椭圆 23558"/>
              <p:cNvSpPr/>
              <p:nvPr/>
            </p:nvSpPr>
            <p:spPr>
              <a:xfrm>
                <a:off x="0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3560" name="文本框 23559"/>
              <p:cNvSpPr txBox="1"/>
              <p:nvPr/>
            </p:nvSpPr>
            <p:spPr>
              <a:xfrm>
                <a:off x="240" y="48"/>
                <a:ext cx="384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>
                  <a:spcBef>
                    <a:spcPct val="50000"/>
                  </a:spcBef>
                </a:pPr>
                <a:r>
                  <a:rPr lang="en-US" altLang="zh-CN" sz="4400">
                    <a:latin typeface="Arial" panose="020B060402020202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44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3561" name="文本框 23560"/>
            <p:cNvSpPr txBox="1"/>
            <p:nvPr/>
          </p:nvSpPr>
          <p:spPr>
            <a:xfrm>
              <a:off x="528" y="384"/>
              <a:ext cx="3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62" name="文本框 23561"/>
            <p:cNvSpPr txBox="1"/>
            <p:nvPr/>
          </p:nvSpPr>
          <p:spPr>
            <a:xfrm>
              <a:off x="0" y="364"/>
              <a:ext cx="48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63" name="组合 23562"/>
          <p:cNvGrpSpPr/>
          <p:nvPr/>
        </p:nvGrpSpPr>
        <p:grpSpPr>
          <a:xfrm>
            <a:off x="323850" y="2371725"/>
            <a:ext cx="1441450" cy="1273175"/>
            <a:chOff x="0" y="0"/>
            <a:chExt cx="913" cy="774"/>
          </a:xfrm>
        </p:grpSpPr>
        <p:grpSp>
          <p:nvGrpSpPr>
            <p:cNvPr id="23564" name="组合 23563"/>
            <p:cNvGrpSpPr/>
            <p:nvPr/>
          </p:nvGrpSpPr>
          <p:grpSpPr>
            <a:xfrm>
              <a:off x="1" y="0"/>
              <a:ext cx="816" cy="720"/>
              <a:chOff x="0" y="0"/>
              <a:chExt cx="816" cy="720"/>
            </a:xfrm>
          </p:grpSpPr>
          <p:sp>
            <p:nvSpPr>
              <p:cNvPr id="23565" name="椭圆 23564"/>
              <p:cNvSpPr/>
              <p:nvPr/>
            </p:nvSpPr>
            <p:spPr>
              <a:xfrm>
                <a:off x="144" y="0"/>
                <a:ext cx="528" cy="528"/>
              </a:xfrm>
              <a:prstGeom prst="ellipse">
                <a:avLst/>
              </a:prstGeom>
              <a:solidFill>
                <a:srgbClr val="FBF627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3566" name="椭圆 23565"/>
              <p:cNvSpPr/>
              <p:nvPr/>
            </p:nvSpPr>
            <p:spPr>
              <a:xfrm>
                <a:off x="528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3567" name="椭圆 23566"/>
              <p:cNvSpPr/>
              <p:nvPr/>
            </p:nvSpPr>
            <p:spPr>
              <a:xfrm>
                <a:off x="0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3568" name="文本框 23567"/>
              <p:cNvSpPr txBox="1"/>
              <p:nvPr/>
            </p:nvSpPr>
            <p:spPr>
              <a:xfrm>
                <a:off x="241" y="49"/>
                <a:ext cx="384" cy="4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>
                  <a:spcBef>
                    <a:spcPct val="50000"/>
                  </a:spcBef>
                </a:pPr>
                <a:r>
                  <a:rPr lang="en-US" altLang="zh-CN" sz="4400">
                    <a:latin typeface="Arial" panose="020B060402020202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440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3569" name="文本框 23568"/>
            <p:cNvSpPr txBox="1"/>
            <p:nvPr/>
          </p:nvSpPr>
          <p:spPr>
            <a:xfrm>
              <a:off x="529" y="384"/>
              <a:ext cx="384" cy="3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70" name="文本框 23569"/>
            <p:cNvSpPr txBox="1"/>
            <p:nvPr/>
          </p:nvSpPr>
          <p:spPr>
            <a:xfrm>
              <a:off x="0" y="365"/>
              <a:ext cx="480" cy="3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571" name="文本框 23570"/>
          <p:cNvSpPr txBox="1"/>
          <p:nvPr/>
        </p:nvSpPr>
        <p:spPr>
          <a:xfrm>
            <a:off x="107950" y="4987925"/>
            <a:ext cx="2209800" cy="1465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水分子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72" name="文本框 23571"/>
          <p:cNvSpPr txBox="1"/>
          <p:nvPr/>
        </p:nvSpPr>
        <p:spPr>
          <a:xfrm>
            <a:off x="7221538" y="5084763"/>
            <a:ext cx="28956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氧分子</a:t>
            </a:r>
            <a:endParaRPr lang="zh-CN" altLang="en-US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73" name="文本框 23572"/>
          <p:cNvSpPr txBox="1"/>
          <p:nvPr/>
        </p:nvSpPr>
        <p:spPr>
          <a:xfrm>
            <a:off x="5435600" y="5084763"/>
            <a:ext cx="30480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氢分子</a:t>
            </a:r>
            <a:endParaRPr lang="zh-CN" altLang="en-US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574" name="组合 23573"/>
          <p:cNvGrpSpPr/>
          <p:nvPr/>
        </p:nvGrpSpPr>
        <p:grpSpPr>
          <a:xfrm rot="16017865">
            <a:off x="7321550" y="2768600"/>
            <a:ext cx="1676400" cy="838200"/>
            <a:chOff x="0" y="0"/>
            <a:chExt cx="1056" cy="528"/>
          </a:xfrm>
        </p:grpSpPr>
        <p:sp>
          <p:nvSpPr>
            <p:cNvPr id="23575" name="椭圆 23574"/>
            <p:cNvSpPr/>
            <p:nvPr/>
          </p:nvSpPr>
          <p:spPr>
            <a:xfrm>
              <a:off x="528" y="0"/>
              <a:ext cx="528" cy="528"/>
            </a:xfrm>
            <a:prstGeom prst="ellipse">
              <a:avLst/>
            </a:prstGeom>
            <a:solidFill>
              <a:srgbClr val="FBF627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76" name="椭圆 23575"/>
            <p:cNvSpPr/>
            <p:nvPr/>
          </p:nvSpPr>
          <p:spPr>
            <a:xfrm>
              <a:off x="0" y="0"/>
              <a:ext cx="528" cy="528"/>
            </a:xfrm>
            <a:prstGeom prst="ellipse">
              <a:avLst/>
            </a:prstGeom>
            <a:solidFill>
              <a:srgbClr val="FBF627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77" name="文本框 23576"/>
            <p:cNvSpPr txBox="1"/>
            <p:nvPr/>
          </p:nvSpPr>
          <p:spPr>
            <a:xfrm>
              <a:off x="96" y="48"/>
              <a:ext cx="38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440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sz="4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78" name="文本框 23577"/>
            <p:cNvSpPr txBox="1"/>
            <p:nvPr/>
          </p:nvSpPr>
          <p:spPr>
            <a:xfrm>
              <a:off x="576" y="48"/>
              <a:ext cx="38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440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sz="4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79" name="组合 23578"/>
          <p:cNvGrpSpPr/>
          <p:nvPr/>
        </p:nvGrpSpPr>
        <p:grpSpPr>
          <a:xfrm>
            <a:off x="6011863" y="2492375"/>
            <a:ext cx="1066800" cy="641350"/>
            <a:chOff x="0" y="0"/>
            <a:chExt cx="672" cy="404"/>
          </a:xfrm>
        </p:grpSpPr>
        <p:sp>
          <p:nvSpPr>
            <p:cNvPr id="23580" name="椭圆 23579"/>
            <p:cNvSpPr/>
            <p:nvPr/>
          </p:nvSpPr>
          <p:spPr>
            <a:xfrm>
              <a:off x="288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81" name="椭圆 23580"/>
            <p:cNvSpPr/>
            <p:nvPr/>
          </p:nvSpPr>
          <p:spPr>
            <a:xfrm>
              <a:off x="0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82" name="文本框 23581"/>
            <p:cNvSpPr txBox="1"/>
            <p:nvPr/>
          </p:nvSpPr>
          <p:spPr>
            <a:xfrm>
              <a:off x="288" y="0"/>
              <a:ext cx="3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83" name="文本框 23582"/>
            <p:cNvSpPr txBox="1"/>
            <p:nvPr/>
          </p:nvSpPr>
          <p:spPr>
            <a:xfrm>
              <a:off x="0" y="0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84" name="组合 23583"/>
          <p:cNvGrpSpPr/>
          <p:nvPr/>
        </p:nvGrpSpPr>
        <p:grpSpPr>
          <a:xfrm>
            <a:off x="6026150" y="3357563"/>
            <a:ext cx="1066800" cy="641350"/>
            <a:chOff x="0" y="0"/>
            <a:chExt cx="672" cy="404"/>
          </a:xfrm>
        </p:grpSpPr>
        <p:sp>
          <p:nvSpPr>
            <p:cNvPr id="23585" name="椭圆 23584"/>
            <p:cNvSpPr/>
            <p:nvPr/>
          </p:nvSpPr>
          <p:spPr>
            <a:xfrm>
              <a:off x="288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86" name="椭圆 23585"/>
            <p:cNvSpPr/>
            <p:nvPr/>
          </p:nvSpPr>
          <p:spPr>
            <a:xfrm>
              <a:off x="0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87" name="文本框 23586"/>
            <p:cNvSpPr txBox="1"/>
            <p:nvPr/>
          </p:nvSpPr>
          <p:spPr>
            <a:xfrm>
              <a:off x="288" y="0"/>
              <a:ext cx="3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88" name="文本框 23587"/>
            <p:cNvSpPr txBox="1"/>
            <p:nvPr/>
          </p:nvSpPr>
          <p:spPr>
            <a:xfrm>
              <a:off x="0" y="0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89" name="组合 23588"/>
          <p:cNvGrpSpPr/>
          <p:nvPr/>
        </p:nvGrpSpPr>
        <p:grpSpPr>
          <a:xfrm>
            <a:off x="3517900" y="1943100"/>
            <a:ext cx="838200" cy="838200"/>
            <a:chOff x="0" y="0"/>
            <a:chExt cx="528" cy="528"/>
          </a:xfrm>
        </p:grpSpPr>
        <p:sp>
          <p:nvSpPr>
            <p:cNvPr id="23590" name="椭圆 23589"/>
            <p:cNvSpPr/>
            <p:nvPr/>
          </p:nvSpPr>
          <p:spPr>
            <a:xfrm>
              <a:off x="0" y="0"/>
              <a:ext cx="528" cy="528"/>
            </a:xfrm>
            <a:prstGeom prst="ellipse">
              <a:avLst/>
            </a:prstGeom>
            <a:solidFill>
              <a:srgbClr val="FBF627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91" name="文本框 23590"/>
            <p:cNvSpPr txBox="1"/>
            <p:nvPr/>
          </p:nvSpPr>
          <p:spPr>
            <a:xfrm>
              <a:off x="93" y="46"/>
              <a:ext cx="38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440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sz="4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92" name="组合 23591"/>
          <p:cNvGrpSpPr/>
          <p:nvPr/>
        </p:nvGrpSpPr>
        <p:grpSpPr>
          <a:xfrm>
            <a:off x="3373438" y="3527425"/>
            <a:ext cx="1017587" cy="838200"/>
            <a:chOff x="0" y="0"/>
            <a:chExt cx="641" cy="528"/>
          </a:xfrm>
        </p:grpSpPr>
        <p:sp>
          <p:nvSpPr>
            <p:cNvPr id="23593" name="椭圆 23592"/>
            <p:cNvSpPr/>
            <p:nvPr/>
          </p:nvSpPr>
          <p:spPr>
            <a:xfrm>
              <a:off x="0" y="0"/>
              <a:ext cx="528" cy="528"/>
            </a:xfrm>
            <a:prstGeom prst="ellipse">
              <a:avLst/>
            </a:prstGeom>
            <a:solidFill>
              <a:srgbClr val="FBF627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94" name="文本框 23593"/>
            <p:cNvSpPr txBox="1"/>
            <p:nvPr/>
          </p:nvSpPr>
          <p:spPr>
            <a:xfrm>
              <a:off x="75" y="19"/>
              <a:ext cx="56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4400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  <a:endParaRPr lang="en-US" altLang="zh-CN" sz="4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95" name="组合 23594"/>
          <p:cNvGrpSpPr/>
          <p:nvPr/>
        </p:nvGrpSpPr>
        <p:grpSpPr>
          <a:xfrm>
            <a:off x="4140200" y="2932113"/>
            <a:ext cx="609600" cy="641350"/>
            <a:chOff x="0" y="0"/>
            <a:chExt cx="384" cy="404"/>
          </a:xfrm>
        </p:grpSpPr>
        <p:sp>
          <p:nvSpPr>
            <p:cNvPr id="23596" name="椭圆 23595"/>
            <p:cNvSpPr/>
            <p:nvPr/>
          </p:nvSpPr>
          <p:spPr>
            <a:xfrm>
              <a:off x="0" y="4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97" name="文本框 23596"/>
            <p:cNvSpPr txBox="1"/>
            <p:nvPr/>
          </p:nvSpPr>
          <p:spPr>
            <a:xfrm>
              <a:off x="0" y="0"/>
              <a:ext cx="3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98" name="组合 23597"/>
          <p:cNvGrpSpPr/>
          <p:nvPr/>
        </p:nvGrpSpPr>
        <p:grpSpPr>
          <a:xfrm>
            <a:off x="3132138" y="2787650"/>
            <a:ext cx="533400" cy="641350"/>
            <a:chOff x="0" y="0"/>
            <a:chExt cx="336" cy="404"/>
          </a:xfrm>
        </p:grpSpPr>
        <p:sp>
          <p:nvSpPr>
            <p:cNvPr id="23599" name="椭圆 23598"/>
            <p:cNvSpPr/>
            <p:nvPr/>
          </p:nvSpPr>
          <p:spPr>
            <a:xfrm>
              <a:off x="0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600" name="文本框 23599"/>
            <p:cNvSpPr txBox="1"/>
            <p:nvPr/>
          </p:nvSpPr>
          <p:spPr>
            <a:xfrm>
              <a:off x="0" y="0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601" name="直接连接符 23600"/>
          <p:cNvSpPr/>
          <p:nvPr/>
        </p:nvSpPr>
        <p:spPr>
          <a:xfrm>
            <a:off x="2051050" y="3357563"/>
            <a:ext cx="936625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602" name="文本框 23601"/>
          <p:cNvSpPr txBox="1"/>
          <p:nvPr/>
        </p:nvSpPr>
        <p:spPr>
          <a:xfrm>
            <a:off x="1979613" y="2636838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通电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603" name="组合 23602"/>
          <p:cNvGrpSpPr/>
          <p:nvPr/>
        </p:nvGrpSpPr>
        <p:grpSpPr>
          <a:xfrm>
            <a:off x="4183063" y="4300538"/>
            <a:ext cx="533400" cy="641350"/>
            <a:chOff x="0" y="0"/>
            <a:chExt cx="336" cy="404"/>
          </a:xfrm>
        </p:grpSpPr>
        <p:sp>
          <p:nvSpPr>
            <p:cNvPr id="23604" name="椭圆 23603"/>
            <p:cNvSpPr/>
            <p:nvPr/>
          </p:nvSpPr>
          <p:spPr>
            <a:xfrm>
              <a:off x="0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605" name="文本框 23604"/>
            <p:cNvSpPr txBox="1"/>
            <p:nvPr/>
          </p:nvSpPr>
          <p:spPr>
            <a:xfrm>
              <a:off x="0" y="0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606" name="组合 23605"/>
          <p:cNvGrpSpPr/>
          <p:nvPr/>
        </p:nvGrpSpPr>
        <p:grpSpPr>
          <a:xfrm>
            <a:off x="2987675" y="4300538"/>
            <a:ext cx="533400" cy="641350"/>
            <a:chOff x="0" y="0"/>
            <a:chExt cx="336" cy="404"/>
          </a:xfrm>
        </p:grpSpPr>
        <p:sp>
          <p:nvSpPr>
            <p:cNvPr id="23607" name="椭圆 23606"/>
            <p:cNvSpPr/>
            <p:nvPr/>
          </p:nvSpPr>
          <p:spPr>
            <a:xfrm>
              <a:off x="0" y="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608" name="文本框 23607"/>
            <p:cNvSpPr txBox="1"/>
            <p:nvPr/>
          </p:nvSpPr>
          <p:spPr>
            <a:xfrm>
              <a:off x="0" y="0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609" name="直接连接符 23608"/>
          <p:cNvSpPr/>
          <p:nvPr/>
        </p:nvSpPr>
        <p:spPr>
          <a:xfrm>
            <a:off x="4859338" y="3357563"/>
            <a:ext cx="936625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610" name="文本框 23609"/>
          <p:cNvSpPr txBox="1"/>
          <p:nvPr/>
        </p:nvSpPr>
        <p:spPr>
          <a:xfrm>
            <a:off x="3132138" y="4797425"/>
            <a:ext cx="2087562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分为氢原子和氧原子</a:t>
            </a:r>
            <a:endParaRPr lang="zh-CN" altLang="en-US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611" name="组合 23610"/>
          <p:cNvGrpSpPr/>
          <p:nvPr/>
        </p:nvGrpSpPr>
        <p:grpSpPr>
          <a:xfrm>
            <a:off x="7164388" y="2924175"/>
            <a:ext cx="431800" cy="720725"/>
            <a:chOff x="0" y="0"/>
            <a:chExt cx="272" cy="454"/>
          </a:xfrm>
        </p:grpSpPr>
        <p:sp>
          <p:nvSpPr>
            <p:cNvPr id="23612" name="直接连接符 23611"/>
            <p:cNvSpPr/>
            <p:nvPr/>
          </p:nvSpPr>
          <p:spPr>
            <a:xfrm>
              <a:off x="0" y="227"/>
              <a:ext cx="272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13" name="直接连接符 23612"/>
            <p:cNvSpPr/>
            <p:nvPr/>
          </p:nvSpPr>
          <p:spPr>
            <a:xfrm flipH="1">
              <a:off x="136" y="0"/>
              <a:ext cx="0" cy="45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614" name="文本框 23613"/>
          <p:cNvSpPr txBox="1"/>
          <p:nvPr/>
        </p:nvSpPr>
        <p:spPr>
          <a:xfrm>
            <a:off x="1331913" y="733425"/>
            <a:ext cx="67691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水分子的分解示</a:t>
            </a:r>
            <a:r>
              <a:rPr lang="zh-CN" altLang="en-US" sz="48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意图</a:t>
            </a:r>
            <a:endParaRPr lang="zh-CN" altLang="en-US" sz="48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71" grpId="0"/>
      <p:bldP spid="23572" grpId="0"/>
      <p:bldP spid="23573" grpId="0"/>
      <p:bldP spid="23602" grpId="0"/>
      <p:bldP spid="236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矩形 24577"/>
          <p:cNvSpPr/>
          <p:nvPr/>
        </p:nvSpPr>
        <p:spPr>
          <a:xfrm>
            <a:off x="755650" y="1052513"/>
            <a:ext cx="7200900" cy="320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9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﹡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化学变化中：</a:t>
            </a:r>
            <a:b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</a:br>
            <a:b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1.分子可以分为原子，原子又可以结合成新的分子。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9" name="文本框 24578"/>
          <p:cNvSpPr txBox="1"/>
          <p:nvPr/>
        </p:nvSpPr>
        <p:spPr>
          <a:xfrm>
            <a:off x="1206500" y="4330700"/>
            <a:ext cx="6605588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2.原子不能再分，它是化学变化中的最小粒子。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4580" name="文本框 24579"/>
          <p:cNvSpPr txBox="1"/>
          <p:nvPr/>
        </p:nvSpPr>
        <p:spPr>
          <a:xfrm>
            <a:off x="1044575" y="77788"/>
            <a:ext cx="3887788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6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讨论：P51</a:t>
            </a:r>
            <a:endParaRPr lang="zh-CN" altLang="en-US" sz="6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endParaRPr lang="zh-CN" altLang="en-US" sz="6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/>
      <p:bldP spid="24579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文本框 25601"/>
          <p:cNvSpPr txBox="1"/>
          <p:nvPr/>
        </p:nvSpPr>
        <p:spPr>
          <a:xfrm>
            <a:off x="468313" y="979488"/>
            <a:ext cx="55435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6000" b="1" dirty="0">
                <a:latin typeface="Arial" panose="020B0604020202020204" pitchFamily="34" charset="0"/>
                <a:ea typeface="宋体" panose="02010600030101010101" pitchFamily="2" charset="-122"/>
              </a:rPr>
              <a:t>4.原子的概念：</a:t>
            </a:r>
            <a:endParaRPr lang="zh-CN" altLang="en-US" sz="6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文本框 25602"/>
          <p:cNvSpPr txBox="1"/>
          <p:nvPr/>
        </p:nvSpPr>
        <p:spPr>
          <a:xfrm>
            <a:off x="358775" y="2676525"/>
            <a:ext cx="8785225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6000" b="1">
                <a:latin typeface="Arial" panose="020B0604020202020204" pitchFamily="34" charset="0"/>
                <a:ea typeface="宋体" panose="02010600030101010101" pitchFamily="2" charset="-122"/>
              </a:rPr>
              <a:t>原子</a:t>
            </a:r>
            <a:r>
              <a:rPr lang="zh-CN" altLang="en-US" sz="4800" b="1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4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化学变化</a:t>
            </a:r>
            <a:r>
              <a:rPr lang="zh-CN" altLang="en-US" sz="4800" b="1">
                <a:latin typeface="Arial" panose="020B0604020202020204" pitchFamily="34" charset="0"/>
                <a:ea typeface="宋体" panose="02010600030101010101" pitchFamily="2" charset="-122"/>
              </a:rPr>
              <a:t>中的最小粒子。</a:t>
            </a:r>
            <a:endParaRPr lang="zh-CN" altLang="en-US" sz="4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4" name="文本框 25603"/>
          <p:cNvSpPr txBox="1"/>
          <p:nvPr/>
        </p:nvSpPr>
        <p:spPr>
          <a:xfrm>
            <a:off x="1981200" y="4270375"/>
            <a:ext cx="3238500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endParaRPr lang="zh-CN" altLang="en-US" sz="6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文本框 26625"/>
          <p:cNvSpPr txBox="1"/>
          <p:nvPr/>
        </p:nvSpPr>
        <p:spPr>
          <a:xfrm>
            <a:off x="2384425" y="457200"/>
            <a:ext cx="5486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分子和原子的比较</a:t>
            </a:r>
            <a:endParaRPr lang="zh-CN" altLang="en-US" sz="36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4800600" y="1828800"/>
            <a:ext cx="76327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）原子的质量和体积都很小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8" name="矩形 26627"/>
          <p:cNvSpPr/>
          <p:nvPr/>
        </p:nvSpPr>
        <p:spPr>
          <a:xfrm>
            <a:off x="395288" y="1125538"/>
            <a:ext cx="7924800" cy="5105400"/>
          </a:xfrm>
          <a:prstGeom prst="rect">
            <a:avLst/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>
              <a:spcBef>
                <a:spcPct val="0"/>
              </a:spcBef>
            </a:pP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9" name="直接连接符 26628"/>
          <p:cNvSpPr/>
          <p:nvPr/>
        </p:nvSpPr>
        <p:spPr>
          <a:xfrm>
            <a:off x="609600" y="1676400"/>
            <a:ext cx="792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0" name="直接连接符 26629"/>
          <p:cNvSpPr/>
          <p:nvPr/>
        </p:nvSpPr>
        <p:spPr>
          <a:xfrm>
            <a:off x="609600" y="3200400"/>
            <a:ext cx="792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1" name="直接连接符 26630"/>
          <p:cNvSpPr/>
          <p:nvPr/>
        </p:nvSpPr>
        <p:spPr>
          <a:xfrm>
            <a:off x="609600" y="4038600"/>
            <a:ext cx="792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2" name="直接连接符 26631"/>
          <p:cNvSpPr/>
          <p:nvPr/>
        </p:nvSpPr>
        <p:spPr>
          <a:xfrm>
            <a:off x="611188" y="5445125"/>
            <a:ext cx="792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3" name="直接连接符 26632"/>
          <p:cNvSpPr/>
          <p:nvPr/>
        </p:nvSpPr>
        <p:spPr>
          <a:xfrm>
            <a:off x="1116013" y="1196975"/>
            <a:ext cx="0" cy="5105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4" name="文本框 26633"/>
          <p:cNvSpPr txBox="1"/>
          <p:nvPr/>
        </p:nvSpPr>
        <p:spPr>
          <a:xfrm>
            <a:off x="2286000" y="12192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分   子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5" name="文本框 26634"/>
          <p:cNvSpPr txBox="1"/>
          <p:nvPr/>
        </p:nvSpPr>
        <p:spPr>
          <a:xfrm>
            <a:off x="6096000" y="12192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原   子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6" name="文本框 26635"/>
          <p:cNvSpPr txBox="1"/>
          <p:nvPr/>
        </p:nvSpPr>
        <p:spPr>
          <a:xfrm>
            <a:off x="609600" y="1676400"/>
            <a:ext cx="381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相似点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7" name="文本框 26636"/>
          <p:cNvSpPr txBox="1"/>
          <p:nvPr/>
        </p:nvSpPr>
        <p:spPr>
          <a:xfrm>
            <a:off x="609600" y="3216275"/>
            <a:ext cx="533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区别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8" name="文本框 26637"/>
          <p:cNvSpPr txBox="1"/>
          <p:nvPr/>
        </p:nvSpPr>
        <p:spPr>
          <a:xfrm>
            <a:off x="609600" y="4206875"/>
            <a:ext cx="533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联系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9" name="文本框 26638"/>
          <p:cNvSpPr txBox="1"/>
          <p:nvPr/>
        </p:nvSpPr>
        <p:spPr>
          <a:xfrm>
            <a:off x="609600" y="5334000"/>
            <a:ext cx="533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注意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0" name="文本框 26639"/>
          <p:cNvSpPr txBox="1"/>
          <p:nvPr/>
        </p:nvSpPr>
        <p:spPr>
          <a:xfrm>
            <a:off x="1044575" y="1701800"/>
            <a:ext cx="7632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）分子（原子）的质量和体积都很小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1" name="文本框 26640"/>
          <p:cNvSpPr txBox="1"/>
          <p:nvPr/>
        </p:nvSpPr>
        <p:spPr>
          <a:xfrm>
            <a:off x="1116013" y="2133600"/>
            <a:ext cx="72009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（2）分子（原子）是不断运动的，温度升高，分子（原    子）运动加快。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2" name="文本框 26641"/>
          <p:cNvSpPr txBox="1"/>
          <p:nvPr/>
        </p:nvSpPr>
        <p:spPr>
          <a:xfrm>
            <a:off x="1044575" y="2781300"/>
            <a:ext cx="4967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）分子（原子）间有间隔。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3" name="文本框 26642"/>
          <p:cNvSpPr txBox="1"/>
          <p:nvPr/>
        </p:nvSpPr>
        <p:spPr>
          <a:xfrm>
            <a:off x="4648200" y="2362200"/>
            <a:ext cx="2971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4" name="文本框 26643"/>
          <p:cNvSpPr txBox="1"/>
          <p:nvPr/>
        </p:nvSpPr>
        <p:spPr>
          <a:xfrm>
            <a:off x="1331913" y="3429000"/>
            <a:ext cx="7092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r>
              <a:rPr lang="zh-CN" altLang="en-US" sz="24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化学变化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中，分子可以再分而原子不可再分。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5" name="文本框 26644"/>
          <p:cNvSpPr txBox="1"/>
          <p:nvPr/>
        </p:nvSpPr>
        <p:spPr>
          <a:xfrm>
            <a:off x="1403350" y="4365625"/>
            <a:ext cx="5040313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原子              分子                 物质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6" name="文本框 26645"/>
          <p:cNvSpPr txBox="1"/>
          <p:nvPr/>
        </p:nvSpPr>
        <p:spPr>
          <a:xfrm>
            <a:off x="1258888" y="5445125"/>
            <a:ext cx="6858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分子与构成这种分子的原子相比，分子要大些。但不能笼统认为分子比原子大。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47" name="直接连接符 26646"/>
          <p:cNvSpPr/>
          <p:nvPr/>
        </p:nvSpPr>
        <p:spPr>
          <a:xfrm>
            <a:off x="2051050" y="4508500"/>
            <a:ext cx="7207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8" name="直接连接符 26647"/>
          <p:cNvSpPr/>
          <p:nvPr/>
        </p:nvSpPr>
        <p:spPr>
          <a:xfrm flipH="1">
            <a:off x="2051050" y="4652963"/>
            <a:ext cx="6492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9" name="直接连接符 26648"/>
          <p:cNvSpPr/>
          <p:nvPr/>
        </p:nvSpPr>
        <p:spPr>
          <a:xfrm>
            <a:off x="3563938" y="4508500"/>
            <a:ext cx="7921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50" name="直接连接符 26649"/>
          <p:cNvSpPr/>
          <p:nvPr/>
        </p:nvSpPr>
        <p:spPr>
          <a:xfrm flipV="1">
            <a:off x="4716463" y="4652963"/>
            <a:ext cx="0" cy="3619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51" name="直接连接符 26650"/>
          <p:cNvSpPr/>
          <p:nvPr/>
        </p:nvSpPr>
        <p:spPr>
          <a:xfrm>
            <a:off x="1619250" y="5013325"/>
            <a:ext cx="30972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2" name="直接连接符 26651"/>
          <p:cNvSpPr/>
          <p:nvPr/>
        </p:nvSpPr>
        <p:spPr>
          <a:xfrm flipV="1">
            <a:off x="1619250" y="4724400"/>
            <a:ext cx="0" cy="2889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3" name="文本框 26652"/>
          <p:cNvSpPr txBox="1"/>
          <p:nvPr/>
        </p:nvSpPr>
        <p:spPr>
          <a:xfrm>
            <a:off x="1979613" y="4149725"/>
            <a:ext cx="792162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  <a:ea typeface="宋体" panose="02010600030101010101" pitchFamily="2" charset="-122"/>
              </a:rPr>
              <a:t>构成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54" name="文本框 26653"/>
          <p:cNvSpPr txBox="1"/>
          <p:nvPr/>
        </p:nvSpPr>
        <p:spPr>
          <a:xfrm>
            <a:off x="3708400" y="4149725"/>
            <a:ext cx="7921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  <a:ea typeface="宋体" panose="02010600030101010101" pitchFamily="2" charset="-122"/>
              </a:rPr>
              <a:t>构成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55" name="文本框 26654"/>
          <p:cNvSpPr txBox="1"/>
          <p:nvPr/>
        </p:nvSpPr>
        <p:spPr>
          <a:xfrm>
            <a:off x="2555875" y="4941888"/>
            <a:ext cx="14398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  <a:ea typeface="宋体" panose="02010600030101010101" pitchFamily="2" charset="-122"/>
              </a:rPr>
              <a:t>直接构成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56" name="文本框 26655"/>
          <p:cNvSpPr txBox="1"/>
          <p:nvPr/>
        </p:nvSpPr>
        <p:spPr>
          <a:xfrm>
            <a:off x="1979613" y="4652963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  <a:ea typeface="宋体" panose="02010600030101010101" pitchFamily="2" charset="-122"/>
              </a:rPr>
              <a:t>分成</a:t>
            </a: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框 27649"/>
          <p:cNvSpPr txBox="1"/>
          <p:nvPr/>
        </p:nvSpPr>
        <p:spPr>
          <a:xfrm>
            <a:off x="323850" y="333375"/>
            <a:ext cx="882015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8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练习：1.试列举生活中或自然界中哪些物质是由分子构成的，哪些物质是由原子构成的。</a:t>
            </a:r>
            <a:endParaRPr lang="zh-CN" altLang="en-US" sz="48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1" name="文本框 27650"/>
          <p:cNvSpPr txBox="1"/>
          <p:nvPr/>
        </p:nvSpPr>
        <p:spPr>
          <a:xfrm>
            <a:off x="395288" y="2636838"/>
            <a:ext cx="8424862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由</a:t>
            </a: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</a:t>
            </a:r>
            <a:r>
              <a:rPr lang="zh-CN" altLang="en-US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构成的：水和大多数气体（除稀有气体）等，如：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O,H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,O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,N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,NH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,CO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,SO</a:t>
            </a:r>
            <a:r>
              <a:rPr lang="en-US" altLang="zh-CN"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20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2" name="文本框 27651"/>
          <p:cNvSpPr txBox="1"/>
          <p:nvPr/>
        </p:nvSpPr>
        <p:spPr>
          <a:xfrm>
            <a:off x="468313" y="4508500"/>
            <a:ext cx="8675687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由</a:t>
            </a: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原子</a:t>
            </a:r>
            <a:r>
              <a:rPr lang="zh-CN" altLang="en-US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直接构成的：金属、稀有气体和非金属固体（碘除外），如：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Mg,Fe,Cu,He,Ne,Ar,P,S,C,Si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文本框 28673"/>
          <p:cNvSpPr txBox="1"/>
          <p:nvPr/>
        </p:nvSpPr>
        <p:spPr>
          <a:xfrm>
            <a:off x="0" y="333375"/>
            <a:ext cx="85693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2.下列的说法是否正确：</a:t>
            </a:r>
            <a:endParaRPr lang="zh-CN" altLang="en-US" sz="40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文本框 28674"/>
          <p:cNvSpPr txBox="1"/>
          <p:nvPr/>
        </p:nvSpPr>
        <p:spPr>
          <a:xfrm>
            <a:off x="250825" y="1196975"/>
            <a:ext cx="7848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、分子大，原子小。</a:t>
            </a:r>
            <a:endParaRPr lang="zh-CN" altLang="en-US" sz="40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250825" y="1916113"/>
            <a:ext cx="86423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、分子可直接构成物质，而原子则先构成分子后再构成物质</a:t>
            </a:r>
            <a:endParaRPr lang="zh-CN" altLang="en-US" sz="40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250825" y="3284538"/>
            <a:ext cx="88931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、分子的质量比原子的质量要大。</a:t>
            </a:r>
            <a:endParaRPr lang="zh-CN" altLang="en-US" sz="40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8" name="文本框 28677"/>
          <p:cNvSpPr txBox="1"/>
          <p:nvPr/>
        </p:nvSpPr>
        <p:spPr>
          <a:xfrm>
            <a:off x="250825" y="3989388"/>
            <a:ext cx="85693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、分子可分，原子不可分。</a:t>
            </a:r>
            <a:endParaRPr lang="zh-CN" altLang="en-US" sz="40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9" name="文本框 28678"/>
          <p:cNvSpPr txBox="1"/>
          <p:nvPr/>
        </p:nvSpPr>
        <p:spPr>
          <a:xfrm>
            <a:off x="250825" y="4724400"/>
            <a:ext cx="88931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4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、在化学变化中，分子可分，原子不可分。</a:t>
            </a:r>
            <a:endParaRPr lang="zh-CN" altLang="en-US" sz="40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0" name="笑脸 28679"/>
          <p:cNvSpPr/>
          <p:nvPr/>
        </p:nvSpPr>
        <p:spPr>
          <a:xfrm>
            <a:off x="2555875" y="5445125"/>
            <a:ext cx="576263" cy="504825"/>
          </a:xfrm>
          <a:prstGeom prst="smileyFace">
            <a:avLst>
              <a:gd name="adj" fmla="val 4653"/>
            </a:avLst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81" name="笑脸 28680"/>
          <p:cNvSpPr/>
          <p:nvPr/>
        </p:nvSpPr>
        <p:spPr>
          <a:xfrm>
            <a:off x="5580063" y="1268413"/>
            <a:ext cx="576262" cy="504825"/>
          </a:xfrm>
          <a:prstGeom prst="smileyFace">
            <a:avLst>
              <a:gd name="adj" fmla="val -4653"/>
            </a:avLst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82" name="笑脸 28681"/>
          <p:cNvSpPr/>
          <p:nvPr/>
        </p:nvSpPr>
        <p:spPr>
          <a:xfrm>
            <a:off x="8243888" y="3429000"/>
            <a:ext cx="576262" cy="504825"/>
          </a:xfrm>
          <a:prstGeom prst="smileyFace">
            <a:avLst>
              <a:gd name="adj" fmla="val -4653"/>
            </a:avLst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83" name="笑脸 28682"/>
          <p:cNvSpPr/>
          <p:nvPr/>
        </p:nvSpPr>
        <p:spPr>
          <a:xfrm>
            <a:off x="6372225" y="2636838"/>
            <a:ext cx="576263" cy="504825"/>
          </a:xfrm>
          <a:prstGeom prst="smileyFace">
            <a:avLst>
              <a:gd name="adj" fmla="val -4653"/>
            </a:avLst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84" name="笑脸 28683"/>
          <p:cNvSpPr/>
          <p:nvPr/>
        </p:nvSpPr>
        <p:spPr>
          <a:xfrm>
            <a:off x="6948488" y="4076700"/>
            <a:ext cx="576262" cy="504825"/>
          </a:xfrm>
          <a:prstGeom prst="smileyFace">
            <a:avLst>
              <a:gd name="adj" fmla="val -4653"/>
            </a:avLst>
          </a:prstGeom>
          <a:solidFill>
            <a:srgbClr val="FEFCA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86" name="文本框 28685"/>
          <p:cNvSpPr txBox="1"/>
          <p:nvPr/>
        </p:nvSpPr>
        <p:spPr>
          <a:xfrm>
            <a:off x="179388" y="6021388"/>
            <a:ext cx="50942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  P51   1.(3)    3.</a:t>
            </a:r>
            <a:endParaRPr lang="zh-CN" altLang="en-US" sz="40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7" grpId="0"/>
      <p:bldP spid="28678" grpId="0"/>
      <p:bldP spid="28679" grpId="0"/>
      <p:bldP spid="28686" grpId="0" bldLvl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2969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b="1" dirty="0">
                <a:solidFill>
                  <a:srgbClr val="0000CC"/>
                </a:solidFill>
              </a:rPr>
              <a:t>课题1  分子和原子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9699" name="文本占位符 29698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507413" cy="5399087"/>
          </a:xfrm>
        </p:spPr>
        <p:txBody>
          <a:bodyPr/>
          <a:p>
            <a:pPr>
              <a:lnSpc>
                <a:spcPct val="80000"/>
              </a:lnSpc>
              <a:buNone/>
            </a:pPr>
            <a:r>
              <a:rPr lang="zh-CN" altLang="en-US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一、物质由微观粒子构成</a:t>
            </a:r>
            <a:endParaRPr lang="zh-CN" altLang="en-US" sz="4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</a:rPr>
              <a:t>1.分子和原子是真实存在的</a:t>
            </a:r>
            <a:endParaRPr lang="zh-CN" altLang="en-US" sz="4400" b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</a:rPr>
              <a:t>2.分子的性质</a:t>
            </a:r>
            <a:endParaRPr lang="zh-CN" altLang="en-US" sz="4400" b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</a:rPr>
              <a:t>  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⑴分子的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质量和体积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都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很小</a:t>
            </a:r>
            <a:endParaRPr lang="zh-CN" alt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⑵分子在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不断地运动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（温度升高，运动加快）</a:t>
            </a:r>
            <a:endParaRPr lang="zh-CN" alt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⑶分子间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有间隔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（温度升高，间隔变大；压强增大，间隔变小）</a:t>
            </a:r>
            <a:endParaRPr lang="zh-CN" alt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0000CC"/>
                </a:solidFill>
              </a:rPr>
              <a:t>  </a:t>
            </a:r>
            <a:endParaRPr lang="zh-CN" altLang="en-US" b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endParaRPr lang="zh-CN" alt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矩形 30721"/>
          <p:cNvSpPr/>
          <p:nvPr/>
        </p:nvSpPr>
        <p:spPr>
          <a:xfrm>
            <a:off x="323850" y="477838"/>
            <a:ext cx="8820150" cy="6046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0"/>
              </a:spcBef>
            </a:pP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二、分子可以分为原子</a:t>
            </a:r>
            <a:r>
              <a:rPr lang="zh-CN" altLang="en-US" sz="1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1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1.用分子的观点解释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⑴    物理变化：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分子本身没有发生变化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，只是分子间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的间隔发生变化。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化学变化：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分子本身发生变化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，生成新的分子。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⑵    混合物：由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不同种分子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构成。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纯净物：由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同种分子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构成。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2.分子的概念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由分子构成的物质，分子是保持其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化学性质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的最小粒子。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3.分子由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原子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构成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4.原子的概念：原子是化学变化中的最小粒子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﹡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化学变化的实质：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分子可以分为原子，原子又可以结合成新的分子。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0"/>
              </a:spcBef>
            </a:pPr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左大括号 30722"/>
          <p:cNvSpPr/>
          <p:nvPr/>
        </p:nvSpPr>
        <p:spPr>
          <a:xfrm>
            <a:off x="1187450" y="1701800"/>
            <a:ext cx="150813" cy="914400"/>
          </a:xfrm>
          <a:prstGeom prst="leftBrace">
            <a:avLst>
              <a:gd name="adj1" fmla="val 50526"/>
              <a:gd name="adj2" fmla="val 50000"/>
            </a:avLst>
          </a:prstGeom>
          <a:noFill/>
          <a:ln w="9525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lvl="0" algn="ctr">
              <a:spcBef>
                <a:spcPct val="0"/>
              </a:spcBef>
            </a:pPr>
            <a:endParaRPr lang="zh-CN" altLang="en-US" sz="2400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4" name="左大括号 30723"/>
          <p:cNvSpPr/>
          <p:nvPr/>
        </p:nvSpPr>
        <p:spPr>
          <a:xfrm>
            <a:off x="1260475" y="2997200"/>
            <a:ext cx="73025" cy="574675"/>
          </a:xfrm>
          <a:prstGeom prst="leftBrace">
            <a:avLst>
              <a:gd name="adj1" fmla="val 65579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标题 317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6000" b="1" dirty="0">
                <a:solidFill>
                  <a:srgbClr val="FF0000"/>
                </a:solidFill>
              </a:rPr>
              <a:t>作业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  <p:sp>
        <p:nvSpPr>
          <p:cNvPr id="31747" name="文本占位符 31746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 sz="4000" b="1" dirty="0">
                <a:solidFill>
                  <a:srgbClr val="FF0000"/>
                </a:solidFill>
              </a:rPr>
              <a:t>1.</a:t>
            </a:r>
            <a:r>
              <a:rPr lang="zh-CN" altLang="en-US" sz="4000" b="1" dirty="0">
                <a:solidFill>
                  <a:schemeClr val="hlink"/>
                </a:solidFill>
              </a:rPr>
              <a:t>完成《学习辅导》课题1</a:t>
            </a:r>
            <a:endParaRPr lang="zh-CN" altLang="en-US" sz="4000" b="1" dirty="0">
              <a:solidFill>
                <a:schemeClr val="hlink"/>
              </a:solidFill>
            </a:endParaRPr>
          </a:p>
          <a:p>
            <a:r>
              <a:rPr lang="zh-CN" altLang="en-US" sz="4000" b="1" dirty="0">
                <a:solidFill>
                  <a:srgbClr val="FF0000"/>
                </a:solidFill>
              </a:rPr>
              <a:t>2.</a:t>
            </a:r>
            <a:r>
              <a:rPr lang="zh-CN" altLang="en-US" sz="4000" b="1" dirty="0">
                <a:solidFill>
                  <a:schemeClr val="hlink"/>
                </a:solidFill>
              </a:rPr>
              <a:t>完成P51《练习与应用》</a:t>
            </a:r>
            <a:endParaRPr lang="zh-CN" altLang="en-US" sz="4000" b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zh-CN" altLang="en-US" sz="4000" b="1" dirty="0">
                <a:solidFill>
                  <a:schemeClr val="hlink"/>
                </a:solidFill>
              </a:rPr>
              <a:t>     1.（1）（2）</a:t>
            </a:r>
            <a:endParaRPr lang="zh-CN" altLang="en-US" sz="4000" b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zh-CN" altLang="en-US" sz="4000" b="1" dirty="0">
                <a:solidFill>
                  <a:schemeClr val="hlink"/>
                </a:solidFill>
              </a:rPr>
              <a:t>     2.（1）（2）（5）（6）</a:t>
            </a:r>
            <a:endParaRPr lang="zh-CN" altLang="en-US" sz="40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2" name="组合 5121"/>
          <p:cNvGrpSpPr/>
          <p:nvPr/>
        </p:nvGrpSpPr>
        <p:grpSpPr>
          <a:xfrm>
            <a:off x="1066800" y="457200"/>
            <a:ext cx="6478588" cy="5943600"/>
            <a:chOff x="0" y="0"/>
            <a:chExt cx="4081" cy="3744"/>
          </a:xfrm>
        </p:grpSpPr>
        <p:sp>
          <p:nvSpPr>
            <p:cNvPr id="5123" name="文本框 5122"/>
            <p:cNvSpPr txBox="1"/>
            <p:nvPr/>
          </p:nvSpPr>
          <p:spPr>
            <a:xfrm>
              <a:off x="240" y="0"/>
              <a:ext cx="379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放大</a:t>
              </a:r>
              <a:r>
                <a:rPr lang="en-US" altLang="zh-CN" sz="600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300</a:t>
              </a: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倍的树叶</a:t>
              </a:r>
              <a:endParaRPr lang="zh-CN" altLang="en-US" sz="600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5124" name="图片 5123" descr="绿叶细胞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674"/>
              <a:ext cx="4081" cy="307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组合 6145"/>
          <p:cNvGrpSpPr/>
          <p:nvPr/>
        </p:nvGrpSpPr>
        <p:grpSpPr>
          <a:xfrm>
            <a:off x="1066800" y="441325"/>
            <a:ext cx="6705600" cy="5959475"/>
            <a:chOff x="0" y="0"/>
            <a:chExt cx="4224" cy="3754"/>
          </a:xfrm>
        </p:grpSpPr>
        <p:pic>
          <p:nvPicPr>
            <p:cNvPr id="6147" name="图片 6146" descr="一张白纸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693"/>
              <a:ext cx="4081" cy="3061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6148" name="文本框 6147"/>
            <p:cNvSpPr txBox="1"/>
            <p:nvPr/>
          </p:nvSpPr>
          <p:spPr>
            <a:xfrm>
              <a:off x="0" y="0"/>
              <a:ext cx="4224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放大</a:t>
              </a:r>
              <a:r>
                <a:rPr lang="en-US" altLang="zh-CN" sz="600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1000</a:t>
              </a: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倍的白纸</a:t>
              </a:r>
              <a:endParaRPr lang="zh-CN" altLang="en-US" sz="600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70" name="组合 7169"/>
          <p:cNvGrpSpPr/>
          <p:nvPr/>
        </p:nvGrpSpPr>
        <p:grpSpPr>
          <a:xfrm>
            <a:off x="1066800" y="457200"/>
            <a:ext cx="7010400" cy="5964238"/>
            <a:chOff x="0" y="0"/>
            <a:chExt cx="4416" cy="3757"/>
          </a:xfrm>
        </p:grpSpPr>
        <p:sp>
          <p:nvSpPr>
            <p:cNvPr id="7171" name="文本框 7170"/>
            <p:cNvSpPr txBox="1"/>
            <p:nvPr/>
          </p:nvSpPr>
          <p:spPr>
            <a:xfrm>
              <a:off x="96" y="0"/>
              <a:ext cx="4320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放大</a:t>
              </a:r>
              <a:r>
                <a:rPr lang="en-US" altLang="zh-CN" sz="600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5000</a:t>
              </a: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倍的头发</a:t>
              </a:r>
              <a:endParaRPr lang="zh-CN" altLang="en-US" sz="600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7172" name="图片 7171" descr="头发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672"/>
              <a:ext cx="4081" cy="3085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pic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194" name="组合 8193"/>
          <p:cNvGrpSpPr/>
          <p:nvPr/>
        </p:nvGrpSpPr>
        <p:grpSpPr>
          <a:xfrm>
            <a:off x="990600" y="441325"/>
            <a:ext cx="7391400" cy="6111875"/>
            <a:chOff x="0" y="0"/>
            <a:chExt cx="4656" cy="3850"/>
          </a:xfrm>
        </p:grpSpPr>
        <p:pic>
          <p:nvPicPr>
            <p:cNvPr id="8195" name="图片 8194" descr="陶瓷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48" y="676"/>
              <a:ext cx="4081" cy="3174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8196" name="文本框 8195"/>
            <p:cNvSpPr txBox="1"/>
            <p:nvPr/>
          </p:nvSpPr>
          <p:spPr>
            <a:xfrm>
              <a:off x="0" y="0"/>
              <a:ext cx="4656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放大</a:t>
              </a:r>
              <a:r>
                <a:rPr lang="en-US" altLang="zh-CN" sz="600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10000</a:t>
              </a: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倍的陶瓷</a:t>
              </a:r>
              <a:endParaRPr lang="zh-CN" altLang="en-US" sz="600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8" name="组合 9217"/>
          <p:cNvGrpSpPr/>
          <p:nvPr/>
        </p:nvGrpSpPr>
        <p:grpSpPr>
          <a:xfrm>
            <a:off x="762000" y="457200"/>
            <a:ext cx="7315200" cy="5721350"/>
            <a:chOff x="0" y="0"/>
            <a:chExt cx="4608" cy="3604"/>
          </a:xfrm>
        </p:grpSpPr>
        <p:pic>
          <p:nvPicPr>
            <p:cNvPr id="9219" name="图片 9218" descr="ZnS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2" y="672"/>
              <a:ext cx="3936" cy="29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0" name="文本框 9219"/>
            <p:cNvSpPr txBox="1"/>
            <p:nvPr/>
          </p:nvSpPr>
          <p:spPr>
            <a:xfrm>
              <a:off x="0" y="0"/>
              <a:ext cx="4608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放大</a:t>
              </a:r>
              <a:r>
                <a:rPr lang="en-US" altLang="zh-CN" sz="600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1000</a:t>
              </a:r>
              <a:r>
                <a:rPr lang="zh-CN" altLang="en-US" sz="600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万</a:t>
              </a:r>
              <a:r>
                <a:rPr lang="zh-CN" altLang="en-US" sz="6000">
                  <a:latin typeface="Tahoma" panose="020B0604030504040204" pitchFamily="34" charset="0"/>
                  <a:ea typeface="宋体" panose="02010600030101010101" pitchFamily="2" charset="-122"/>
                </a:rPr>
                <a:t>倍的酒精</a:t>
              </a:r>
              <a:endParaRPr lang="zh-CN" altLang="en-US" sz="600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2133600" y="381000"/>
            <a:ext cx="4343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5400">
                <a:solidFill>
                  <a:srgbClr val="FF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我们的大气</a:t>
            </a:r>
            <a:endParaRPr lang="zh-CN" altLang="en-US" sz="5400">
              <a:solidFill>
                <a:srgbClr val="FF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10243" name="图片 10242" descr="分子和原子xxxx"/>
          <p:cNvPicPr>
            <a:picLocks noChangeAspect="1"/>
          </p:cNvPicPr>
          <p:nvPr/>
        </p:nvPicPr>
        <p:blipFill>
          <a:blip r:embed="rId1"/>
          <a:srcRect l="4106" t="2789" b="4741"/>
          <a:stretch>
            <a:fillRect/>
          </a:stretch>
        </p:blipFill>
        <p:spPr>
          <a:xfrm>
            <a:off x="152400" y="1371600"/>
            <a:ext cx="8763000" cy="497681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317500" y="549275"/>
            <a:ext cx="785495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4000" b="1">
                <a:solidFill>
                  <a:srgbClr val="EFF3F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</a:t>
            </a:r>
            <a:r>
              <a:rPr lang="zh-CN" altLang="en-US" sz="4000" b="1" dirty="0">
                <a:solidFill>
                  <a:srgbClr val="EFF3F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5400" b="1" dirty="0">
                <a:latin typeface="Arial" panose="020B0604020202020204" pitchFamily="34" charset="0"/>
                <a:ea typeface="宋体" panose="02010600030101010101" pitchFamily="2" charset="-122"/>
              </a:rPr>
              <a:t>物质由微观粒子构成</a:t>
            </a:r>
            <a:endParaRPr lang="zh-CN" altLang="en-US" sz="5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67" name="组合 11266"/>
          <p:cNvGrpSpPr/>
          <p:nvPr/>
        </p:nvGrpSpPr>
        <p:grpSpPr>
          <a:xfrm>
            <a:off x="293688" y="1844675"/>
            <a:ext cx="4078287" cy="4595813"/>
            <a:chOff x="0" y="0"/>
            <a:chExt cx="2784" cy="2895"/>
          </a:xfrm>
        </p:grpSpPr>
        <p:pic>
          <p:nvPicPr>
            <p:cNvPr id="11268" name="图片 11267" descr="pic_3346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2784" cy="21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69" name="文本框 11268"/>
            <p:cNvSpPr txBox="1"/>
            <p:nvPr/>
          </p:nvSpPr>
          <p:spPr>
            <a:xfrm>
              <a:off x="108" y="2223"/>
              <a:ext cx="2359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EFF3F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用扫描隧道显微镜获得的苯分子图</a:t>
              </a:r>
              <a:endParaRPr lang="zh-CN" altLang="en-US" sz="3200" b="1">
                <a:solidFill>
                  <a:srgbClr val="EFF3F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1270" name="组合 11269"/>
          <p:cNvGrpSpPr/>
          <p:nvPr/>
        </p:nvGrpSpPr>
        <p:grpSpPr>
          <a:xfrm>
            <a:off x="4459288" y="1844675"/>
            <a:ext cx="4432300" cy="4595813"/>
            <a:chOff x="0" y="0"/>
            <a:chExt cx="3025" cy="2895"/>
          </a:xfrm>
        </p:grpSpPr>
        <p:pic>
          <p:nvPicPr>
            <p:cNvPr id="11271" name="图片 11270" descr="pic_3346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025" cy="22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72" name="文本框 11271"/>
            <p:cNvSpPr txBox="1"/>
            <p:nvPr/>
          </p:nvSpPr>
          <p:spPr>
            <a:xfrm>
              <a:off x="349" y="2223"/>
              <a:ext cx="2359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EFF3F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通过移动硅原子构成的文字</a:t>
              </a:r>
              <a:endParaRPr lang="zh-CN" altLang="en-US" sz="3200" b="1">
                <a:solidFill>
                  <a:srgbClr val="EFF3F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2165</Words>
  <Application>WPS 演示</Application>
  <PresentationFormat>在屏幕上显示</PresentationFormat>
  <Paragraphs>325</Paragraphs>
  <Slides>29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Arial</vt:lpstr>
      <vt:lpstr>宋体</vt:lpstr>
      <vt:lpstr>Wingdings</vt:lpstr>
      <vt:lpstr>Times New Roman</vt:lpstr>
      <vt:lpstr>Tahoma</vt:lpstr>
      <vt:lpstr>微软雅黑</vt:lpstr>
      <vt:lpstr>Calibri</vt:lpstr>
      <vt:lpstr>Arial Unicode MS</vt:lpstr>
      <vt:lpstr>默认设计模板</vt:lpstr>
      <vt:lpstr>Equation.3</vt:lpstr>
      <vt:lpstr>PowerPoint 演示文稿</vt:lpstr>
      <vt:lpstr>墙内开花墙外香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一、物质由微观粒子构成</vt:lpstr>
      <vt:lpstr>PowerPoint 演示文稿</vt:lpstr>
      <vt:lpstr>一、物质由微观粒子构成             1.分子和原子是真实存在的 2.分子的性质 ⑴分子的质量和体积都很小</vt:lpstr>
      <vt:lpstr>酒精和水混合时体积变化的模拟图</vt:lpstr>
      <vt:lpstr>思考</vt:lpstr>
      <vt:lpstr>一、物质由微观粒子构成 1.分子和原子是真实存在的 2.分子的性质</vt:lpstr>
      <vt:lpstr>1.用分子的观点解释（由分子构成的物质）</vt:lpstr>
      <vt:lpstr>PowerPoint 演示文稿</vt:lpstr>
      <vt:lpstr>2.分子的概念</vt:lpstr>
      <vt:lpstr>PowerPoint 演示文稿</vt:lpstr>
      <vt:lpstr>讨论：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课题1  分子和原子</vt:lpstr>
      <vt:lpstr>PowerPoint 演示文稿</vt:lpstr>
      <vt:lpstr>作业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办公室</cp:lastModifiedBy>
  <cp:revision>14</cp:revision>
  <dcterms:created xsi:type="dcterms:W3CDTF">2008-09-25T00:45:00Z</dcterms:created>
  <dcterms:modified xsi:type="dcterms:W3CDTF">2017-03-19T04:32:07Z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