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74" r:id="rId3"/>
    <p:sldId id="275" r:id="rId4"/>
    <p:sldId id="344" r:id="rId5"/>
    <p:sldId id="342" r:id="rId6"/>
    <p:sldId id="257" r:id="rId7"/>
    <p:sldId id="343" r:id="rId8"/>
    <p:sldId id="304" r:id="rId9"/>
    <p:sldId id="277" r:id="rId10"/>
    <p:sldId id="271" r:id="rId11"/>
    <p:sldId id="268" r:id="rId12"/>
    <p:sldId id="270" r:id="rId13"/>
    <p:sldId id="265" r:id="rId14"/>
    <p:sldId id="266" r:id="rId15"/>
    <p:sldId id="267" r:id="rId16"/>
    <p:sldId id="269" r:id="rId17"/>
    <p:sldId id="278" r:id="rId18"/>
    <p:sldId id="279" r:id="rId19"/>
    <p:sldId id="305" r:id="rId20"/>
    <p:sldId id="306" r:id="rId21"/>
    <p:sldId id="307" r:id="rId22"/>
    <p:sldId id="276" r:id="rId23"/>
    <p:sldId id="280" r:id="rId24"/>
    <p:sldId id="303" r:id="rId25"/>
    <p:sldId id="308" r:id="rId26"/>
    <p:sldId id="282" r:id="rId27"/>
    <p:sldId id="311" r:id="rId28"/>
    <p:sldId id="312" r:id="rId29"/>
    <p:sldId id="286" r:id="rId30"/>
    <p:sldId id="283" r:id="rId31"/>
    <p:sldId id="287" r:id="rId32"/>
    <p:sldId id="314" r:id="rId33"/>
    <p:sldId id="315" r:id="rId34"/>
    <p:sldId id="299" r:id="rId35"/>
    <p:sldId id="290" r:id="rId36"/>
    <p:sldId id="291" r:id="rId37"/>
    <p:sldId id="297" r:id="rId38"/>
    <p:sldId id="292" r:id="rId39"/>
    <p:sldId id="263" r:id="rId40"/>
    <p:sldId id="294" r:id="rId41"/>
    <p:sldId id="295" r:id="rId42"/>
    <p:sldId id="296" r:id="rId43"/>
    <p:sldId id="272" r:id="rId44"/>
    <p:sldId id="273" r:id="rId4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  <a:srgbClr val="6600CC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/>
            </a:fld>
            <a:endParaRPr 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zh-CN"/>
              <a:t>绿色圃中小学教育网http://www.lspjy.com</a:t>
            </a: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hyperlink" Target="http://dabaoku.net/dongwu/niaolei/jianniao/web/011k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图像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3074"/>
          <p:cNvSpPr txBox="1"/>
          <p:nvPr/>
        </p:nvSpPr>
        <p:spPr>
          <a:xfrm>
            <a:off x="1981200" y="990600"/>
            <a:ext cx="53340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自然之道</a:t>
            </a:r>
            <a:endParaRPr lang="zh-CN" altLang="en-US" sz="9600" b="1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sz="2800"/>
              <a:t>蔡佩君</a:t>
            </a:r>
            <a:endParaRPr 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200504140404_5028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xiaxuyan,200609151714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1157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W0200610214118416807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0716-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9"/>
          <p:cNvPicPr>
            <a:picLocks noChangeAspect="1"/>
          </p:cNvPicPr>
          <p:nvPr/>
        </p:nvPicPr>
        <p:blipFill>
          <a:blip r:embed="rId1"/>
          <a:srcRect b="281"/>
          <a:stretch>
            <a:fillRect/>
          </a:stretch>
        </p:blipFill>
        <p:spPr>
          <a:xfrm>
            <a:off x="2681288" y="0"/>
            <a:ext cx="64627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457200" y="609600"/>
            <a:ext cx="1966913" cy="5181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1700">
                <a:solidFill>
                  <a:srgbClr val="0066CC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嘲鸫</a:t>
            </a:r>
            <a:endParaRPr lang="zh-CN" altLang="en-US" sz="11700">
              <a:solidFill>
                <a:srgbClr val="0066CC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011k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38200"/>
            <a:ext cx="6781800" cy="484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381000" y="1371600"/>
            <a:ext cx="1676400" cy="4022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129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鲣鸟</a:t>
            </a:r>
            <a:endParaRPr lang="zh-CN" altLang="en-US" sz="12900" b="1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013000001747191214616114896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矩形 21506"/>
          <p:cNvSpPr/>
          <p:nvPr/>
        </p:nvSpPr>
        <p:spPr>
          <a:xfrm rot="216003">
            <a:off x="3787775" y="1768475"/>
            <a:ext cx="20161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2142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海鸥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2142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2843213" y="476250"/>
            <a:ext cx="151288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踌躇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4643438" y="188913"/>
            <a:ext cx="216058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8000" b="1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8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684213" y="1773238"/>
            <a:ext cx="81359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课文是怎样具体写幼龟的“踌躇”的？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611188" y="2852738"/>
            <a:ext cx="820896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突然，一只幼龟把头探出巢穴，却欲出又止，似乎在侦察外面是否安全。</a:t>
            </a:r>
            <a:endParaRPr lang="zh-CN" altLang="en-US" sz="32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971550" y="4292600"/>
            <a:ext cx="7632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这句话中的哪个词最能表达“踌躇”？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矩形 22534"/>
          <p:cNvSpPr/>
          <p:nvPr/>
        </p:nvSpPr>
        <p:spPr>
          <a:xfrm>
            <a:off x="3635375" y="5084763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欲出又止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5724525" y="4581525"/>
            <a:ext cx="1008063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8800" b="1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8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图像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4098"/>
          <p:cNvSpPr txBox="1"/>
          <p:nvPr/>
        </p:nvSpPr>
        <p:spPr>
          <a:xfrm>
            <a:off x="1981200" y="990600"/>
            <a:ext cx="53340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自然之</a:t>
            </a:r>
            <a:r>
              <a:rPr lang="zh-CN" altLang="en-US" sz="9600" b="1">
                <a:solidFill>
                  <a:srgbClr val="FF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道</a:t>
            </a:r>
            <a:endParaRPr lang="zh-CN" altLang="en-US" sz="9600" b="1">
              <a:solidFill>
                <a:srgbClr val="FF00FF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 descr="pic0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23554"/>
          <p:cNvSpPr txBox="1"/>
          <p:nvPr/>
        </p:nvSpPr>
        <p:spPr>
          <a:xfrm>
            <a:off x="4932363" y="836613"/>
            <a:ext cx="3384550" cy="447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幼龟一般在四五月份离巢而出，争先恐后爬向大海。从龟巢到大海需要经过一段不短的沙滩，稍不留心，幼龟便可能成为食肉鸟的美食。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4578"/>
          <p:cNvSpPr txBox="1"/>
          <p:nvPr/>
        </p:nvSpPr>
        <p:spPr>
          <a:xfrm>
            <a:off x="0" y="381000"/>
            <a:ext cx="8610600" cy="420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5400" b="1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《</a:t>
            </a:r>
            <a:r>
              <a:rPr lang="zh-CN" altLang="en-US" sz="5400" b="1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自然之道〉这篇课文按照（                ）的顺序，讲述了 （                                                                                                                     </a:t>
            </a:r>
            <a:endParaRPr lang="zh-CN" altLang="en-US" sz="5400" b="1">
              <a:solidFill>
                <a:srgbClr val="0066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1752600" y="5791200"/>
            <a:ext cx="17684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1447800" y="1219200"/>
            <a:ext cx="35052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事情发展</a:t>
            </a:r>
            <a:endParaRPr lang="zh-CN" altLang="en-US" sz="5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381000" y="2133600"/>
            <a:ext cx="8458200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54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我和同伴为了挽救一只海龟 ，  致使更多的海龟受到伤害</a:t>
            </a:r>
            <a:r>
              <a:rPr lang="zh-CN" altLang="en-US" sz="5400" b="1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）的事情。</a:t>
            </a:r>
            <a:endParaRPr lang="zh-CN" altLang="en-US" sz="5400" b="1">
              <a:solidFill>
                <a:srgbClr val="0066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25604" name="图片 2560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文本框 25604"/>
          <p:cNvSpPr txBox="1"/>
          <p:nvPr/>
        </p:nvSpPr>
        <p:spPr>
          <a:xfrm>
            <a:off x="755650" y="1052513"/>
            <a:ext cx="6985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争先恐后　　鱼贯而出　　愚不可及</a:t>
            </a:r>
            <a:endParaRPr lang="zh-CN" altLang="en-US" sz="32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气喘吁吁　　若无其事　　饱餐一顿 </a:t>
            </a:r>
            <a:endParaRPr lang="zh-CN" altLang="en-US" sz="32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684213" y="2924175"/>
            <a:ext cx="7704137" cy="308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我和同伴及一个生物学家向导，结队来到一个小岛旅游，观察幼龟是怎样离巢进入大海的。看到一只探头出穴的幼龟被嘲鸫咬啄时，不顾向导劝阻，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要向导把幼龟抱向大海。成群的幼龟以为外面很安全，就从巢中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       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，结果让食肉鸟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 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。“我们”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     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     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地拯救了一些幼龟，还是伤害了许多幼龟。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1979613" y="4221163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愚不可及</a:t>
            </a:r>
            <a:endParaRPr lang="zh-CN" altLang="en-US" sz="28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6011863" y="4581525"/>
            <a:ext cx="17287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鱼贯而出</a:t>
            </a:r>
            <a:endParaRPr lang="zh-CN" altLang="en-US" sz="28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2843213" y="5084763"/>
            <a:ext cx="1892300" cy="5032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顿一餐饱</a:t>
            </a:r>
            <a:endParaRPr lang="zh-CN" altLang="en-US" sz="28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文本框 25609"/>
          <p:cNvSpPr txBox="1"/>
          <p:nvPr/>
        </p:nvSpPr>
        <p:spPr>
          <a:xfrm>
            <a:off x="6156325" y="5084763"/>
            <a:ext cx="2305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气喘吁吁</a:t>
            </a:r>
            <a:endParaRPr lang="zh-CN" altLang="en-US" sz="28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  <p:bldP spid="25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26628" name="图片 26627" descr="20031131444890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69887"/>
            <a:ext cx="9467850" cy="722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矩形 26628"/>
          <p:cNvSpPr/>
          <p:nvPr/>
        </p:nvSpPr>
        <p:spPr>
          <a:xfrm>
            <a:off x="971550" y="1341438"/>
            <a:ext cx="4537075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自然之道</a:t>
            </a:r>
            <a:endParaRPr lang="zh-CN" altLang="en-US" sz="3600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0" name="矩形 26629"/>
          <p:cNvSpPr/>
          <p:nvPr/>
        </p:nvSpPr>
        <p:spPr>
          <a:xfrm>
            <a:off x="4859338" y="6237288"/>
            <a:ext cx="342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27652" name="图片 2765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文本框 27652"/>
          <p:cNvSpPr txBox="1"/>
          <p:nvPr/>
        </p:nvSpPr>
        <p:spPr>
          <a:xfrm>
            <a:off x="755650" y="1052513"/>
            <a:ext cx="6985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争先恐后　　鱼贯而出　　愚不可及</a:t>
            </a:r>
            <a:endParaRPr lang="zh-CN" altLang="en-US" sz="32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气喘吁吁　　若无其事　　饱餐一顿 </a:t>
            </a:r>
            <a:endParaRPr lang="zh-CN" altLang="en-US" sz="32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684213" y="2924175"/>
            <a:ext cx="7704137" cy="308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我和同伴及一个生物学家向导，结队来到一个小岛旅游，观察幼龟是怎样离巢进入大海的。看到一只探头出穴的幼龟被嘲鸫咬啄时，不顾向导劝阻，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   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要向导把幼龟抱向大海。成群的幼龟以为外面很安全，就从巢中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       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，结果让食肉鸟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 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。“我们”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     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     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地拯救了一些幼龟，还是伤害了许多幼龟。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1979613" y="4221163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愚不可及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6011863" y="4581525"/>
            <a:ext cx="17287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鱼贯而出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2843213" y="5084763"/>
            <a:ext cx="1892300" cy="5032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顿一餐饱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文本框 27657"/>
          <p:cNvSpPr txBox="1"/>
          <p:nvPr/>
        </p:nvSpPr>
        <p:spPr>
          <a:xfrm>
            <a:off x="6156325" y="5084763"/>
            <a:ext cx="2305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气喘吁吁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  <p:bldP spid="27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28673" descr="pic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28674"/>
          <p:cNvSpPr txBox="1"/>
          <p:nvPr/>
        </p:nvSpPr>
        <p:spPr>
          <a:xfrm>
            <a:off x="539750" y="3141663"/>
            <a:ext cx="883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我们干了一件</a:t>
            </a:r>
            <a:r>
              <a:rPr lang="zh-CN" altLang="en-US" sz="4400" b="1" u="sng">
                <a:solidFill>
                  <a:srgbClr val="FF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愚不可及</a:t>
            </a:r>
            <a:r>
              <a:rPr lang="zh-CN" altLang="en-US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的蠢事。</a:t>
            </a:r>
            <a:endParaRPr lang="zh-CN" altLang="en-US" sz="4400" b="1">
              <a:solidFill>
                <a:srgbClr val="008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1331913" y="1700213"/>
            <a:ext cx="883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我们干了一件蠢事。</a:t>
            </a:r>
            <a:endParaRPr lang="zh-CN" altLang="en-US" sz="4400" b="1">
              <a:solidFill>
                <a:srgbClr val="008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1403350" y="1125538"/>
            <a:ext cx="26638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699" name="图片 29698" descr="pic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文本框 29699"/>
          <p:cNvSpPr txBox="1"/>
          <p:nvPr/>
        </p:nvSpPr>
        <p:spPr>
          <a:xfrm>
            <a:off x="827088" y="1189038"/>
            <a:ext cx="7705725" cy="198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   </a:t>
            </a: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突然，一只幼龟把头探出巢穴，却欲出又止，似乎在侦查外面是否安全。</a:t>
            </a:r>
            <a:endParaRPr lang="zh-CN" altLang="en-US" sz="4000" b="1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971550" y="3141663"/>
            <a:ext cx="7056438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正当幼龟踌躇不前时，一只嘲鸫突然飞来，它用尖嘴啄幼龟的头，企图把它拉到沙滩上去。</a:t>
            </a:r>
            <a:endParaRPr lang="zh-CN" altLang="en-US" sz="4000" b="1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0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30721"/>
          <p:cNvSpPr txBox="1"/>
          <p:nvPr/>
        </p:nvSpPr>
        <p:spPr>
          <a:xfrm>
            <a:off x="1403350" y="1125538"/>
            <a:ext cx="26638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3" name="图片 30722" descr="pic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文本框 30723"/>
          <p:cNvSpPr txBox="1"/>
          <p:nvPr/>
        </p:nvSpPr>
        <p:spPr>
          <a:xfrm>
            <a:off x="827088" y="1196975"/>
            <a:ext cx="7705725" cy="3810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   </a:t>
            </a: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突然，一只幼龟把头探出巢穴，却欲出又止，似乎在侦查外面是否安全。正当幼龟踌躇不前时，一只嘲鸫突然飞来，它用尖嘴啄幼龟的头，企图把它拉到沙滩上去。</a:t>
            </a:r>
            <a:endParaRPr lang="zh-CN" altLang="en-US" sz="4000" b="1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6494463" y="1227138"/>
            <a:ext cx="14398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探出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26" name="文本框 30725"/>
          <p:cNvSpPr txBox="1"/>
          <p:nvPr/>
        </p:nvSpPr>
        <p:spPr>
          <a:xfrm>
            <a:off x="2352675" y="1865313"/>
            <a:ext cx="23034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欲出又止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27" name="文本框 30726"/>
          <p:cNvSpPr txBox="1"/>
          <p:nvPr/>
        </p:nvSpPr>
        <p:spPr>
          <a:xfrm>
            <a:off x="6430963" y="1870075"/>
            <a:ext cx="172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侦查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28" name="文本框 30727"/>
          <p:cNvSpPr txBox="1"/>
          <p:nvPr/>
        </p:nvSpPr>
        <p:spPr>
          <a:xfrm>
            <a:off x="5915025" y="2479675"/>
            <a:ext cx="25209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踌躇不前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29" name="文本框 30728"/>
          <p:cNvSpPr txBox="1"/>
          <p:nvPr/>
        </p:nvSpPr>
        <p:spPr>
          <a:xfrm>
            <a:off x="3876675" y="3090863"/>
            <a:ext cx="22320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突然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30" name="文本框 30729"/>
          <p:cNvSpPr txBox="1"/>
          <p:nvPr/>
        </p:nvSpPr>
        <p:spPr>
          <a:xfrm>
            <a:off x="1331913" y="3703638"/>
            <a:ext cx="12239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啄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31" name="文本框 30730"/>
          <p:cNvSpPr txBox="1"/>
          <p:nvPr/>
        </p:nvSpPr>
        <p:spPr>
          <a:xfrm>
            <a:off x="4389438" y="3703638"/>
            <a:ext cx="1511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企图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0732" name="文本框 30731"/>
          <p:cNvSpPr txBox="1"/>
          <p:nvPr/>
        </p:nvSpPr>
        <p:spPr>
          <a:xfrm>
            <a:off x="6430963" y="3703638"/>
            <a:ext cx="9350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拉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3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3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3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2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72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72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1403350" y="1125538"/>
            <a:ext cx="26638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7" name="图片 31746" descr="pic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文本框 31747"/>
          <p:cNvSpPr txBox="1"/>
          <p:nvPr/>
        </p:nvSpPr>
        <p:spPr>
          <a:xfrm>
            <a:off x="827088" y="1189038"/>
            <a:ext cx="7705725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　　</a:t>
            </a:r>
            <a:r>
              <a:rPr lang="zh-CN" altLang="en-US" sz="3200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我和同伴紧张地看着眼前的一幕，其中一位焦急地对向导说：“你得想想办法啊！”</a:t>
            </a:r>
            <a:r>
              <a:rPr lang="zh-CN" altLang="en-US" sz="3200">
                <a:solidFill>
                  <a:srgbClr val="FF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向导却若无其事地答道：“叼就叼去吧，自然之道，就是这样的。”</a:t>
            </a:r>
            <a:r>
              <a:rPr lang="zh-CN" altLang="en-US" sz="3200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向导的冷淡，招来了同伴们一片“不能见死不救”的呼喊。 </a:t>
            </a:r>
            <a:endParaRPr lang="zh-CN" altLang="en-US" sz="3200">
              <a:solidFill>
                <a:srgbClr val="0000FF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31749" name="椭圆形标注 31748"/>
          <p:cNvSpPr/>
          <p:nvPr/>
        </p:nvSpPr>
        <p:spPr>
          <a:xfrm flipH="1" flipV="1">
            <a:off x="1979613" y="4581525"/>
            <a:ext cx="3167062" cy="2017713"/>
          </a:xfrm>
          <a:prstGeom prst="wedgeEllipseCallout">
            <a:avLst>
              <a:gd name="adj1" fmla="val -48847"/>
              <a:gd name="adj2" fmla="val 1053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lvl="0" algn="ctr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31749"/>
          <p:cNvSpPr txBox="1"/>
          <p:nvPr/>
        </p:nvSpPr>
        <p:spPr>
          <a:xfrm>
            <a:off x="2268538" y="4868863"/>
            <a:ext cx="280828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假如你们也在场，听到向导说的这句话，你们心里会怎样对向导呼喊？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文本框 31750"/>
          <p:cNvSpPr txBox="1"/>
          <p:nvPr/>
        </p:nvSpPr>
        <p:spPr>
          <a:xfrm>
            <a:off x="3170238" y="1196975"/>
            <a:ext cx="12239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紧张</a:t>
            </a:r>
            <a:endParaRPr lang="zh-CN" altLang="en-US" sz="32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1752" name="文本框 31751"/>
          <p:cNvSpPr txBox="1"/>
          <p:nvPr/>
        </p:nvSpPr>
        <p:spPr>
          <a:xfrm>
            <a:off x="2038350" y="1654175"/>
            <a:ext cx="1152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焦急</a:t>
            </a:r>
            <a:endParaRPr lang="zh-CN" altLang="en-US" sz="3200" b="1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1753" name="文本框 31752"/>
          <p:cNvSpPr txBox="1"/>
          <p:nvPr/>
        </p:nvSpPr>
        <p:spPr>
          <a:xfrm>
            <a:off x="2987675" y="2133600"/>
            <a:ext cx="19446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楷体_GB2312" panose="02010609030101010101" pitchFamily="1" charset="-122"/>
              </a:rPr>
              <a:t>若无其事</a:t>
            </a:r>
            <a:endParaRPr lang="zh-CN" altLang="en-US" sz="3200" b="1"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17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611188" y="990600"/>
            <a:ext cx="8208962" cy="3198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7200" b="1">
                <a:solidFill>
                  <a:srgbClr val="0066CC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  </a:t>
            </a:r>
            <a:r>
              <a:rPr lang="zh-CN" altLang="en-US" sz="4400" b="1">
                <a:solidFill>
                  <a:srgbClr val="0066CC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向导</a:t>
            </a:r>
            <a:r>
              <a:rPr lang="zh-CN" altLang="en-US" sz="4400" b="1" u="sng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极不情愿</a:t>
            </a:r>
            <a:r>
              <a:rPr lang="zh-CN" altLang="en-US" sz="4400" b="1">
                <a:solidFill>
                  <a:srgbClr val="0066CC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地抱起那只海龟，朝大海走去。那只嘲鸫眼见到手的美食丢掉，只好</a:t>
            </a:r>
            <a:r>
              <a:rPr lang="zh-CN" altLang="en-US" sz="4400" b="1" u="sng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颓丧</a:t>
            </a:r>
            <a:r>
              <a:rPr lang="zh-CN" altLang="en-US" sz="4400" b="1">
                <a:solidFill>
                  <a:srgbClr val="0066CC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地飞走了。</a:t>
            </a:r>
            <a:endParaRPr lang="zh-CN" altLang="en-US" sz="4400" b="1">
              <a:solidFill>
                <a:srgbClr val="0066CC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pic>
        <p:nvPicPr>
          <p:cNvPr id="32771" name="图片 32770" descr="pic_141424"/>
          <p:cNvPicPr>
            <a:picLocks noChangeAspect="1"/>
          </p:cNvPicPr>
          <p:nvPr/>
        </p:nvPicPr>
        <p:blipFill>
          <a:blip r:embed="rId1"/>
          <a:srcRect l="55556" t="60034" b="12625"/>
          <a:stretch>
            <a:fillRect/>
          </a:stretch>
        </p:blipFill>
        <p:spPr>
          <a:xfrm>
            <a:off x="304800" y="762000"/>
            <a:ext cx="1350963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32771" descr="9"/>
          <p:cNvPicPr>
            <a:picLocks noChangeAspect="1"/>
          </p:cNvPicPr>
          <p:nvPr/>
        </p:nvPicPr>
        <p:blipFill>
          <a:blip r:embed="rId2"/>
          <a:srcRect l="37500" t="23338"/>
          <a:stretch>
            <a:fillRect/>
          </a:stretch>
        </p:blipFill>
        <p:spPr>
          <a:xfrm>
            <a:off x="7162800" y="5668963"/>
            <a:ext cx="1524000" cy="1189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6" descr="00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5122"/>
          <p:cNvSpPr txBox="1"/>
          <p:nvPr/>
        </p:nvSpPr>
        <p:spPr>
          <a:xfrm>
            <a:off x="2124075" y="1557338"/>
            <a:ext cx="5256213" cy="18288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66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9、自然之道</a:t>
            </a:r>
            <a:endParaRPr lang="zh-CN" altLang="en-US" sz="6600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dirty="0">
                <a:latin typeface="楷体_GB2312" panose="02010609030101010101" pitchFamily="1" charset="-122"/>
                <a:ea typeface="楷体_GB2312" panose="02010609030101010101" pitchFamily="1" charset="-122"/>
              </a:rPr>
              <a:t>   </a:t>
            </a:r>
            <a:endParaRPr lang="zh-CN" altLang="en-US" sz="3200" dirty="0">
              <a:solidFill>
                <a:srgbClr val="00FF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2124075" y="4508500"/>
            <a:ext cx="1871663" cy="1006475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6000" b="1">
                <a:latin typeface="Arial" panose="020B0604020202020204" pitchFamily="34" charset="0"/>
                <a:ea typeface="宋体" panose="02010600030101010101" pitchFamily="2" charset="-122"/>
              </a:rPr>
              <a:t>道：</a:t>
            </a:r>
            <a:endParaRPr lang="zh-CN" altLang="en-US" sz="6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文本框 5124"/>
          <p:cNvSpPr txBox="1"/>
          <p:nvPr/>
        </p:nvSpPr>
        <p:spPr>
          <a:xfrm>
            <a:off x="3995738" y="4076700"/>
            <a:ext cx="3889375" cy="1920875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路       </a:t>
            </a:r>
            <a:r>
              <a:rPr lang="en-US" altLang="zh-CN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endParaRPr lang="zh-CN" altLang="en-US" sz="4000" b="1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道理，规律</a:t>
            </a:r>
            <a:endParaRPr lang="zh-CN" altLang="en-US" sz="4000" b="1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40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量词</a:t>
            </a:r>
            <a:endParaRPr lang="zh-CN" altLang="en-US" sz="4000" b="1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3635375" y="4652963"/>
            <a:ext cx="122396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4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600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r>
              <a:rPr lang="en-US" altLang="zh-CN" sz="4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/>
      <p:bldP spid="5124" grpId="0" animBg="1"/>
      <p:bldP spid="5125" grpId="0" animBg="1"/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pic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文本框 33794"/>
          <p:cNvSpPr txBox="1"/>
          <p:nvPr/>
        </p:nvSpPr>
        <p:spPr>
          <a:xfrm>
            <a:off x="539750" y="3141663"/>
            <a:ext cx="883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我们干了一件</a:t>
            </a:r>
            <a:r>
              <a:rPr lang="zh-CN" altLang="en-US" sz="4400" b="1" u="sng">
                <a:solidFill>
                  <a:srgbClr val="FF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愚不可及</a:t>
            </a:r>
            <a:r>
              <a:rPr lang="zh-CN" altLang="en-US" sz="4400" b="1">
                <a:solidFill>
                  <a:srgbClr val="008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的蠢事。</a:t>
            </a:r>
            <a:endParaRPr lang="zh-CN" altLang="en-US" sz="4400" b="1">
              <a:solidFill>
                <a:srgbClr val="008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1331913" y="1700213"/>
            <a:ext cx="883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endParaRPr sz="4800" b="1">
              <a:solidFill>
                <a:srgbClr val="008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34820" name="图片 34819" descr="pic0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图片 34820" descr="pic0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文本框 34821"/>
          <p:cNvSpPr txBox="1"/>
          <p:nvPr/>
        </p:nvSpPr>
        <p:spPr>
          <a:xfrm>
            <a:off x="684213" y="2924175"/>
            <a:ext cx="7489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4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3" name="文本框 34822"/>
          <p:cNvSpPr txBox="1"/>
          <p:nvPr/>
        </p:nvSpPr>
        <p:spPr>
          <a:xfrm>
            <a:off x="1258888" y="2565400"/>
            <a:ext cx="59769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4" name="文本框 34823"/>
          <p:cNvSpPr txBox="1"/>
          <p:nvPr/>
        </p:nvSpPr>
        <p:spPr>
          <a:xfrm>
            <a:off x="539750" y="188913"/>
            <a:ext cx="6911975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向导抱走幼龟不久，成群的幼龟从巢口鱼贯而出。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5" name="文本框 34824"/>
          <p:cNvSpPr txBox="1"/>
          <p:nvPr/>
        </p:nvSpPr>
        <p:spPr>
          <a:xfrm>
            <a:off x="755650" y="836613"/>
            <a:ext cx="77771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endParaRPr lang="en-US" altLang="zh-CN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6" name="文本框 34825"/>
          <p:cNvSpPr txBox="1"/>
          <p:nvPr/>
        </p:nvSpPr>
        <p:spPr>
          <a:xfrm>
            <a:off x="539750" y="981075"/>
            <a:ext cx="7777163" cy="264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那只先出来的幼龟，原来是龟群的“侦察兵”，一旦遇到危险，便会返回龟巢。那只幼龟被向导引向大海，巢中的幼龟得到错误信息，以为外面很安全，于是争先恐后地结伴而出。</a:t>
            </a:r>
            <a:b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7" name="文本框 34826"/>
          <p:cNvSpPr txBox="1"/>
          <p:nvPr/>
        </p:nvSpPr>
        <p:spPr>
          <a:xfrm>
            <a:off x="250825" y="2781300"/>
            <a:ext cx="7343775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黄昏的海岛，阳光仍很明媚。从龟巢到海边的一大段沙滩，无遮无拦，成百上千的幼龟结队而出，很快引来许多食肉鸟，它们可以饱餐一顿了。</a:t>
            </a:r>
            <a:b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26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27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35841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35844" name="图片 35843" descr="pic0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35844" descr="pic0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文本框 35845"/>
          <p:cNvSpPr txBox="1"/>
          <p:nvPr/>
        </p:nvSpPr>
        <p:spPr>
          <a:xfrm>
            <a:off x="684213" y="2924175"/>
            <a:ext cx="748982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黄昏的海岛，阳光仍很明媚。从龟巢到海边的一大段沙滩，无遮无拦，成百上千的幼龟结队而出，很快引来许多食肉鸟，它们可以饱餐一顿了。</a:t>
            </a:r>
            <a:br>
              <a:rPr lang="zh-CN" altLang="en-US" sz="2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2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24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文本框 35846"/>
          <p:cNvSpPr txBox="1"/>
          <p:nvPr/>
        </p:nvSpPr>
        <p:spPr>
          <a:xfrm>
            <a:off x="1258888" y="2565400"/>
            <a:ext cx="59769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8" name="文本框 35847"/>
          <p:cNvSpPr txBox="1"/>
          <p:nvPr/>
        </p:nvSpPr>
        <p:spPr>
          <a:xfrm>
            <a:off x="1187450" y="188913"/>
            <a:ext cx="69119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向导抱走幼龟不久，成群的幼龟从巢口鱼贯而出。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9" name="文本框 35848"/>
          <p:cNvSpPr txBox="1"/>
          <p:nvPr/>
        </p:nvSpPr>
        <p:spPr>
          <a:xfrm>
            <a:off x="755650" y="1052513"/>
            <a:ext cx="7777163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那只先出来的幼龟，原来是龟群的“侦察兵”，一旦遇到危险，便会返回龟巢。那只幼龟被向导引向大海，巢中的幼龟得到错误信息，以为外面很安全，于是争先恐后地结伴而出。</a:t>
            </a:r>
            <a:b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0" name="文本框 35849"/>
          <p:cNvSpPr txBox="1"/>
          <p:nvPr/>
        </p:nvSpPr>
        <p:spPr>
          <a:xfrm>
            <a:off x="1187450" y="614363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鱼贯而出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1" name="文本框 35850"/>
          <p:cNvSpPr txBox="1"/>
          <p:nvPr/>
        </p:nvSpPr>
        <p:spPr>
          <a:xfrm>
            <a:off x="3970338" y="2324100"/>
            <a:ext cx="172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争先恐后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2" name="文本框 35851"/>
          <p:cNvSpPr txBox="1"/>
          <p:nvPr/>
        </p:nvSpPr>
        <p:spPr>
          <a:xfrm>
            <a:off x="5749925" y="2332038"/>
            <a:ext cx="1873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结伴而出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3" name="文本框 35852"/>
          <p:cNvSpPr txBox="1"/>
          <p:nvPr/>
        </p:nvSpPr>
        <p:spPr>
          <a:xfrm>
            <a:off x="5313363" y="3352800"/>
            <a:ext cx="172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成百上千</a:t>
            </a:r>
            <a:endParaRPr lang="zh-CN" altLang="en-US" sz="28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4" name="文本框 35853"/>
          <p:cNvSpPr txBox="1"/>
          <p:nvPr/>
        </p:nvSpPr>
        <p:spPr>
          <a:xfrm>
            <a:off x="684213" y="3789363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结队而出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58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85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5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5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85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36868" name="图片 36867" descr="pic0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36868" descr="pic0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文本框 36869"/>
          <p:cNvSpPr txBox="1"/>
          <p:nvPr/>
        </p:nvSpPr>
        <p:spPr>
          <a:xfrm>
            <a:off x="827088" y="476250"/>
            <a:ext cx="7489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1" name="文本框 36870"/>
          <p:cNvSpPr txBox="1"/>
          <p:nvPr/>
        </p:nvSpPr>
        <p:spPr>
          <a:xfrm>
            <a:off x="1258888" y="981075"/>
            <a:ext cx="5976937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不一会儿，数十只食肉鸟吃得饱饱的，发出</a:t>
            </a: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欢乐的叫声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响彻云霄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图片 37889" descr="26699c325a166858ac4b5f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文本框 37890"/>
          <p:cNvSpPr txBox="1"/>
          <p:nvPr/>
        </p:nvSpPr>
        <p:spPr>
          <a:xfrm>
            <a:off x="1828800" y="685800"/>
            <a:ext cx="66294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2" charset="0"/>
                <a:ea typeface="楷体_GB2312" panose="02010609030101010101" pitchFamily="1" charset="-122"/>
              </a:rPr>
              <a:t>一只幼龟得救了，</a:t>
            </a:r>
            <a:endParaRPr lang="zh-CN" altLang="en-US" sz="4000" b="1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2" charset="0"/>
                <a:ea typeface="楷体_GB2312" panose="02010609030101010101" pitchFamily="1" charset="-122"/>
              </a:rPr>
              <a:t>无数只幼龟丧生了</a:t>
            </a:r>
            <a:r>
              <a:rPr lang="en-US" altLang="zh-CN" sz="4000" b="1">
                <a:latin typeface="Times New Roman" panose="02020603050405020304" pitchFamily="2" charset="0"/>
                <a:ea typeface="楷体_GB2312" panose="02010609030101010101" pitchFamily="1" charset="-122"/>
              </a:rPr>
              <a:t>;</a:t>
            </a:r>
            <a:endParaRPr lang="en-US" altLang="zh-CN" sz="4000" b="1">
              <a:latin typeface="Times New Roman" panose="02020603050405020304" pitchFamily="2" charset="0"/>
              <a:ea typeface="楷体_GB2312" panose="02010609030101010101" pitchFamily="1" charset="-122"/>
            </a:endParaRPr>
          </a:p>
        </p:txBody>
      </p:sp>
      <p:sp>
        <p:nvSpPr>
          <p:cNvPr id="37892" name="文本框 37891"/>
          <p:cNvSpPr txBox="1"/>
          <p:nvPr/>
        </p:nvSpPr>
        <p:spPr>
          <a:xfrm>
            <a:off x="1692275" y="2708275"/>
            <a:ext cx="67056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2" charset="0"/>
                <a:ea typeface="楷体_GB2312" panose="02010609030101010101" pitchFamily="1" charset="-122"/>
              </a:rPr>
              <a:t>一只嘲鸫飞走了，</a:t>
            </a:r>
            <a:endParaRPr lang="zh-CN" altLang="en-US" sz="4000" b="1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2" charset="0"/>
                <a:ea typeface="楷体_GB2312" panose="02010609030101010101" pitchFamily="1" charset="-122"/>
              </a:rPr>
              <a:t>数十只食肉鸟欢笑了</a:t>
            </a:r>
            <a:r>
              <a:rPr lang="en-US" altLang="zh-CN" sz="4000" b="1">
                <a:latin typeface="Times New Roman" panose="02020603050405020304" pitchFamily="2" charset="0"/>
                <a:ea typeface="楷体_GB2312" panose="02010609030101010101" pitchFamily="1" charset="-122"/>
              </a:rPr>
              <a:t>!</a:t>
            </a:r>
            <a:endParaRPr lang="en-US" altLang="zh-CN" sz="4000" b="1">
              <a:latin typeface="Times New Roman" panose="02020603050405020304" pitchFamily="2" charset="0"/>
              <a:ea typeface="楷体_GB2312" panose="02010609030101010101" pitchFamily="1" charset="-122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971550" y="4724400"/>
            <a:ext cx="73453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0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40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天哪！”我听见同伴说，“看我们做了些什么！”</a:t>
            </a:r>
            <a:endParaRPr lang="zh-CN" altLang="en-US" sz="40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38913" descr="pic0205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4643438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38914" descr="pic0206"/>
          <p:cNvPicPr>
            <a:picLocks noChangeAspect="1"/>
          </p:cNvPicPr>
          <p:nvPr/>
        </p:nvPicPr>
        <p:blipFill>
          <a:blip r:embed="rId2">
            <a:lum contrast="-17999"/>
          </a:blip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文本框 38915"/>
          <p:cNvSpPr txBox="1"/>
          <p:nvPr/>
        </p:nvSpPr>
        <p:spPr>
          <a:xfrm>
            <a:off x="250825" y="333375"/>
            <a:ext cx="8893175" cy="359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5400" b="1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我们的向导赶紧摘下棒球帽，迅速抓起十多只幼龟，放进帽中，向海边奔去。我们也学着他的样子，气喘吁吁地来回奔跑，算是</a:t>
            </a:r>
            <a:endParaRPr lang="zh-CN" altLang="en-US" sz="4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对自己过错的一种补救吧。</a:t>
            </a:r>
            <a:endParaRPr lang="zh-CN" altLang="en-US" sz="4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4398963" y="438150"/>
            <a:ext cx="28797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赶紧摘下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8" name="文本框 38917"/>
          <p:cNvSpPr txBox="1"/>
          <p:nvPr/>
        </p:nvSpPr>
        <p:spPr>
          <a:xfrm>
            <a:off x="223838" y="1150938"/>
            <a:ext cx="28082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迅速抓起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9" name="文本框 38918"/>
          <p:cNvSpPr txBox="1"/>
          <p:nvPr/>
        </p:nvSpPr>
        <p:spPr>
          <a:xfrm>
            <a:off x="5864225" y="1146175"/>
            <a:ext cx="1403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放进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0" name="文本框 38919"/>
          <p:cNvSpPr txBox="1"/>
          <p:nvPr/>
        </p:nvSpPr>
        <p:spPr>
          <a:xfrm>
            <a:off x="1954213" y="1819275"/>
            <a:ext cx="1403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奔去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1" name="文本框 38920"/>
          <p:cNvSpPr txBox="1"/>
          <p:nvPr/>
        </p:nvSpPr>
        <p:spPr>
          <a:xfrm>
            <a:off x="4186238" y="2497138"/>
            <a:ext cx="24495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来回奔跑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2" name="文本框 38921"/>
          <p:cNvSpPr txBox="1"/>
          <p:nvPr/>
        </p:nvSpPr>
        <p:spPr>
          <a:xfrm>
            <a:off x="5283200" y="1827213"/>
            <a:ext cx="14033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3" name="矩形 38922"/>
          <p:cNvSpPr/>
          <p:nvPr/>
        </p:nvSpPr>
        <p:spPr>
          <a:xfrm>
            <a:off x="1365250" y="2492375"/>
            <a:ext cx="2663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气喘吁吁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9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91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92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92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9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39937" descr="26699c325a166858ac4b5f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文本框 39938"/>
          <p:cNvSpPr txBox="1"/>
          <p:nvPr/>
        </p:nvSpPr>
        <p:spPr>
          <a:xfrm>
            <a:off x="179388" y="1052513"/>
            <a:ext cx="8820150" cy="1676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6000" b="1">
                <a:latin typeface="Arial" panose="020B0604020202020204" pitchFamily="34" charset="0"/>
                <a:ea typeface="楷体_GB2312" panose="02010609030101010101" pitchFamily="1" charset="-122"/>
              </a:rPr>
              <a:t>       </a:t>
            </a:r>
            <a:r>
              <a:rPr lang="zh-CN" altLang="en-US" sz="4400" b="1">
                <a:latin typeface="Arial" panose="020B0604020202020204" pitchFamily="34" charset="0"/>
                <a:ea typeface="楷体_GB2312" panose="02010609030101010101" pitchFamily="1" charset="-122"/>
              </a:rPr>
              <a:t>我和同伴们低着头，在沙滩上慢慢地走，心想：（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400" b="1">
                <a:latin typeface="Arial" panose="020B0604020202020204" pitchFamily="34" charset="0"/>
                <a:ea typeface="楷体_GB2312" panose="02010609030101010101" pitchFamily="1" charset="-122"/>
              </a:rPr>
              <a:t>              ）</a:t>
            </a:r>
            <a:endParaRPr lang="zh-CN" altLang="en-US" sz="4400" b="1"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40961" descr="pic0206"/>
          <p:cNvPicPr>
            <a:picLocks noChangeAspect="1"/>
          </p:cNvPicPr>
          <p:nvPr/>
        </p:nvPicPr>
        <p:blipFill>
          <a:blip r:embed="rId1">
            <a:lum bright="12000" contrast="-17999"/>
          </a:blip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图片 40962" descr="pic0205"/>
          <p:cNvPicPr>
            <a:picLocks noChangeAspect="1"/>
          </p:cNvPicPr>
          <p:nvPr/>
        </p:nvPicPr>
        <p:blipFill>
          <a:blip r:embed="rId2">
            <a:lum bright="6000" contrast="-6000"/>
          </a:blip>
          <a:stretch>
            <a:fillRect/>
          </a:stretch>
        </p:blipFill>
        <p:spPr>
          <a:xfrm>
            <a:off x="4643438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矩形 40963"/>
          <p:cNvSpPr/>
          <p:nvPr/>
        </p:nvSpPr>
        <p:spPr>
          <a:xfrm>
            <a:off x="762000" y="685800"/>
            <a:ext cx="80010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400" b="1">
                <a:latin typeface="楷体_GB2312" panose="02010609030101010101" pitchFamily="1" charset="-122"/>
                <a:ea typeface="宋体" panose="02010600030101010101" pitchFamily="2" charset="-122"/>
              </a:rPr>
              <a:t>　　向导一边走一边发出</a:t>
            </a:r>
            <a:r>
              <a:rPr lang="zh-CN" altLang="en-US" sz="4400" b="1">
                <a:latin typeface="Comic Sans MS" panose="030F0702030302020204" pitchFamily="2" charset="0"/>
                <a:ea typeface="宋体" panose="02010600030101010101" pitchFamily="2" charset="-122"/>
              </a:rPr>
              <a:t>悲叹</a:t>
            </a:r>
            <a:r>
              <a:rPr lang="zh-CN" altLang="en-US" sz="4400" b="1">
                <a:latin typeface="楷体_GB2312" panose="02010609030101010101" pitchFamily="1" charset="-122"/>
                <a:ea typeface="宋体" panose="02010600030101010101" pitchFamily="2" charset="-122"/>
              </a:rPr>
              <a:t>：“如果不是我们，这些海龟就不会受到那样的伤害。”</a:t>
            </a:r>
            <a:endParaRPr lang="zh-CN" altLang="en-US" sz="4400" b="1">
              <a:latin typeface="楷体_GB2312" panose="02010609030101010101" pitchFamily="1" charset="-122"/>
              <a:ea typeface="宋体" panose="02010600030101010101" pitchFamily="2" charset="-122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6938963" y="679450"/>
            <a:ext cx="34559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悲叹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6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1985" descr="pic_141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4538"/>
            <a:ext cx="4724400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图片 41986" descr="pic_1414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3284538"/>
            <a:ext cx="4427537" cy="357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文本框 41987"/>
          <p:cNvSpPr txBox="1"/>
          <p:nvPr/>
        </p:nvSpPr>
        <p:spPr>
          <a:xfrm>
            <a:off x="1258888" y="765175"/>
            <a:ext cx="7129462" cy="3106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4400">
                <a:latin typeface="Arial" panose="020B0604020202020204" pitchFamily="34" charset="0"/>
                <a:ea typeface="宋体" panose="02010600030101010101" pitchFamily="2" charset="-122"/>
              </a:rPr>
              <a:t>向导却若无其事地答道：</a:t>
            </a:r>
            <a:endParaRPr lang="zh-CN" altLang="en-US" sz="4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>
                <a:latin typeface="Arial" panose="020B0604020202020204" pitchFamily="34" charset="0"/>
                <a:ea typeface="宋体" panose="02010600030101010101" pitchFamily="2" charset="-122"/>
              </a:rPr>
              <a:t>“叼就叼去吧，自然之道，</a:t>
            </a:r>
            <a:endParaRPr lang="zh-CN" altLang="en-US" sz="4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>
                <a:latin typeface="Arial" panose="020B0604020202020204" pitchFamily="34" charset="0"/>
                <a:ea typeface="宋体" panose="02010600030101010101" pitchFamily="2" charset="-122"/>
              </a:rPr>
              <a:t>就是这样的。”</a:t>
            </a:r>
            <a:endParaRPr lang="zh-CN" altLang="en-US" sz="4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43009" descr="pic0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43010" descr="pic0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7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文本框 43011"/>
          <p:cNvSpPr txBox="1"/>
          <p:nvPr/>
        </p:nvSpPr>
        <p:spPr>
          <a:xfrm>
            <a:off x="1476375" y="1700213"/>
            <a:ext cx="6696075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44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如果你是作者，你会给文章加上一句什么样的结尾，给人们以启示？</a:t>
            </a:r>
            <a:endParaRPr lang="zh-CN" altLang="en-US" sz="44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上弧形箭头 43012"/>
          <p:cNvSpPr/>
          <p:nvPr/>
        </p:nvSpPr>
        <p:spPr>
          <a:xfrm>
            <a:off x="468313" y="476250"/>
            <a:ext cx="2592387" cy="792163"/>
          </a:xfrm>
          <a:prstGeom prst="curvedDownArrow">
            <a:avLst>
              <a:gd name="adj1" fmla="val 65450"/>
              <a:gd name="adj2" fmla="val 130901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43014" name="文本框 43013"/>
          <p:cNvSpPr txBox="1"/>
          <p:nvPr/>
        </p:nvSpPr>
        <p:spPr>
          <a:xfrm>
            <a:off x="2484438" y="765175"/>
            <a:ext cx="4895850" cy="2147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5400" b="1">
                <a:latin typeface="Arial" panose="020B0604020202020204" pitchFamily="34" charset="0"/>
                <a:ea typeface="宋体" panose="02010600030101010101" pitchFamily="2" charset="-122"/>
              </a:rPr>
              <a:t>说一说写一写</a:t>
            </a:r>
            <a:endParaRPr lang="zh-CN" altLang="en-US" sz="5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5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G:\Photos\幸运草方框.jpg幸运草方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7170"/>
          <p:cNvSpPr txBox="1"/>
          <p:nvPr/>
        </p:nvSpPr>
        <p:spPr>
          <a:xfrm>
            <a:off x="0" y="692150"/>
            <a:ext cx="9144000" cy="5211763"/>
          </a:xfrm>
          <a:prstGeom prst="rect">
            <a:avLst/>
          </a:prstGeom>
          <a:gradFill rotWithShape="1">
            <a:gsLst>
              <a:gs pos="0">
                <a:schemeClr val="accent1">
                  <a:alpha val="50999"/>
                </a:schemeClr>
              </a:gs>
              <a:gs pos="100000">
                <a:schemeClr val="accent1">
                  <a:gamma/>
                  <a:shade val="46275"/>
                  <a:invGamma/>
                  <a:alpha val="50999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嘲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鹰  旅游 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幼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龟  沙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滩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侦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察  </a:t>
            </a:r>
            <a:endParaRPr lang="zh-CN" altLang="en-US" sz="48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企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图  情愿  蠢事 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返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回  海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鸥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endParaRPr lang="zh-CN" altLang="en-US" sz="48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无遮无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拦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争先恐后  欲出又止  </a:t>
            </a:r>
            <a:endParaRPr lang="zh-CN" altLang="en-US" sz="48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若无其事  见死不救  鱼贯而出  </a:t>
            </a:r>
            <a:endParaRPr lang="zh-CN" altLang="en-US" sz="48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愚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不可及  气喘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吁吁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响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彻</a:t>
            </a:r>
            <a:r>
              <a:rPr lang="zh-CN" altLang="en-US" sz="4800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云霄</a:t>
            </a:r>
            <a:endParaRPr lang="zh-CN" altLang="en-US" sz="48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文本占位符 44033" descr="W020061023665762329884"/>
          <p:cNvPicPr>
            <a:picLocks noChangeAspect="1"/>
          </p:cNvPicPr>
          <p:nvPr>
            <p:ph type="body" idx="1"/>
          </p:nvPr>
        </p:nvPicPr>
        <p:blipFill>
          <a:blip r:embed="rId1">
            <a:lum contrast="-17999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5" name="标题 44034"/>
          <p:cNvSpPr>
            <a:spLocks noGrp="1"/>
          </p:cNvSpPr>
          <p:nvPr>
            <p:ph type="title"/>
          </p:nvPr>
        </p:nvSpPr>
        <p:spPr/>
        <p:txBody>
          <a:bodyPr anchor="ctr"/>
          <a:p/>
        </p:txBody>
      </p:sp>
      <p:sp>
        <p:nvSpPr>
          <p:cNvPr id="44036" name="文本框 44035"/>
          <p:cNvSpPr txBox="1"/>
          <p:nvPr/>
        </p:nvSpPr>
        <p:spPr>
          <a:xfrm>
            <a:off x="827088" y="1916113"/>
            <a:ext cx="6840537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4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人是万物之灵。然而，当人自作聪明时，一切都可能走向反面。</a:t>
            </a:r>
            <a:endParaRPr lang="zh-CN" altLang="en-US" sz="44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4400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图片 45057" descr="2010317104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文本框 45058"/>
          <p:cNvSpPr txBox="1"/>
          <p:nvPr/>
        </p:nvSpPr>
        <p:spPr>
          <a:xfrm>
            <a:off x="1403350" y="1557338"/>
            <a:ext cx="7188200" cy="3776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只有遵循“自然之道”，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才能使人类与自然共存。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图片 46081" descr="pic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46082"/>
          <p:cNvSpPr txBox="1"/>
          <p:nvPr/>
        </p:nvSpPr>
        <p:spPr>
          <a:xfrm>
            <a:off x="1258888" y="1125538"/>
            <a:ext cx="6480175" cy="326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假如你是葬身食肉鸟之腹的一只小幼龟</a:t>
            </a: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..............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假如你是一只吃得饱饱的海鸥</a:t>
            </a: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..............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假如你是亲身经历这件蠢事的作者的同伴</a:t>
            </a: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..............</a:t>
            </a:r>
            <a:r>
              <a:rPr lang="en-US" altLang="zh-CN" sz="4800" b="1">
                <a:solidFill>
                  <a:srgbClr val="FFFF00"/>
                </a:solidFill>
                <a:latin typeface="Arial" panose="020B0604020202020204" pitchFamily="34" charset="0"/>
                <a:ea typeface="华文新魏" pitchFamily="2" charset="-122"/>
              </a:rPr>
              <a:t>  </a:t>
            </a:r>
            <a:endParaRPr lang="en-US" altLang="zh-CN" sz="4800" b="1">
              <a:solidFill>
                <a:srgbClr val="FFFF00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 descr="f6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矩形 47106"/>
          <p:cNvSpPr/>
          <p:nvPr/>
        </p:nvSpPr>
        <p:spPr>
          <a:xfrm>
            <a:off x="1116013" y="1916113"/>
            <a:ext cx="7200900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华文楷体" charset="0"/>
                <a:ea typeface="华文楷体" charset="0"/>
              </a:rPr>
              <a:t>自然之道</a:t>
            </a:r>
            <a:endParaRPr lang="zh-CN" altLang="en-US" sz="3600" b="1" spc="720"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华文楷体" charset="0"/>
              <a:ea typeface="华文楷体" charset="0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819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8194"/>
          <p:cNvSpPr txBox="1"/>
          <p:nvPr/>
        </p:nvSpPr>
        <p:spPr>
          <a:xfrm>
            <a:off x="0" y="0"/>
            <a:ext cx="9324975" cy="6065838"/>
          </a:xfrm>
          <a:prstGeom prst="rect">
            <a:avLst/>
          </a:prstGeom>
          <a:solidFill>
            <a:schemeClr val="accent1">
              <a:alpha val="50999"/>
            </a:schemeClr>
          </a:solidFill>
          <a:ln w="9525">
            <a:noFill/>
          </a:ln>
        </p:spPr>
        <p:txBody>
          <a:bodyPr>
            <a:spAutoFit/>
          </a:bodyPr>
          <a:p>
            <a:pPr lvl="0"/>
            <a:endParaRPr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旅游　筑巢　幼龟　 沙滩　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   侦察　企图    情愿     蠢事　 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   返回　海鸥　补救     踌躇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    颓丧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争先恐后   欲出又止   若无其事  </a:t>
            </a:r>
            <a:endParaRPr lang="zh-CN" altLang="en-US" sz="4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   见死不救   鱼</a:t>
            </a: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贯</a:t>
            </a:r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而出   愚不可及  </a:t>
            </a:r>
            <a:endParaRPr lang="zh-CN" altLang="en-US" sz="4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   气喘吁吁   响</a:t>
            </a: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彻</a:t>
            </a:r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云霄</a:t>
            </a:r>
            <a:r>
              <a:rPr lang="zh-CN" altLang="en-US" sz="3600" b="1" u="sng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47050" cy="941388"/>
          </a:xfrm>
        </p:spPr>
        <p:txBody>
          <a:bodyPr anchor="ctr"/>
          <a:p>
            <a:r>
              <a:rPr lang="zh-CN" altLang="en-US" sz="4000" b="1"/>
              <a:t>根据词意说出词语：</a:t>
            </a:r>
            <a:br>
              <a:rPr lang="zh-CN" altLang="en-US" sz="4000" b="1"/>
            </a:br>
            <a:endParaRPr lang="zh-CN" altLang="en-US" sz="4000" b="1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9217025" cy="5073650"/>
          </a:xfrm>
        </p:spPr>
        <p:txBody>
          <a:bodyPr/>
          <a:p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）愚蠢得别人比不上。形容愚蠢无比。（                ）　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）一个劲地责怪自己，特别后悔。（            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3</a:t>
            </a:r>
            <a:r>
              <a:rPr lang="zh-CN" altLang="en-US" b="1"/>
              <a:t>）像游鱼那样一个跟着一个地接连着走。形容一个接一个地依次出去。（             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4</a:t>
            </a:r>
            <a:r>
              <a:rPr lang="zh-CN" altLang="en-US" b="1"/>
              <a:t>）形容呼吸急促，大口喘气。（              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5</a:t>
            </a:r>
            <a:r>
              <a:rPr lang="zh-CN" altLang="en-US" b="1"/>
              <a:t>）指大吃一顿。（                 ）</a:t>
            </a:r>
            <a:endParaRPr lang="zh-CN" altLang="en-US" b="1"/>
          </a:p>
        </p:txBody>
      </p:sp>
      <p:sp>
        <p:nvSpPr>
          <p:cNvPr id="9220" name="文本框 9219"/>
          <p:cNvSpPr txBox="1"/>
          <p:nvPr/>
        </p:nvSpPr>
        <p:spPr>
          <a:xfrm>
            <a:off x="1116013" y="1557338"/>
            <a:ext cx="2233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愚不可及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7667625" y="2205038"/>
            <a:ext cx="22336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后悔不已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5940425" y="3213100"/>
            <a:ext cx="2124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鱼贯而出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6877050" y="3716338"/>
            <a:ext cx="19446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气喘吁吁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4500563" y="4292600"/>
            <a:ext cx="2016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饱餐一顿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611188" y="260350"/>
            <a:ext cx="76327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科隆群岛</a:t>
            </a:r>
            <a:r>
              <a:rPr lang="zh-CN" altLang="en-US" sz="2400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台湾译为加拉巴哥群岛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是一个火山岛，岛上多高山峻岭，许多地方怪石嶙峋，因此初发现这个岛时，称它为“斯坎塔达斯岛”（西班牙语意思为“魔鬼岛”）。因为岛上有许多很大的乌龟，所以后来称它为“加拉帕戈斯群岛”（意为“巨龟之岛”）。厄瓜多尔统治这些岛后，又改名为“科隆群岛”。 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3" name="图片 10242" descr="201003240849169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5738" y="2420938"/>
            <a:ext cx="5148262" cy="4437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b5ce9254864f9d373b29356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938"/>
            <a:ext cx="3995738" cy="4437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 descr="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2753</Words>
  <Application>WPS 演示</Application>
  <PresentationFormat>在屏幕上显示</PresentationFormat>
  <Paragraphs>238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Arial</vt:lpstr>
      <vt:lpstr>宋体</vt:lpstr>
      <vt:lpstr>Wingdings</vt:lpstr>
      <vt:lpstr>楷体_GB2312</vt:lpstr>
      <vt:lpstr>Times New Roman</vt:lpstr>
      <vt:lpstr>微软雅黑</vt:lpstr>
      <vt:lpstr>黑体</vt:lpstr>
      <vt:lpstr>Comic Sans MS</vt:lpstr>
      <vt:lpstr>华文新魏</vt:lpstr>
      <vt:lpstr>华文楷体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根据词意说出词语：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飞雪工作室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绿色圃中小学教育网http://www.lspjy.com</dc:title>
  <dc:creator>绿色圃中小学教育网http://www.lspjy.com</dc:creator>
  <cp:keywords>绿色圃中小学教育网http://www.lspjy.com</cp:keywords>
  <cp:lastModifiedBy>Administrator</cp:lastModifiedBy>
  <cp:revision>25</cp:revision>
  <dcterms:created xsi:type="dcterms:W3CDTF">2009-03-08T13:41:00Z</dcterms:created>
  <dcterms:modified xsi:type="dcterms:W3CDTF">2017-03-22T03:23:51Z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